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0" r:id="rId4"/>
    <p:sldId id="258" r:id="rId5"/>
    <p:sldId id="273" r:id="rId6"/>
    <p:sldId id="274" r:id="rId7"/>
    <p:sldId id="261" r:id="rId8"/>
    <p:sldId id="272" r:id="rId9"/>
    <p:sldId id="275" r:id="rId10"/>
    <p:sldId id="259" r:id="rId11"/>
    <p:sldId id="276" r:id="rId12"/>
    <p:sldId id="277" r:id="rId13"/>
    <p:sldId id="278" r:id="rId14"/>
    <p:sldId id="283" r:id="rId15"/>
    <p:sldId id="279" r:id="rId16"/>
    <p:sldId id="262" r:id="rId17"/>
    <p:sldId id="263"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96"/>
    <a:srgbClr val="416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varScale="1">
        <p:scale>
          <a:sx n="48" d="100"/>
          <a:sy n="48" d="100"/>
        </p:scale>
        <p:origin x="1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15" Type="http://schemas.openxmlformats.org/officeDocument/2006/relationships/image" Target="../media/image144.sv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19.png"/><Relationship Id="rId15" Type="http://schemas.openxmlformats.org/officeDocument/2006/relationships/image" Target="../media/image158.svg"/><Relationship Id="rId10"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514.svg"/><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7" Type="http://schemas.openxmlformats.org/officeDocument/2006/relationships/image" Target="../media/image516.svg"/><Relationship Id="rId2" Type="http://schemas.openxmlformats.org/officeDocument/2006/relationships/image" Target="../media/image23.png"/><Relationship Id="rId16" Type="http://schemas.openxmlformats.org/officeDocument/2006/relationships/image" Target="../media/image24.png"/><Relationship Id="rId1" Type="http://schemas.openxmlformats.org/officeDocument/2006/relationships/slideLayout" Target="../slideLayouts/slideLayout7.xml"/><Relationship Id="rId15" Type="http://schemas.openxmlformats.org/officeDocument/2006/relationships/image" Target="../media/image560.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51.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 Id="rId23"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srcRect/>
          <a:stretch>
            <a:fillRect/>
          </a:stretch>
        </p:blipFill>
        <p:spPr>
          <a:xfrm>
            <a:off x="10134761" y="3390900"/>
            <a:ext cx="9669784" cy="7670012"/>
          </a:xfrm>
          <a:prstGeom prst="rect">
            <a:avLst/>
          </a:prstGeom>
        </p:spPr>
      </p:pic>
      <p:grpSp>
        <p:nvGrpSpPr>
          <p:cNvPr id="17" name="Group 17"/>
          <p:cNvGrpSpPr>
            <a:grpSpLocks noChangeAspect="1"/>
          </p:cNvGrpSpPr>
          <p:nvPr/>
        </p:nvGrpSpPr>
        <p:grpSpPr>
          <a:xfrm>
            <a:off x="-1883776" y="8403224"/>
            <a:ext cx="3767551" cy="3767551"/>
            <a:chOff x="0" y="0"/>
            <a:chExt cx="1708150" cy="1708150"/>
          </a:xfrm>
        </p:grpSpPr>
        <p:sp>
          <p:nvSpPr>
            <p:cNvPr id="18" name="Freeform 1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9" name="Group 19"/>
          <p:cNvGrpSpPr>
            <a:grpSpLocks noChangeAspect="1"/>
          </p:cNvGrpSpPr>
          <p:nvPr/>
        </p:nvGrpSpPr>
        <p:grpSpPr>
          <a:xfrm>
            <a:off x="16404224" y="-1883776"/>
            <a:ext cx="3767551" cy="3767551"/>
            <a:chOff x="0" y="0"/>
            <a:chExt cx="1708150" cy="1708150"/>
          </a:xfrm>
        </p:grpSpPr>
        <p:sp>
          <p:nvSpPr>
            <p:cNvPr id="20" name="Freeform 2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3" name="TextBox 7">
            <a:extLst>
              <a:ext uri="{FF2B5EF4-FFF2-40B4-BE49-F238E27FC236}">
                <a16:creationId xmlns:a16="http://schemas.microsoft.com/office/drawing/2014/main" id="{F382605D-8CD3-44BE-AC1B-6FF362FEC183}"/>
              </a:ext>
            </a:extLst>
          </p:cNvPr>
          <p:cNvSpPr txBox="1"/>
          <p:nvPr/>
        </p:nvSpPr>
        <p:spPr>
          <a:xfrm>
            <a:off x="1295400" y="1967097"/>
            <a:ext cx="11335091" cy="4979889"/>
          </a:xfrm>
          <a:prstGeom prst="rect">
            <a:avLst/>
          </a:prstGeom>
        </p:spPr>
        <p:txBody>
          <a:bodyPr wrap="square" lIns="0" tIns="0" rIns="0" bIns="0" rtlCol="0" anchor="t">
            <a:spAutoFit/>
          </a:bodyPr>
          <a:lstStyle/>
          <a:p>
            <a:pPr algn="ctr">
              <a:lnSpc>
                <a:spcPct val="150000"/>
              </a:lnSpc>
            </a:pPr>
            <a:r>
              <a:rPr lang="en-US" sz="7500" b="1" dirty="0" smtClean="0">
                <a:solidFill>
                  <a:schemeClr val="bg1"/>
                </a:solidFill>
                <a:latin typeface="Arial" panose="020B0604020202020204" pitchFamily="34" charset="0"/>
                <a:cs typeface="Arial" panose="020B0604020202020204" pitchFamily="34" charset="0"/>
              </a:rPr>
              <a:t>CHÀO </a:t>
            </a:r>
            <a:r>
              <a:rPr lang="en-US" sz="7500" b="1" dirty="0">
                <a:solidFill>
                  <a:schemeClr val="bg1"/>
                </a:solidFill>
                <a:latin typeface="Arial" panose="020B0604020202020204" pitchFamily="34" charset="0"/>
                <a:cs typeface="Arial" panose="020B0604020202020204" pitchFamily="34" charset="0"/>
              </a:rPr>
              <a:t>MỪNG </a:t>
            </a:r>
            <a:r>
              <a:rPr lang="en-US" sz="7500" b="1" dirty="0" smtClean="0">
                <a:solidFill>
                  <a:schemeClr val="bg1"/>
                </a:solidFill>
                <a:latin typeface="Arial" panose="020B0604020202020204" pitchFamily="34" charset="0"/>
                <a:cs typeface="Arial" panose="020B0604020202020204" pitchFamily="34" charset="0"/>
              </a:rPr>
              <a:t>CÁC </a:t>
            </a:r>
            <a:r>
              <a:rPr lang="en-US" sz="7500" b="1" dirty="0">
                <a:solidFill>
                  <a:schemeClr val="bg1"/>
                </a:solidFill>
                <a:latin typeface="Arial" panose="020B0604020202020204" pitchFamily="34" charset="0"/>
                <a:cs typeface="Arial" panose="020B0604020202020204" pitchFamily="34" charset="0"/>
              </a:rPr>
              <a:t>EM ĐẾN VỚI </a:t>
            </a:r>
            <a:r>
              <a:rPr lang="en-US" sz="7500" b="1" dirty="0" smtClean="0">
                <a:solidFill>
                  <a:schemeClr val="bg1"/>
                </a:solidFill>
                <a:latin typeface="Arial" panose="020B0604020202020204" pitchFamily="34" charset="0"/>
                <a:cs typeface="Arial" panose="020B0604020202020204" pitchFamily="34" charset="0"/>
              </a:rPr>
              <a:t>BÀI HỌC MÔN TIẾNG VIỆT</a:t>
            </a:r>
            <a:endParaRPr lang="en-US" sz="75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20" name="Group 5"/>
          <p:cNvGrpSpPr/>
          <p:nvPr/>
        </p:nvGrpSpPr>
        <p:grpSpPr>
          <a:xfrm>
            <a:off x="2745195" y="4197230"/>
            <a:ext cx="12797603" cy="5169625"/>
            <a:chOff x="0" y="0"/>
            <a:chExt cx="13535340" cy="9359374"/>
          </a:xfrm>
          <a:solidFill>
            <a:schemeClr val="accent1">
              <a:lumMod val="20000"/>
              <a:lumOff val="80000"/>
            </a:schemeClr>
          </a:solidFill>
          <a:effectLst>
            <a:outerShdw blurRad="50800" dist="38100" dir="2700000" algn="tl" rotWithShape="0">
              <a:prstClr val="black">
                <a:alpha val="40000"/>
              </a:prstClr>
            </a:outerShdw>
          </a:effectLst>
        </p:grpSpPr>
        <p:sp>
          <p:nvSpPr>
            <p:cNvPr id="21" name="Freeform 6"/>
            <p:cNvSpPr/>
            <p:nvPr/>
          </p:nvSpPr>
          <p:spPr>
            <a:xfrm>
              <a:off x="0" y="-4262"/>
              <a:ext cx="13543087" cy="9365860"/>
            </a:xfrm>
            <a:custGeom>
              <a:avLst/>
              <a:gdLst/>
              <a:ahLst/>
              <a:cxnLst/>
              <a:rect l="l" t="t" r="r" b="b"/>
              <a:pathLst>
                <a:path w="13543087" h="9365860">
                  <a:moveTo>
                    <a:pt x="12604186" y="9354673"/>
                  </a:moveTo>
                  <a:cubicBezTo>
                    <a:pt x="12604186" y="9354673"/>
                    <a:pt x="12184434" y="9365860"/>
                    <a:pt x="11721849" y="9363239"/>
                  </a:cubicBezTo>
                  <a:cubicBezTo>
                    <a:pt x="4305108" y="9361076"/>
                    <a:pt x="1057073" y="9353251"/>
                    <a:pt x="1057073" y="9353251"/>
                  </a:cubicBezTo>
                  <a:cubicBezTo>
                    <a:pt x="812931" y="9344417"/>
                    <a:pt x="565145" y="9327436"/>
                    <a:pt x="398404" y="9269258"/>
                  </a:cubicBezTo>
                  <a:cubicBezTo>
                    <a:pt x="120505" y="9172297"/>
                    <a:pt x="0" y="8994768"/>
                    <a:pt x="0" y="2923166"/>
                  </a:cubicBezTo>
                  <a:lnTo>
                    <a:pt x="0" y="2923098"/>
                  </a:lnTo>
                  <a:cubicBezTo>
                    <a:pt x="8536" y="440430"/>
                    <a:pt x="34263" y="311302"/>
                    <a:pt x="140291" y="225758"/>
                  </a:cubicBezTo>
                  <a:cubicBezTo>
                    <a:pt x="342602" y="62530"/>
                    <a:pt x="736658" y="7673"/>
                    <a:pt x="1155311" y="7673"/>
                  </a:cubicBezTo>
                  <a:cubicBezTo>
                    <a:pt x="1155311" y="7673"/>
                    <a:pt x="1551711" y="15681"/>
                    <a:pt x="9464340" y="7673"/>
                  </a:cubicBezTo>
                  <a:cubicBezTo>
                    <a:pt x="11965508" y="0"/>
                    <a:pt x="12429434" y="7673"/>
                    <a:pt x="12429434" y="7673"/>
                  </a:cubicBezTo>
                  <a:cubicBezTo>
                    <a:pt x="12797742" y="15152"/>
                    <a:pt x="13161056" y="84484"/>
                    <a:pt x="13358795" y="207066"/>
                  </a:cubicBezTo>
                  <a:cubicBezTo>
                    <a:pt x="13509813" y="300683"/>
                    <a:pt x="13543087" y="425358"/>
                    <a:pt x="13533946" y="2923167"/>
                  </a:cubicBezTo>
                  <a:lnTo>
                    <a:pt x="13533946" y="2923235"/>
                  </a:lnTo>
                  <a:cubicBezTo>
                    <a:pt x="13533946" y="9112734"/>
                    <a:pt x="13250949" y="9326832"/>
                    <a:pt x="12604186" y="9354673"/>
                  </a:cubicBezTo>
                  <a:close/>
                </a:path>
              </a:pathLst>
            </a:custGeom>
            <a:grpFill/>
          </p:spPr>
        </p:sp>
      </p:grpSp>
      <p:pic>
        <p:nvPicPr>
          <p:cNvPr id="22" name="Picture 10"/>
          <p:cNvPicPr>
            <a:picLocks noChangeAspect="1"/>
          </p:cNvPicPr>
          <p:nvPr/>
        </p:nvPicPr>
        <p:blipFill>
          <a:blip r:embed="rId2"/>
          <a:srcRect/>
          <a:stretch>
            <a:fillRect/>
          </a:stretch>
        </p:blipFill>
        <p:spPr>
          <a:xfrm>
            <a:off x="11201400" y="8622711"/>
            <a:ext cx="2726504" cy="1168989"/>
          </a:xfrm>
          <a:prstGeom prst="rect">
            <a:avLst/>
          </a:prstGeom>
          <a:effectLst>
            <a:outerShdw blurRad="50800" dist="38100" dir="13500000" algn="br" rotWithShape="0">
              <a:prstClr val="black">
                <a:alpha val="40000"/>
              </a:prstClr>
            </a:outerShdw>
          </a:effectLst>
        </p:spPr>
      </p:pic>
      <p:sp>
        <p:nvSpPr>
          <p:cNvPr id="23"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2868652" y="1992672"/>
            <a:ext cx="12550690" cy="1846659"/>
          </a:xfrm>
          <a:prstGeom prst="rect">
            <a:avLst/>
          </a:prstGeom>
        </p:spPr>
        <p:txBody>
          <a:bodyPr wrap="square">
            <a:spAutoFit/>
          </a:bodyPr>
          <a:lstStyle/>
          <a:p>
            <a:pPr algn="just">
              <a:lnSpc>
                <a:spcPct val="150000"/>
              </a:lnSpc>
            </a:pP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1. </a:t>
            </a:r>
            <a:r>
              <a:rPr lang="en-US" sz="3800" dirty="0">
                <a:solidFill>
                  <a:schemeClr val="bg1"/>
                </a:solidFill>
                <a:latin typeface="Arial" panose="020B0604020202020204" pitchFamily="34" charset="0"/>
                <a:cs typeface="Arial" panose="020B0604020202020204" pitchFamily="34" charset="0"/>
              </a:rPr>
              <a:t>Đ</a:t>
            </a:r>
            <a:r>
              <a:rPr lang="nl-NL" sz="3800" dirty="0">
                <a:solidFill>
                  <a:schemeClr val="bg1"/>
                </a:solidFill>
                <a:latin typeface="Arial" panose="020B0604020202020204" pitchFamily="34" charset="0"/>
                <a:cs typeface="Arial" panose="020B0604020202020204" pitchFamily="34" charset="0"/>
              </a:rPr>
              <a:t>ọc đoạn 1 và cho biết Y-éc-xanh là ai. Vì sao bà khách ao ước được gặp ông?</a:t>
            </a:r>
            <a:endParaRPr lang="en-US" sz="380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3083254" y="4542405"/>
            <a:ext cx="12121486" cy="4478149"/>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nl-NL" sz="3800" dirty="0">
                <a:latin typeface="Arial" panose="020B0604020202020204" pitchFamily="34" charset="0"/>
                <a:cs typeface="Arial" panose="020B0604020202020204" pitchFamily="34" charset="0"/>
              </a:rPr>
              <a:t>Y-éc-xanh là người đã tìm ra vi trùng dịch hạch. </a:t>
            </a:r>
            <a:endParaRPr lang="nl-NL" sz="3800" dirty="0" smtClean="0">
              <a:latin typeface="Arial" panose="020B0604020202020204" pitchFamily="34" charset="0"/>
              <a:cs typeface="Arial" panose="020B0604020202020204" pitchFamily="34" charset="0"/>
            </a:endParaRPr>
          </a:p>
          <a:p>
            <a:pPr marL="571500" indent="-571500" algn="just">
              <a:lnSpc>
                <a:spcPct val="150000"/>
              </a:lnSpc>
              <a:buFont typeface="Wingdings" panose="05000000000000000000" pitchFamily="2" charset="2"/>
              <a:buChar char="§"/>
            </a:pPr>
            <a:r>
              <a:rPr lang="nl-NL" sz="3800" dirty="0" smtClean="0">
                <a:latin typeface="Arial" panose="020B0604020202020204" pitchFamily="34" charset="0"/>
                <a:cs typeface="Arial" panose="020B0604020202020204" pitchFamily="34" charset="0"/>
              </a:rPr>
              <a:t>Bà </a:t>
            </a:r>
            <a:r>
              <a:rPr lang="nl-NL" sz="3800" dirty="0">
                <a:latin typeface="Arial" panose="020B0604020202020204" pitchFamily="34" charset="0"/>
                <a:cs typeface="Arial" panose="020B0604020202020204" pitchFamily="34" charset="0"/>
              </a:rPr>
              <a:t>khách ao ước gặp ông phần vì ngưỡng mộ, phần vì tò mò muốn biết điều gì khiến ông chọn cuộc sống nơi góc biển chân trời này để nghiên cứu những bệnh nhiệt đới.</a:t>
            </a:r>
            <a:endParaRPr lang="en-US" sz="3800" dirty="0">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3"/>
          <a:srcRect/>
          <a:stretch>
            <a:fillRect/>
          </a:stretch>
        </p:blipFill>
        <p:spPr>
          <a:xfrm>
            <a:off x="-301634" y="6964441"/>
            <a:ext cx="2770498" cy="33480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5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xEl>
                                              <p:pRg st="1" end="1"/>
                                            </p:txEl>
                                          </p:spTgt>
                                        </p:tgtEl>
                                        <p:attrNameLst>
                                          <p:attrName>style.visibility</p:attrName>
                                        </p:attrNameLst>
                                      </p:cBhvr>
                                      <p:to>
                                        <p:strVal val="visible"/>
                                      </p:to>
                                    </p:set>
                                    <p:animEffect transition="in" filter="fade">
                                      <p:cBhvr>
                                        <p:cTn id="34"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3"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1" y="2305222"/>
            <a:ext cx="18287999" cy="677108"/>
          </a:xfrm>
          <a:prstGeom prst="rect">
            <a:avLst/>
          </a:prstGeom>
        </p:spPr>
        <p:txBody>
          <a:bodyPr wrap="square">
            <a:spAutoFit/>
          </a:bodyPr>
          <a:lstStyle/>
          <a:p>
            <a:pPr algn="ct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2. </a:t>
            </a:r>
            <a:r>
              <a:rPr lang="nl-NL" sz="3800" dirty="0">
                <a:solidFill>
                  <a:schemeClr val="bg1"/>
                </a:solidFill>
                <a:latin typeface="Arial" panose="020B0604020202020204" pitchFamily="34" charset="0"/>
                <a:cs typeface="Arial" panose="020B0604020202020204" pitchFamily="34" charset="0"/>
              </a:rPr>
              <a:t>Y-éc-xanh có gì khác so v</a:t>
            </a:r>
            <a:r>
              <a:rPr lang="en-US" sz="3800" dirty="0">
                <a:solidFill>
                  <a:schemeClr val="bg1"/>
                </a:solidFill>
                <a:latin typeface="Arial" panose="020B0604020202020204" pitchFamily="34" charset="0"/>
                <a:cs typeface="Arial" panose="020B0604020202020204" pitchFamily="34" charset="0"/>
              </a:rPr>
              <a:t>ớ</a:t>
            </a:r>
            <a:r>
              <a:rPr lang="nl-NL" sz="3800" dirty="0">
                <a:solidFill>
                  <a:schemeClr val="bg1"/>
                </a:solidFill>
                <a:latin typeface="Arial" panose="020B0604020202020204" pitchFamily="34" charset="0"/>
                <a:cs typeface="Arial" panose="020B0604020202020204" pitchFamily="34" charset="0"/>
              </a:rPr>
              <a:t>i trí tưởng tượng của bà khách?</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pic>
        <p:nvPicPr>
          <p:cNvPr id="14" name="Picture 5"/>
          <p:cNvPicPr>
            <a:picLocks noChangeAspect="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47997" y="3536999"/>
            <a:ext cx="12192001" cy="6205487"/>
          </a:xfrm>
          <a:prstGeom prst="rect">
            <a:avLst/>
          </a:prstGeom>
          <a:effectLst>
            <a:outerShdw blurRad="50800" dist="38100" dir="2700000" algn="tl" rotWithShape="0">
              <a:prstClr val="black">
                <a:alpha val="40000"/>
              </a:prstClr>
            </a:outerShdw>
          </a:effectLst>
        </p:spPr>
      </p:pic>
      <p:sp>
        <p:nvSpPr>
          <p:cNvPr id="2" name="Rectangle 1"/>
          <p:cNvSpPr/>
          <p:nvPr/>
        </p:nvSpPr>
        <p:spPr>
          <a:xfrm>
            <a:off x="4533895" y="4839249"/>
            <a:ext cx="9220204" cy="3600986"/>
          </a:xfrm>
          <a:prstGeom prst="rect">
            <a:avLst/>
          </a:prstGeom>
        </p:spPr>
        <p:txBody>
          <a:bodyPr wrap="square">
            <a:spAutoFit/>
          </a:bodyPr>
          <a:lstStyle/>
          <a:p>
            <a:pPr algn="just">
              <a:lnSpc>
                <a:spcPct val="150000"/>
              </a:lnSpc>
              <a:spcBef>
                <a:spcPts val="100"/>
              </a:spcBef>
              <a:spcAft>
                <a:spcPts val="100"/>
              </a:spcAft>
            </a:pPr>
            <a:r>
              <a:rPr lang="nl-NL" sz="3800" dirty="0">
                <a:latin typeface="Arial" panose="020B0604020202020204" pitchFamily="34" charset="0"/>
                <a:cs typeface="Arial" panose="020B0604020202020204" pitchFamily="34" charset="0"/>
              </a:rPr>
              <a:t>Y-éc-xanh khác xa với nhà bác học trong trí tưởng tượng của bà </a:t>
            </a:r>
            <a:r>
              <a:rPr lang="nl-NL" sz="3800" dirty="0" smtClean="0">
                <a:latin typeface="Arial" panose="020B0604020202020204" pitchFamily="34" charset="0"/>
                <a:cs typeface="Arial" panose="020B0604020202020204" pitchFamily="34" charset="0"/>
              </a:rPr>
              <a:t>khách: ông </a:t>
            </a:r>
            <a:r>
              <a:rPr lang="nl-NL" sz="3800" dirty="0">
                <a:latin typeface="Arial" panose="020B0604020202020204" pitchFamily="34" charset="0"/>
                <a:cs typeface="Arial" panose="020B0604020202020204" pitchFamily="34" charset="0"/>
              </a:rPr>
              <a:t>mặc bộ quần áo ka ki sờn cũ không là ủi, trông giống một khách đi tàu ngồi toa hạng ba.</a:t>
            </a:r>
            <a:endParaRPr lang="en-US" sz="3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8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2557669" y="2154280"/>
            <a:ext cx="13160285" cy="1846659"/>
          </a:xfrm>
          <a:prstGeom prst="rect">
            <a:avLst/>
          </a:prstGeom>
        </p:spPr>
        <p:txBody>
          <a:bodyPr wrap="square">
            <a:spAutoFit/>
          </a:bodyPr>
          <a:lstStyle/>
          <a:p>
            <a:pPr algn="just">
              <a:lnSpc>
                <a:spcPct val="150000"/>
              </a:lnSpc>
            </a:pP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3. </a:t>
            </a:r>
            <a:r>
              <a:rPr lang="nl-NL" sz="3800" dirty="0">
                <a:solidFill>
                  <a:schemeClr val="bg1"/>
                </a:solidFill>
                <a:latin typeface="Arial" panose="020B0604020202020204" pitchFamily="34" charset="0"/>
                <a:cs typeface="Arial" panose="020B0604020202020204" pitchFamily="34" charset="0"/>
              </a:rPr>
              <a:t>Câu nói nào của Y-éc-xanh cho thấy ông là người rất yêu nước Pháp, Tổ quốc của ông?</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grpSp>
        <p:nvGrpSpPr>
          <p:cNvPr id="14" name="Group 13"/>
          <p:cNvGrpSpPr/>
          <p:nvPr/>
        </p:nvGrpSpPr>
        <p:grpSpPr>
          <a:xfrm>
            <a:off x="8151904" y="3793671"/>
            <a:ext cx="8010620" cy="5433189"/>
            <a:chOff x="8978881" y="3582549"/>
            <a:chExt cx="8010620" cy="5433189"/>
          </a:xfrm>
        </p:grpSpPr>
        <p:sp>
          <p:nvSpPr>
            <p:cNvPr id="15" name="Rounded Rectangle 14"/>
            <p:cNvSpPr/>
            <p:nvPr/>
          </p:nvSpPr>
          <p:spPr>
            <a:xfrm>
              <a:off x="8978881" y="4193544"/>
              <a:ext cx="7958906" cy="4822194"/>
            </a:xfrm>
            <a:prstGeom prst="roundRect">
              <a:avLst/>
            </a:prstGeom>
            <a:solidFill>
              <a:schemeClr val="bg1"/>
            </a:solidFill>
            <a:ln w="57150">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i="1" dirty="0">
                  <a:solidFill>
                    <a:schemeClr val="tx1"/>
                  </a:solidFill>
                  <a:latin typeface="Arial" panose="020B0604020202020204" pitchFamily="34" charset="0"/>
                  <a:cs typeface="Arial" panose="020B0604020202020204" pitchFamily="34" charset="0"/>
                </a:rPr>
                <a:t>“</a:t>
              </a:r>
              <a:r>
                <a:rPr lang="en-US" sz="3600" i="1" dirty="0" err="1">
                  <a:solidFill>
                    <a:schemeClr val="tx1"/>
                  </a:solidFill>
                  <a:latin typeface="Arial" panose="020B0604020202020204" pitchFamily="34" charset="0"/>
                  <a:cs typeface="Arial" panose="020B0604020202020204" pitchFamily="34" charset="0"/>
                </a:rPr>
                <a:t>Tôi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là</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người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Pháp</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Mãi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mãi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tôi</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là</a:t>
              </a:r>
              <a:r>
                <a:rPr lang="en-US" sz="3600" i="1" dirty="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công</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dân</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Pháp</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Người</a:t>
              </a:r>
              <a:r>
                <a:rPr lang="en-US" sz="3600" i="1" dirty="0">
                  <a:solidFill>
                    <a:schemeClr val="tx1"/>
                  </a:solidFill>
                  <a:latin typeface="Arial" panose="020B0604020202020204" pitchFamily="34" charset="0"/>
                  <a:cs typeface="Arial" panose="020B0604020202020204" pitchFamily="34" charset="0"/>
                </a:rPr>
                <a:t> ta </a:t>
              </a:r>
              <a:r>
                <a:rPr lang="en-US" sz="3600" i="1" dirty="0" err="1">
                  <a:solidFill>
                    <a:schemeClr val="tx1"/>
                  </a:solidFill>
                  <a:latin typeface="Arial" panose="020B0604020202020204" pitchFamily="34" charset="0"/>
                  <a:cs typeface="Arial" panose="020B0604020202020204" pitchFamily="34" charset="0"/>
                </a:rPr>
                <a:t>không</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thể</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nào</a:t>
              </a:r>
              <a:r>
                <a:rPr lang="en-US" sz="3600" i="1" dirty="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sống</a:t>
              </a:r>
              <a:r>
                <a:rPr lang="en-US" sz="3600" i="1" dirty="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mà</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không</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có</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smtClean="0">
                  <a:solidFill>
                    <a:schemeClr val="tx1"/>
                  </a:solidFill>
                  <a:latin typeface="Arial" panose="020B0604020202020204" pitchFamily="34" charset="0"/>
                  <a:cs typeface="Arial" panose="020B0604020202020204" pitchFamily="34" charset="0"/>
                </a:rPr>
                <a:t>Tổ</a:t>
              </a:r>
              <a:r>
                <a:rPr lang="en-US" sz="3600" i="1" dirty="0" smtClean="0">
                  <a:solidFill>
                    <a:schemeClr val="tx1"/>
                  </a:solidFill>
                  <a:latin typeface="Arial" panose="020B0604020202020204" pitchFamily="34" charset="0"/>
                  <a:cs typeface="Arial" panose="020B0604020202020204" pitchFamily="34" charset="0"/>
                </a:rPr>
                <a:t> </a:t>
              </a:r>
              <a:r>
                <a:rPr lang="en-US" sz="3600" i="1" dirty="0" err="1">
                  <a:solidFill>
                    <a:schemeClr val="tx1"/>
                  </a:solidFill>
                  <a:latin typeface="Arial" panose="020B0604020202020204" pitchFamily="34" charset="0"/>
                  <a:cs typeface="Arial" panose="020B0604020202020204" pitchFamily="34" charset="0"/>
                </a:rPr>
                <a:t>quốc</a:t>
              </a:r>
              <a:r>
                <a:rPr lang="en-US" sz="3600" i="1" dirty="0">
                  <a:solidFill>
                    <a:schemeClr val="tx1"/>
                  </a:solidFill>
                  <a:latin typeface="Arial" panose="020B0604020202020204" pitchFamily="34" charset="0"/>
                  <a:cs typeface="Arial" panose="020B0604020202020204" pitchFamily="34" charset="0"/>
                </a:rPr>
                <a:t>.”</a:t>
              </a:r>
            </a:p>
          </p:txBody>
        </p:sp>
        <p:pic>
          <p:nvPicPr>
            <p:cNvPr id="16"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920042">
              <a:off x="15858834" y="3582549"/>
              <a:ext cx="1130667" cy="1328243"/>
            </a:xfrm>
            <a:prstGeom prst="rect">
              <a:avLst/>
            </a:prstGeom>
          </p:spPr>
        </p:pic>
      </p:grpSp>
      <p:grpSp>
        <p:nvGrpSpPr>
          <p:cNvPr id="3" name="Group 2"/>
          <p:cNvGrpSpPr/>
          <p:nvPr/>
        </p:nvGrpSpPr>
        <p:grpSpPr>
          <a:xfrm>
            <a:off x="2575503" y="4232102"/>
            <a:ext cx="4989254" cy="6054898"/>
            <a:chOff x="2575503" y="4232102"/>
            <a:chExt cx="4989254" cy="6054898"/>
          </a:xfrm>
        </p:grpSpPr>
        <p:pic>
          <p:nvPicPr>
            <p:cNvPr id="17" name="Picture 8"/>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t="11506" b="28288"/>
            <a:stretch/>
          </p:blipFill>
          <p:spPr>
            <a:xfrm>
              <a:off x="2575503" y="4724400"/>
              <a:ext cx="4989254" cy="5562600"/>
            </a:xfrm>
            <a:prstGeom prst="rect">
              <a:avLst/>
            </a:prstGeom>
          </p:spPr>
        </p:pic>
        <p:sp>
          <p:nvSpPr>
            <p:cNvPr id="2" name="Rectangle 1"/>
            <p:cNvSpPr/>
            <p:nvPr/>
          </p:nvSpPr>
          <p:spPr>
            <a:xfrm>
              <a:off x="5257800" y="4610100"/>
              <a:ext cx="341453" cy="523961"/>
            </a:xfrm>
            <a:prstGeom prst="rect">
              <a:avLst/>
            </a:prstGeom>
            <a:solidFill>
              <a:srgbClr val="325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38600" y="4232102"/>
              <a:ext cx="341453" cy="523961"/>
            </a:xfrm>
            <a:prstGeom prst="rect">
              <a:avLst/>
            </a:prstGeom>
            <a:solidFill>
              <a:srgbClr val="325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573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7068800" y="4266928"/>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2525753" y="2095500"/>
            <a:ext cx="13236492" cy="2585323"/>
          </a:xfrm>
          <a:prstGeom prst="rect">
            <a:avLst/>
          </a:prstGeom>
        </p:spPr>
        <p:txBody>
          <a:bodyPr wrap="square">
            <a:spAutoFit/>
          </a:bodyPr>
          <a:lstStyle/>
          <a:p>
            <a:pPr algn="just">
              <a:lnSpc>
                <a:spcPct val="150000"/>
              </a:lnSpc>
            </a:pPr>
            <a:r>
              <a:rPr lang="nl-NL" sz="36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4. </a:t>
            </a:r>
            <a:r>
              <a:rPr lang="nl-NL" sz="3600" dirty="0">
                <a:solidFill>
                  <a:schemeClr val="bg1"/>
                </a:solidFill>
                <a:latin typeface="Arial" panose="020B0604020202020204" pitchFamily="34" charset="0"/>
                <a:cs typeface="Arial" panose="020B0604020202020204" pitchFamily="34" charset="0"/>
              </a:rPr>
              <a:t>Câu nói </a:t>
            </a:r>
            <a:r>
              <a:rPr lang="nl-NL" sz="3600" i="1" dirty="0">
                <a:solidFill>
                  <a:schemeClr val="bg1"/>
                </a:solidFill>
                <a:latin typeface="Arial" panose="020B0604020202020204" pitchFamily="34" charset="0"/>
                <a:cs typeface="Arial" panose="020B0604020202020204" pitchFamily="34" charset="0"/>
              </a:rPr>
              <a:t>“Trái Đất đích thực là ngôi nhà của chúng ta. Những đứa con trong nhà phải thương yêu và có bổn phận giúp dơ lẫn nhau.” </a:t>
            </a:r>
            <a:r>
              <a:rPr lang="nl-NL" sz="3600" dirty="0">
                <a:solidFill>
                  <a:schemeClr val="bg1"/>
                </a:solidFill>
                <a:latin typeface="Arial" panose="020B0604020202020204" pitchFamily="34" charset="0"/>
                <a:cs typeface="Arial" panose="020B0604020202020204" pitchFamily="34" charset="0"/>
              </a:rPr>
              <a:t>cho thấy Y-éc-xanh là người như thế nào?</a:t>
            </a:r>
            <a:endParaRPr lang="en-US" sz="36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sp>
        <p:nvSpPr>
          <p:cNvPr id="20" name="Rounded Rectangular Callout 19"/>
          <p:cNvSpPr/>
          <p:nvPr/>
        </p:nvSpPr>
        <p:spPr>
          <a:xfrm>
            <a:off x="2675023" y="5211209"/>
            <a:ext cx="9494536" cy="3506464"/>
          </a:xfrm>
          <a:prstGeom prst="wedgeRoundRectCallout">
            <a:avLst>
              <a:gd name="adj1" fmla="val 59162"/>
              <a:gd name="adj2" fmla="val 8580"/>
              <a:gd name="adj3" fmla="val 16667"/>
            </a:avLst>
          </a:prstGeom>
          <a:solidFill>
            <a:srgbClr val="FFD7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smtClean="0">
                <a:solidFill>
                  <a:schemeClr val="tx1"/>
                </a:solidFill>
                <a:latin typeface="Arial" panose="020B0604020202020204" pitchFamily="34" charset="0"/>
                <a:cs typeface="Arial" panose="020B0604020202020204" pitchFamily="34" charset="0"/>
              </a:rPr>
              <a:t>Câu</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nói</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cho</a:t>
            </a:r>
            <a:r>
              <a:rPr lang="en-US" sz="3600" dirty="0" smtClean="0">
                <a:solidFill>
                  <a:schemeClr val="tx1"/>
                </a:solidFill>
                <a:latin typeface="Arial" panose="020B0604020202020204" pitchFamily="34" charset="0"/>
                <a:cs typeface="Arial" panose="020B0604020202020204" pitchFamily="34" charset="0"/>
              </a:rPr>
              <a:t> </a:t>
            </a:r>
            <a:r>
              <a:rPr lang="en-US" sz="3600" dirty="0" err="1" smtClean="0">
                <a:solidFill>
                  <a:schemeClr val="tx1"/>
                </a:solidFill>
                <a:latin typeface="Arial" panose="020B0604020202020204" pitchFamily="34" charset="0"/>
                <a:cs typeface="Arial" panose="020B0604020202020204" pitchFamily="34" charset="0"/>
              </a:rPr>
              <a:t>thấy</a:t>
            </a:r>
            <a:r>
              <a:rPr lang="en-US" sz="3600" dirty="0" smtClean="0">
                <a:solidFill>
                  <a:schemeClr val="tx1"/>
                </a:solidFill>
                <a:latin typeface="Arial" panose="020B0604020202020204" pitchFamily="34" charset="0"/>
                <a:cs typeface="Arial" panose="020B0604020202020204" pitchFamily="34" charset="0"/>
              </a:rPr>
              <a:t> </a:t>
            </a:r>
            <a:r>
              <a:rPr lang="nl-NL" sz="3600" dirty="0" smtClean="0">
                <a:solidFill>
                  <a:schemeClr val="tx1"/>
                </a:solidFill>
                <a:latin typeface="Arial" panose="020B0604020202020204" pitchFamily="34" charset="0"/>
                <a:cs typeface="Arial" panose="020B0604020202020204" pitchFamily="34" charset="0"/>
              </a:rPr>
              <a:t>Y-éc-xanh </a:t>
            </a:r>
            <a:r>
              <a:rPr lang="nl-NL" sz="3600" dirty="0">
                <a:solidFill>
                  <a:schemeClr val="tx1"/>
                </a:solidFill>
                <a:latin typeface="Arial" panose="020B0604020202020204" pitchFamily="34" charset="0"/>
                <a:cs typeface="Arial" panose="020B0604020202020204" pitchFamily="34" charset="0"/>
              </a:rPr>
              <a:t>là người rất có ý thức về trách nhiệm và bổn phận của mỗi người trong ngôi nhà Trái Đất.</a:t>
            </a:r>
            <a:endParaRPr lang="en-US" sz="3600" dirty="0">
              <a:solidFill>
                <a:schemeClr val="tx1"/>
              </a:solidFill>
              <a:latin typeface="Arial" panose="020B0604020202020204" pitchFamily="34" charset="0"/>
              <a:cs typeface="Arial" panose="020B0604020202020204" pitchFamily="34" charset="0"/>
            </a:endParaRPr>
          </a:p>
        </p:txBody>
      </p:sp>
      <p:pic>
        <p:nvPicPr>
          <p:cNvPr id="21" name="Picture 5"/>
          <p:cNvPicPr>
            <a:picLocks noChangeAspect="1"/>
          </p:cNvPicPr>
          <p:nvPr/>
        </p:nvPicPr>
        <p:blipFill>
          <a:blip r:embed="rId3"/>
          <a:srcRect b="59051"/>
          <a:stretch>
            <a:fillRect/>
          </a:stretch>
        </p:blipFill>
        <p:spPr>
          <a:xfrm>
            <a:off x="12375718" y="4927282"/>
            <a:ext cx="4511499" cy="5335414"/>
          </a:xfrm>
          <a:prstGeom prst="rect">
            <a:avLst/>
          </a:prstGeom>
        </p:spPr>
      </p:pic>
      <p:sp>
        <p:nvSpPr>
          <p:cNvPr id="12"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94521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7" name="Group 7"/>
          <p:cNvGrpSpPr/>
          <p:nvPr/>
        </p:nvGrpSpPr>
        <p:grpSpPr>
          <a:xfrm>
            <a:off x="16687800" y="895350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a:grpSpLocks noChangeAspect="1"/>
          </p:cNvGrpSpPr>
          <p:nvPr/>
        </p:nvGrpSpPr>
        <p:grpSpPr>
          <a:xfrm>
            <a:off x="-1883776" y="-1883776"/>
            <a:ext cx="3767551" cy="3767551"/>
            <a:chOff x="0" y="0"/>
            <a:chExt cx="1708150" cy="1708150"/>
          </a:xfrm>
        </p:grpSpPr>
        <p:sp>
          <p:nvSpPr>
            <p:cNvPr id="19" name="Freeform 1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4" name="Rectangle 23"/>
          <p:cNvSpPr/>
          <p:nvPr/>
        </p:nvSpPr>
        <p:spPr>
          <a:xfrm>
            <a:off x="-1" y="2305222"/>
            <a:ext cx="18287999" cy="677108"/>
          </a:xfrm>
          <a:prstGeom prst="rect">
            <a:avLst/>
          </a:prstGeom>
        </p:spPr>
        <p:txBody>
          <a:bodyPr wrap="square">
            <a:spAutoFit/>
          </a:bodyPr>
          <a:lstStyle/>
          <a:p>
            <a:pPr algn="ct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Câu </a:t>
            </a:r>
            <a:r>
              <a:rPr lang="nl-NL" sz="3800" b="1" dirty="0">
                <a:solidFill>
                  <a:schemeClr val="bg1"/>
                </a:solidFill>
                <a:latin typeface="Arial" panose="020B0604020202020204" pitchFamily="34" charset="0"/>
                <a:ea typeface="Calibri" panose="020F0502020204030204" pitchFamily="34" charset="0"/>
                <a:cs typeface="Arial" panose="020B0604020202020204" pitchFamily="34" charset="0"/>
              </a:rPr>
              <a:t>5</a:t>
            </a:r>
            <a:r>
              <a:rPr lang="nl-NL" sz="38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nl-NL" sz="3800" dirty="0">
                <a:solidFill>
                  <a:schemeClr val="bg1"/>
                </a:solidFill>
                <a:latin typeface="Arial" panose="020B0604020202020204" pitchFamily="34" charset="0"/>
                <a:cs typeface="Arial" panose="020B0604020202020204" pitchFamily="34" charset="0"/>
              </a:rPr>
              <a:t>Em hãy nói 1 –2 câu thể hiện lòng biết ơn với bác sĩ Y-éc-xanh</a:t>
            </a:r>
            <a:endParaRPr lang="en-US" sz="3800" dirty="0">
              <a:solidFill>
                <a:schemeClr val="bg1"/>
              </a:solidFill>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
          <a:srcRect/>
          <a:stretch>
            <a:fillRect/>
          </a:stretch>
        </p:blipFill>
        <p:spPr>
          <a:xfrm>
            <a:off x="-301634" y="6964441"/>
            <a:ext cx="2770498" cy="3348033"/>
          </a:xfrm>
          <a:prstGeom prst="rect">
            <a:avLst/>
          </a:prstGeom>
        </p:spPr>
      </p:pic>
      <p:grpSp>
        <p:nvGrpSpPr>
          <p:cNvPr id="12" name="Group 11"/>
          <p:cNvGrpSpPr/>
          <p:nvPr/>
        </p:nvGrpSpPr>
        <p:grpSpPr>
          <a:xfrm>
            <a:off x="7391400" y="4053988"/>
            <a:ext cx="8458200" cy="4899512"/>
            <a:chOff x="6946633" y="3166787"/>
            <a:chExt cx="8288494" cy="6290353"/>
          </a:xfrm>
        </p:grpSpPr>
        <p:pic>
          <p:nvPicPr>
            <p:cNvPr id="13"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46633" y="3166787"/>
              <a:ext cx="8288494" cy="6290353"/>
            </a:xfrm>
            <a:prstGeom prst="rect">
              <a:avLst/>
            </a:prstGeom>
          </p:spPr>
        </p:pic>
        <p:sp>
          <p:nvSpPr>
            <p:cNvPr id="15" name="Rectangle 14"/>
            <p:cNvSpPr/>
            <p:nvPr/>
          </p:nvSpPr>
          <p:spPr>
            <a:xfrm>
              <a:off x="7626034" y="4272089"/>
              <a:ext cx="7011724" cy="3319227"/>
            </a:xfrm>
            <a:prstGeom prst="rect">
              <a:avLst/>
            </a:prstGeom>
          </p:spPr>
          <p:txBody>
            <a:bodyPr wrap="square">
              <a:spAutoFit/>
            </a:bodyPr>
            <a:lstStyle/>
            <a:p>
              <a:pPr algn="just">
                <a:lnSpc>
                  <a:spcPct val="150000"/>
                </a:lnSpc>
              </a:pPr>
              <a:r>
                <a:rPr lang="nl-NL" sz="3600" dirty="0">
                  <a:latin typeface="Arial" panose="020B0604020202020204" pitchFamily="34" charset="0"/>
                  <a:cs typeface="Arial" panose="020B0604020202020204" pitchFamily="34" charset="0"/>
                </a:rPr>
                <a:t>Thưa bác sĩ! Chúng cháu rất cảm ơn bác đã đến giúp đỡ nhân dân Việt Nam!</a:t>
              </a:r>
              <a:endParaRPr lang="en-US" sz="3600" dirty="0">
                <a:latin typeface="Arial" panose="020B0604020202020204" pitchFamily="34" charset="0"/>
                <a:cs typeface="Arial" panose="020B0604020202020204" pitchFamily="34" charset="0"/>
              </a:endParaRPr>
            </a:p>
          </p:txBody>
        </p:sp>
      </p:grpSp>
      <p:pic>
        <p:nvPicPr>
          <p:cNvPr id="3074" name="Picture 2" descr="https://o.remove.bg/downloads/11a229a4-0da2-4d56-81c3-4fa02afe19f7/image-removebg-preview.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188217" y="5084895"/>
            <a:ext cx="6125095" cy="460445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2. </a:t>
            </a:r>
            <a:r>
              <a:rPr lang="en-US" sz="6200" b="1" dirty="0" err="1" smtClean="0">
                <a:solidFill>
                  <a:schemeClr val="bg1"/>
                </a:solidFill>
                <a:latin typeface="Arial" panose="020B0604020202020204" pitchFamily="34" charset="0"/>
                <a:cs typeface="Arial" panose="020B0604020202020204" pitchFamily="34" charset="0"/>
              </a:rPr>
              <a:t>Trả</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lời</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câu</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hỏi</a:t>
            </a:r>
            <a:endParaRPr lang="en-US" sz="6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447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sp>
        <p:nvSpPr>
          <p:cNvPr id="3" name="Freeform 3"/>
          <p:cNvSpPr/>
          <p:nvPr/>
        </p:nvSpPr>
        <p:spPr>
          <a:xfrm>
            <a:off x="604837" y="571500"/>
            <a:ext cx="17078323" cy="9151304"/>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sp>
        <p:nvSpPr>
          <p:cNvPr id="17" name="TextBox 21"/>
          <p:cNvSpPr txBox="1"/>
          <p:nvPr/>
        </p:nvSpPr>
        <p:spPr>
          <a:xfrm>
            <a:off x="0" y="1145778"/>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3. </a:t>
            </a:r>
            <a:r>
              <a:rPr lang="en-US" sz="6200" b="1" dirty="0" err="1" smtClean="0">
                <a:solidFill>
                  <a:schemeClr val="bg1"/>
                </a:solidFill>
                <a:latin typeface="Arial" panose="020B0604020202020204" pitchFamily="34" charset="0"/>
                <a:cs typeface="Arial" panose="020B0604020202020204" pitchFamily="34" charset="0"/>
              </a:rPr>
              <a:t>Luyện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lại</a:t>
            </a:r>
            <a:endParaRPr lang="en-US" sz="6200" b="1" dirty="0">
              <a:solidFill>
                <a:schemeClr val="bg1"/>
              </a:solidFill>
              <a:latin typeface="Arial" panose="020B0604020202020204" pitchFamily="34" charset="0"/>
              <a:cs typeface="Arial" panose="020B0604020202020204" pitchFamily="34" charset="0"/>
            </a:endParaRPr>
          </a:p>
        </p:txBody>
      </p:sp>
      <p:grpSp>
        <p:nvGrpSpPr>
          <p:cNvPr id="16" name="Group 25"/>
          <p:cNvGrpSpPr>
            <a:grpSpLocks noChangeAspect="1"/>
          </p:cNvGrpSpPr>
          <p:nvPr/>
        </p:nvGrpSpPr>
        <p:grpSpPr>
          <a:xfrm>
            <a:off x="-1883776" y="8403224"/>
            <a:ext cx="3767551" cy="3767551"/>
            <a:chOff x="0" y="0"/>
            <a:chExt cx="1708150" cy="1708150"/>
          </a:xfrm>
        </p:grpSpPr>
        <p:sp>
          <p:nvSpPr>
            <p:cNvPr id="18" name="Freeform 26"/>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9" name="Group 27"/>
          <p:cNvGrpSpPr>
            <a:grpSpLocks noChangeAspect="1"/>
          </p:cNvGrpSpPr>
          <p:nvPr/>
        </p:nvGrpSpPr>
        <p:grpSpPr>
          <a:xfrm>
            <a:off x="16404224" y="-1883776"/>
            <a:ext cx="3767551" cy="3767551"/>
            <a:chOff x="0" y="0"/>
            <a:chExt cx="1708150" cy="1708150"/>
          </a:xfrm>
        </p:grpSpPr>
        <p:sp>
          <p:nvSpPr>
            <p:cNvPr id="21" name="Freeform 2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pic>
        <p:nvPicPr>
          <p:cNvPr id="3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2684364" y="3783736"/>
            <a:ext cx="4531268" cy="6019800"/>
          </a:xfrm>
          <a:prstGeom prst="rect">
            <a:avLst/>
          </a:prstGeom>
        </p:spPr>
      </p:pic>
      <p:grpSp>
        <p:nvGrpSpPr>
          <p:cNvPr id="39" name="Group 38"/>
          <p:cNvGrpSpPr/>
          <p:nvPr/>
        </p:nvGrpSpPr>
        <p:grpSpPr>
          <a:xfrm>
            <a:off x="7961098" y="2781300"/>
            <a:ext cx="7659902" cy="6182677"/>
            <a:chOff x="7961098" y="2781300"/>
            <a:chExt cx="7659902" cy="6182677"/>
          </a:xfrm>
        </p:grpSpPr>
        <p:pic>
          <p:nvPicPr>
            <p:cNvPr id="40" name="Picture 8"/>
            <p:cNvPicPr>
              <a:picLocks noChangeAspect="1"/>
            </p:cNvPicPr>
            <p:nvPr/>
          </p:nvPicPr>
          <p:blipFill>
            <a:blip r:embed="rId16" cstate="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961098" y="2781300"/>
              <a:ext cx="7659902" cy="6182677"/>
            </a:xfrm>
            <a:prstGeom prst="rect">
              <a:avLst/>
            </a:prstGeom>
            <a:effectLst>
              <a:outerShdw blurRad="50800" dist="38100" dir="2700000" algn="tl" rotWithShape="0">
                <a:prstClr val="black">
                  <a:alpha val="40000"/>
                </a:prstClr>
              </a:outerShdw>
            </a:effectLst>
          </p:spPr>
        </p:pic>
        <p:sp>
          <p:nvSpPr>
            <p:cNvPr id="41" name="Rectangle 40"/>
            <p:cNvSpPr/>
            <p:nvPr/>
          </p:nvSpPr>
          <p:spPr>
            <a:xfrm>
              <a:off x="8356270" y="4610100"/>
              <a:ext cx="6869557" cy="1938992"/>
            </a:xfrm>
            <a:prstGeom prst="rect">
              <a:avLst/>
            </a:prstGeom>
          </p:spPr>
          <p:txBody>
            <a:bodyPr wrap="square">
              <a:spAutoFit/>
            </a:bodyPr>
            <a:lstStyle/>
            <a:p>
              <a:pPr algn="ctr">
                <a:lnSpc>
                  <a:spcPct val="150000"/>
                </a:lnSpc>
              </a:pP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Luyện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đọc </a:t>
              </a:r>
              <a:r>
                <a:rPr lang="nl-NL"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diễn </a:t>
              </a:r>
              <a:r>
                <a:rPr lang="nl-NL" sz="4000" dirty="0">
                  <a:solidFill>
                    <a:srgbClr val="000000"/>
                  </a:solidFill>
                  <a:latin typeface="Arial" panose="020B0604020202020204" pitchFamily="34" charset="0"/>
                  <a:ea typeface="Calibri" panose="020F0502020204030204" pitchFamily="34" charset="0"/>
                  <a:cs typeface="Arial" panose="020B0604020202020204" pitchFamily="34" charset="0"/>
                </a:rPr>
                <a:t>cảm toàn bài </a:t>
              </a:r>
              <a:r>
                <a:rPr lang="nl-NL" sz="40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Bác sĩ Y-éc-xanh</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34485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a:grpSpLocks noChangeAspect="1"/>
          </p:cNvGrpSpPr>
          <p:nvPr/>
        </p:nvGrpSpPr>
        <p:grpSpPr>
          <a:xfrm>
            <a:off x="15391385" y="-2896615"/>
            <a:ext cx="5793230" cy="579323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pic>
        <p:nvPicPr>
          <p:cNvPr id="31" name="Picture 4"/>
          <p:cNvPicPr>
            <a:picLocks noChangeAspect="1"/>
          </p:cNvPicPr>
          <p:nvPr/>
        </p:nvPicPr>
        <p:blipFill>
          <a:blip r:embed="rId2"/>
          <a:srcRect/>
          <a:stretch>
            <a:fillRect/>
          </a:stretch>
        </p:blipFill>
        <p:spPr>
          <a:xfrm>
            <a:off x="8229599" y="1337836"/>
            <a:ext cx="9510163" cy="8149064"/>
          </a:xfrm>
          <a:prstGeom prst="rect">
            <a:avLst/>
          </a:prstGeom>
        </p:spPr>
      </p:pic>
      <p:grpSp>
        <p:nvGrpSpPr>
          <p:cNvPr id="32" name="Group 31"/>
          <p:cNvGrpSpPr/>
          <p:nvPr/>
        </p:nvGrpSpPr>
        <p:grpSpPr>
          <a:xfrm>
            <a:off x="914400" y="4168333"/>
            <a:ext cx="5771660" cy="4960055"/>
            <a:chOff x="762825" y="4682581"/>
            <a:chExt cx="5771660" cy="4960055"/>
          </a:xfrm>
        </p:grpSpPr>
        <p:pic>
          <p:nvPicPr>
            <p:cNvPr id="33" name="Picture 3"/>
            <p:cNvPicPr>
              <a:picLocks noChangeAspect="1"/>
            </p:cNvPicPr>
            <p:nvPr/>
          </p:nvPicPr>
          <p:blipFill>
            <a:blip r:embed="rId3"/>
            <a:srcRect/>
            <a:stretch>
              <a:fillRect/>
            </a:stretch>
          </p:blipFill>
          <p:spPr>
            <a:xfrm>
              <a:off x="762825" y="5143500"/>
              <a:ext cx="2215674" cy="1379257"/>
            </a:xfrm>
            <a:prstGeom prst="rect">
              <a:avLst/>
            </a:prstGeom>
          </p:spPr>
        </p:pic>
        <p:pic>
          <p:nvPicPr>
            <p:cNvPr id="34" name="Picture 5"/>
            <p:cNvPicPr>
              <a:picLocks noChangeAspect="1"/>
            </p:cNvPicPr>
            <p:nvPr/>
          </p:nvPicPr>
          <p:blipFill>
            <a:blip r:embed="rId4"/>
            <a:srcRect/>
            <a:stretch>
              <a:fillRect/>
            </a:stretch>
          </p:blipFill>
          <p:spPr>
            <a:xfrm>
              <a:off x="1512665" y="4682581"/>
              <a:ext cx="5021820" cy="4582411"/>
            </a:xfrm>
            <a:prstGeom prst="rect">
              <a:avLst/>
            </a:prstGeom>
          </p:spPr>
        </p:pic>
        <p:pic>
          <p:nvPicPr>
            <p:cNvPr id="35" name="Picture 6"/>
            <p:cNvPicPr>
              <a:picLocks noChangeAspect="1"/>
            </p:cNvPicPr>
            <p:nvPr/>
          </p:nvPicPr>
          <p:blipFill>
            <a:blip r:embed="rId5"/>
            <a:srcRect/>
            <a:stretch>
              <a:fillRect/>
            </a:stretch>
          </p:blipFill>
          <p:spPr>
            <a:xfrm>
              <a:off x="3655074" y="8078912"/>
              <a:ext cx="2761544" cy="1563724"/>
            </a:xfrm>
            <a:prstGeom prst="rect">
              <a:avLst/>
            </a:prstGeom>
          </p:spPr>
        </p:pic>
      </p:grpSp>
      <p:sp>
        <p:nvSpPr>
          <p:cNvPr id="36" name="TextBox 35">
            <a:extLst>
              <a:ext uri="{FF2B5EF4-FFF2-40B4-BE49-F238E27FC236}">
                <a16:creationId xmlns:a16="http://schemas.microsoft.com/office/drawing/2014/main" id="{E19B1F1F-6136-4AD1-8FAA-8BF99A8856B5}"/>
              </a:ext>
            </a:extLst>
          </p:cNvPr>
          <p:cNvSpPr txBox="1"/>
          <p:nvPr/>
        </p:nvSpPr>
        <p:spPr>
          <a:xfrm>
            <a:off x="0" y="1642636"/>
            <a:ext cx="8458200" cy="1046440"/>
          </a:xfrm>
          <a:prstGeom prst="rect">
            <a:avLst/>
          </a:prstGeom>
          <a:noFill/>
        </p:spPr>
        <p:txBody>
          <a:bodyPr wrap="square" rtlCol="0">
            <a:spAutoFit/>
          </a:bodyPr>
          <a:lstStyle/>
          <a:p>
            <a:pPr algn="ctr"/>
            <a:r>
              <a:rPr lang="en-US" sz="6200" b="1" dirty="0" smtClean="0">
                <a:solidFill>
                  <a:schemeClr val="bg1"/>
                </a:solidFill>
                <a:latin typeface="Arial" panose="020B0604020202020204" pitchFamily="34" charset="0"/>
                <a:cs typeface="Arial" panose="020B0604020202020204" pitchFamily="34" charset="0"/>
              </a:rPr>
              <a:t>CỦNG CỐ, DẶN DÒ</a:t>
            </a:r>
            <a:endParaRPr lang="en-US" sz="62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8725050" y="3519542"/>
            <a:ext cx="851926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q"/>
            </a:pP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lại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bài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Bác</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sĩ</a:t>
            </a:r>
            <a:r>
              <a:rPr lang="en-US" sz="4000" i="1" dirty="0" smtClean="0">
                <a:solidFill>
                  <a:schemeClr val="bg1"/>
                </a:solidFill>
                <a:latin typeface="Arial" panose="020B0604020202020204" pitchFamily="34" charset="0"/>
                <a:cs typeface="Arial" panose="020B0604020202020204" pitchFamily="34" charset="0"/>
              </a:rPr>
              <a:t> Y-</a:t>
            </a:r>
            <a:r>
              <a:rPr lang="en-US" sz="4000" i="1" dirty="0" err="1" smtClean="0">
                <a:solidFill>
                  <a:schemeClr val="bg1"/>
                </a:solidFill>
                <a:latin typeface="Arial" panose="020B0604020202020204" pitchFamily="34" charset="0"/>
                <a:cs typeface="Arial" panose="020B0604020202020204" pitchFamily="34" charset="0"/>
              </a:rPr>
              <a:t>éc</a:t>
            </a:r>
            <a:r>
              <a:rPr lang="en-US" sz="4000" i="1" dirty="0" smtClean="0">
                <a:solidFill>
                  <a:schemeClr val="bg1"/>
                </a:solidFill>
                <a:latin typeface="Arial" panose="020B0604020202020204" pitchFamily="34" charset="0"/>
                <a:cs typeface="Arial" panose="020B0604020202020204" pitchFamily="34" charset="0"/>
              </a:rPr>
              <a:t>-</a:t>
            </a:r>
            <a:r>
              <a:rPr lang="en-US" sz="4000" i="1" dirty="0" err="1" smtClean="0">
                <a:solidFill>
                  <a:schemeClr val="bg1"/>
                </a:solidFill>
                <a:latin typeface="Arial" panose="020B0604020202020204" pitchFamily="34" charset="0"/>
                <a:cs typeface="Arial" panose="020B0604020202020204" pitchFamily="34" charset="0"/>
              </a:rPr>
              <a:t>xanh</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luyện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từ</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ngữ</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q"/>
            </a:pPr>
            <a:r>
              <a:rPr lang="en-US" sz="4000" dirty="0" err="1" smtClean="0">
                <a:solidFill>
                  <a:schemeClr val="bg1"/>
                </a:solidFill>
                <a:latin typeface="Arial" panose="020B0604020202020204" pitchFamily="34" charset="0"/>
                <a:cs typeface="Arial" panose="020B0604020202020204" pitchFamily="34" charset="0"/>
              </a:rPr>
              <a:t>Đọc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và</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xem</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trước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nội</a:t>
            </a:r>
            <a:r>
              <a:rPr lang="en-US" sz="4000" dirty="0" smtClean="0">
                <a:solidFill>
                  <a:schemeClr val="bg1"/>
                </a:solidFill>
                <a:latin typeface="Arial" panose="020B0604020202020204" pitchFamily="34" charset="0"/>
                <a:cs typeface="Arial" panose="020B0604020202020204" pitchFamily="34" charset="0"/>
              </a:rPr>
              <a:t> dung </a:t>
            </a:r>
            <a:r>
              <a:rPr lang="en-US" sz="4000" i="1" dirty="0" err="1" smtClean="0">
                <a:solidFill>
                  <a:schemeClr val="bg1"/>
                </a:solidFill>
                <a:latin typeface="Arial" panose="020B0604020202020204" pitchFamily="34" charset="0"/>
                <a:cs typeface="Arial" panose="020B0604020202020204" pitchFamily="34" charset="0"/>
              </a:rPr>
              <a:t>Tiết</a:t>
            </a:r>
            <a:r>
              <a:rPr lang="en-US" sz="4000" i="1" dirty="0" smtClean="0">
                <a:solidFill>
                  <a:schemeClr val="bg1"/>
                </a:solidFill>
                <a:latin typeface="Arial" panose="020B0604020202020204" pitchFamily="34" charset="0"/>
                <a:cs typeface="Arial" panose="020B0604020202020204" pitchFamily="34" charset="0"/>
              </a:rPr>
              <a:t> 2. </a:t>
            </a:r>
            <a:r>
              <a:rPr lang="en-US" sz="4000" i="1" dirty="0" err="1" smtClean="0">
                <a:solidFill>
                  <a:schemeClr val="bg1"/>
                </a:solidFill>
                <a:latin typeface="Arial" panose="020B0604020202020204" pitchFamily="34" charset="0"/>
                <a:cs typeface="Arial" panose="020B0604020202020204" pitchFamily="34" charset="0"/>
              </a:rPr>
              <a:t>Nói</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và</a:t>
            </a:r>
            <a:r>
              <a:rPr lang="en-US" sz="4000" i="1" dirty="0" smtClean="0">
                <a:solidFill>
                  <a:schemeClr val="bg1"/>
                </a:solidFill>
                <a:latin typeface="Arial" panose="020B0604020202020204" pitchFamily="34" charset="0"/>
                <a:cs typeface="Arial" panose="020B0604020202020204" pitchFamily="34" charset="0"/>
              </a:rPr>
              <a:t> </a:t>
            </a:r>
            <a:r>
              <a:rPr lang="en-US" sz="4000" i="1" dirty="0" err="1" smtClean="0">
                <a:solidFill>
                  <a:schemeClr val="bg1"/>
                </a:solidFill>
                <a:latin typeface="Arial" panose="020B0604020202020204" pitchFamily="34" charset="0"/>
                <a:cs typeface="Arial" panose="020B0604020202020204" pitchFamily="34" charset="0"/>
              </a:rPr>
              <a:t>nghe</a:t>
            </a:r>
            <a:r>
              <a:rPr lang="en-US" sz="4000" dirty="0" smtClean="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randombar(horizontal)">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srcRect/>
          <a:stretch>
            <a:fillRect/>
          </a:stretch>
        </p:blipFill>
        <p:spPr>
          <a:xfrm>
            <a:off x="310032" y="4981378"/>
            <a:ext cx="7309968" cy="5305622"/>
          </a:xfrm>
          <a:prstGeom prst="rect">
            <a:avLst/>
          </a:prstGeom>
        </p:spPr>
      </p:pic>
      <p:grpSp>
        <p:nvGrpSpPr>
          <p:cNvPr id="7" name="Group 7"/>
          <p:cNvGrpSpPr/>
          <p:nvPr/>
        </p:nvGrpSpPr>
        <p:grpSpPr>
          <a:xfrm>
            <a:off x="16069222" y="1475890"/>
            <a:ext cx="335002" cy="33500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a:grpSpLocks noChangeAspect="1"/>
          </p:cNvGrpSpPr>
          <p:nvPr/>
        </p:nvGrpSpPr>
        <p:grpSpPr>
          <a:xfrm>
            <a:off x="-2896615" y="-2896615"/>
            <a:ext cx="5793230" cy="5793230"/>
            <a:chOff x="0" y="0"/>
            <a:chExt cx="1708150" cy="1708150"/>
          </a:xfrm>
        </p:grpSpPr>
        <p:sp>
          <p:nvSpPr>
            <p:cNvPr id="18" name="Freeform 1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9" name="Group 19"/>
          <p:cNvGrpSpPr>
            <a:grpSpLocks noChangeAspect="1"/>
          </p:cNvGrpSpPr>
          <p:nvPr/>
        </p:nvGrpSpPr>
        <p:grpSpPr>
          <a:xfrm>
            <a:off x="16404224" y="8403224"/>
            <a:ext cx="3767551" cy="3767551"/>
            <a:chOff x="0" y="0"/>
            <a:chExt cx="1708150" cy="1708150"/>
          </a:xfrm>
        </p:grpSpPr>
        <p:sp>
          <p:nvSpPr>
            <p:cNvPr id="20" name="Freeform 2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7">
            <a:extLst>
              <a:ext uri="{FF2B5EF4-FFF2-40B4-BE49-F238E27FC236}">
                <a16:creationId xmlns:a16="http://schemas.microsoft.com/office/drawing/2014/main" id="{F382605D-8CD3-44BE-AC1B-6FF362FEC183}"/>
              </a:ext>
            </a:extLst>
          </p:cNvPr>
          <p:cNvSpPr txBox="1"/>
          <p:nvPr/>
        </p:nvSpPr>
        <p:spPr>
          <a:xfrm>
            <a:off x="5562600" y="1826595"/>
            <a:ext cx="11335091" cy="3462486"/>
          </a:xfrm>
          <a:prstGeom prst="rect">
            <a:avLst/>
          </a:prstGeom>
        </p:spPr>
        <p:txBody>
          <a:bodyPr wrap="square" lIns="0" tIns="0" rIns="0" bIns="0" rtlCol="0" anchor="t">
            <a:spAutoFit/>
          </a:bodyPr>
          <a:lstStyle/>
          <a:p>
            <a:pPr algn="ctr">
              <a:lnSpc>
                <a:spcPct val="150000"/>
              </a:lnSpc>
            </a:pPr>
            <a:r>
              <a:rPr lang="en-US" sz="7500" b="1" dirty="0" smtClean="0">
                <a:solidFill>
                  <a:schemeClr val="bg1"/>
                </a:solidFill>
                <a:latin typeface="Arial" panose="020B0604020202020204" pitchFamily="34" charset="0"/>
                <a:cs typeface="Arial" panose="020B0604020202020204" pitchFamily="34" charset="0"/>
              </a:rPr>
              <a:t>BÀI HỌC KẾT THÚC, HẸN GẶP LẠI CÁC EM!</a:t>
            </a:r>
            <a:endParaRPr lang="en-US" sz="75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sp>
        <p:nvSpPr>
          <p:cNvPr id="3" name="Freeform 3"/>
          <p:cNvSpPr/>
          <p:nvPr/>
        </p:nvSpPr>
        <p:spPr>
          <a:xfrm>
            <a:off x="604837" y="571500"/>
            <a:ext cx="17078323" cy="9151304"/>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416CAB"/>
          </a:solidFill>
        </p:spPr>
      </p:sp>
      <p:grpSp>
        <p:nvGrpSpPr>
          <p:cNvPr id="13" name="Group 13"/>
          <p:cNvGrpSpPr/>
          <p:nvPr/>
        </p:nvGrpSpPr>
        <p:grpSpPr>
          <a:xfrm>
            <a:off x="16490620" y="1386752"/>
            <a:ext cx="335002" cy="33500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7" name="TextBox 21"/>
          <p:cNvSpPr txBox="1"/>
          <p:nvPr/>
        </p:nvSpPr>
        <p:spPr>
          <a:xfrm>
            <a:off x="0" y="840247"/>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KHỞI ĐỘNG</a:t>
            </a:r>
            <a:endParaRPr lang="en-US" sz="6200" b="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 y="2195036"/>
            <a:ext cx="18287998" cy="738664"/>
          </a:xfrm>
          <a:prstGeom prst="rect">
            <a:avLst/>
          </a:prstGeom>
        </p:spPr>
        <p:txBody>
          <a:bodyPr wrap="square">
            <a:spAutoFit/>
          </a:bodyPr>
          <a:lstStyle/>
          <a:p>
            <a:pPr algn="ctr">
              <a:spcBef>
                <a:spcPts val="100"/>
              </a:spcBef>
              <a:spcAft>
                <a:spcPts val="100"/>
              </a:spcAft>
            </a:pP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Giới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thiệu</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với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các</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bạn</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về</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một</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người</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làm</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nghề</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Y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mà</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em</a:t>
            </a:r>
            <a:r>
              <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rPr>
              <a:t> </a:t>
            </a:r>
            <a:r>
              <a:rPr lang="en-US" sz="4200" b="1" i="1" dirty="0" err="1">
                <a:solidFill>
                  <a:srgbClr val="FFFF00"/>
                </a:solidFill>
                <a:latin typeface="Arial" panose="020B0604020202020204" pitchFamily="34" charset="0"/>
                <a:ea typeface="Arial" panose="020B0604020202020204" pitchFamily="34" charset="0"/>
                <a:cs typeface="Arial" panose="020B0604020202020204" pitchFamily="34" charset="0"/>
              </a:rPr>
              <a:t>biết</a:t>
            </a:r>
            <a:endParaRPr lang="en-US" sz="4200" b="1" i="1" dirty="0">
              <a:solidFill>
                <a:srgbClr val="FFFF00"/>
              </a:solidFill>
              <a:latin typeface="Arial" panose="020B0604020202020204" pitchFamily="34" charset="0"/>
              <a:ea typeface="Arial" panose="020B0604020202020204" pitchFamily="34" charset="0"/>
              <a:cs typeface="Arial" panose="020B0604020202020204" pitchFamily="34" charset="0"/>
            </a:endParaRPr>
          </a:p>
        </p:txBody>
      </p:sp>
      <p:grpSp>
        <p:nvGrpSpPr>
          <p:cNvPr id="16" name="Group 7"/>
          <p:cNvGrpSpPr>
            <a:grpSpLocks noChangeAspect="1"/>
          </p:cNvGrpSpPr>
          <p:nvPr/>
        </p:nvGrpSpPr>
        <p:grpSpPr>
          <a:xfrm>
            <a:off x="-1883776" y="-1883776"/>
            <a:ext cx="3767551" cy="3767551"/>
            <a:chOff x="0" y="0"/>
            <a:chExt cx="1708150" cy="1708150"/>
          </a:xfrm>
        </p:grpSpPr>
        <p:sp>
          <p:nvSpPr>
            <p:cNvPr id="18" name="Freeform 8"/>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9" name="Group 9"/>
          <p:cNvGrpSpPr>
            <a:grpSpLocks noChangeAspect="1"/>
          </p:cNvGrpSpPr>
          <p:nvPr/>
        </p:nvGrpSpPr>
        <p:grpSpPr>
          <a:xfrm>
            <a:off x="16404224" y="8403224"/>
            <a:ext cx="3767551" cy="3767551"/>
            <a:chOff x="0" y="0"/>
            <a:chExt cx="1708150" cy="1708150"/>
          </a:xfrm>
        </p:grpSpPr>
        <p:sp>
          <p:nvSpPr>
            <p:cNvPr id="21"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2" name="Group 11"/>
          <p:cNvGrpSpPr/>
          <p:nvPr/>
        </p:nvGrpSpPr>
        <p:grpSpPr>
          <a:xfrm>
            <a:off x="7081834" y="3495088"/>
            <a:ext cx="3738566" cy="5542319"/>
            <a:chOff x="8453433" y="3762947"/>
            <a:chExt cx="3738566" cy="5542319"/>
          </a:xfrm>
        </p:grpSpPr>
        <p:pic>
          <p:nvPicPr>
            <p:cNvPr id="1030" name="Picture 6" descr="Đại Y Thiền Sư TUỆ TĨNH - Tuệ Y Đ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3436" y="3762947"/>
              <a:ext cx="3738563" cy="464027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453433" y="8658935"/>
              <a:ext cx="3738566" cy="646331"/>
            </a:xfrm>
            <a:prstGeom prst="rect">
              <a:avLst/>
            </a:prstGeom>
            <a:noFill/>
          </p:spPr>
          <p:txBody>
            <a:bodyPr wrap="square" rtlCol="0">
              <a:spAutoFit/>
            </a:bodyPr>
            <a:lstStyle/>
            <a:p>
              <a:pPr algn="ctr"/>
              <a:r>
                <a:rPr lang="en-US" sz="3600" i="1" dirty="0" err="1" smtClean="0">
                  <a:solidFill>
                    <a:schemeClr val="bg1"/>
                  </a:solidFill>
                  <a:latin typeface="Arial" panose="020B0604020202020204" pitchFamily="34" charset="0"/>
                  <a:cs typeface="Arial" panose="020B0604020202020204" pitchFamily="34" charset="0"/>
                </a:rPr>
                <a:t>Danh</a:t>
              </a:r>
              <a:r>
                <a:rPr lang="en-US" sz="3600" i="1" dirty="0" smtClean="0">
                  <a:solidFill>
                    <a:schemeClr val="bg1"/>
                  </a:solidFill>
                  <a:latin typeface="Arial" panose="020B0604020202020204" pitchFamily="34" charset="0"/>
                  <a:cs typeface="Arial" panose="020B0604020202020204" pitchFamily="34" charset="0"/>
                </a:rPr>
                <a:t> y </a:t>
              </a:r>
              <a:r>
                <a:rPr lang="en-US" sz="3600" i="1" dirty="0" err="1" smtClean="0">
                  <a:solidFill>
                    <a:schemeClr val="bg1"/>
                  </a:solidFill>
                  <a:latin typeface="Arial" panose="020B0604020202020204" pitchFamily="34" charset="0"/>
                  <a:cs typeface="Arial" panose="020B0604020202020204" pitchFamily="34" charset="0"/>
                </a:rPr>
                <a:t>Tuệ</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Tĩnh</a:t>
              </a:r>
              <a:endParaRPr lang="en-US" sz="3600" i="1" dirty="0">
                <a:solidFill>
                  <a:schemeClr val="bg1"/>
                </a:solidFill>
                <a:latin typeface="Arial" panose="020B0604020202020204" pitchFamily="34" charset="0"/>
                <a:cs typeface="Arial" panose="020B0604020202020204" pitchFamily="34" charset="0"/>
              </a:endParaRPr>
            </a:p>
          </p:txBody>
        </p:sp>
      </p:grpSp>
      <p:grpSp>
        <p:nvGrpSpPr>
          <p:cNvPr id="23" name="Group 22"/>
          <p:cNvGrpSpPr/>
          <p:nvPr/>
        </p:nvGrpSpPr>
        <p:grpSpPr>
          <a:xfrm>
            <a:off x="11755073" y="3495088"/>
            <a:ext cx="5077773" cy="6068012"/>
            <a:chOff x="11755073" y="3543300"/>
            <a:chExt cx="5077773" cy="6068012"/>
          </a:xfrm>
        </p:grpSpPr>
        <p:pic>
          <p:nvPicPr>
            <p:cNvPr id="1032" name="Picture 8" descr="Bàn về khuynh hướng tư tưởng của danh y Lê Hữu Tr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5270" y="3543300"/>
              <a:ext cx="3997380" cy="464607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1755073" y="8191500"/>
              <a:ext cx="5077773" cy="1419812"/>
            </a:xfrm>
            <a:prstGeom prst="rect">
              <a:avLst/>
            </a:prstGeom>
            <a:noFill/>
          </p:spPr>
          <p:txBody>
            <a:bodyPr wrap="square" rtlCol="0">
              <a:spAutoFit/>
            </a:bodyPr>
            <a:lstStyle/>
            <a:p>
              <a:pPr algn="ctr">
                <a:lnSpc>
                  <a:spcPct val="130000"/>
                </a:lnSpc>
              </a:pPr>
              <a:r>
                <a:rPr lang="en-US" sz="3500" i="1" dirty="0" err="1" smtClean="0">
                  <a:solidFill>
                    <a:schemeClr val="bg1"/>
                  </a:solidFill>
                  <a:latin typeface="Arial" panose="020B0604020202020204" pitchFamily="34" charset="0"/>
                  <a:cs typeface="Arial" panose="020B0604020202020204" pitchFamily="34" charset="0"/>
                </a:rPr>
                <a:t>Hải</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Thượng</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Lãn</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Ông</a:t>
              </a:r>
              <a:r>
                <a:rPr lang="en-US" sz="3500" i="1" dirty="0" smtClean="0">
                  <a:solidFill>
                    <a:schemeClr val="bg1"/>
                  </a:solidFill>
                  <a:latin typeface="Arial" panose="020B0604020202020204" pitchFamily="34" charset="0"/>
                  <a:cs typeface="Arial" panose="020B0604020202020204" pitchFamily="34" charset="0"/>
                </a:rPr>
                <a:t> – </a:t>
              </a:r>
              <a:r>
                <a:rPr lang="en-US" sz="3500" i="1" dirty="0" err="1" smtClean="0">
                  <a:solidFill>
                    <a:schemeClr val="bg1"/>
                  </a:solidFill>
                  <a:latin typeface="Arial" panose="020B0604020202020204" pitchFamily="34" charset="0"/>
                  <a:cs typeface="Arial" panose="020B0604020202020204" pitchFamily="34" charset="0"/>
                </a:rPr>
                <a:t>Lê</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Hữu</a:t>
              </a:r>
              <a:r>
                <a:rPr lang="en-US" sz="3500" i="1" dirty="0" smtClean="0">
                  <a:solidFill>
                    <a:schemeClr val="bg1"/>
                  </a:solidFill>
                  <a:latin typeface="Arial" panose="020B0604020202020204" pitchFamily="34" charset="0"/>
                  <a:cs typeface="Arial" panose="020B0604020202020204" pitchFamily="34" charset="0"/>
                </a:rPr>
                <a:t> </a:t>
              </a:r>
              <a:r>
                <a:rPr lang="en-US" sz="3500" i="1" dirty="0" err="1" smtClean="0">
                  <a:solidFill>
                    <a:schemeClr val="bg1"/>
                  </a:solidFill>
                  <a:latin typeface="Arial" panose="020B0604020202020204" pitchFamily="34" charset="0"/>
                  <a:cs typeface="Arial" panose="020B0604020202020204" pitchFamily="34" charset="0"/>
                </a:rPr>
                <a:t>Trác</a:t>
              </a:r>
              <a:endParaRPr lang="en-US" sz="3500" i="1" dirty="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685800" y="3495088"/>
            <a:ext cx="6035159" cy="5542319"/>
            <a:chOff x="883979" y="3648311"/>
            <a:chExt cx="6035159" cy="5542319"/>
          </a:xfrm>
        </p:grpSpPr>
        <p:sp>
          <p:nvSpPr>
            <p:cNvPr id="6" name="TextBox 5"/>
            <p:cNvSpPr txBox="1"/>
            <p:nvPr/>
          </p:nvSpPr>
          <p:spPr>
            <a:xfrm>
              <a:off x="883979" y="8544299"/>
              <a:ext cx="6035159" cy="646331"/>
            </a:xfrm>
            <a:prstGeom prst="rect">
              <a:avLst/>
            </a:prstGeom>
            <a:noFill/>
          </p:spPr>
          <p:txBody>
            <a:bodyPr wrap="square" rtlCol="0">
              <a:spAutoFit/>
            </a:bodyPr>
            <a:lstStyle/>
            <a:p>
              <a:pPr algn="ctr"/>
              <a:r>
                <a:rPr lang="en-US" sz="3600" i="1" dirty="0" err="1" smtClean="0">
                  <a:solidFill>
                    <a:schemeClr val="bg1"/>
                  </a:solidFill>
                  <a:latin typeface="Arial" panose="020B0604020202020204" pitchFamily="34" charset="0"/>
                  <a:cs typeface="Arial" panose="020B0604020202020204" pitchFamily="34" charset="0"/>
                </a:rPr>
                <a:t>Nhà</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bác</a:t>
              </a:r>
              <a:r>
                <a:rPr lang="en-US" sz="3600" i="1" dirty="0" smtClean="0">
                  <a:solidFill>
                    <a:schemeClr val="bg1"/>
                  </a:solidFill>
                  <a:latin typeface="Arial" panose="020B0604020202020204" pitchFamily="34" charset="0"/>
                  <a:cs typeface="Arial" panose="020B0604020202020204" pitchFamily="34" charset="0"/>
                </a:rPr>
                <a:t> </a:t>
              </a:r>
              <a:r>
                <a:rPr lang="en-US" sz="3600" i="1" dirty="0" err="1" smtClean="0">
                  <a:solidFill>
                    <a:schemeClr val="bg1"/>
                  </a:solidFill>
                  <a:latin typeface="Arial" panose="020B0604020202020204" pitchFamily="34" charset="0"/>
                  <a:cs typeface="Arial" panose="020B0604020202020204" pitchFamily="34" charset="0"/>
                </a:rPr>
                <a:t>học</a:t>
              </a:r>
              <a:r>
                <a:rPr lang="en-US" sz="3600" i="1" dirty="0" smtClean="0">
                  <a:solidFill>
                    <a:schemeClr val="bg1"/>
                  </a:solidFill>
                  <a:latin typeface="Arial" panose="020B0604020202020204" pitchFamily="34" charset="0"/>
                  <a:cs typeface="Arial" panose="020B0604020202020204" pitchFamily="34" charset="0"/>
                </a:rPr>
                <a:t> Lu-I Pa-</a:t>
              </a:r>
              <a:r>
                <a:rPr lang="en-US" sz="3600" i="1" dirty="0" err="1" smtClean="0">
                  <a:solidFill>
                    <a:schemeClr val="bg1"/>
                  </a:solidFill>
                  <a:latin typeface="Arial" panose="020B0604020202020204" pitchFamily="34" charset="0"/>
                  <a:cs typeface="Arial" panose="020B0604020202020204" pitchFamily="34" charset="0"/>
                </a:rPr>
                <a:t>xtơ</a:t>
              </a:r>
              <a:endParaRPr lang="en-US" sz="3600" i="1" dirty="0">
                <a:solidFill>
                  <a:schemeClr val="bg1"/>
                </a:solidFill>
                <a:latin typeface="Arial" panose="020B0604020202020204" pitchFamily="34" charset="0"/>
                <a:cs typeface="Arial" panose="020B0604020202020204" pitchFamily="34" charset="0"/>
              </a:endParaRPr>
            </a:p>
          </p:txBody>
        </p:sp>
        <p:pic>
          <p:nvPicPr>
            <p:cNvPr id="1034" name="Picture 10" descr="Louis Pasteur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4319" y="3648311"/>
              <a:ext cx="3474481" cy="464027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7943"/>
        </a:solidFill>
        <a:effectLst/>
      </p:bgPr>
    </p:bg>
    <p:spTree>
      <p:nvGrpSpPr>
        <p:cNvPr id="1" name=""/>
        <p:cNvGrpSpPr/>
        <p:nvPr/>
      </p:nvGrpSpPr>
      <p:grpSpPr>
        <a:xfrm>
          <a:off x="0" y="0"/>
          <a:ext cx="0" cy="0"/>
          <a:chOff x="0" y="0"/>
          <a:chExt cx="0" cy="0"/>
        </a:xfrm>
      </p:grpSpPr>
      <p:grpSp>
        <p:nvGrpSpPr>
          <p:cNvPr id="2" name="Group 2"/>
          <p:cNvGrpSpPr/>
          <p:nvPr/>
        </p:nvGrpSpPr>
        <p:grpSpPr>
          <a:xfrm>
            <a:off x="-1332894" y="1028700"/>
            <a:ext cx="18592194" cy="8229600"/>
            <a:chOff x="0" y="0"/>
            <a:chExt cx="4896709" cy="2167467"/>
          </a:xfrm>
        </p:grpSpPr>
        <p:sp>
          <p:nvSpPr>
            <p:cNvPr id="3" name="Freeform 3"/>
            <p:cNvSpPr/>
            <p:nvPr/>
          </p:nvSpPr>
          <p:spPr>
            <a:xfrm>
              <a:off x="0" y="0"/>
              <a:ext cx="4896710" cy="2167467"/>
            </a:xfrm>
            <a:custGeom>
              <a:avLst/>
              <a:gdLst/>
              <a:ahLst/>
              <a:cxnLst/>
              <a:rect l="l" t="t" r="r" b="b"/>
              <a:pathLst>
                <a:path w="4896710" h="2167467">
                  <a:moveTo>
                    <a:pt x="21237" y="0"/>
                  </a:moveTo>
                  <a:lnTo>
                    <a:pt x="4875473" y="0"/>
                  </a:lnTo>
                  <a:cubicBezTo>
                    <a:pt x="4887202" y="0"/>
                    <a:pt x="4896710" y="9508"/>
                    <a:pt x="4896710" y="21237"/>
                  </a:cubicBezTo>
                  <a:lnTo>
                    <a:pt x="4896710" y="2146230"/>
                  </a:lnTo>
                  <a:cubicBezTo>
                    <a:pt x="4896710" y="2157959"/>
                    <a:pt x="4887202" y="2167467"/>
                    <a:pt x="4875473" y="2167467"/>
                  </a:cubicBezTo>
                  <a:lnTo>
                    <a:pt x="21237" y="2167467"/>
                  </a:lnTo>
                  <a:cubicBezTo>
                    <a:pt x="9508" y="2167467"/>
                    <a:pt x="0" y="2157959"/>
                    <a:pt x="0" y="2146230"/>
                  </a:cubicBezTo>
                  <a:lnTo>
                    <a:pt x="0" y="21237"/>
                  </a:lnTo>
                  <a:cubicBezTo>
                    <a:pt x="0" y="9508"/>
                    <a:pt x="9508" y="0"/>
                    <a:pt x="21237" y="0"/>
                  </a:cubicBezTo>
                  <a:close/>
                </a:path>
              </a:pathLst>
            </a:custGeom>
            <a:solidFill>
              <a:srgbClr val="DC864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a:grpSpLocks noChangeAspect="1"/>
          </p:cNvGrpSpPr>
          <p:nvPr/>
        </p:nvGrpSpPr>
        <p:grpSpPr>
          <a:xfrm>
            <a:off x="16404224" y="-1883776"/>
            <a:ext cx="3767551" cy="3767551"/>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F6A069"/>
            </a:solidFill>
          </p:spPr>
        </p:sp>
      </p:grpSp>
      <p:grpSp>
        <p:nvGrpSpPr>
          <p:cNvPr id="9" name="Group 9"/>
          <p:cNvGrpSpPr/>
          <p:nvPr/>
        </p:nvGrpSpPr>
        <p:grpSpPr>
          <a:xfrm>
            <a:off x="14701312" y="1850735"/>
            <a:ext cx="335002" cy="335002"/>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TextBox 17"/>
          <p:cNvSpPr txBox="1"/>
          <p:nvPr/>
        </p:nvSpPr>
        <p:spPr>
          <a:xfrm>
            <a:off x="1761684" y="3543300"/>
            <a:ext cx="14764625" cy="1292662"/>
          </a:xfrm>
          <a:prstGeom prst="rect">
            <a:avLst/>
          </a:prstGeom>
          <a:noFill/>
        </p:spPr>
        <p:txBody>
          <a:bodyPr wrap="square" rtlCol="0">
            <a:spAutoFit/>
          </a:bodyPr>
          <a:lstStyle/>
          <a:p>
            <a:pPr algn="ctr"/>
            <a:r>
              <a:rPr lang="en-US" sz="7800" b="1" dirty="0" smtClean="0">
                <a:solidFill>
                  <a:schemeClr val="bg1"/>
                </a:solidFill>
                <a:latin typeface="Arial" panose="020B0604020202020204" pitchFamily="34" charset="0"/>
                <a:cs typeface="Arial" panose="020B0604020202020204" pitchFamily="34" charset="0"/>
              </a:rPr>
              <a:t>BÀI </a:t>
            </a:r>
            <a:r>
              <a:rPr lang="en-US" sz="7800" b="1" dirty="0" smtClean="0">
                <a:solidFill>
                  <a:schemeClr val="bg1"/>
                </a:solidFill>
                <a:latin typeface="Arial" panose="020B0604020202020204" pitchFamily="34" charset="0"/>
                <a:cs typeface="Arial" panose="020B0604020202020204" pitchFamily="34" charset="0"/>
              </a:rPr>
              <a:t>29. BÁC SĨ Y-ÉC-XANH</a:t>
            </a:r>
            <a:endParaRPr lang="en-US" sz="7800" b="1" dirty="0" smtClean="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2548495" y="5645103"/>
            <a:ext cx="13191002" cy="1138773"/>
          </a:xfrm>
          <a:prstGeom prst="rect">
            <a:avLst/>
          </a:prstGeom>
        </p:spPr>
        <p:txBody>
          <a:bodyPr wrap="square">
            <a:spAutoFit/>
          </a:bodyPr>
          <a:lstStyle/>
          <a:p>
            <a:pPr algn="ctr"/>
            <a:r>
              <a:rPr lang="en-US" sz="6800" b="1" dirty="0" err="1" smtClean="0">
                <a:solidFill>
                  <a:schemeClr val="bg1"/>
                </a:solidFill>
                <a:latin typeface="Arial" panose="020B0604020202020204" pitchFamily="34" charset="0"/>
                <a:cs typeface="Arial" panose="020B0604020202020204" pitchFamily="34" charset="0"/>
              </a:rPr>
              <a:t>Tiết</a:t>
            </a:r>
            <a:r>
              <a:rPr lang="en-US" sz="6800" b="1" dirty="0" smtClean="0">
                <a:solidFill>
                  <a:schemeClr val="bg1"/>
                </a:solidFill>
                <a:latin typeface="Arial" panose="020B0604020202020204" pitchFamily="34" charset="0"/>
                <a:cs typeface="Arial" panose="020B0604020202020204" pitchFamily="34" charset="0"/>
              </a:rPr>
              <a:t> 1. </a:t>
            </a:r>
            <a:r>
              <a:rPr lang="en-US" sz="6800" b="1" dirty="0" err="1" smtClean="0">
                <a:solidFill>
                  <a:schemeClr val="bg1"/>
                </a:solidFill>
                <a:latin typeface="Arial" panose="020B0604020202020204" pitchFamily="34" charset="0"/>
                <a:cs typeface="Arial" panose="020B0604020202020204" pitchFamily="34" charset="0"/>
              </a:rPr>
              <a:t>Đọc</a:t>
            </a:r>
            <a:endParaRPr lang="en-US" sz="6800" b="1" dirty="0">
              <a:solidFill>
                <a:schemeClr val="bg1"/>
              </a:solidFill>
              <a:latin typeface="Arial" panose="020B0604020202020204" pitchFamily="34" charset="0"/>
              <a:cs typeface="Arial" panose="020B0604020202020204" pitchFamily="34" charset="0"/>
            </a:endParaRPr>
          </a:p>
        </p:txBody>
      </p:sp>
      <p:pic>
        <p:nvPicPr>
          <p:cNvPr id="1026" name="Picture 2" descr="https://o.remove.bg/downloads/83bc1ea4-d5be-49bf-b767-e8e0bca8ae63/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650" y="5721123"/>
            <a:ext cx="5105400" cy="443865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36"/>
          <p:cNvGrpSpPr>
            <a:grpSpLocks noChangeAspect="1"/>
          </p:cNvGrpSpPr>
          <p:nvPr/>
        </p:nvGrpSpPr>
        <p:grpSpPr>
          <a:xfrm>
            <a:off x="-1883776" y="8403224"/>
            <a:ext cx="3767551" cy="3767551"/>
            <a:chOff x="0" y="0"/>
            <a:chExt cx="1708150" cy="1708150"/>
          </a:xfrm>
          <a:solidFill>
            <a:srgbClr val="325B96"/>
          </a:solidFill>
        </p:grpSpPr>
        <p:sp>
          <p:nvSpPr>
            <p:cNvPr id="23" name="Freeform 3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grpFill/>
          </p:spPr>
        </p:sp>
      </p:grpSp>
      <p:grpSp>
        <p:nvGrpSpPr>
          <p:cNvPr id="25" name="Group 24"/>
          <p:cNvGrpSpPr/>
          <p:nvPr/>
        </p:nvGrpSpPr>
        <p:grpSpPr>
          <a:xfrm>
            <a:off x="328447" y="401603"/>
            <a:ext cx="2910835" cy="2690960"/>
            <a:chOff x="1028700" y="1563663"/>
            <a:chExt cx="7065336" cy="6533700"/>
          </a:xfrm>
        </p:grpSpPr>
        <p:pic>
          <p:nvPicPr>
            <p:cNvPr id="26" name="Picture 3"/>
            <p:cNvPicPr>
              <a:picLocks noChangeAspect="1"/>
            </p:cNvPicPr>
            <p:nvPr/>
          </p:nvPicPr>
          <p:blipFill>
            <a:blip r:embed="rId3"/>
            <a:srcRect/>
            <a:stretch>
              <a:fillRect/>
            </a:stretch>
          </p:blipFill>
          <p:spPr>
            <a:xfrm>
              <a:off x="4454837" y="5212660"/>
              <a:ext cx="3639199" cy="2060696"/>
            </a:xfrm>
            <a:prstGeom prst="rect">
              <a:avLst/>
            </a:prstGeom>
          </p:spPr>
        </p:pic>
        <p:pic>
          <p:nvPicPr>
            <p:cNvPr id="27" name="Picture 4"/>
            <p:cNvPicPr>
              <a:picLocks noChangeAspect="1"/>
            </p:cNvPicPr>
            <p:nvPr/>
          </p:nvPicPr>
          <p:blipFill>
            <a:blip r:embed="rId4"/>
            <a:srcRect/>
            <a:stretch>
              <a:fillRect/>
            </a:stretch>
          </p:blipFill>
          <p:spPr>
            <a:xfrm>
              <a:off x="1724198" y="2189638"/>
              <a:ext cx="5730493" cy="5907725"/>
            </a:xfrm>
            <a:prstGeom prst="rect">
              <a:avLst/>
            </a:prstGeom>
          </p:spPr>
        </p:pic>
        <p:pic>
          <p:nvPicPr>
            <p:cNvPr id="28" name="Picture 7"/>
            <p:cNvPicPr>
              <a:picLocks noChangeAspect="1"/>
            </p:cNvPicPr>
            <p:nvPr/>
          </p:nvPicPr>
          <p:blipFill>
            <a:blip r:embed="rId5"/>
            <a:srcRect/>
            <a:stretch>
              <a:fillRect/>
            </a:stretch>
          </p:blipFill>
          <p:spPr>
            <a:xfrm>
              <a:off x="1028700" y="4590182"/>
              <a:ext cx="2765096" cy="1721272"/>
            </a:xfrm>
            <a:prstGeom prst="rect">
              <a:avLst/>
            </a:prstGeom>
          </p:spPr>
        </p:pic>
        <p:pic>
          <p:nvPicPr>
            <p:cNvPr id="29" name="Picture 8"/>
            <p:cNvPicPr>
              <a:picLocks noChangeAspect="1"/>
            </p:cNvPicPr>
            <p:nvPr/>
          </p:nvPicPr>
          <p:blipFill>
            <a:blip r:embed="rId5"/>
            <a:srcRect/>
            <a:stretch>
              <a:fillRect/>
            </a:stretch>
          </p:blipFill>
          <p:spPr>
            <a:xfrm>
              <a:off x="3918262" y="1563663"/>
              <a:ext cx="2215674" cy="137925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a:grpSpLocks noChangeAspect="1"/>
          </p:cNvGrpSpPr>
          <p:nvPr/>
        </p:nvGrpSpPr>
        <p:grpSpPr>
          <a:xfrm>
            <a:off x="15391385" y="-2896615"/>
            <a:ext cx="5793230" cy="5793230"/>
            <a:chOff x="0" y="0"/>
            <a:chExt cx="1708150" cy="1708150"/>
          </a:xfrm>
        </p:grpSpPr>
        <p:sp>
          <p:nvSpPr>
            <p:cNvPr id="7" name="Freeform 7"/>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8" name="Group 8"/>
          <p:cNvGrpSpPr>
            <a:grpSpLocks noChangeAspect="1"/>
          </p:cNvGrpSpPr>
          <p:nvPr/>
        </p:nvGrpSpPr>
        <p:grpSpPr>
          <a:xfrm>
            <a:off x="-2896615" y="-2896615"/>
            <a:ext cx="5793230" cy="5793230"/>
            <a:chOff x="0" y="0"/>
            <a:chExt cx="1708150" cy="1708150"/>
          </a:xfrm>
        </p:grpSpPr>
        <p:sp>
          <p:nvSpPr>
            <p:cNvPr id="9" name="Freeform 9"/>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p:nvPr/>
        </p:nvGrpSpPr>
        <p:grpSpPr>
          <a:xfrm>
            <a:off x="1371600" y="8942184"/>
            <a:ext cx="335002" cy="33500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8" name="Group 27"/>
          <p:cNvGrpSpPr/>
          <p:nvPr/>
        </p:nvGrpSpPr>
        <p:grpSpPr>
          <a:xfrm>
            <a:off x="539057" y="2476500"/>
            <a:ext cx="5486400" cy="5254500"/>
            <a:chOff x="1043233" y="3880540"/>
            <a:chExt cx="5486400" cy="5254500"/>
          </a:xfrm>
        </p:grpSpPr>
        <p:pic>
          <p:nvPicPr>
            <p:cNvPr id="29" name="Picture 3"/>
            <p:cNvPicPr>
              <a:picLocks noChangeAspect="1"/>
            </p:cNvPicPr>
            <p:nvPr/>
          </p:nvPicPr>
          <p:blipFill>
            <a:blip r:embed="rId2"/>
            <a:srcRect/>
            <a:stretch>
              <a:fillRect/>
            </a:stretch>
          </p:blipFill>
          <p:spPr>
            <a:xfrm>
              <a:off x="1043233" y="4684811"/>
              <a:ext cx="5486400" cy="4450229"/>
            </a:xfrm>
            <a:prstGeom prst="rect">
              <a:avLst/>
            </a:prstGeom>
          </p:spPr>
        </p:pic>
        <p:pic>
          <p:nvPicPr>
            <p:cNvPr id="30" name="Picture 6"/>
            <p:cNvPicPr>
              <a:picLocks noChangeAspect="1"/>
            </p:cNvPicPr>
            <p:nvPr/>
          </p:nvPicPr>
          <p:blipFill>
            <a:blip r:embed="rId3"/>
            <a:srcRect/>
            <a:stretch>
              <a:fillRect/>
            </a:stretch>
          </p:blipFill>
          <p:spPr>
            <a:xfrm>
              <a:off x="3157091" y="3880540"/>
              <a:ext cx="1258683" cy="1608541"/>
            </a:xfrm>
            <a:prstGeom prst="rect">
              <a:avLst/>
            </a:prstGeom>
          </p:spPr>
        </p:pic>
      </p:grpSp>
      <p:grpSp>
        <p:nvGrpSpPr>
          <p:cNvPr id="31" name="Group 30"/>
          <p:cNvGrpSpPr/>
          <p:nvPr/>
        </p:nvGrpSpPr>
        <p:grpSpPr>
          <a:xfrm>
            <a:off x="6266756" y="4237441"/>
            <a:ext cx="5664202" cy="5254499"/>
            <a:chOff x="954331" y="3880540"/>
            <a:chExt cx="5664202" cy="5254499"/>
          </a:xfrm>
        </p:grpSpPr>
        <p:pic>
          <p:nvPicPr>
            <p:cNvPr id="32" name="Picture 3"/>
            <p:cNvPicPr>
              <a:picLocks noChangeAspect="1"/>
            </p:cNvPicPr>
            <p:nvPr/>
          </p:nvPicPr>
          <p:blipFill>
            <a:blip r:embed="rId2"/>
            <a:srcRect/>
            <a:stretch>
              <a:fillRect/>
            </a:stretch>
          </p:blipFill>
          <p:spPr>
            <a:xfrm>
              <a:off x="954331" y="4684810"/>
              <a:ext cx="5664202" cy="4450229"/>
            </a:xfrm>
            <a:prstGeom prst="rect">
              <a:avLst/>
            </a:prstGeom>
          </p:spPr>
        </p:pic>
        <p:pic>
          <p:nvPicPr>
            <p:cNvPr id="33" name="Picture 6"/>
            <p:cNvPicPr>
              <a:picLocks noChangeAspect="1"/>
            </p:cNvPicPr>
            <p:nvPr/>
          </p:nvPicPr>
          <p:blipFill>
            <a:blip r:embed="rId3"/>
            <a:srcRect/>
            <a:stretch>
              <a:fillRect/>
            </a:stretch>
          </p:blipFill>
          <p:spPr>
            <a:xfrm>
              <a:off x="3157091" y="3880540"/>
              <a:ext cx="1258683" cy="1608541"/>
            </a:xfrm>
            <a:prstGeom prst="rect">
              <a:avLst/>
            </a:prstGeom>
          </p:spPr>
        </p:pic>
      </p:grpSp>
      <p:grpSp>
        <p:nvGrpSpPr>
          <p:cNvPr id="34" name="Group 33"/>
          <p:cNvGrpSpPr/>
          <p:nvPr/>
        </p:nvGrpSpPr>
        <p:grpSpPr>
          <a:xfrm>
            <a:off x="12172258" y="2476500"/>
            <a:ext cx="5486400" cy="5254500"/>
            <a:chOff x="1043233" y="3880540"/>
            <a:chExt cx="5486400" cy="5254500"/>
          </a:xfrm>
        </p:grpSpPr>
        <p:pic>
          <p:nvPicPr>
            <p:cNvPr id="35" name="Picture 3"/>
            <p:cNvPicPr>
              <a:picLocks noChangeAspect="1"/>
            </p:cNvPicPr>
            <p:nvPr/>
          </p:nvPicPr>
          <p:blipFill>
            <a:blip r:embed="rId2"/>
            <a:srcRect/>
            <a:stretch>
              <a:fillRect/>
            </a:stretch>
          </p:blipFill>
          <p:spPr>
            <a:xfrm>
              <a:off x="1043233" y="4684811"/>
              <a:ext cx="5486400" cy="4450229"/>
            </a:xfrm>
            <a:prstGeom prst="rect">
              <a:avLst/>
            </a:prstGeom>
          </p:spPr>
        </p:pic>
        <p:pic>
          <p:nvPicPr>
            <p:cNvPr id="36" name="Picture 6"/>
            <p:cNvPicPr>
              <a:picLocks noChangeAspect="1"/>
            </p:cNvPicPr>
            <p:nvPr/>
          </p:nvPicPr>
          <p:blipFill>
            <a:blip r:embed="rId3"/>
            <a:srcRect/>
            <a:stretch>
              <a:fillRect/>
            </a:stretch>
          </p:blipFill>
          <p:spPr>
            <a:xfrm>
              <a:off x="3157091" y="3880540"/>
              <a:ext cx="1258683" cy="1608541"/>
            </a:xfrm>
            <a:prstGeom prst="rect">
              <a:avLst/>
            </a:prstGeom>
          </p:spPr>
        </p:pic>
      </p:grpSp>
      <p:sp>
        <p:nvSpPr>
          <p:cNvPr id="37" name="Rectangle 36"/>
          <p:cNvSpPr/>
          <p:nvPr/>
        </p:nvSpPr>
        <p:spPr>
          <a:xfrm>
            <a:off x="691456" y="4908450"/>
            <a:ext cx="5181600" cy="830997"/>
          </a:xfrm>
          <a:prstGeom prst="rect">
            <a:avLst/>
          </a:prstGeom>
        </p:spPr>
        <p:txBody>
          <a:bodyPr wrap="square">
            <a:spAutoFit/>
          </a:bodyPr>
          <a:lstStyle/>
          <a:p>
            <a:pPr algn="ctr"/>
            <a:r>
              <a:rPr lang="en-US" sz="4800" b="1" dirty="0">
                <a:solidFill>
                  <a:srgbClr val="FFFF00"/>
                </a:solidFill>
                <a:latin typeface="Arial" panose="020B0604020202020204" pitchFamily="34" charset="0"/>
                <a:cs typeface="Arial" panose="020B0604020202020204" pitchFamily="34" charset="0"/>
              </a:rPr>
              <a:t>1. </a:t>
            </a:r>
            <a:r>
              <a:rPr lang="en-US" sz="4800" b="1" dirty="0" err="1" smtClean="0">
                <a:solidFill>
                  <a:srgbClr val="FFFF00"/>
                </a:solidFill>
                <a:latin typeface="Arial" panose="020B0604020202020204" pitchFamily="34" charset="0"/>
                <a:cs typeface="Arial" panose="020B0604020202020204" pitchFamily="34" charset="0"/>
              </a:rPr>
              <a:t>Đọc</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văn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bản</a:t>
            </a:r>
            <a:endParaRPr lang="en-US" sz="4800" b="1" dirty="0">
              <a:solidFill>
                <a:srgbClr val="FFFF00"/>
              </a:solidFill>
              <a:latin typeface="Arial" panose="020B0604020202020204" pitchFamily="34" charset="0"/>
              <a:cs typeface="Arial" panose="020B0604020202020204" pitchFamily="34" charset="0"/>
            </a:endParaRPr>
          </a:p>
        </p:txBody>
      </p:sp>
      <p:sp>
        <p:nvSpPr>
          <p:cNvPr id="38" name="Rectangle 37"/>
          <p:cNvSpPr/>
          <p:nvPr/>
        </p:nvSpPr>
        <p:spPr>
          <a:xfrm>
            <a:off x="6508057" y="6884131"/>
            <a:ext cx="5181600" cy="830997"/>
          </a:xfrm>
          <a:prstGeom prst="rect">
            <a:avLst/>
          </a:prstGeom>
        </p:spPr>
        <p:txBody>
          <a:bodyPr wrap="square">
            <a:spAutoFit/>
          </a:bodyPr>
          <a:lstStyle/>
          <a:p>
            <a:pPr algn="ctr"/>
            <a:r>
              <a:rPr lang="en-US" sz="4800" b="1" dirty="0" smtClean="0">
                <a:solidFill>
                  <a:srgbClr val="FFFF00"/>
                </a:solidFill>
                <a:latin typeface="Arial" panose="020B0604020202020204" pitchFamily="34" charset="0"/>
                <a:cs typeface="Arial" panose="020B0604020202020204" pitchFamily="34" charset="0"/>
              </a:rPr>
              <a:t>2. </a:t>
            </a:r>
            <a:r>
              <a:rPr lang="en-US" sz="4800" b="1" dirty="0" err="1" smtClean="0">
                <a:solidFill>
                  <a:srgbClr val="FFFF00"/>
                </a:solidFill>
                <a:latin typeface="Arial" panose="020B0604020202020204" pitchFamily="34" charset="0"/>
                <a:cs typeface="Arial" panose="020B0604020202020204" pitchFamily="34" charset="0"/>
              </a:rPr>
              <a:t>Trả</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lời</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câu</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hỏi</a:t>
            </a:r>
            <a:endParaRPr lang="en-US" sz="4800" b="1" dirty="0">
              <a:solidFill>
                <a:srgbClr val="FFFF00"/>
              </a:solidFill>
              <a:latin typeface="Arial" panose="020B0604020202020204" pitchFamily="34" charset="0"/>
              <a:cs typeface="Arial" panose="020B0604020202020204" pitchFamily="34" charset="0"/>
            </a:endParaRPr>
          </a:p>
        </p:txBody>
      </p:sp>
      <p:sp>
        <p:nvSpPr>
          <p:cNvPr id="39" name="Rectangle 38"/>
          <p:cNvSpPr/>
          <p:nvPr/>
        </p:nvSpPr>
        <p:spPr>
          <a:xfrm>
            <a:off x="12324657" y="4908449"/>
            <a:ext cx="5181600" cy="830997"/>
          </a:xfrm>
          <a:prstGeom prst="rect">
            <a:avLst/>
          </a:prstGeom>
        </p:spPr>
        <p:txBody>
          <a:bodyPr wrap="square">
            <a:spAutoFit/>
          </a:bodyPr>
          <a:lstStyle/>
          <a:p>
            <a:pPr algn="ctr"/>
            <a:r>
              <a:rPr lang="en-US" sz="4800" b="1" dirty="0" smtClean="0">
                <a:solidFill>
                  <a:srgbClr val="FFFF00"/>
                </a:solidFill>
                <a:latin typeface="Arial" panose="020B0604020202020204" pitchFamily="34" charset="0"/>
                <a:cs typeface="Arial" panose="020B0604020202020204" pitchFamily="34" charset="0"/>
              </a:rPr>
              <a:t>3. </a:t>
            </a:r>
            <a:r>
              <a:rPr lang="en-US" sz="4800" b="1" dirty="0" err="1" smtClean="0">
                <a:solidFill>
                  <a:srgbClr val="FFFF00"/>
                </a:solidFill>
                <a:latin typeface="Arial" panose="020B0604020202020204" pitchFamily="34" charset="0"/>
                <a:cs typeface="Arial" panose="020B0604020202020204" pitchFamily="34" charset="0"/>
              </a:rPr>
              <a:t>Luyện</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đọc</a:t>
            </a:r>
            <a:r>
              <a:rPr lang="en-US" sz="4800" b="1" dirty="0" smtClean="0">
                <a:solidFill>
                  <a:srgbClr val="FFFF00"/>
                </a:solidFill>
                <a:latin typeface="Arial" panose="020B0604020202020204" pitchFamily="34" charset="0"/>
                <a:cs typeface="Arial" panose="020B0604020202020204" pitchFamily="34" charset="0"/>
              </a:rPr>
              <a:t> </a:t>
            </a:r>
            <a:r>
              <a:rPr lang="en-US" sz="4800" b="1" dirty="0" err="1" smtClean="0">
                <a:solidFill>
                  <a:srgbClr val="FFFF00"/>
                </a:solidFill>
                <a:latin typeface="Arial" panose="020B0604020202020204" pitchFamily="34" charset="0"/>
                <a:cs typeface="Arial" panose="020B0604020202020204" pitchFamily="34" charset="0"/>
              </a:rPr>
              <a:t>lại</a:t>
            </a:r>
            <a:endParaRPr lang="en-US" sz="4800" b="1" dirty="0">
              <a:solidFill>
                <a:srgbClr val="FFFF00"/>
              </a:solidFill>
              <a:latin typeface="Arial" panose="020B0604020202020204" pitchFamily="34" charset="0"/>
              <a:cs typeface="Arial" panose="020B0604020202020204" pitchFamily="34" charset="0"/>
            </a:endParaRPr>
          </a:p>
        </p:txBody>
      </p:sp>
      <p:sp>
        <p:nvSpPr>
          <p:cNvPr id="40" name="TextBox 21"/>
          <p:cNvSpPr txBox="1"/>
          <p:nvPr/>
        </p:nvSpPr>
        <p:spPr>
          <a:xfrm>
            <a:off x="0" y="800100"/>
            <a:ext cx="18287999" cy="950453"/>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NỘI DUNG BÀI HỌC</a:t>
            </a:r>
            <a:endParaRPr lang="en-US" sz="62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barn(inVertical)">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arn(inVertical)">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1033483" y="2476500"/>
            <a:ext cx="6582251" cy="707886"/>
          </a:xfrm>
          <a:prstGeom prst="rect">
            <a:avLst/>
          </a:prstGeom>
        </p:spPr>
        <p:txBody>
          <a:bodyPr wrap="none">
            <a:spAutoFit/>
          </a:bodyPr>
          <a:lstStyle/>
          <a:p>
            <a:pPr marL="571500" indent="-571500">
              <a:buFont typeface="Wingdings" panose="05000000000000000000" pitchFamily="2" charset="2"/>
              <a:buChar char="v"/>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Một số từ dễ phát âm sai:</a:t>
            </a:r>
            <a:endParaRPr lang="en-US" sz="4000" dirty="0">
              <a:solidFill>
                <a:schemeClr val="bg1"/>
              </a:solidFill>
              <a:latin typeface="Arial" panose="020B0604020202020204" pitchFamily="34" charset="0"/>
              <a:cs typeface="Arial" panose="020B0604020202020204" pitchFamily="34" charset="0"/>
            </a:endParaRPr>
          </a:p>
        </p:txBody>
      </p:sp>
      <p:grpSp>
        <p:nvGrpSpPr>
          <p:cNvPr id="16" name="Group 15"/>
          <p:cNvGrpSpPr/>
          <p:nvPr/>
        </p:nvGrpSpPr>
        <p:grpSpPr>
          <a:xfrm>
            <a:off x="1114218" y="3826131"/>
            <a:ext cx="4753182" cy="2539633"/>
            <a:chOff x="9799826" y="607788"/>
            <a:chExt cx="6992878" cy="2878068"/>
          </a:xfrm>
        </p:grpSpPr>
        <p:grpSp>
          <p:nvGrpSpPr>
            <p:cNvPr id="17" name="Group 6"/>
            <p:cNvGrpSpPr/>
            <p:nvPr/>
          </p:nvGrpSpPr>
          <p:grpSpPr>
            <a:xfrm>
              <a:off x="9799826" y="677679"/>
              <a:ext cx="6992878" cy="2808177"/>
              <a:chOff x="15241" y="10160"/>
              <a:chExt cx="8074259" cy="3242435"/>
            </a:xfrm>
          </p:grpSpPr>
          <p:sp>
            <p:nvSpPr>
              <p:cNvPr id="19"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20"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18"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23" name="Rectangle 22"/>
          <p:cNvSpPr/>
          <p:nvPr/>
        </p:nvSpPr>
        <p:spPr>
          <a:xfrm>
            <a:off x="1623109" y="4891087"/>
            <a:ext cx="3735399" cy="707886"/>
          </a:xfrm>
          <a:prstGeom prst="rect">
            <a:avLst/>
          </a:prstGeom>
        </p:spPr>
        <p:txBody>
          <a:bodyPr wrap="square">
            <a:spAutoFit/>
          </a:bodyPr>
          <a:lstStyle/>
          <a:p>
            <a:pPr algn="ct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éc</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xanh</a:t>
            </a:r>
            <a:endParaRPr lang="en-US" sz="4000" dirty="0">
              <a:latin typeface="Arial" panose="020B0604020202020204" pitchFamily="34" charset="0"/>
              <a:cs typeface="Arial" panose="020B0604020202020204" pitchFamily="34" charset="0"/>
            </a:endParaRPr>
          </a:p>
        </p:txBody>
      </p:sp>
      <p:grpSp>
        <p:nvGrpSpPr>
          <p:cNvPr id="24" name="Group 23"/>
          <p:cNvGrpSpPr/>
          <p:nvPr/>
        </p:nvGrpSpPr>
        <p:grpSpPr>
          <a:xfrm>
            <a:off x="6705600" y="3887803"/>
            <a:ext cx="4753182" cy="2539633"/>
            <a:chOff x="9799826" y="607788"/>
            <a:chExt cx="6992878" cy="2878068"/>
          </a:xfrm>
        </p:grpSpPr>
        <p:grpSp>
          <p:nvGrpSpPr>
            <p:cNvPr id="25" name="Group 6"/>
            <p:cNvGrpSpPr/>
            <p:nvPr/>
          </p:nvGrpSpPr>
          <p:grpSpPr>
            <a:xfrm>
              <a:off x="9799826" y="677679"/>
              <a:ext cx="6992878" cy="2808177"/>
              <a:chOff x="15241" y="10160"/>
              <a:chExt cx="8074259" cy="3242435"/>
            </a:xfrm>
          </p:grpSpPr>
          <p:sp>
            <p:nvSpPr>
              <p:cNvPr id="27"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28"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26"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29" name="Rectangle 28"/>
          <p:cNvSpPr/>
          <p:nvPr/>
        </p:nvSpPr>
        <p:spPr>
          <a:xfrm>
            <a:off x="7214491" y="4952759"/>
            <a:ext cx="3735399" cy="707886"/>
          </a:xfrm>
          <a:prstGeom prst="rect">
            <a:avLst/>
          </a:prstGeom>
        </p:spPr>
        <p:txBody>
          <a:bodyPr wrap="square">
            <a:spAutoFit/>
          </a:bodyPr>
          <a:lstStyle/>
          <a:p>
            <a:pPr algn="ctr"/>
            <a:r>
              <a:rPr lang="en-US" sz="4000" dirty="0" err="1" smtClean="0">
                <a:latin typeface="Arial" panose="020B0604020202020204" pitchFamily="34" charset="0"/>
                <a:cs typeface="Arial" panose="020B0604020202020204" pitchFamily="34" charset="0"/>
              </a:rPr>
              <a:t>Sờn</a:t>
            </a:r>
            <a:endParaRPr lang="en-US" sz="4000" dirty="0">
              <a:latin typeface="Arial" panose="020B0604020202020204" pitchFamily="34" charset="0"/>
              <a:cs typeface="Arial" panose="020B0604020202020204" pitchFamily="34" charset="0"/>
            </a:endParaRPr>
          </a:p>
        </p:txBody>
      </p:sp>
      <p:grpSp>
        <p:nvGrpSpPr>
          <p:cNvPr id="30" name="Group 29"/>
          <p:cNvGrpSpPr/>
          <p:nvPr/>
        </p:nvGrpSpPr>
        <p:grpSpPr>
          <a:xfrm>
            <a:off x="12460071" y="3771900"/>
            <a:ext cx="4753182" cy="2539633"/>
            <a:chOff x="9799826" y="607788"/>
            <a:chExt cx="6992878" cy="2878068"/>
          </a:xfrm>
        </p:grpSpPr>
        <p:grpSp>
          <p:nvGrpSpPr>
            <p:cNvPr id="31" name="Group 6"/>
            <p:cNvGrpSpPr/>
            <p:nvPr/>
          </p:nvGrpSpPr>
          <p:grpSpPr>
            <a:xfrm>
              <a:off x="9799826" y="677679"/>
              <a:ext cx="6992878" cy="2808177"/>
              <a:chOff x="15241" y="10160"/>
              <a:chExt cx="8074259" cy="3242435"/>
            </a:xfrm>
          </p:grpSpPr>
          <p:sp>
            <p:nvSpPr>
              <p:cNvPr id="33"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34"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32"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35" name="Rectangle 34"/>
          <p:cNvSpPr/>
          <p:nvPr/>
        </p:nvSpPr>
        <p:spPr>
          <a:xfrm>
            <a:off x="12968962" y="4836856"/>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ủi</a:t>
            </a:r>
            <a:endParaRPr lang="en-US" sz="4000" dirty="0">
              <a:latin typeface="Arial" panose="020B0604020202020204" pitchFamily="34" charset="0"/>
              <a:cs typeface="Arial" panose="020B0604020202020204" pitchFamily="34" charset="0"/>
            </a:endParaRPr>
          </a:p>
        </p:txBody>
      </p:sp>
      <p:grpSp>
        <p:nvGrpSpPr>
          <p:cNvPr id="36" name="Group 35"/>
          <p:cNvGrpSpPr/>
          <p:nvPr/>
        </p:nvGrpSpPr>
        <p:grpSpPr>
          <a:xfrm>
            <a:off x="3552618" y="6947094"/>
            <a:ext cx="4753182" cy="2539633"/>
            <a:chOff x="9799826" y="607788"/>
            <a:chExt cx="6992878" cy="2878068"/>
          </a:xfrm>
        </p:grpSpPr>
        <p:grpSp>
          <p:nvGrpSpPr>
            <p:cNvPr id="37" name="Group 6"/>
            <p:cNvGrpSpPr/>
            <p:nvPr/>
          </p:nvGrpSpPr>
          <p:grpSpPr>
            <a:xfrm>
              <a:off x="9799826" y="677679"/>
              <a:ext cx="6992878" cy="2808177"/>
              <a:chOff x="15241" y="10160"/>
              <a:chExt cx="8074259" cy="3242435"/>
            </a:xfrm>
          </p:grpSpPr>
          <p:sp>
            <p:nvSpPr>
              <p:cNvPr id="39"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40"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38"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41" name="Rectangle 40"/>
          <p:cNvSpPr/>
          <p:nvPr/>
        </p:nvSpPr>
        <p:spPr>
          <a:xfrm>
            <a:off x="4061509" y="8012050"/>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cs typeface="Arial" panose="020B0604020202020204" pitchFamily="34" charset="0"/>
              </a:rPr>
              <a:t>Đỡ</a:t>
            </a:r>
            <a:endParaRPr lang="en-US" sz="4000" dirty="0">
              <a:latin typeface="Arial" panose="020B0604020202020204" pitchFamily="34" charset="0"/>
              <a:cs typeface="Arial" panose="020B0604020202020204" pitchFamily="34" charset="0"/>
            </a:endParaRPr>
          </a:p>
        </p:txBody>
      </p:sp>
      <p:grpSp>
        <p:nvGrpSpPr>
          <p:cNvPr id="42" name="Group 41"/>
          <p:cNvGrpSpPr/>
          <p:nvPr/>
        </p:nvGrpSpPr>
        <p:grpSpPr>
          <a:xfrm>
            <a:off x="9648618" y="6947094"/>
            <a:ext cx="4753182" cy="2539633"/>
            <a:chOff x="9799826" y="607788"/>
            <a:chExt cx="6992878" cy="2878068"/>
          </a:xfrm>
        </p:grpSpPr>
        <p:grpSp>
          <p:nvGrpSpPr>
            <p:cNvPr id="43" name="Group 6"/>
            <p:cNvGrpSpPr/>
            <p:nvPr/>
          </p:nvGrpSpPr>
          <p:grpSpPr>
            <a:xfrm>
              <a:off x="9799826" y="677679"/>
              <a:ext cx="6992878" cy="2808177"/>
              <a:chOff x="15241" y="10160"/>
              <a:chExt cx="8074259" cy="3242435"/>
            </a:xfrm>
          </p:grpSpPr>
          <p:sp>
            <p:nvSpPr>
              <p:cNvPr id="45" name="Freeform 7"/>
              <p:cNvSpPr/>
              <p:nvPr/>
            </p:nvSpPr>
            <p:spPr>
              <a:xfrm>
                <a:off x="15241" y="248920"/>
                <a:ext cx="8074259" cy="3003675"/>
              </a:xfrm>
              <a:custGeom>
                <a:avLst/>
                <a:gdLst/>
                <a:ahLst/>
                <a:cxnLst/>
                <a:rect l="l" t="t" r="r" b="b"/>
                <a:pathLst>
                  <a:path w="8600311" h="3003674">
                    <a:moveTo>
                      <a:pt x="8597771" y="645160"/>
                    </a:moveTo>
                    <a:cubicBezTo>
                      <a:pt x="8600311" y="488950"/>
                      <a:pt x="8578721" y="30480"/>
                      <a:pt x="8578721" y="30480"/>
                    </a:cubicBezTo>
                    <a:cubicBezTo>
                      <a:pt x="8578721" y="30480"/>
                      <a:pt x="8193911" y="40640"/>
                      <a:pt x="6272714" y="40640"/>
                    </a:cubicBezTo>
                    <a:cubicBezTo>
                      <a:pt x="5751672"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155314"/>
                      <a:pt x="21590" y="2347084"/>
                    </a:cubicBezTo>
                    <a:cubicBezTo>
                      <a:pt x="6350" y="2592194"/>
                      <a:pt x="0" y="2965574"/>
                      <a:pt x="0" y="2965574"/>
                    </a:cubicBezTo>
                    <a:cubicBezTo>
                      <a:pt x="204470" y="2996054"/>
                      <a:pt x="450850" y="3003674"/>
                      <a:pt x="657860" y="3001135"/>
                    </a:cubicBezTo>
                    <a:cubicBezTo>
                      <a:pt x="891540" y="3001135"/>
                      <a:pt x="5147262" y="3001135"/>
                      <a:pt x="5147262" y="3001135"/>
                    </a:cubicBezTo>
                    <a:lnTo>
                      <a:pt x="8558401" y="2987164"/>
                    </a:lnTo>
                    <a:cubicBezTo>
                      <a:pt x="8558401" y="2987164"/>
                      <a:pt x="8597771" y="2284854"/>
                      <a:pt x="8597771" y="2159124"/>
                    </a:cubicBezTo>
                    <a:cubicBezTo>
                      <a:pt x="8597771" y="1985134"/>
                      <a:pt x="8595231" y="803910"/>
                      <a:pt x="8597771" y="645160"/>
                    </a:cubicBezTo>
                    <a:close/>
                  </a:path>
                </a:pathLst>
              </a:custGeom>
              <a:solidFill>
                <a:srgbClr val="FFFFFF"/>
              </a:solidFill>
            </p:spPr>
          </p:sp>
          <p:sp>
            <p:nvSpPr>
              <p:cNvPr id="46" name="Freeform 8"/>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2C0BA"/>
              </a:solidFill>
            </p:spPr>
          </p:sp>
        </p:grpSp>
        <p:pic>
          <p:nvPicPr>
            <p:cNvPr id="44" name="Picture 3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3902">
              <a:off x="10069743" y="607788"/>
              <a:ext cx="1967770" cy="622531"/>
            </a:xfrm>
            <a:prstGeom prst="rect">
              <a:avLst/>
            </a:prstGeom>
          </p:spPr>
        </p:pic>
      </p:grpSp>
      <p:sp>
        <p:nvSpPr>
          <p:cNvPr id="47" name="Rectangle 46"/>
          <p:cNvSpPr/>
          <p:nvPr/>
        </p:nvSpPr>
        <p:spPr>
          <a:xfrm>
            <a:off x="10157509" y="8012050"/>
            <a:ext cx="3735399" cy="707886"/>
          </a:xfrm>
          <a:prstGeom prst="rect">
            <a:avLst/>
          </a:prstGeom>
        </p:spPr>
        <p:txBody>
          <a:bodyPr wrap="square">
            <a:spAutoFit/>
          </a:bodyPr>
          <a:lstStyle/>
          <a:p>
            <a:pPr algn="ct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Lẫn</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20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randombar(horizontal)">
                                      <p:cBhvr>
                                        <p:cTn id="33" dur="500"/>
                                        <p:tgtEl>
                                          <p:spTgt spid="3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randombar(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randombar(horizontal)">
                                      <p:cBhvr>
                                        <p:cTn id="41" dur="500"/>
                                        <p:tgtEl>
                                          <p:spTgt spid="36"/>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randombar(horizontal)">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randombar(horizontal)">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P spid="23" grpId="0"/>
      <p:bldP spid="29" grpId="0"/>
      <p:bldP spid="35" grpId="0"/>
      <p:bldP spid="41"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59" name="Freeform 3"/>
          <p:cNvSpPr/>
          <p:nvPr/>
        </p:nvSpPr>
        <p:spPr>
          <a:xfrm>
            <a:off x="955746" y="2225779"/>
            <a:ext cx="16376505" cy="7558726"/>
          </a:xfrm>
          <a:custGeom>
            <a:avLst/>
            <a:gdLst/>
            <a:ahLst/>
            <a:cxnLst/>
            <a:rect l="l" t="t" r="r" b="b"/>
            <a:pathLst>
              <a:path w="5202077" h="2878263">
                <a:moveTo>
                  <a:pt x="52052" y="0"/>
                </a:moveTo>
                <a:lnTo>
                  <a:pt x="5150025" y="0"/>
                </a:lnTo>
                <a:cubicBezTo>
                  <a:pt x="5163830" y="0"/>
                  <a:pt x="5177069" y="5484"/>
                  <a:pt x="5186831" y="15246"/>
                </a:cubicBezTo>
                <a:cubicBezTo>
                  <a:pt x="5196592" y="25007"/>
                  <a:pt x="5202077" y="38247"/>
                  <a:pt x="5202077" y="52052"/>
                </a:cubicBezTo>
                <a:lnTo>
                  <a:pt x="5202077" y="2826212"/>
                </a:lnTo>
                <a:cubicBezTo>
                  <a:pt x="5202077" y="2854959"/>
                  <a:pt x="5178772" y="2878263"/>
                  <a:pt x="5150025" y="2878263"/>
                </a:cubicBezTo>
                <a:lnTo>
                  <a:pt x="52052" y="2878263"/>
                </a:lnTo>
                <a:cubicBezTo>
                  <a:pt x="38247" y="2878263"/>
                  <a:pt x="25007" y="2872779"/>
                  <a:pt x="15246" y="2863018"/>
                </a:cubicBezTo>
                <a:cubicBezTo>
                  <a:pt x="5484" y="2853256"/>
                  <a:pt x="0" y="2840017"/>
                  <a:pt x="0" y="2826212"/>
                </a:cubicBezTo>
                <a:lnTo>
                  <a:pt x="0" y="52052"/>
                </a:lnTo>
                <a:cubicBezTo>
                  <a:pt x="0" y="23304"/>
                  <a:pt x="23304" y="0"/>
                  <a:pt x="52052" y="0"/>
                </a:cubicBezTo>
                <a:close/>
              </a:path>
            </a:pathLst>
          </a:custGeom>
          <a:solidFill>
            <a:srgbClr val="FFFFFF"/>
          </a:solidFill>
          <a:ln>
            <a:noFill/>
          </a:ln>
        </p:spPr>
      </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58" name="Rectangle 57"/>
          <p:cNvSpPr/>
          <p:nvPr/>
        </p:nvSpPr>
        <p:spPr>
          <a:xfrm>
            <a:off x="1450941" y="3101815"/>
            <a:ext cx="11196359" cy="5806654"/>
          </a:xfrm>
          <a:prstGeom prst="rect">
            <a:avLst/>
          </a:prstGeom>
        </p:spPr>
        <p:txBody>
          <a:bodyPr wrap="square">
            <a:spAutoFit/>
          </a:bodyPr>
          <a:lstStyle/>
          <a:p>
            <a:pPr marL="571500" indent="-571500" algn="just">
              <a:lnSpc>
                <a:spcPct val="150000"/>
              </a:lnSpc>
              <a:buFont typeface="Wingdings" panose="05000000000000000000" pitchFamily="2" charset="2"/>
              <a:buChar char="v"/>
            </a:pPr>
            <a:r>
              <a:rPr lang="nl-NL" sz="3600" dirty="0" smtClean="0">
                <a:solidFill>
                  <a:srgbClr val="000000"/>
                </a:solidFill>
                <a:latin typeface="Arial" panose="020B0604020202020204" pitchFamily="34" charset="0"/>
                <a:ea typeface="Calibri" panose="020F0502020204030204" pitchFamily="34" charset="0"/>
                <a:cs typeface="Arial" panose="020B0604020202020204" pitchFamily="34" charset="0"/>
              </a:rPr>
              <a:t>Ngắt giọng ở những câu dài:</a:t>
            </a:r>
          </a:p>
          <a:p>
            <a:pPr marL="571500" lvl="0" indent="-571500" algn="just">
              <a:lnSpc>
                <a:spcPct val="150000"/>
              </a:lnSpc>
              <a:buFont typeface="Arial" panose="020B0604020202020204" pitchFamily="34" charset="0"/>
              <a:buChar char="•"/>
            </a:pPr>
            <a:r>
              <a:rPr lang="nl-NL" sz="3600" i="1" dirty="0">
                <a:latin typeface="Arial" panose="020B0604020202020204" pitchFamily="34" charset="0"/>
                <a:cs typeface="Arial" panose="020B0604020202020204" pitchFamily="34" charset="0"/>
              </a:rPr>
              <a:t>Bà khách/ ao ước </a:t>
            </a:r>
            <a:r>
              <a:rPr lang="nl-NL" sz="3600" i="1" dirty="0" smtClean="0">
                <a:latin typeface="Arial" panose="020B0604020202020204" pitchFamily="34" charset="0"/>
                <a:cs typeface="Arial" panose="020B0604020202020204" pitchFamily="34" charset="0"/>
              </a:rPr>
              <a:t>được gặp </a:t>
            </a:r>
            <a:r>
              <a:rPr lang="nl-NL" sz="3600" i="1" dirty="0">
                <a:latin typeface="Arial" panose="020B0604020202020204" pitchFamily="34" charset="0"/>
                <a:cs typeface="Arial" panose="020B0604020202020204" pitchFamily="34" charset="0"/>
              </a:rPr>
              <a:t>bác sĩ Y-éc-xanh/ phần vì ngưỡng mộ người đã tìm ra vi trùng dịch hạch,/ phấn vì tò mò.//</a:t>
            </a:r>
            <a:endParaRPr lang="en-US" sz="3600" dirty="0">
              <a:latin typeface="Arial" panose="020B0604020202020204" pitchFamily="34" charset="0"/>
              <a:cs typeface="Arial" panose="020B0604020202020204" pitchFamily="34" charset="0"/>
            </a:endParaRPr>
          </a:p>
          <a:p>
            <a:pPr marL="571500" lvl="0" indent="-571500" algn="just">
              <a:lnSpc>
                <a:spcPct val="150000"/>
              </a:lnSpc>
              <a:buFont typeface="Arial" panose="020B0604020202020204" pitchFamily="34" charset="0"/>
              <a:buChar char="•"/>
            </a:pPr>
            <a:r>
              <a:rPr lang="nl-NL" sz="3600" i="1" dirty="0">
                <a:latin typeface="Arial" panose="020B0604020202020204" pitchFamily="34" charset="0"/>
                <a:cs typeface="Arial" panose="020B0604020202020204" pitchFamily="34" charset="0"/>
              </a:rPr>
              <a:t>Bà muốn biết</a:t>
            </a:r>
            <a:r>
              <a:rPr lang="nl-NL" sz="3600" dirty="0">
                <a:latin typeface="Arial" panose="020B0604020202020204" pitchFamily="34" charset="0"/>
                <a:cs typeface="Arial" panose="020B0604020202020204" pitchFamily="34" charset="0"/>
              </a:rPr>
              <a:t> điều </a:t>
            </a:r>
            <a:r>
              <a:rPr lang="nl-NL" sz="3600" i="1" dirty="0">
                <a:latin typeface="Arial" panose="020B0604020202020204" pitchFamily="34" charset="0"/>
                <a:cs typeface="Arial" panose="020B0604020202020204" pitchFamily="34" charset="0"/>
              </a:rPr>
              <a:t>gì/ khiến</a:t>
            </a:r>
            <a:r>
              <a:rPr lang="nl-NL" sz="3600" dirty="0">
                <a:latin typeface="Arial" panose="020B0604020202020204" pitchFamily="34" charset="0"/>
                <a:cs typeface="Arial" panose="020B0604020202020204" pitchFamily="34" charset="0"/>
              </a:rPr>
              <a:t> ông </a:t>
            </a:r>
            <a:r>
              <a:rPr lang="nl-NL" sz="3600" i="1" dirty="0">
                <a:latin typeface="Arial" panose="020B0604020202020204" pitchFamily="34" charset="0"/>
                <a:cs typeface="Arial" panose="020B0604020202020204" pitchFamily="34" charset="0"/>
              </a:rPr>
              <a:t>chọn cuộc sổng nơi góc bể chân trời này/ để nghiên cứu những bệnh nhiệt đới.//</a:t>
            </a:r>
            <a:endParaRPr lang="en-US" sz="3600" dirty="0">
              <a:latin typeface="Arial" panose="020B0604020202020204" pitchFamily="34" charset="0"/>
              <a:cs typeface="Arial" panose="020B0604020202020204" pitchFamily="34" charset="0"/>
            </a:endParaRPr>
          </a:p>
        </p:txBody>
      </p:sp>
      <p:pic>
        <p:nvPicPr>
          <p:cNvPr id="5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13078455" y="4076700"/>
            <a:ext cx="3914145" cy="6484277"/>
          </a:xfrm>
          <a:prstGeom prst="rect">
            <a:avLst/>
          </a:prstGeom>
        </p:spPr>
      </p:pic>
    </p:spTree>
    <p:extLst>
      <p:ext uri="{BB962C8B-B14F-4D97-AF65-F5344CB8AC3E}">
        <p14:creationId xmlns:p14="http://schemas.microsoft.com/office/powerpoint/2010/main" val="884886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wipe(down)">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fade">
                                      <p:cBhvr>
                                        <p:cTn id="12" dur="500"/>
                                        <p:tgtEl>
                                          <p:spTgt spid="58">
                                            <p:txEl>
                                              <p:pRg st="1" end="1"/>
                                            </p:txEl>
                                          </p:spTgt>
                                        </p:tgtEl>
                                      </p:cBhvr>
                                    </p:animEffect>
                                    <p:anim calcmode="lin" valueType="num">
                                      <p:cBhvr>
                                        <p:cTn id="13" dur="5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xEl>
                                              <p:pRg st="2" end="2"/>
                                            </p:txEl>
                                          </p:spTgt>
                                        </p:tgtEl>
                                        <p:attrNameLst>
                                          <p:attrName>style.visibility</p:attrName>
                                        </p:attrNameLst>
                                      </p:cBhvr>
                                      <p:to>
                                        <p:strVal val="visible"/>
                                      </p:to>
                                    </p:set>
                                    <p:animEffect transition="in" filter="fade">
                                      <p:cBhvr>
                                        <p:cTn id="19" dur="500"/>
                                        <p:tgtEl>
                                          <p:spTgt spid="58">
                                            <p:txEl>
                                              <p:pRg st="2" end="2"/>
                                            </p:txEl>
                                          </p:spTgt>
                                        </p:tgtEl>
                                      </p:cBhvr>
                                    </p:animEffect>
                                    <p:anim calcmode="lin" valueType="num">
                                      <p:cBhvr>
                                        <p:cTn id="20" dur="5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990600" y="2476500"/>
            <a:ext cx="10219084" cy="7032521"/>
            <a:chOff x="0" y="0"/>
            <a:chExt cx="4274726" cy="988955"/>
          </a:xfrm>
        </p:grpSpPr>
        <p:sp>
          <p:nvSpPr>
            <p:cNvPr id="3" name="Freeform 3"/>
            <p:cNvSpPr/>
            <p:nvPr/>
          </p:nvSpPr>
          <p:spPr>
            <a:xfrm>
              <a:off x="0" y="0"/>
              <a:ext cx="4274726" cy="988955"/>
            </a:xfrm>
            <a:custGeom>
              <a:avLst/>
              <a:gdLst/>
              <a:ahLst/>
              <a:cxnLst/>
              <a:rect l="l" t="t" r="r" b="b"/>
              <a:pathLst>
                <a:path w="4274726" h="988955">
                  <a:moveTo>
                    <a:pt x="24327" y="0"/>
                  </a:moveTo>
                  <a:lnTo>
                    <a:pt x="4250399" y="0"/>
                  </a:lnTo>
                  <a:cubicBezTo>
                    <a:pt x="4263834" y="0"/>
                    <a:pt x="4274726" y="10891"/>
                    <a:pt x="4274726" y="24327"/>
                  </a:cubicBezTo>
                  <a:lnTo>
                    <a:pt x="4274726" y="964628"/>
                  </a:lnTo>
                  <a:cubicBezTo>
                    <a:pt x="4274726" y="978063"/>
                    <a:pt x="4263834" y="988955"/>
                    <a:pt x="4250399" y="988955"/>
                  </a:cubicBezTo>
                  <a:lnTo>
                    <a:pt x="24327" y="988955"/>
                  </a:lnTo>
                  <a:cubicBezTo>
                    <a:pt x="10891" y="988955"/>
                    <a:pt x="0" y="978063"/>
                    <a:pt x="0" y="964628"/>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554095" y="2876522"/>
            <a:ext cx="9092094" cy="6232475"/>
          </a:xfrm>
          <a:prstGeom prst="rect">
            <a:avLst/>
          </a:prstGeom>
          <a:noFill/>
        </p:spPr>
        <p:txBody>
          <a:bodyPr wrap="square" rtlCol="0">
            <a:spAutoFit/>
          </a:bodyPr>
          <a:lstStyle/>
          <a:p>
            <a:pPr algn="just">
              <a:lnSpc>
                <a:spcPct val="150000"/>
              </a:lnSpc>
            </a:pPr>
            <a:r>
              <a:rPr lang="en-US" sz="3800" dirty="0" err="1" smtClean="0">
                <a:solidFill>
                  <a:schemeClr val="bg1"/>
                </a:solidFill>
                <a:latin typeface="Arial" panose="020B0604020202020204" pitchFamily="34" charset="0"/>
                <a:cs typeface="Arial" panose="020B0604020202020204" pitchFamily="34" charset="0"/>
              </a:rPr>
              <a:t>Giải</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nghĩa</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từ</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khó</a:t>
            </a:r>
            <a:r>
              <a:rPr lang="en-US" sz="38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Clr>
                <a:schemeClr val="bg1"/>
              </a:buClr>
              <a:buFont typeface="Arial" panose="020B0604020202020204" pitchFamily="34" charset="0"/>
              <a:buChar char="•"/>
            </a:pPr>
            <a:r>
              <a:rPr lang="nl-NL" sz="3800" b="1" dirty="0">
                <a:solidFill>
                  <a:srgbClr val="FFFF00"/>
                </a:solidFill>
                <a:latin typeface="Arial" panose="020B0604020202020204" pitchFamily="34" charset="0"/>
                <a:cs typeface="Arial" panose="020B0604020202020204" pitchFamily="34" charset="0"/>
              </a:rPr>
              <a:t>Y-éc-xanh</a:t>
            </a:r>
            <a:r>
              <a:rPr lang="nl-NL" sz="3800" dirty="0">
                <a:solidFill>
                  <a:schemeClr val="bg1"/>
                </a:solidFill>
                <a:latin typeface="Arial" panose="020B0604020202020204" pitchFamily="34" charset="0"/>
                <a:cs typeface="Arial" panose="020B0604020202020204" pitchFamily="34" charset="0"/>
              </a:rPr>
              <a:t>: nhà khoa học người Pháp, gắn bó gần như cả đời với Việt Nam, hiệu trưởng đầu tiên của Trường Đại học Y khoa Hà Nội.</a:t>
            </a:r>
            <a:endParaRPr lang="en-US" sz="3800" dirty="0">
              <a:solidFill>
                <a:schemeClr val="bg1"/>
              </a:solidFill>
              <a:latin typeface="Arial" panose="020B0604020202020204" pitchFamily="34" charset="0"/>
              <a:cs typeface="Arial" panose="020B0604020202020204" pitchFamily="34" charset="0"/>
            </a:endParaRPr>
          </a:p>
          <a:p>
            <a:pPr marL="571500" indent="-571500" algn="just">
              <a:lnSpc>
                <a:spcPct val="150000"/>
              </a:lnSpc>
              <a:buClr>
                <a:schemeClr val="bg1"/>
              </a:buClr>
              <a:buFont typeface="Arial" panose="020B0604020202020204" pitchFamily="34" charset="0"/>
              <a:buChar char="•"/>
            </a:pPr>
            <a:r>
              <a:rPr lang="nl-NL" sz="3800" b="1" dirty="0" smtClean="0">
                <a:solidFill>
                  <a:srgbClr val="FFFF00"/>
                </a:solidFill>
                <a:latin typeface="Arial" panose="020B0604020202020204" pitchFamily="34" charset="0"/>
                <a:cs typeface="Arial" panose="020B0604020202020204" pitchFamily="34" charset="0"/>
              </a:rPr>
              <a:t>Nơi </a:t>
            </a:r>
            <a:r>
              <a:rPr lang="nl-NL" sz="3800" b="1" dirty="0">
                <a:solidFill>
                  <a:srgbClr val="FFFF00"/>
                </a:solidFill>
                <a:latin typeface="Arial" panose="020B0604020202020204" pitchFamily="34" charset="0"/>
                <a:cs typeface="Arial" panose="020B0604020202020204" pitchFamily="34" charset="0"/>
              </a:rPr>
              <a:t>góc biển chân trời</a:t>
            </a:r>
            <a:r>
              <a:rPr lang="nl-NL" sz="3800" dirty="0">
                <a:solidFill>
                  <a:schemeClr val="bg1"/>
                </a:solidFill>
                <a:latin typeface="Arial" panose="020B0604020202020204" pitchFamily="34" charset="0"/>
                <a:cs typeface="Arial" panose="020B0604020202020204" pitchFamily="34" charset="0"/>
              </a:rPr>
              <a:t>: nơi xa xôi, cách biệt</a:t>
            </a:r>
            <a:r>
              <a:rPr lang="nl-NL" sz="3800" dirty="0" smtClean="0">
                <a:solidFill>
                  <a:schemeClr val="bg1"/>
                </a:solidFill>
                <a:latin typeface="Arial" panose="020B0604020202020204" pitchFamily="34" charset="0"/>
                <a:cs typeface="Arial" panose="020B0604020202020204" pitchFamily="34" charset="0"/>
              </a:rPr>
              <a:t>.</a:t>
            </a:r>
            <a:endParaRPr lang="en-US" sz="3800" dirty="0">
              <a:solidFill>
                <a:schemeClr val="bg1"/>
              </a:solidFill>
              <a:latin typeface="Arial" panose="020B0604020202020204" pitchFamily="34" charset="0"/>
              <a:cs typeface="Arial" panose="020B0604020202020204" pitchFamily="34" charset="0"/>
            </a:endParaRPr>
          </a:p>
        </p:txBody>
      </p:sp>
      <p:pic>
        <p:nvPicPr>
          <p:cNvPr id="2050" name="Picture 2" descr="Ngày 1-3-1943: Ngày mất của Alexandre Yer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3203" y="2756937"/>
            <a:ext cx="5691957" cy="6501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anim calcmode="lin" valueType="num">
                                      <p:cBhvr>
                                        <p:cTn id="13" dur="500" fill="hold"/>
                                        <p:tgtEl>
                                          <p:spTgt spid="2050"/>
                                        </p:tgtEl>
                                        <p:attrNameLst>
                                          <p:attrName>ppt_x</p:attrName>
                                        </p:attrNameLst>
                                      </p:cBhvr>
                                      <p:tavLst>
                                        <p:tav tm="0">
                                          <p:val>
                                            <p:strVal val="#ppt_x"/>
                                          </p:val>
                                        </p:tav>
                                        <p:tav tm="100000">
                                          <p:val>
                                            <p:strVal val="#ppt_x"/>
                                          </p:val>
                                        </p:tav>
                                      </p:tavLst>
                                    </p:anim>
                                    <p:anim calcmode="lin" valueType="num">
                                      <p:cBhvr>
                                        <p:cTn id="14"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wipe(down)">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xEl>
                                              <p:charRg st="19" end="146"/>
                                            </p:txEl>
                                          </p:spTgt>
                                        </p:tgtEl>
                                        <p:attrNameLst>
                                          <p:attrName>style.visibility</p:attrName>
                                        </p:attrNameLst>
                                      </p:cBhvr>
                                      <p:to>
                                        <p:strVal val="visible"/>
                                      </p:to>
                                    </p:set>
                                    <p:animEffect transition="in" filter="fade">
                                      <p:cBhvr>
                                        <p:cTn id="24" dur="500"/>
                                        <p:tgtEl>
                                          <p:spTgt spid="22">
                                            <p:txEl>
                                              <p:charRg st="19" end="14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xEl>
                                              <p:charRg st="146" end="195"/>
                                            </p:txEl>
                                          </p:spTgt>
                                        </p:tgtEl>
                                        <p:attrNameLst>
                                          <p:attrName>style.visibility</p:attrName>
                                        </p:attrNameLst>
                                      </p:cBhvr>
                                      <p:to>
                                        <p:strVal val="visible"/>
                                      </p:to>
                                    </p:set>
                                    <p:animEffect transition="in" filter="fade">
                                      <p:cBhvr>
                                        <p:cTn id="29" dur="500"/>
                                        <p:tgtEl>
                                          <p:spTgt spid="22">
                                            <p:txEl>
                                              <p:charRg st="146" end="1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2" name="Group 2"/>
          <p:cNvGrpSpPr/>
          <p:nvPr/>
        </p:nvGrpSpPr>
        <p:grpSpPr>
          <a:xfrm>
            <a:off x="990600" y="2476500"/>
            <a:ext cx="10219084" cy="7032521"/>
            <a:chOff x="0" y="0"/>
            <a:chExt cx="4274726" cy="988955"/>
          </a:xfrm>
        </p:grpSpPr>
        <p:sp>
          <p:nvSpPr>
            <p:cNvPr id="3" name="Freeform 3"/>
            <p:cNvSpPr/>
            <p:nvPr/>
          </p:nvSpPr>
          <p:spPr>
            <a:xfrm>
              <a:off x="0" y="0"/>
              <a:ext cx="4274726" cy="988955"/>
            </a:xfrm>
            <a:custGeom>
              <a:avLst/>
              <a:gdLst/>
              <a:ahLst/>
              <a:cxnLst/>
              <a:rect l="l" t="t" r="r" b="b"/>
              <a:pathLst>
                <a:path w="4274726" h="988955">
                  <a:moveTo>
                    <a:pt x="24327" y="0"/>
                  </a:moveTo>
                  <a:lnTo>
                    <a:pt x="4250399" y="0"/>
                  </a:lnTo>
                  <a:cubicBezTo>
                    <a:pt x="4263834" y="0"/>
                    <a:pt x="4274726" y="10891"/>
                    <a:pt x="4274726" y="24327"/>
                  </a:cubicBezTo>
                  <a:lnTo>
                    <a:pt x="4274726" y="964628"/>
                  </a:lnTo>
                  <a:cubicBezTo>
                    <a:pt x="4274726" y="978063"/>
                    <a:pt x="4263834" y="988955"/>
                    <a:pt x="4250399" y="988955"/>
                  </a:cubicBezTo>
                  <a:lnTo>
                    <a:pt x="24327" y="988955"/>
                  </a:lnTo>
                  <a:cubicBezTo>
                    <a:pt x="10891" y="988955"/>
                    <a:pt x="0" y="978063"/>
                    <a:pt x="0" y="964628"/>
                  </a:cubicBezTo>
                  <a:lnTo>
                    <a:pt x="0" y="24327"/>
                  </a:lnTo>
                  <a:cubicBezTo>
                    <a:pt x="0" y="10891"/>
                    <a:pt x="10891" y="0"/>
                    <a:pt x="24327" y="0"/>
                  </a:cubicBezTo>
                  <a:close/>
                </a:path>
              </a:pathLst>
            </a:custGeom>
            <a:solidFill>
              <a:srgbClr val="416CAB"/>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422098" y="3753685"/>
            <a:ext cx="9356088" cy="4478149"/>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en-US" sz="3800" dirty="0" err="1" smtClean="0">
                <a:solidFill>
                  <a:schemeClr val="bg1"/>
                </a:solidFill>
                <a:latin typeface="Arial" panose="020B0604020202020204" pitchFamily="34" charset="0"/>
                <a:cs typeface="Arial" panose="020B0604020202020204" pitchFamily="34" charset="0"/>
              </a:rPr>
              <a:t>Giải</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nghĩa</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từ</a:t>
            </a:r>
            <a:r>
              <a:rPr lang="en-US" sz="3800" dirty="0" smtClean="0">
                <a:solidFill>
                  <a:schemeClr val="bg1"/>
                </a:solidFill>
                <a:latin typeface="Arial" panose="020B0604020202020204" pitchFamily="34" charset="0"/>
                <a:cs typeface="Arial" panose="020B0604020202020204" pitchFamily="34" charset="0"/>
              </a:rPr>
              <a:t> </a:t>
            </a:r>
            <a:r>
              <a:rPr lang="en-US" sz="3800" dirty="0" err="1" smtClean="0">
                <a:solidFill>
                  <a:schemeClr val="bg1"/>
                </a:solidFill>
                <a:latin typeface="Arial" panose="020B0604020202020204" pitchFamily="34" charset="0"/>
                <a:cs typeface="Arial" panose="020B0604020202020204" pitchFamily="34" charset="0"/>
              </a:rPr>
              <a:t>khó</a:t>
            </a:r>
            <a:r>
              <a:rPr lang="en-US" sz="3800" dirty="0" smtClean="0">
                <a:solidFill>
                  <a:schemeClr val="bg1"/>
                </a:solidFill>
                <a:latin typeface="Arial" panose="020B0604020202020204" pitchFamily="34" charset="0"/>
                <a:cs typeface="Arial" panose="020B0604020202020204" pitchFamily="34" charset="0"/>
              </a:rPr>
              <a:t>:</a:t>
            </a:r>
          </a:p>
          <a:p>
            <a:pPr marL="571500" indent="-571500" algn="just">
              <a:lnSpc>
                <a:spcPct val="150000"/>
              </a:lnSpc>
              <a:buClr>
                <a:schemeClr val="bg1"/>
              </a:buClr>
              <a:buFont typeface="Arial" panose="020B0604020202020204" pitchFamily="34" charset="0"/>
              <a:buChar char="•"/>
            </a:pPr>
            <a:r>
              <a:rPr lang="nl-NL" sz="3800" b="1" dirty="0">
                <a:solidFill>
                  <a:srgbClr val="FFFF00"/>
                </a:solidFill>
                <a:latin typeface="Arial" panose="020B0604020202020204" pitchFamily="34" charset="0"/>
                <a:cs typeface="Arial" panose="020B0604020202020204" pitchFamily="34" charset="0"/>
              </a:rPr>
              <a:t>Bệnh nhiệt đới</a:t>
            </a:r>
            <a:r>
              <a:rPr lang="nl-NL" sz="3800" dirty="0">
                <a:solidFill>
                  <a:schemeClr val="bg1"/>
                </a:solidFill>
                <a:latin typeface="Arial" panose="020B0604020202020204" pitchFamily="34" charset="0"/>
                <a:cs typeface="Arial" panose="020B0604020202020204" pitchFamily="34" charset="0"/>
              </a:rPr>
              <a:t>: bệnh xảy ra ở vùng khí hậu nóng ẩm.</a:t>
            </a:r>
            <a:endParaRPr lang="en-US" sz="3800" dirty="0">
              <a:solidFill>
                <a:schemeClr val="bg1"/>
              </a:solidFill>
              <a:latin typeface="Arial" panose="020B0604020202020204" pitchFamily="34" charset="0"/>
              <a:cs typeface="Arial" panose="020B0604020202020204" pitchFamily="34" charset="0"/>
            </a:endParaRPr>
          </a:p>
          <a:p>
            <a:pPr marL="571500" indent="-571500" algn="just">
              <a:lnSpc>
                <a:spcPct val="150000"/>
              </a:lnSpc>
              <a:buClr>
                <a:schemeClr val="bg1"/>
              </a:buClr>
              <a:buFont typeface="Arial" panose="020B0604020202020204" pitchFamily="34" charset="0"/>
              <a:buChar char="•"/>
            </a:pPr>
            <a:r>
              <a:rPr lang="nl-NL" sz="3800" b="1" dirty="0" smtClean="0">
                <a:solidFill>
                  <a:srgbClr val="FFFF00"/>
                </a:solidFill>
                <a:latin typeface="Arial" panose="020B0604020202020204" pitchFamily="34" charset="0"/>
                <a:cs typeface="Arial" panose="020B0604020202020204" pitchFamily="34" charset="0"/>
              </a:rPr>
              <a:t>Toa </a:t>
            </a:r>
            <a:r>
              <a:rPr lang="nl-NL" sz="3800" b="1" dirty="0">
                <a:solidFill>
                  <a:srgbClr val="FFFF00"/>
                </a:solidFill>
                <a:latin typeface="Arial" panose="020B0604020202020204" pitchFamily="34" charset="0"/>
                <a:cs typeface="Arial" panose="020B0604020202020204" pitchFamily="34" charset="0"/>
              </a:rPr>
              <a:t>hạng ba</a:t>
            </a:r>
            <a:r>
              <a:rPr lang="nl-NL" sz="3800" dirty="0">
                <a:solidFill>
                  <a:schemeClr val="bg1"/>
                </a:solidFill>
                <a:latin typeface="Arial" panose="020B0604020202020204" pitchFamily="34" charset="0"/>
                <a:cs typeface="Arial" panose="020B0604020202020204" pitchFamily="34" charset="0"/>
              </a:rPr>
              <a:t>: toa tàu dành cho khách bình dân.</a:t>
            </a:r>
            <a:endParaRPr lang="en-US" sz="3800" dirty="0">
              <a:solidFill>
                <a:schemeClr val="bg1"/>
              </a:solidFill>
              <a:latin typeface="Arial" panose="020B0604020202020204" pitchFamily="34" charset="0"/>
              <a:cs typeface="Arial" panose="020B0604020202020204" pitchFamily="34" charset="0"/>
            </a:endParaRPr>
          </a:p>
        </p:txBody>
      </p:sp>
      <p:pic>
        <p:nvPicPr>
          <p:cNvPr id="2050" name="Picture 2" descr="https://o.remove.bg/downloads/58634874-86c8-4ba7-9334-c639ca0e2a28/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2720301"/>
            <a:ext cx="6544916" cy="654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5229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charRg st="19" end="71"/>
                                            </p:txEl>
                                          </p:spTgt>
                                        </p:tgtEl>
                                        <p:attrNameLst>
                                          <p:attrName>style.visibility</p:attrName>
                                        </p:attrNameLst>
                                      </p:cBhvr>
                                      <p:to>
                                        <p:strVal val="visible"/>
                                      </p:to>
                                    </p:set>
                                    <p:animEffect transition="in" filter="fade">
                                      <p:cBhvr>
                                        <p:cTn id="7" dur="500"/>
                                        <p:tgtEl>
                                          <p:spTgt spid="22">
                                            <p:txEl>
                                              <p:charRg st="19" end="7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charRg st="71" end="119"/>
                                            </p:txEl>
                                          </p:spTgt>
                                        </p:tgtEl>
                                        <p:attrNameLst>
                                          <p:attrName>style.visibility</p:attrName>
                                        </p:attrNameLst>
                                      </p:cBhvr>
                                      <p:to>
                                        <p:strVal val="visible"/>
                                      </p:to>
                                    </p:set>
                                    <p:animEffect transition="in" filter="fade">
                                      <p:cBhvr>
                                        <p:cTn id="12" dur="500"/>
                                        <p:tgtEl>
                                          <p:spTgt spid="22">
                                            <p:txEl>
                                              <p:charRg st="71"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25B96"/>
        </a:solidFill>
        <a:effectLst/>
      </p:bgPr>
    </p:bg>
    <p:spTree>
      <p:nvGrpSpPr>
        <p:cNvPr id="1" name=""/>
        <p:cNvGrpSpPr/>
        <p:nvPr/>
      </p:nvGrpSpPr>
      <p:grpSpPr>
        <a:xfrm>
          <a:off x="0" y="0"/>
          <a:ext cx="0" cy="0"/>
          <a:chOff x="0" y="0"/>
          <a:chExt cx="0" cy="0"/>
        </a:xfrm>
      </p:grpSpPr>
      <p:grpSp>
        <p:nvGrpSpPr>
          <p:cNvPr id="6" name="Group 6"/>
          <p:cNvGrpSpPr/>
          <p:nvPr/>
        </p:nvGrpSpPr>
        <p:grpSpPr>
          <a:xfrm>
            <a:off x="1028700" y="1275326"/>
            <a:ext cx="335002" cy="335002"/>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6A069"/>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a:grpSpLocks noChangeAspect="1"/>
          </p:cNvGrpSpPr>
          <p:nvPr/>
        </p:nvGrpSpPr>
        <p:grpSpPr>
          <a:xfrm>
            <a:off x="-1883776" y="8403224"/>
            <a:ext cx="3767551" cy="3767551"/>
            <a:chOff x="0" y="0"/>
            <a:chExt cx="1708150" cy="1708150"/>
          </a:xfrm>
        </p:grpSpPr>
        <p:sp>
          <p:nvSpPr>
            <p:cNvPr id="10" name="Freeform 10"/>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grpSp>
        <p:nvGrpSpPr>
          <p:cNvPr id="11" name="Group 11"/>
          <p:cNvGrpSpPr>
            <a:grpSpLocks noChangeAspect="1"/>
          </p:cNvGrpSpPr>
          <p:nvPr/>
        </p:nvGrpSpPr>
        <p:grpSpPr>
          <a:xfrm>
            <a:off x="15391385" y="-2896615"/>
            <a:ext cx="5793230" cy="5793230"/>
            <a:chOff x="0" y="0"/>
            <a:chExt cx="1708150" cy="1708150"/>
          </a:xfrm>
        </p:grpSpPr>
        <p:sp>
          <p:nvSpPr>
            <p:cNvPr id="12" name="Freeform 12"/>
            <p:cNvSpPr/>
            <p:nvPr/>
          </p:nvSpPr>
          <p:spPr>
            <a:xfrm>
              <a:off x="0" y="0"/>
              <a:ext cx="1708150" cy="1708150"/>
            </a:xfrm>
            <a:custGeom>
              <a:avLst/>
              <a:gdLst/>
              <a:ahLst/>
              <a:cxnLst/>
              <a:rect l="l" t="t" r="r" b="b"/>
              <a:pathLst>
                <a:path w="1708150" h="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rgbClr val="DC864F"/>
            </a:solidFill>
          </p:spPr>
        </p:sp>
      </p:grpSp>
      <p:sp>
        <p:nvSpPr>
          <p:cNvPr id="21" name="TextBox 21"/>
          <p:cNvSpPr txBox="1"/>
          <p:nvPr/>
        </p:nvSpPr>
        <p:spPr>
          <a:xfrm>
            <a:off x="0" y="800100"/>
            <a:ext cx="18287999" cy="1025922"/>
          </a:xfrm>
          <a:prstGeom prst="rect">
            <a:avLst/>
          </a:prstGeom>
        </p:spPr>
        <p:txBody>
          <a:bodyPr wrap="square" lIns="0" tIns="0" rIns="0" bIns="0" rtlCol="0" anchor="t">
            <a:spAutoFit/>
          </a:bodyPr>
          <a:lstStyle/>
          <a:p>
            <a:pPr marL="0" lvl="0" indent="0" algn="ctr">
              <a:lnSpc>
                <a:spcPts val="8000"/>
              </a:lnSpc>
            </a:pPr>
            <a:r>
              <a:rPr lang="en-US" sz="6200" b="1" dirty="0" smtClean="0">
                <a:solidFill>
                  <a:schemeClr val="bg1"/>
                </a:solidFill>
                <a:latin typeface="Arial" panose="020B0604020202020204" pitchFamily="34" charset="0"/>
                <a:cs typeface="Arial" panose="020B0604020202020204" pitchFamily="34" charset="0"/>
              </a:rPr>
              <a:t>1. </a:t>
            </a:r>
            <a:r>
              <a:rPr lang="en-US" sz="6200" b="1" dirty="0" err="1" smtClean="0">
                <a:solidFill>
                  <a:schemeClr val="bg1"/>
                </a:solidFill>
                <a:latin typeface="Arial" panose="020B0604020202020204" pitchFamily="34" charset="0"/>
                <a:cs typeface="Arial" panose="020B0604020202020204" pitchFamily="34" charset="0"/>
              </a:rPr>
              <a:t>Đọc</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văn</a:t>
            </a:r>
            <a:r>
              <a:rPr lang="en-US" sz="6200" b="1" dirty="0" smtClean="0">
                <a:solidFill>
                  <a:schemeClr val="bg1"/>
                </a:solidFill>
                <a:latin typeface="Arial" panose="020B0604020202020204" pitchFamily="34" charset="0"/>
                <a:cs typeface="Arial" panose="020B0604020202020204" pitchFamily="34" charset="0"/>
              </a:rPr>
              <a:t> </a:t>
            </a:r>
            <a:r>
              <a:rPr lang="en-US" sz="6200" b="1" dirty="0" err="1" smtClean="0">
                <a:solidFill>
                  <a:schemeClr val="bg1"/>
                </a:solidFill>
                <a:latin typeface="Arial" panose="020B0604020202020204" pitchFamily="34" charset="0"/>
                <a:cs typeface="Arial" panose="020B0604020202020204" pitchFamily="34" charset="0"/>
              </a:rPr>
              <a:t>bản</a:t>
            </a:r>
            <a:endParaRPr lang="en-US" sz="6200" b="1" dirty="0">
              <a:solidFill>
                <a:schemeClr val="bg1"/>
              </a:solidFill>
              <a:latin typeface="Arial" panose="020B0604020202020204" pitchFamily="34" charset="0"/>
              <a:cs typeface="Arial" panose="020B0604020202020204" pitchFamily="34" charset="0"/>
            </a:endParaRPr>
          </a:p>
        </p:txBody>
      </p:sp>
      <p:grpSp>
        <p:nvGrpSpPr>
          <p:cNvPr id="53" name="Group 52"/>
          <p:cNvGrpSpPr/>
          <p:nvPr/>
        </p:nvGrpSpPr>
        <p:grpSpPr>
          <a:xfrm>
            <a:off x="1066800" y="3907388"/>
            <a:ext cx="7889266" cy="2338269"/>
            <a:chOff x="739994" y="2758902"/>
            <a:chExt cx="9196964" cy="2338269"/>
          </a:xfrm>
        </p:grpSpPr>
        <p:grpSp>
          <p:nvGrpSpPr>
            <p:cNvPr id="54" name="Group 4"/>
            <p:cNvGrpSpPr/>
            <p:nvPr/>
          </p:nvGrpSpPr>
          <p:grpSpPr>
            <a:xfrm>
              <a:off x="739994" y="2758902"/>
              <a:ext cx="9196964" cy="2338269"/>
              <a:chOff x="0" y="0"/>
              <a:chExt cx="7531233" cy="4523159"/>
            </a:xfrm>
          </p:grpSpPr>
          <p:pic>
            <p:nvPicPr>
              <p:cNvPr id="56"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57"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55" name="Rectangle 54"/>
            <p:cNvSpPr/>
            <p:nvPr/>
          </p:nvSpPr>
          <p:spPr>
            <a:xfrm>
              <a:off x="1383110" y="2934759"/>
              <a:ext cx="7910729" cy="1846659"/>
            </a:xfrm>
            <a:prstGeom prst="rect">
              <a:avLst/>
            </a:prstGeom>
          </p:spPr>
          <p:txBody>
            <a:bodyPr wrap="square">
              <a:spAutoFit/>
            </a:bodyPr>
            <a:lstStyle/>
            <a:p>
              <a:pPr algn="ctr">
                <a:lnSpc>
                  <a:spcPct val="150000"/>
                </a:lnSpc>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1: </a:t>
              </a:r>
              <a:r>
                <a:rPr lang="nl-NL" sz="3800" dirty="0">
                  <a:solidFill>
                    <a:schemeClr val="bg1"/>
                  </a:solidFill>
                  <a:latin typeface="Arial" panose="020B0604020202020204" pitchFamily="34" charset="0"/>
                  <a:cs typeface="Arial" panose="020B0604020202020204" pitchFamily="34" charset="0"/>
                </a:rPr>
                <a:t>từ đầu đến </a:t>
              </a:r>
              <a:r>
                <a:rPr lang="nl-NL" sz="3800" i="1" dirty="0">
                  <a:solidFill>
                    <a:schemeClr val="bg1"/>
                  </a:solidFill>
                  <a:latin typeface="Arial" panose="020B0604020202020204" pitchFamily="34" charset="0"/>
                  <a:cs typeface="Arial" panose="020B0604020202020204" pitchFamily="34" charset="0"/>
                </a:rPr>
                <a:t>những bệnh nhiệt đới</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sp>
        <p:nvSpPr>
          <p:cNvPr id="30" name="Rectangle 29"/>
          <p:cNvSpPr/>
          <p:nvPr/>
        </p:nvSpPr>
        <p:spPr>
          <a:xfrm>
            <a:off x="1033483" y="2324100"/>
            <a:ext cx="6865982" cy="707886"/>
          </a:xfrm>
          <a:prstGeom prst="rect">
            <a:avLst/>
          </a:prstGeom>
        </p:spPr>
        <p:txBody>
          <a:bodyPr wrap="none">
            <a:spAutoFit/>
          </a:bodyPr>
          <a:lstStyle/>
          <a:p>
            <a:pPr marL="571500" indent="-571500">
              <a:buFont typeface="Wingdings" panose="05000000000000000000" pitchFamily="2" charset="2"/>
              <a:buChar char="v"/>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Chia bài viết thành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4 </a:t>
            </a: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đoạn:</a:t>
            </a:r>
            <a:endParaRPr lang="en-US" sz="4000" dirty="0">
              <a:solidFill>
                <a:schemeClr val="bg1"/>
              </a:solidFill>
              <a:latin typeface="Arial" panose="020B0604020202020204" pitchFamily="34" charset="0"/>
              <a:cs typeface="Arial" panose="020B0604020202020204" pitchFamily="34" charset="0"/>
            </a:endParaRPr>
          </a:p>
        </p:txBody>
      </p:sp>
      <p:grpSp>
        <p:nvGrpSpPr>
          <p:cNvPr id="31" name="Group 30"/>
          <p:cNvGrpSpPr/>
          <p:nvPr/>
        </p:nvGrpSpPr>
        <p:grpSpPr>
          <a:xfrm>
            <a:off x="9255734" y="3907388"/>
            <a:ext cx="7889266" cy="2338269"/>
            <a:chOff x="739994" y="2758902"/>
            <a:chExt cx="9196964" cy="2338269"/>
          </a:xfrm>
        </p:grpSpPr>
        <p:grpSp>
          <p:nvGrpSpPr>
            <p:cNvPr id="32" name="Group 4"/>
            <p:cNvGrpSpPr/>
            <p:nvPr/>
          </p:nvGrpSpPr>
          <p:grpSpPr>
            <a:xfrm>
              <a:off x="739994" y="2758902"/>
              <a:ext cx="9196964" cy="2338269"/>
              <a:chOff x="0" y="0"/>
              <a:chExt cx="7531233" cy="4523159"/>
            </a:xfrm>
          </p:grpSpPr>
          <p:pic>
            <p:nvPicPr>
              <p:cNvPr id="34"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35"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33" name="Rectangle 32"/>
            <p:cNvSpPr/>
            <p:nvPr/>
          </p:nvSpPr>
          <p:spPr>
            <a:xfrm>
              <a:off x="1383110" y="3519534"/>
              <a:ext cx="7910729" cy="677108"/>
            </a:xfrm>
            <a:prstGeom prst="rect">
              <a:avLst/>
            </a:prstGeom>
          </p:spPr>
          <p:txBody>
            <a:bodyPr wrap="square">
              <a:spAutoFit/>
            </a:bodyPr>
            <a:lstStyle/>
            <a:p>
              <a:pPr algn="ctr">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2: </a:t>
              </a:r>
              <a:r>
                <a:rPr lang="nl-NL" sz="3800" dirty="0">
                  <a:solidFill>
                    <a:schemeClr val="bg1"/>
                  </a:solidFill>
                  <a:latin typeface="Arial" panose="020B0604020202020204" pitchFamily="34" charset="0"/>
                  <a:cs typeface="Arial" panose="020B0604020202020204" pitchFamily="34" charset="0"/>
                </a:rPr>
                <a:t>tiếp đến </a:t>
              </a:r>
              <a:r>
                <a:rPr lang="nl-NL" sz="3800" i="1" dirty="0">
                  <a:solidFill>
                    <a:schemeClr val="bg1"/>
                  </a:solidFill>
                  <a:latin typeface="Arial" panose="020B0604020202020204" pitchFamily="34" charset="0"/>
                  <a:cs typeface="Arial" panose="020B0604020202020204" pitchFamily="34" charset="0"/>
                </a:rPr>
                <a:t>làm bà chú ý</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36" name="Group 35"/>
          <p:cNvGrpSpPr/>
          <p:nvPr/>
        </p:nvGrpSpPr>
        <p:grpSpPr>
          <a:xfrm>
            <a:off x="1066800" y="6935557"/>
            <a:ext cx="7889266" cy="2338269"/>
            <a:chOff x="739994" y="2758902"/>
            <a:chExt cx="9196964" cy="2338269"/>
          </a:xfrm>
        </p:grpSpPr>
        <p:grpSp>
          <p:nvGrpSpPr>
            <p:cNvPr id="37" name="Group 4"/>
            <p:cNvGrpSpPr/>
            <p:nvPr/>
          </p:nvGrpSpPr>
          <p:grpSpPr>
            <a:xfrm>
              <a:off x="739994" y="2758902"/>
              <a:ext cx="9196964" cy="2338269"/>
              <a:chOff x="0" y="0"/>
              <a:chExt cx="7531233" cy="4523159"/>
            </a:xfrm>
          </p:grpSpPr>
          <p:pic>
            <p:nvPicPr>
              <p:cNvPr id="39"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40"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38" name="Rectangle 37"/>
            <p:cNvSpPr/>
            <p:nvPr/>
          </p:nvSpPr>
          <p:spPr>
            <a:xfrm>
              <a:off x="1383110" y="2934759"/>
              <a:ext cx="7910729" cy="1846659"/>
            </a:xfrm>
            <a:prstGeom prst="rect">
              <a:avLst/>
            </a:prstGeom>
          </p:spPr>
          <p:txBody>
            <a:bodyPr wrap="square">
              <a:spAutoFit/>
            </a:bodyPr>
            <a:lstStyle/>
            <a:p>
              <a:pPr algn="ctr">
                <a:lnSpc>
                  <a:spcPct val="150000"/>
                </a:lnSpc>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3: </a:t>
              </a:r>
              <a:r>
                <a:rPr lang="nl-NL" sz="3800" dirty="0">
                  <a:solidFill>
                    <a:schemeClr val="bg1"/>
                  </a:solidFill>
                  <a:latin typeface="Arial" panose="020B0604020202020204" pitchFamily="34" charset="0"/>
                  <a:cs typeface="Arial" panose="020B0604020202020204" pitchFamily="34" charset="0"/>
                </a:rPr>
                <a:t>tiếp theo đến </a:t>
              </a:r>
              <a:r>
                <a:rPr lang="nl-NL" sz="3800" i="1" dirty="0">
                  <a:solidFill>
                    <a:schemeClr val="bg1"/>
                  </a:solidFill>
                  <a:latin typeface="Arial" panose="020B0604020202020204" pitchFamily="34" charset="0"/>
                  <a:cs typeface="Arial" panose="020B0604020202020204" pitchFamily="34" charset="0"/>
                </a:rPr>
                <a:t>không có Tổ quốc</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grpSp>
        <p:nvGrpSpPr>
          <p:cNvPr id="41" name="Group 40"/>
          <p:cNvGrpSpPr/>
          <p:nvPr/>
        </p:nvGrpSpPr>
        <p:grpSpPr>
          <a:xfrm>
            <a:off x="9255734" y="6935557"/>
            <a:ext cx="7889266" cy="2338269"/>
            <a:chOff x="739994" y="2758902"/>
            <a:chExt cx="9196964" cy="2338269"/>
          </a:xfrm>
        </p:grpSpPr>
        <p:grpSp>
          <p:nvGrpSpPr>
            <p:cNvPr id="42" name="Group 4"/>
            <p:cNvGrpSpPr/>
            <p:nvPr/>
          </p:nvGrpSpPr>
          <p:grpSpPr>
            <a:xfrm>
              <a:off x="739994" y="2758902"/>
              <a:ext cx="9196964" cy="2338269"/>
              <a:chOff x="0" y="0"/>
              <a:chExt cx="7531233" cy="4523159"/>
            </a:xfrm>
          </p:grpSpPr>
          <p:pic>
            <p:nvPicPr>
              <p:cNvPr id="44" name="Picture 5"/>
              <p:cNvPicPr>
                <a:picLocks noChangeAspect="1"/>
              </p:cNvPicPr>
              <p:nvPr/>
            </p:nvPicPr>
            <p:blipFill>
              <a:blip r:embed="rId2"/>
              <a:srcRect b="66767"/>
              <a:stretch>
                <a:fillRect/>
              </a:stretch>
            </p:blipFill>
            <p:spPr>
              <a:xfrm>
                <a:off x="0" y="0"/>
                <a:ext cx="7531233" cy="1902346"/>
              </a:xfrm>
              <a:prstGeom prst="rect">
                <a:avLst/>
              </a:prstGeom>
            </p:spPr>
          </p:pic>
          <p:pic>
            <p:nvPicPr>
              <p:cNvPr id="45" name="Picture 6"/>
              <p:cNvPicPr>
                <a:picLocks noChangeAspect="1"/>
              </p:cNvPicPr>
              <p:nvPr/>
            </p:nvPicPr>
            <p:blipFill>
              <a:blip r:embed="rId2"/>
              <a:srcRect t="54001"/>
              <a:stretch>
                <a:fillRect/>
              </a:stretch>
            </p:blipFill>
            <p:spPr>
              <a:xfrm>
                <a:off x="0" y="1890022"/>
                <a:ext cx="7531233" cy="2633138"/>
              </a:xfrm>
              <a:prstGeom prst="rect">
                <a:avLst/>
              </a:prstGeom>
            </p:spPr>
          </p:pic>
        </p:grpSp>
        <p:sp>
          <p:nvSpPr>
            <p:cNvPr id="43" name="Rectangle 42"/>
            <p:cNvSpPr/>
            <p:nvPr/>
          </p:nvSpPr>
          <p:spPr>
            <a:xfrm>
              <a:off x="1383110" y="3519534"/>
              <a:ext cx="7910729" cy="677108"/>
            </a:xfrm>
            <a:prstGeom prst="rect">
              <a:avLst/>
            </a:prstGeom>
          </p:spPr>
          <p:txBody>
            <a:bodyPr wrap="square">
              <a:spAutoFit/>
            </a:bodyPr>
            <a:lstStyle/>
            <a:p>
              <a:pPr algn="ctr">
                <a:spcBef>
                  <a:spcPts val="100"/>
                </a:spcBef>
                <a:spcAft>
                  <a:spcPts val="100"/>
                </a:spcAft>
              </a:pPr>
              <a:r>
                <a:rPr lang="nl-NL" sz="3800" b="1" dirty="0">
                  <a:solidFill>
                    <a:schemeClr val="bg1"/>
                  </a:solidFill>
                  <a:latin typeface="Arial" panose="020B0604020202020204" pitchFamily="34" charset="0"/>
                  <a:cs typeface="Arial" panose="020B0604020202020204" pitchFamily="34" charset="0"/>
                </a:rPr>
                <a:t>Đoạn 4: </a:t>
              </a:r>
              <a:r>
                <a:rPr lang="nl-NL" sz="3800" dirty="0">
                  <a:solidFill>
                    <a:schemeClr val="bg1"/>
                  </a:solidFill>
                  <a:latin typeface="Arial" panose="020B0604020202020204" pitchFamily="34" charset="0"/>
                  <a:cs typeface="Arial" panose="020B0604020202020204" pitchFamily="34" charset="0"/>
                </a:rPr>
                <a:t>phần còn lại</a:t>
              </a:r>
              <a:endParaRPr lang="en-US" sz="38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55578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670</Words>
  <Application>Microsoft Office PowerPoint</Application>
  <PresentationFormat>Custom</PresentationFormat>
  <Paragraphs>59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Ngô Văn Minh</cp:lastModifiedBy>
  <cp:revision>34</cp:revision>
  <dcterms:created xsi:type="dcterms:W3CDTF">2006-08-16T00:00:00Z</dcterms:created>
  <dcterms:modified xsi:type="dcterms:W3CDTF">2022-12-29T08:39:55Z</dcterms:modified>
  <dc:identifier>DAFSuRgBe48</dc:identifier>
</cp:coreProperties>
</file>