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6E73-0702-450D-A78B-FC440BEC4C8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A1A-6AAB-4C17-A05C-80D84C79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3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6E73-0702-450D-A78B-FC440BEC4C8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A1A-6AAB-4C17-A05C-80D84C79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3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6E73-0702-450D-A78B-FC440BEC4C8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A1A-6AAB-4C17-A05C-80D84C79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8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6E73-0702-450D-A78B-FC440BEC4C8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A1A-6AAB-4C17-A05C-80D84C79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6E73-0702-450D-A78B-FC440BEC4C8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A1A-6AAB-4C17-A05C-80D84C79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6E73-0702-450D-A78B-FC440BEC4C8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A1A-6AAB-4C17-A05C-80D84C79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5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6E73-0702-450D-A78B-FC440BEC4C8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A1A-6AAB-4C17-A05C-80D84C79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6E73-0702-450D-A78B-FC440BEC4C8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A1A-6AAB-4C17-A05C-80D84C79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8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6E73-0702-450D-A78B-FC440BEC4C8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A1A-6AAB-4C17-A05C-80D84C79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7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6E73-0702-450D-A78B-FC440BEC4C8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A1A-6AAB-4C17-A05C-80D84C79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3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6E73-0702-450D-A78B-FC440BEC4C8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A1A-6AAB-4C17-A05C-80D84C79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2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6E73-0702-450D-A78B-FC440BEC4C8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3AA1A-6AAB-4C17-A05C-80D84C79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4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9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3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776"/>
          </a:xfrm>
          <a:prstGeom prst="rect">
            <a:avLst/>
          </a:prstGeom>
        </p:spPr>
      </p:pic>
      <p:pic>
        <p:nvPicPr>
          <p:cNvPr id="20" name="图片 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606" y="5548650"/>
            <a:ext cx="2316681" cy="1268078"/>
          </a:xfrm>
          <a:prstGeom prst="rect">
            <a:avLst/>
          </a:prstGeom>
        </p:spPr>
      </p:pic>
      <p:pic>
        <p:nvPicPr>
          <p:cNvPr id="21" name="图片 1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2" name="图片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987" y="1984246"/>
            <a:ext cx="1962341" cy="1563027"/>
          </a:xfrm>
          <a:prstGeom prst="rect">
            <a:avLst/>
          </a:prstGeom>
        </p:spPr>
      </p:pic>
      <p:grpSp>
        <p:nvGrpSpPr>
          <p:cNvPr id="24" name="组合 6"/>
          <p:cNvGrpSpPr/>
          <p:nvPr/>
        </p:nvGrpSpPr>
        <p:grpSpPr>
          <a:xfrm>
            <a:off x="3125627" y="1613700"/>
            <a:ext cx="785392" cy="856126"/>
            <a:chOff x="3449759" y="1130553"/>
            <a:chExt cx="896190" cy="1012024"/>
          </a:xfrm>
        </p:grpSpPr>
        <p:pic>
          <p:nvPicPr>
            <p:cNvPr id="25" name="图片 1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49759" y="1130553"/>
              <a:ext cx="896190" cy="1012024"/>
            </a:xfrm>
            <a:prstGeom prst="rect">
              <a:avLst/>
            </a:prstGeom>
          </p:spPr>
        </p:pic>
        <p:sp>
          <p:nvSpPr>
            <p:cNvPr id="26" name="文本框 116"/>
            <p:cNvSpPr txBox="1"/>
            <p:nvPr/>
          </p:nvSpPr>
          <p:spPr>
            <a:xfrm>
              <a:off x="3692952" y="1226295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1702212" y="1869492"/>
            <a:ext cx="768163" cy="883997"/>
            <a:chOff x="6480295" y="1041329"/>
            <a:chExt cx="768163" cy="883997"/>
          </a:xfrm>
        </p:grpSpPr>
        <p:pic>
          <p:nvPicPr>
            <p:cNvPr id="31" name="图片 1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32" name="文本框 125"/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7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7603" y="-144991"/>
            <a:ext cx="6361405" cy="6848540"/>
          </a:xfrm>
          <a:prstGeom prst="rect">
            <a:avLst/>
          </a:prstGeom>
        </p:spPr>
      </p:pic>
      <p:pic>
        <p:nvPicPr>
          <p:cNvPr id="38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3365" y="1028260"/>
            <a:ext cx="676715" cy="707197"/>
          </a:xfrm>
          <a:prstGeom prst="rect">
            <a:avLst/>
          </a:prstGeom>
        </p:spPr>
      </p:pic>
      <p:pic>
        <p:nvPicPr>
          <p:cNvPr id="39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274" y="828867"/>
            <a:ext cx="1286367" cy="1280271"/>
          </a:xfrm>
          <a:prstGeom prst="rect">
            <a:avLst/>
          </a:prstGeom>
        </p:spPr>
      </p:pic>
      <p:pic>
        <p:nvPicPr>
          <p:cNvPr id="41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401" y="1617543"/>
            <a:ext cx="1921579" cy="1907654"/>
          </a:xfrm>
          <a:prstGeom prst="rect">
            <a:avLst/>
          </a:prstGeom>
        </p:spPr>
      </p:pic>
      <p:pic>
        <p:nvPicPr>
          <p:cNvPr id="42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1421" y="1365075"/>
            <a:ext cx="871804" cy="865707"/>
          </a:xfrm>
          <a:prstGeom prst="rect">
            <a:avLst/>
          </a:prstGeom>
        </p:spPr>
      </p:pic>
      <p:pic>
        <p:nvPicPr>
          <p:cNvPr id="43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1991" y="126873"/>
            <a:ext cx="2109790" cy="1563027"/>
          </a:xfrm>
          <a:prstGeom prst="rect">
            <a:avLst/>
          </a:prstGeom>
        </p:spPr>
      </p:pic>
      <p:pic>
        <p:nvPicPr>
          <p:cNvPr id="47" name="图片 21"/>
          <p:cNvPicPr>
            <a:picLocks noChangeAspect="1"/>
          </p:cNvPicPr>
          <p:nvPr/>
        </p:nvPicPr>
        <p:blipFill rotWithShape="1">
          <a:blip r:embed="rId13"/>
          <a:srcRect r="59575"/>
          <a:stretch>
            <a:fillRect/>
          </a:stretch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48" name="图片 25"/>
          <p:cNvPicPr>
            <a:picLocks noChangeAspect="1"/>
          </p:cNvPicPr>
          <p:nvPr/>
        </p:nvPicPr>
        <p:blipFill rotWithShape="1">
          <a:blip r:embed="rId13"/>
          <a:srcRect l="79894" t="-7176" r="-2213" b="34190"/>
          <a:stretch>
            <a:fillRect/>
          </a:stretch>
        </p:blipFill>
        <p:spPr>
          <a:xfrm>
            <a:off x="375248" y="435465"/>
            <a:ext cx="1125990" cy="534227"/>
          </a:xfrm>
          <a:prstGeom prst="rect">
            <a:avLst/>
          </a:prstGeom>
        </p:spPr>
      </p:pic>
      <p:sp>
        <p:nvSpPr>
          <p:cNvPr id="49" name="文本框 113"/>
          <p:cNvSpPr txBox="1"/>
          <p:nvPr/>
        </p:nvSpPr>
        <p:spPr>
          <a:xfrm>
            <a:off x="6391051" y="2404949"/>
            <a:ext cx="5046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Than Chien Tranh" panose="02040403050506020204" charset="0"/>
                <a:ea typeface="汉仪夏日体W" panose="00020600040101010101" pitchFamily="18" charset="-122"/>
                <a:cs typeface="UTM Than Chien Tranh" panose="02040403050506020204" charset="0"/>
              </a:rPr>
              <a:t>Toán</a:t>
            </a:r>
            <a:endParaRPr lang="en-US" sz="9600" dirty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UTM Than Chien Tranh" panose="02040403050506020204" charset="0"/>
              <a:ea typeface="汉仪夏日体W" panose="00020600040101010101" pitchFamily="18" charset="-122"/>
              <a:cs typeface="UTM Than Chien Tranh" panose="02040403050506020204" charset="0"/>
            </a:endParaRPr>
          </a:p>
        </p:txBody>
      </p:sp>
      <p:grpSp>
        <p:nvGrpSpPr>
          <p:cNvPr id="50" name="组合 9">
            <a:extLst>
              <a:ext uri="{FF2B5EF4-FFF2-40B4-BE49-F238E27FC236}">
                <a16:creationId xmlns:a16="http://schemas.microsoft.com/office/drawing/2014/main" id="{06516254-1B92-4AA1-9867-BAE528AB5E0C}"/>
              </a:ext>
            </a:extLst>
          </p:cNvPr>
          <p:cNvGrpSpPr/>
          <p:nvPr/>
        </p:nvGrpSpPr>
        <p:grpSpPr>
          <a:xfrm rot="21193181">
            <a:off x="9919731" y="124112"/>
            <a:ext cx="2191120" cy="1496558"/>
            <a:chOff x="9015984" y="2528554"/>
            <a:chExt cx="2157344" cy="1473489"/>
          </a:xfrm>
        </p:grpSpPr>
        <p:sp>
          <p:nvSpPr>
            <p:cNvPr id="51" name="Freeform 166">
              <a:extLst>
                <a:ext uri="{FF2B5EF4-FFF2-40B4-BE49-F238E27FC236}">
                  <a16:creationId xmlns:a16="http://schemas.microsoft.com/office/drawing/2014/main" id="{489BB1D4-4CC8-475E-83C5-D857D61C7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167">
              <a:extLst>
                <a:ext uri="{FF2B5EF4-FFF2-40B4-BE49-F238E27FC236}">
                  <a16:creationId xmlns:a16="http://schemas.microsoft.com/office/drawing/2014/main" id="{397D67C7-F89E-4CB8-B046-E5DCDF31A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168">
              <a:extLst>
                <a:ext uri="{FF2B5EF4-FFF2-40B4-BE49-F238E27FC236}">
                  <a16:creationId xmlns:a16="http://schemas.microsoft.com/office/drawing/2014/main" id="{3394BD84-F716-485A-8A34-406522827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169">
              <a:extLst>
                <a:ext uri="{FF2B5EF4-FFF2-40B4-BE49-F238E27FC236}">
                  <a16:creationId xmlns:a16="http://schemas.microsoft.com/office/drawing/2014/main" id="{2489E48D-D345-4D77-BB14-42B3881F9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170">
              <a:extLst>
                <a:ext uri="{FF2B5EF4-FFF2-40B4-BE49-F238E27FC236}">
                  <a16:creationId xmlns:a16="http://schemas.microsoft.com/office/drawing/2014/main" id="{BDE18172-ECEB-4CE5-92DF-5417858E8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175">
              <a:extLst>
                <a:ext uri="{FF2B5EF4-FFF2-40B4-BE49-F238E27FC236}">
                  <a16:creationId xmlns:a16="http://schemas.microsoft.com/office/drawing/2014/main" id="{4226DE3E-F805-4DE6-813F-D02F6A299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176">
              <a:extLst>
                <a:ext uri="{FF2B5EF4-FFF2-40B4-BE49-F238E27FC236}">
                  <a16:creationId xmlns:a16="http://schemas.microsoft.com/office/drawing/2014/main" id="{0A9EFF80-3165-43ED-8257-0D1E67CA7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177">
              <a:extLst>
                <a:ext uri="{FF2B5EF4-FFF2-40B4-BE49-F238E27FC236}">
                  <a16:creationId xmlns:a16="http://schemas.microsoft.com/office/drawing/2014/main" id="{698D30C7-6FB7-4C8F-BC3C-F0396044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178">
              <a:extLst>
                <a:ext uri="{FF2B5EF4-FFF2-40B4-BE49-F238E27FC236}">
                  <a16:creationId xmlns:a16="http://schemas.microsoft.com/office/drawing/2014/main" id="{1C67A59A-933D-4150-81A0-CB7B0E16A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179">
              <a:extLst>
                <a:ext uri="{FF2B5EF4-FFF2-40B4-BE49-F238E27FC236}">
                  <a16:creationId xmlns:a16="http://schemas.microsoft.com/office/drawing/2014/main" id="{A4877D1C-A559-439D-819E-62DF0467F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5" name="文本框 113"/>
          <p:cNvSpPr txBox="1"/>
          <p:nvPr/>
        </p:nvSpPr>
        <p:spPr>
          <a:xfrm>
            <a:off x="5565240" y="1263300"/>
            <a:ext cx="5249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Than Chien Tranh" panose="02040403050506020204" charset="0"/>
                <a:ea typeface="汉仪夏日体W" panose="00020600040101010101" pitchFamily="18" charset="-122"/>
                <a:cs typeface="UTM Than Chien Tranh" panose="02040403050506020204" charset="0"/>
              </a:rPr>
              <a:t>Môn</a:t>
            </a:r>
            <a:r>
              <a:rPr lang="en-US" sz="9600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Than Chien Tranh" panose="02040403050506020204" charset="0"/>
                <a:ea typeface="汉仪夏日体W" panose="00020600040101010101" pitchFamily="18" charset="-122"/>
                <a:cs typeface="UTM Than Chien Tranh" panose="02040403050506020204" charset="0"/>
              </a:rPr>
              <a:t> </a:t>
            </a:r>
          </a:p>
        </p:txBody>
      </p:sp>
      <p:grpSp>
        <p:nvGrpSpPr>
          <p:cNvPr id="46" name="组合 3"/>
          <p:cNvGrpSpPr/>
          <p:nvPr/>
        </p:nvGrpSpPr>
        <p:grpSpPr>
          <a:xfrm>
            <a:off x="4642755" y="-369026"/>
            <a:ext cx="827464" cy="1647959"/>
            <a:chOff x="7310154" y="1069811"/>
            <a:chExt cx="827464" cy="1647959"/>
          </a:xfrm>
        </p:grpSpPr>
        <p:pic>
          <p:nvPicPr>
            <p:cNvPr id="61" name="图片 14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10154" y="1827677"/>
              <a:ext cx="768163" cy="890093"/>
            </a:xfrm>
            <a:prstGeom prst="rect">
              <a:avLst/>
            </a:prstGeom>
          </p:spPr>
        </p:pic>
        <p:sp>
          <p:nvSpPr>
            <p:cNvPr id="62" name="文本框 126"/>
            <p:cNvSpPr txBox="1"/>
            <p:nvPr/>
          </p:nvSpPr>
          <p:spPr>
            <a:xfrm>
              <a:off x="7654183" y="1069811"/>
              <a:ext cx="48343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组合 5"/>
          <p:cNvGrpSpPr/>
          <p:nvPr/>
        </p:nvGrpSpPr>
        <p:grpSpPr>
          <a:xfrm rot="21246925">
            <a:off x="6292129" y="2516642"/>
            <a:ext cx="969348" cy="1091279"/>
            <a:chOff x="5339818" y="914030"/>
            <a:chExt cx="969348" cy="1091279"/>
          </a:xfrm>
        </p:grpSpPr>
        <p:pic>
          <p:nvPicPr>
            <p:cNvPr id="64" name="图片 14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39818" y="914030"/>
              <a:ext cx="969348" cy="1091279"/>
            </a:xfrm>
            <a:prstGeom prst="rect">
              <a:avLst/>
            </a:prstGeom>
          </p:spPr>
        </p:pic>
        <p:sp>
          <p:nvSpPr>
            <p:cNvPr id="65" name="文本框 124"/>
            <p:cNvSpPr txBox="1"/>
            <p:nvPr/>
          </p:nvSpPr>
          <p:spPr>
            <a:xfrm>
              <a:off x="5567070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" name="Graphic 39">
            <a:extLst>
              <a:ext uri="{FF2B5EF4-FFF2-40B4-BE49-F238E27FC236}">
                <a16:creationId xmlns:a16="http://schemas.microsoft.com/office/drawing/2014/main" id="{6DB26A9E-50B7-426D-A888-782BED518A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50321" y="3426530"/>
            <a:ext cx="4609420" cy="32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9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339559" y="-666366"/>
            <a:ext cx="14231609" cy="7704958"/>
            <a:chOff x="-1339559" y="-666366"/>
            <a:chExt cx="14231609" cy="7704958"/>
          </a:xfrm>
        </p:grpSpPr>
        <p:pic>
          <p:nvPicPr>
            <p:cNvPr id="4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0" cy="6873776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-1339559" y="-666366"/>
              <a:ext cx="14231609" cy="7704958"/>
              <a:chOff x="-1310530" y="-669676"/>
              <a:chExt cx="14231609" cy="7704958"/>
            </a:xfrm>
          </p:grpSpPr>
          <p:pic>
            <p:nvPicPr>
              <p:cNvPr id="6" name="图片 1">
                <a:extLst>
                  <a:ext uri="{FF2B5EF4-FFF2-40B4-BE49-F238E27FC236}">
                    <a16:creationId xmlns:a16="http://schemas.microsoft.com/office/drawing/2014/main" id="{EEB69BC7-483C-43A4-B788-4522180D32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3" t="1778" r="3560" b="1866"/>
              <a:stretch/>
            </p:blipFill>
            <p:spPr>
              <a:xfrm>
                <a:off x="491493" y="0"/>
                <a:ext cx="11182806" cy="6651706"/>
              </a:xfrm>
              <a:prstGeom prst="rect">
                <a:avLst/>
              </a:prstGeom>
            </p:spPr>
          </p:pic>
          <p:pic>
            <p:nvPicPr>
              <p:cNvPr id="7" name="图片 2">
                <a:extLst>
                  <a:ext uri="{FF2B5EF4-FFF2-40B4-BE49-F238E27FC236}">
                    <a16:creationId xmlns:a16="http://schemas.microsoft.com/office/drawing/2014/main" id="{19BE4AE6-826B-45FF-9F31-AE6AD3389D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2" t="69433" r="47338" b="7785"/>
              <a:stretch/>
            </p:blipFill>
            <p:spPr>
              <a:xfrm>
                <a:off x="-93306" y="4742922"/>
                <a:ext cx="2304661" cy="2292360"/>
              </a:xfrm>
              <a:prstGeom prst="rect">
                <a:avLst/>
              </a:prstGeom>
            </p:spPr>
          </p:pic>
          <p:pic>
            <p:nvPicPr>
              <p:cNvPr id="8" name="图片 3">
                <a:extLst>
                  <a:ext uri="{FF2B5EF4-FFF2-40B4-BE49-F238E27FC236}">
                    <a16:creationId xmlns:a16="http://schemas.microsoft.com/office/drawing/2014/main" id="{2889CB4C-9389-4718-867D-83AE985163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07" t="-408" r="37156" b="93954"/>
              <a:stretch/>
            </p:blipFill>
            <p:spPr>
              <a:xfrm>
                <a:off x="-1310530" y="-669676"/>
                <a:ext cx="3271280" cy="1484195"/>
              </a:xfrm>
              <a:prstGeom prst="rect">
                <a:avLst/>
              </a:prstGeom>
            </p:spPr>
          </p:pic>
          <p:pic>
            <p:nvPicPr>
              <p:cNvPr id="9" name="图片 6">
                <a:extLst>
                  <a:ext uri="{FF2B5EF4-FFF2-40B4-BE49-F238E27FC236}">
                    <a16:creationId xmlns:a16="http://schemas.microsoft.com/office/drawing/2014/main" id="{5C62D4C7-32B1-4B53-B867-AF6C7E2055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07" t="-408" r="37156" b="93954"/>
              <a:stretch/>
            </p:blipFill>
            <p:spPr>
              <a:xfrm>
                <a:off x="9649799" y="5449303"/>
                <a:ext cx="3271280" cy="1484195"/>
              </a:xfrm>
              <a:prstGeom prst="rect">
                <a:avLst/>
              </a:prstGeom>
            </p:spPr>
          </p:pic>
          <p:pic>
            <p:nvPicPr>
              <p:cNvPr id="10" name="图片 10">
                <a:extLst>
                  <a:ext uri="{FF2B5EF4-FFF2-40B4-BE49-F238E27FC236}">
                    <a16:creationId xmlns:a16="http://schemas.microsoft.com/office/drawing/2014/main" id="{EBF3E2F1-7272-44DF-834A-35C5811BD2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079" t="-102" r="-333" b="83881"/>
              <a:stretch/>
            </p:blipFill>
            <p:spPr>
              <a:xfrm>
                <a:off x="8115007" y="-527617"/>
                <a:ext cx="4579358" cy="2637183"/>
              </a:xfrm>
              <a:prstGeom prst="rect">
                <a:avLst/>
              </a:prstGeom>
            </p:spPr>
          </p:pic>
          <p:pic>
            <p:nvPicPr>
              <p:cNvPr id="11" name="图片 5">
                <a:extLst>
                  <a:ext uri="{FF2B5EF4-FFF2-40B4-BE49-F238E27FC236}">
                    <a16:creationId xmlns:a16="http://schemas.microsoft.com/office/drawing/2014/main" id="{4983C550-77AC-44D6-9590-7FCD7E9D9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06108">
                <a:off x="10700508" y="4183674"/>
                <a:ext cx="1715670" cy="2226392"/>
              </a:xfrm>
              <a:prstGeom prst="rect">
                <a:avLst/>
              </a:prstGeom>
            </p:spPr>
          </p:pic>
        </p:grpSp>
      </p:grpSp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1502858" y="534992"/>
            <a:ext cx="9186282" cy="1077218"/>
          </a:xfrm>
          <a:prstGeom prst="rect">
            <a:avLst/>
          </a:prstGeom>
          <a:solidFill>
            <a:srgbClr val="5BD4FF"/>
          </a:solidFill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</a:rPr>
              <a:t>  Ta </a:t>
            </a:r>
            <a:r>
              <a:rPr lang="en-US" altLang="en-US" sz="3200" b="1" dirty="0" err="1">
                <a:latin typeface="Cambria" panose="02040503050406030204" pitchFamily="18" charset="0"/>
              </a:rPr>
              <a:t>thấy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giá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trị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của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( a x b ) x c </a:t>
            </a:r>
            <a:r>
              <a:rPr lang="en-US" altLang="en-US" sz="3200" b="1" dirty="0" err="1">
                <a:latin typeface="Cambria" panose="02040503050406030204" pitchFamily="18" charset="0"/>
              </a:rPr>
              <a:t>và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của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a x ( b x c ) </a:t>
            </a:r>
            <a:r>
              <a:rPr lang="en-US" altLang="en-US" sz="3200" b="1" dirty="0" err="1">
                <a:latin typeface="Cambria" panose="02040503050406030204" pitchFamily="18" charset="0"/>
              </a:rPr>
              <a:t>luôn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luôn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bằng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 smtClean="0">
                <a:latin typeface="Cambria" panose="02040503050406030204" pitchFamily="18" charset="0"/>
              </a:rPr>
              <a:t>nhau</a:t>
            </a:r>
            <a:r>
              <a:rPr lang="en-US" altLang="en-US" sz="3200" b="1" dirty="0" smtClean="0">
                <a:latin typeface="Cambria" panose="02040503050406030204" pitchFamily="18" charset="0"/>
              </a:rPr>
              <a:t>.</a:t>
            </a:r>
            <a:endParaRPr lang="en-US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838199" y="3881819"/>
            <a:ext cx="10341056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en-US" sz="3200" b="1" dirty="0">
                <a:latin typeface="Cambria" panose="02040503050406030204" pitchFamily="18" charset="0"/>
              </a:rPr>
              <a:t>               Ta </a:t>
            </a:r>
            <a:r>
              <a:rPr lang="en-US" altLang="en-US" sz="3200" b="1" dirty="0" err="1">
                <a:latin typeface="Cambria" panose="02040503050406030204" pitchFamily="18" charset="0"/>
              </a:rPr>
              <a:t>có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thể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tính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giá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trị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của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biểu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thức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 smtClean="0">
                <a:latin typeface="Cambria" panose="02040503050406030204" pitchFamily="18" charset="0"/>
              </a:rPr>
              <a:t>dạng</a:t>
            </a:r>
            <a:endParaRPr lang="en-US" altLang="en-US" sz="3200" b="1" dirty="0" smtClean="0">
              <a:latin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en-US" sz="32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3200" b="1" dirty="0">
                <a:latin typeface="Cambria" panose="02040503050406030204" pitchFamily="18" charset="0"/>
              </a:rPr>
              <a:t>a × b × c </a:t>
            </a:r>
            <a:r>
              <a:rPr lang="en-US" altLang="en-US" sz="3200" b="1" dirty="0" err="1">
                <a:latin typeface="Cambria" panose="02040503050406030204" pitchFamily="18" charset="0"/>
              </a:rPr>
              <a:t>như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sau</a:t>
            </a:r>
            <a:r>
              <a:rPr lang="en-US" altLang="en-US" sz="32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639409" y="5388073"/>
            <a:ext cx="10714391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</a:rPr>
              <a:t>a × b × c = 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</a:rPr>
              <a:t>(a × b) × c </a:t>
            </a:r>
            <a:r>
              <a:rPr lang="en-US" altLang="en-US" sz="3200" b="1" dirty="0">
                <a:latin typeface="Cambria" panose="02040503050406030204" pitchFamily="18" charset="0"/>
              </a:rPr>
              <a:t>= 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</a:rPr>
              <a:t>a × (b × c)</a:t>
            </a: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1502858" y="3340430"/>
            <a:ext cx="16483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</a:rPr>
              <a:t>  </a:t>
            </a:r>
            <a:r>
              <a:rPr lang="en-US" altLang="en-US" sz="3200" b="1" u="sng" dirty="0" err="1">
                <a:latin typeface="Cambria" panose="02040503050406030204" pitchFamily="18" charset="0"/>
              </a:rPr>
              <a:t>Chú</a:t>
            </a:r>
            <a:r>
              <a:rPr lang="en-US" altLang="en-US" sz="3200" b="1" u="sng" dirty="0">
                <a:latin typeface="Cambria" panose="02040503050406030204" pitchFamily="18" charset="0"/>
              </a:rPr>
              <a:t> ý</a:t>
            </a:r>
            <a:r>
              <a:rPr lang="en-US" altLang="en-US" sz="3200" b="1" dirty="0">
                <a:latin typeface="Cambria" panose="02040503050406030204" pitchFamily="18" charset="0"/>
              </a:rPr>
              <a:t> :  </a:t>
            </a:r>
            <a:r>
              <a:rPr lang="en-US" altLang="en-US" sz="3200" b="1" u="sng" dirty="0">
                <a:latin typeface="Cambria" panose="02040503050406030204" pitchFamily="18" charset="0"/>
              </a:rPr>
              <a:t>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44777" y="1707107"/>
            <a:ext cx="231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</a:rPr>
              <a:t>(a × b) × c</a:t>
            </a:r>
            <a:endParaRPr lang="en-GB" sz="3200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6869" y="1707107"/>
            <a:ext cx="47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latin typeface="Cambria" panose="02040503050406030204" pitchFamily="18" charset="0"/>
              </a:rPr>
              <a:t>=</a:t>
            </a:r>
            <a:endParaRPr lang="en-GB" sz="3200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3177" y="1689112"/>
            <a:ext cx="2401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</a:rPr>
              <a:t>a × (b × c)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838199" y="2214516"/>
            <a:ext cx="100263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Khi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nhân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một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tích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hai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với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thứ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ba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, ta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thể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nhân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thứ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nhất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với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tích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thứ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hai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thứ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ba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339559" y="-666366"/>
            <a:ext cx="14231609" cy="7704958"/>
            <a:chOff x="-1339559" y="-666366"/>
            <a:chExt cx="14231609" cy="7704958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0" cy="6873776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-1339559" y="-666366"/>
              <a:ext cx="14231609" cy="7704958"/>
              <a:chOff x="-1310530" y="-669676"/>
              <a:chExt cx="14231609" cy="7704958"/>
            </a:xfrm>
          </p:grpSpPr>
          <p:pic>
            <p:nvPicPr>
              <p:cNvPr id="8" name="图片 2">
                <a:extLst>
                  <a:ext uri="{FF2B5EF4-FFF2-40B4-BE49-F238E27FC236}">
                    <a16:creationId xmlns:a16="http://schemas.microsoft.com/office/drawing/2014/main" id="{19BE4AE6-826B-45FF-9F31-AE6AD3389D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2" t="69433" r="47338" b="7785"/>
              <a:stretch/>
            </p:blipFill>
            <p:spPr>
              <a:xfrm>
                <a:off x="-93306" y="4742922"/>
                <a:ext cx="2304661" cy="2292360"/>
              </a:xfrm>
              <a:prstGeom prst="rect">
                <a:avLst/>
              </a:prstGeom>
            </p:spPr>
          </p:pic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2889CB4C-9389-4718-867D-83AE985163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07" t="-408" r="37156" b="93954"/>
              <a:stretch/>
            </p:blipFill>
            <p:spPr>
              <a:xfrm>
                <a:off x="-1310530" y="-669676"/>
                <a:ext cx="3271280" cy="1484195"/>
              </a:xfrm>
              <a:prstGeom prst="rect">
                <a:avLst/>
              </a:prstGeom>
            </p:spPr>
          </p:pic>
          <p:pic>
            <p:nvPicPr>
              <p:cNvPr id="10" name="图片 6">
                <a:extLst>
                  <a:ext uri="{FF2B5EF4-FFF2-40B4-BE49-F238E27FC236}">
                    <a16:creationId xmlns:a16="http://schemas.microsoft.com/office/drawing/2014/main" id="{5C62D4C7-32B1-4B53-B867-AF6C7E2055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07" t="-408" r="37156" b="93954"/>
              <a:stretch/>
            </p:blipFill>
            <p:spPr>
              <a:xfrm>
                <a:off x="9649799" y="5449303"/>
                <a:ext cx="3271280" cy="1484195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BF3E2F1-7272-44DF-834A-35C5811BD2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079" t="-102" r="-333" b="83881"/>
              <a:stretch/>
            </p:blipFill>
            <p:spPr>
              <a:xfrm>
                <a:off x="8115007" y="-527617"/>
                <a:ext cx="4579358" cy="2637183"/>
              </a:xfrm>
              <a:prstGeom prst="rect">
                <a:avLst/>
              </a:prstGeom>
            </p:spPr>
          </p:pic>
          <p:pic>
            <p:nvPicPr>
              <p:cNvPr id="12" name="图片 5">
                <a:extLst>
                  <a:ext uri="{FF2B5EF4-FFF2-40B4-BE49-F238E27FC236}">
                    <a16:creationId xmlns:a16="http://schemas.microsoft.com/office/drawing/2014/main" id="{4983C550-77AC-44D6-9590-7FCD7E9D9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06108">
                <a:off x="10400508" y="4137277"/>
                <a:ext cx="1715670" cy="2226392"/>
              </a:xfrm>
              <a:prstGeom prst="rect">
                <a:avLst/>
              </a:prstGeom>
            </p:spPr>
          </p:pic>
        </p:grp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E5D11BFE-CB29-461A-81B9-1A4C540095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7" t="-408" r="37156" b="93954"/>
          <a:stretch/>
        </p:blipFill>
        <p:spPr>
          <a:xfrm>
            <a:off x="8029432" y="4879190"/>
            <a:ext cx="3271280" cy="1484195"/>
          </a:xfrm>
          <a:prstGeom prst="rect">
            <a:avLst/>
          </a:prstGeom>
        </p:spPr>
      </p:pic>
      <p:pic>
        <p:nvPicPr>
          <p:cNvPr id="16" name="图片 4">
            <a:extLst>
              <a:ext uri="{FF2B5EF4-FFF2-40B4-BE49-F238E27FC236}">
                <a16:creationId xmlns:a16="http://schemas.microsoft.com/office/drawing/2014/main" id="{5C936E61-9756-4A6C-9DC5-DD9EDB4A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9" t="-102" r="-333" b="83881"/>
          <a:stretch/>
        </p:blipFill>
        <p:spPr>
          <a:xfrm>
            <a:off x="7639146" y="-1"/>
            <a:ext cx="4579358" cy="2637183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CCFD7123-B7D5-4290-B8EA-99726D3F8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0" y="3060142"/>
            <a:ext cx="3684097" cy="3797857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1165954D-C942-4FD7-9E14-829F418845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3062540" y="-381000"/>
            <a:ext cx="8328833" cy="6229350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3B81FB4F-2EF3-49A5-A3DF-ABF5659172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6108">
            <a:off x="10182279" y="2374624"/>
            <a:ext cx="2343039" cy="304051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981012" y="1175781"/>
            <a:ext cx="626588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err="1">
                <a:ln/>
                <a:solidFill>
                  <a:srgbClr val="0070C0"/>
                </a:solidFill>
                <a:effectLst/>
                <a:latin typeface="UTM A&amp;S Graceland" panose="02040603050506020204" pitchFamily="18" charset="0"/>
              </a:rPr>
              <a:t>Luyện</a:t>
            </a:r>
            <a:r>
              <a:rPr lang="en-US" sz="11500" b="1" cap="none" spc="0" dirty="0">
                <a:ln/>
                <a:solidFill>
                  <a:srgbClr val="0070C0"/>
                </a:solidFill>
                <a:effectLst/>
                <a:latin typeface="UTM A&amp;S Graceland" panose="02040603050506020204" pitchFamily="18" charset="0"/>
              </a:rPr>
              <a:t> </a:t>
            </a:r>
            <a:r>
              <a:rPr lang="en-US" sz="11500" b="1" cap="none" spc="0" dirty="0" err="1">
                <a:ln/>
                <a:solidFill>
                  <a:srgbClr val="0070C0"/>
                </a:solidFill>
                <a:effectLst/>
                <a:latin typeface="UTM A&amp;S Graceland" panose="02040603050506020204" pitchFamily="18" charset="0"/>
              </a:rPr>
              <a:t>tập</a:t>
            </a:r>
            <a:endParaRPr lang="en-US" sz="11500" b="1" cap="none" spc="0" dirty="0">
              <a:ln/>
              <a:solidFill>
                <a:srgbClr val="0070C0"/>
              </a:solidFill>
              <a:effectLst/>
              <a:latin typeface="UTM A&amp;S Gracelan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339559" y="-666366"/>
            <a:ext cx="14231609" cy="7704958"/>
            <a:chOff x="-1339559" y="-666366"/>
            <a:chExt cx="14231609" cy="7704958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0" cy="6873776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-1339559" y="-666366"/>
              <a:ext cx="14231609" cy="7704958"/>
              <a:chOff x="-1310530" y="-669676"/>
              <a:chExt cx="14231609" cy="7704958"/>
            </a:xfrm>
          </p:grpSpPr>
          <p:pic>
            <p:nvPicPr>
              <p:cNvPr id="7" name="图片 1">
                <a:extLst>
                  <a:ext uri="{FF2B5EF4-FFF2-40B4-BE49-F238E27FC236}">
                    <a16:creationId xmlns:a16="http://schemas.microsoft.com/office/drawing/2014/main" id="{EEB69BC7-483C-43A4-B788-4522180D32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3" t="1778" r="3560" b="1866"/>
              <a:stretch/>
            </p:blipFill>
            <p:spPr>
              <a:xfrm>
                <a:off x="491493" y="0"/>
                <a:ext cx="11182806" cy="6651706"/>
              </a:xfrm>
              <a:prstGeom prst="rect">
                <a:avLst/>
              </a:prstGeom>
            </p:spPr>
          </p:pic>
          <p:pic>
            <p:nvPicPr>
              <p:cNvPr id="8" name="图片 2">
                <a:extLst>
                  <a:ext uri="{FF2B5EF4-FFF2-40B4-BE49-F238E27FC236}">
                    <a16:creationId xmlns:a16="http://schemas.microsoft.com/office/drawing/2014/main" id="{19BE4AE6-826B-45FF-9F31-AE6AD3389D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2" t="69433" r="47338" b="7785"/>
              <a:stretch/>
            </p:blipFill>
            <p:spPr>
              <a:xfrm>
                <a:off x="-93306" y="4742922"/>
                <a:ext cx="2304661" cy="2292360"/>
              </a:xfrm>
              <a:prstGeom prst="rect">
                <a:avLst/>
              </a:prstGeom>
            </p:spPr>
          </p:pic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2889CB4C-9389-4718-867D-83AE985163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07" t="-408" r="37156" b="93954"/>
              <a:stretch/>
            </p:blipFill>
            <p:spPr>
              <a:xfrm>
                <a:off x="-1310530" y="-669676"/>
                <a:ext cx="3271280" cy="1484195"/>
              </a:xfrm>
              <a:prstGeom prst="rect">
                <a:avLst/>
              </a:prstGeom>
            </p:spPr>
          </p:pic>
          <p:pic>
            <p:nvPicPr>
              <p:cNvPr id="10" name="图片 6">
                <a:extLst>
                  <a:ext uri="{FF2B5EF4-FFF2-40B4-BE49-F238E27FC236}">
                    <a16:creationId xmlns:a16="http://schemas.microsoft.com/office/drawing/2014/main" id="{5C62D4C7-32B1-4B53-B867-AF6C7E2055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07" t="-408" r="37156" b="93954"/>
              <a:stretch/>
            </p:blipFill>
            <p:spPr>
              <a:xfrm>
                <a:off x="9649799" y="5449303"/>
                <a:ext cx="3271280" cy="1484195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BF3E2F1-7272-44DF-834A-35C5811BD2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079" t="-102" r="-333" b="83881"/>
              <a:stretch/>
            </p:blipFill>
            <p:spPr>
              <a:xfrm>
                <a:off x="8115007" y="-527617"/>
                <a:ext cx="4579358" cy="2637183"/>
              </a:xfrm>
              <a:prstGeom prst="rect">
                <a:avLst/>
              </a:prstGeom>
            </p:spPr>
          </p:pic>
          <p:pic>
            <p:nvPicPr>
              <p:cNvPr id="12" name="图片 5">
                <a:extLst>
                  <a:ext uri="{FF2B5EF4-FFF2-40B4-BE49-F238E27FC236}">
                    <a16:creationId xmlns:a16="http://schemas.microsoft.com/office/drawing/2014/main" id="{4983C550-77AC-44D6-9590-7FCD7E9D9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06108">
                <a:off x="10700508" y="4183674"/>
                <a:ext cx="1715670" cy="2226392"/>
              </a:xfrm>
              <a:prstGeom prst="rect">
                <a:avLst/>
              </a:prstGeom>
            </p:spPr>
          </p:pic>
        </p:grpSp>
      </p:grpSp>
      <p:sp>
        <p:nvSpPr>
          <p:cNvPr id="13" name="Hình chữ nhật góc tròn 2"/>
          <p:cNvSpPr/>
          <p:nvPr/>
        </p:nvSpPr>
        <p:spPr>
          <a:xfrm>
            <a:off x="1676400" y="1349376"/>
            <a:ext cx="8915400" cy="26892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524000" y="3048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i="1" dirty="0" err="1" smtClean="0"/>
              <a:t>Bài</a:t>
            </a:r>
            <a:r>
              <a:rPr lang="en-US" altLang="vi-VN" sz="4000" b="1" i="1" dirty="0" smtClean="0"/>
              <a:t> </a:t>
            </a:r>
            <a:r>
              <a:rPr lang="vi-VN" altLang="vi-VN" sz="4000" b="1" i="1" dirty="0" smtClean="0"/>
              <a:t>1</a:t>
            </a:r>
            <a:r>
              <a:rPr lang="vi-VN" altLang="vi-VN" sz="4000" b="1" i="1" dirty="0"/>
              <a:t>. Tính bằng hai cách (theo mẫu)</a:t>
            </a:r>
            <a:r>
              <a:rPr lang="en-US" altLang="vi-VN" sz="4000" b="1" i="1" dirty="0"/>
              <a:t> :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676400" y="2173288"/>
            <a:ext cx="8915400" cy="71596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/>
              <a:t>Cách 1 : 2 × 5 × 4  = (2</a:t>
            </a:r>
            <a:r>
              <a:rPr lang="vi-VN" sz="3600" b="1" dirty="0"/>
              <a:t> × </a:t>
            </a:r>
            <a:r>
              <a:rPr lang="en-US" sz="3600" b="1" dirty="0"/>
              <a:t>5) </a:t>
            </a:r>
            <a:r>
              <a:rPr lang="vi-VN" sz="3600" b="1" dirty="0"/>
              <a:t>× </a:t>
            </a:r>
            <a:r>
              <a:rPr lang="en-US" sz="3600" b="1" dirty="0"/>
              <a:t>4</a:t>
            </a:r>
            <a:r>
              <a:rPr lang="vi-VN" sz="3600" b="1" dirty="0"/>
              <a:t> = 10</a:t>
            </a:r>
            <a:r>
              <a:rPr lang="en-US" sz="3600" b="1" dirty="0"/>
              <a:t> </a:t>
            </a:r>
            <a:r>
              <a:rPr lang="vi-VN" sz="3600" b="1" dirty="0"/>
              <a:t>× </a:t>
            </a:r>
            <a:r>
              <a:rPr lang="en-US" sz="3600" b="1" dirty="0"/>
              <a:t>4 = 40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676400" y="3048001"/>
            <a:ext cx="8915400" cy="71437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/>
              <a:t>Cách 2 : 2 × 5 × 4  = </a:t>
            </a:r>
            <a:r>
              <a:rPr lang="vi-VN" sz="3600" b="1" dirty="0"/>
              <a:t>2 × </a:t>
            </a:r>
            <a:r>
              <a:rPr lang="en-US" sz="3600" b="1" dirty="0"/>
              <a:t>(5 </a:t>
            </a:r>
            <a:r>
              <a:rPr lang="vi-VN" sz="3600" b="1" dirty="0"/>
              <a:t>× </a:t>
            </a:r>
            <a:r>
              <a:rPr lang="en-US" sz="3600" b="1" dirty="0"/>
              <a:t>4)</a:t>
            </a:r>
            <a:r>
              <a:rPr lang="vi-VN" sz="3600" b="1" dirty="0"/>
              <a:t> = </a:t>
            </a:r>
            <a:r>
              <a:rPr lang="en-US" sz="3600" b="1" dirty="0"/>
              <a:t>2 </a:t>
            </a:r>
            <a:r>
              <a:rPr lang="vi-VN" sz="3600" b="1" dirty="0"/>
              <a:t>× </a:t>
            </a:r>
            <a:r>
              <a:rPr lang="en-US" sz="3600" b="1" dirty="0"/>
              <a:t>20 = 40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373313" y="1349376"/>
            <a:ext cx="647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>
                <a:solidFill>
                  <a:srgbClr val="FF0000"/>
                </a:solidFill>
              </a:rPr>
              <a:t>Mẫu</a:t>
            </a:r>
            <a:r>
              <a:rPr lang="en-US" altLang="vi-VN" sz="4000" b="1">
                <a:solidFill>
                  <a:srgbClr val="FF0000"/>
                </a:solidFill>
              </a:rPr>
              <a:t> </a:t>
            </a:r>
            <a:r>
              <a:rPr lang="vi-VN" altLang="vi-VN" sz="4000" b="1">
                <a:solidFill>
                  <a:srgbClr val="FF0000"/>
                </a:solidFill>
              </a:rPr>
              <a:t>: 2 × 5 × 4 = ?</a:t>
            </a:r>
            <a:endParaRPr lang="en-US" altLang="vi-VN" sz="4000" b="1">
              <a:solidFill>
                <a:srgbClr val="FF0000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682750" y="4254500"/>
            <a:ext cx="4654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400" b="1" dirty="0"/>
              <a:t>a)   4 × 5 × 3  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2553492" y="5024439"/>
            <a:ext cx="23995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400" b="1" dirty="0"/>
              <a:t>3 × 5 × 6  </a:t>
            </a:r>
          </a:p>
        </p:txBody>
      </p:sp>
      <p:sp>
        <p:nvSpPr>
          <p:cNvPr id="20" name="Hình chữ nhật góc tròn 4"/>
          <p:cNvSpPr/>
          <p:nvPr/>
        </p:nvSpPr>
        <p:spPr>
          <a:xfrm>
            <a:off x="5448300" y="2173288"/>
            <a:ext cx="2781300" cy="715962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1" name="Hình chữ nhật góc tròn 25"/>
          <p:cNvSpPr/>
          <p:nvPr/>
        </p:nvSpPr>
        <p:spPr>
          <a:xfrm>
            <a:off x="8228014" y="2173288"/>
            <a:ext cx="2363787" cy="715962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2" name="Hình chữ nhật góc tròn 26"/>
          <p:cNvSpPr/>
          <p:nvPr/>
        </p:nvSpPr>
        <p:spPr>
          <a:xfrm>
            <a:off x="5448300" y="3048001"/>
            <a:ext cx="2781300" cy="71437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3" name="Hình chữ nhật góc tròn 32"/>
          <p:cNvSpPr/>
          <p:nvPr/>
        </p:nvSpPr>
        <p:spPr>
          <a:xfrm>
            <a:off x="8228014" y="3048001"/>
            <a:ext cx="2363787" cy="71437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248400" y="4335960"/>
            <a:ext cx="34226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400" b="1" dirty="0"/>
              <a:t>b)   5 × 2 × 7  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7049294" y="5105401"/>
            <a:ext cx="23995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400" b="1" dirty="0"/>
              <a:t> 3 × 4 × 5  </a:t>
            </a:r>
          </a:p>
        </p:txBody>
      </p:sp>
    </p:spTree>
    <p:extLst>
      <p:ext uri="{BB962C8B-B14F-4D97-AF65-F5344CB8AC3E}">
        <p14:creationId xmlns:p14="http://schemas.microsoft.com/office/powerpoint/2010/main" val="6169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339559" y="-666366"/>
            <a:ext cx="14231609" cy="7704958"/>
            <a:chOff x="-1339559" y="-666366"/>
            <a:chExt cx="14231609" cy="7704958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0" cy="6873776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-1339559" y="-666366"/>
              <a:ext cx="14231609" cy="7704958"/>
              <a:chOff x="-1310530" y="-669676"/>
              <a:chExt cx="14231609" cy="7704958"/>
            </a:xfrm>
          </p:grpSpPr>
          <p:pic>
            <p:nvPicPr>
              <p:cNvPr id="7" name="图片 1">
                <a:extLst>
                  <a:ext uri="{FF2B5EF4-FFF2-40B4-BE49-F238E27FC236}">
                    <a16:creationId xmlns:a16="http://schemas.microsoft.com/office/drawing/2014/main" id="{EEB69BC7-483C-43A4-B788-4522180D32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3" t="1778" r="3560" b="1866"/>
              <a:stretch/>
            </p:blipFill>
            <p:spPr>
              <a:xfrm>
                <a:off x="491493" y="0"/>
                <a:ext cx="11182806" cy="6651706"/>
              </a:xfrm>
              <a:prstGeom prst="rect">
                <a:avLst/>
              </a:prstGeom>
            </p:spPr>
          </p:pic>
          <p:pic>
            <p:nvPicPr>
              <p:cNvPr id="8" name="图片 2">
                <a:extLst>
                  <a:ext uri="{FF2B5EF4-FFF2-40B4-BE49-F238E27FC236}">
                    <a16:creationId xmlns:a16="http://schemas.microsoft.com/office/drawing/2014/main" id="{19BE4AE6-826B-45FF-9F31-AE6AD3389D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2" t="69433" r="47338" b="7785"/>
              <a:stretch/>
            </p:blipFill>
            <p:spPr>
              <a:xfrm>
                <a:off x="-93306" y="4742922"/>
                <a:ext cx="2304661" cy="2292360"/>
              </a:xfrm>
              <a:prstGeom prst="rect">
                <a:avLst/>
              </a:prstGeom>
            </p:spPr>
          </p:pic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2889CB4C-9389-4718-867D-83AE985163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07" t="-408" r="37156" b="93954"/>
              <a:stretch/>
            </p:blipFill>
            <p:spPr>
              <a:xfrm>
                <a:off x="-1310530" y="-669676"/>
                <a:ext cx="3271280" cy="1484195"/>
              </a:xfrm>
              <a:prstGeom prst="rect">
                <a:avLst/>
              </a:prstGeom>
            </p:spPr>
          </p:pic>
          <p:pic>
            <p:nvPicPr>
              <p:cNvPr id="10" name="图片 6">
                <a:extLst>
                  <a:ext uri="{FF2B5EF4-FFF2-40B4-BE49-F238E27FC236}">
                    <a16:creationId xmlns:a16="http://schemas.microsoft.com/office/drawing/2014/main" id="{5C62D4C7-32B1-4B53-B867-AF6C7E2055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07" t="-408" r="37156" b="93954"/>
              <a:stretch/>
            </p:blipFill>
            <p:spPr>
              <a:xfrm>
                <a:off x="9649799" y="5449303"/>
                <a:ext cx="3271280" cy="1484195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BF3E2F1-7272-44DF-834A-35C5811BD2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079" t="-102" r="-333" b="83881"/>
              <a:stretch/>
            </p:blipFill>
            <p:spPr>
              <a:xfrm>
                <a:off x="8115007" y="-527617"/>
                <a:ext cx="4579358" cy="2637183"/>
              </a:xfrm>
              <a:prstGeom prst="rect">
                <a:avLst/>
              </a:prstGeom>
            </p:spPr>
          </p:pic>
          <p:pic>
            <p:nvPicPr>
              <p:cNvPr id="12" name="图片 5">
                <a:extLst>
                  <a:ext uri="{FF2B5EF4-FFF2-40B4-BE49-F238E27FC236}">
                    <a16:creationId xmlns:a16="http://schemas.microsoft.com/office/drawing/2014/main" id="{4983C550-77AC-44D6-9590-7FCD7E9D9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06108">
                <a:off x="10700508" y="4183674"/>
                <a:ext cx="1715670" cy="2226392"/>
              </a:xfrm>
              <a:prstGeom prst="rect">
                <a:avLst/>
              </a:prstGeom>
            </p:spPr>
          </p:pic>
        </p:grp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0" y="3048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i="1" dirty="0" err="1" smtClean="0"/>
              <a:t>Bài</a:t>
            </a:r>
            <a:r>
              <a:rPr lang="en-US" altLang="vi-VN" sz="4000" b="1" i="1" dirty="0" smtClean="0"/>
              <a:t> </a:t>
            </a:r>
            <a:r>
              <a:rPr lang="vi-VN" altLang="vi-VN" sz="4000" b="1" i="1" dirty="0" smtClean="0"/>
              <a:t>1</a:t>
            </a:r>
            <a:r>
              <a:rPr lang="vi-VN" altLang="vi-VN" sz="4000" b="1" i="1" dirty="0"/>
              <a:t>. Tính bằng hai cách (theo mẫu)</a:t>
            </a:r>
            <a:r>
              <a:rPr lang="en-US" altLang="vi-VN" sz="4000" b="1" i="1" dirty="0"/>
              <a:t> :</a:t>
            </a:r>
          </a:p>
        </p:txBody>
      </p:sp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E0D3300E-8B32-41DF-B923-865DE6713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459552"/>
              </p:ext>
            </p:extLst>
          </p:nvPr>
        </p:nvGraphicFramePr>
        <p:xfrm>
          <a:off x="5440035" y="2136556"/>
          <a:ext cx="8572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114102" imgH="177492" progId="Equation.DSMT4">
                  <p:embed/>
                </p:oleObj>
              </mc:Choice>
              <mc:Fallback>
                <p:oleObj name="Equation" r:id="rId9" imgW="114102" imgH="177492" progId="Equation.DSMT4">
                  <p:embed/>
                  <p:pic>
                    <p:nvPicPr>
                      <p:cNvPr id="3074" name="Object 6">
                        <a:extLst>
                          <a:ext uri="{FF2B5EF4-FFF2-40B4-BE49-F238E27FC236}">
                            <a16:creationId xmlns:a16="http://schemas.microsoft.com/office/drawing/2014/main" id="{E0D3300E-8B32-41DF-B923-865DE6713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035" y="2136556"/>
                        <a:ext cx="8572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0">
            <a:extLst>
              <a:ext uri="{FF2B5EF4-FFF2-40B4-BE49-F238E27FC236}">
                <a16:creationId xmlns:a16="http://schemas.microsoft.com/office/drawing/2014/main" id="{D25123D0-51F4-4B7E-A208-B93BEC07B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141" y="2130208"/>
            <a:ext cx="530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58996" y="138791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/>
              <a:t>( 4 x 5 ) x 3 =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892596" y="136755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/>
              <a:t>20 x 3 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45742" y="131431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/>
              <a:t>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25396" y="1367551"/>
            <a:ext cx="220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/>
              <a:t>a, 4 x 5 x 3 =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50028" y="1921311"/>
            <a:ext cx="173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/>
              <a:t>4 x 5 x 3 =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82796" y="1921311"/>
            <a:ext cx="2246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/>
              <a:t>4 x ( 5 x 3 ) = </a:t>
            </a:r>
            <a:endParaRPr lang="en-GB" sz="2800" dirty="0"/>
          </a:p>
        </p:txBody>
      </p:sp>
      <p:sp>
        <p:nvSpPr>
          <p:cNvPr id="22" name="Rectangle 21"/>
          <p:cNvSpPr/>
          <p:nvPr/>
        </p:nvSpPr>
        <p:spPr>
          <a:xfrm>
            <a:off x="6855017" y="1908516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/>
              <a:t>4 x 15 = </a:t>
            </a:r>
            <a:endParaRPr lang="en-GB" sz="2800" dirty="0"/>
          </a:p>
        </p:txBody>
      </p:sp>
      <p:sp>
        <p:nvSpPr>
          <p:cNvPr id="23" name="Rectangle 22"/>
          <p:cNvSpPr/>
          <p:nvPr/>
        </p:nvSpPr>
        <p:spPr>
          <a:xfrm>
            <a:off x="8222779" y="187628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/>
              <a:t>60</a:t>
            </a:r>
            <a:endParaRPr lang="en-GB" sz="2800" dirty="0"/>
          </a:p>
        </p:txBody>
      </p:sp>
      <p:sp>
        <p:nvSpPr>
          <p:cNvPr id="24" name="Rectangle 23"/>
          <p:cNvSpPr/>
          <p:nvPr/>
        </p:nvSpPr>
        <p:spPr>
          <a:xfrm>
            <a:off x="3030992" y="2451052"/>
            <a:ext cx="182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3 x 5 x 6 =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82796" y="2415681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( 3 x  5 ) x 6  =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25728" y="2377198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15 x 6 =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06258" y="236833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90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00721" y="3054131"/>
            <a:ext cx="182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3 x 5 x 6 =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00167" y="3014724"/>
            <a:ext cx="2425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 3 x ( 5  x 6 ) =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49528" y="2974272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3 x 30 =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06258" y="296017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90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25397" y="3563254"/>
            <a:ext cx="220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</a:rPr>
              <a:t>b, 5 x 2 x 7 =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82796" y="3537944"/>
            <a:ext cx="2425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</a:rPr>
              <a:t>( 5 x  2 ) x 7  =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22612" y="3497492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</a:rPr>
              <a:t>10 x 7 =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06258" y="348339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</a:rPr>
              <a:t>70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09056" y="4131111"/>
            <a:ext cx="182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</a:rPr>
              <a:t>5 x 2 x 7 =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22871" y="4105273"/>
            <a:ext cx="233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</a:rPr>
              <a:t> 5 x ( 2 x 7 ) =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39189" y="4061164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</a:rPr>
              <a:t>5 x 14 =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78837" y="400661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</a:rPr>
              <a:t>70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09056" y="4664511"/>
            <a:ext cx="182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3 x 4 x 5 =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35196" y="4648326"/>
            <a:ext cx="2246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( 3 x 4 ) x 5 =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92325" y="4664511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12 x 5 =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12240" y="457813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60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30992" y="5340131"/>
            <a:ext cx="182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3 x 4 x 5 =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6741" y="5274111"/>
            <a:ext cx="233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 3 x ( 4 x 5 ) =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81324" y="5244345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3 x 20 =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459393" y="524434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60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339559" y="-666366"/>
            <a:ext cx="14231609" cy="7704958"/>
            <a:chOff x="-1339559" y="-666366"/>
            <a:chExt cx="14231609" cy="7704958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0" cy="6873776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-1339559" y="-666366"/>
              <a:ext cx="14231609" cy="7704958"/>
              <a:chOff x="-1310530" y="-669676"/>
              <a:chExt cx="14231609" cy="7704958"/>
            </a:xfrm>
          </p:grpSpPr>
          <p:pic>
            <p:nvPicPr>
              <p:cNvPr id="7" name="图片 1">
                <a:extLst>
                  <a:ext uri="{FF2B5EF4-FFF2-40B4-BE49-F238E27FC236}">
                    <a16:creationId xmlns:a16="http://schemas.microsoft.com/office/drawing/2014/main" id="{EEB69BC7-483C-43A4-B788-4522180D32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3" t="1778" r="3560" b="1866"/>
              <a:stretch/>
            </p:blipFill>
            <p:spPr>
              <a:xfrm>
                <a:off x="491493" y="0"/>
                <a:ext cx="11182806" cy="6651706"/>
              </a:xfrm>
              <a:prstGeom prst="rect">
                <a:avLst/>
              </a:prstGeom>
            </p:spPr>
          </p:pic>
          <p:pic>
            <p:nvPicPr>
              <p:cNvPr id="8" name="图片 2">
                <a:extLst>
                  <a:ext uri="{FF2B5EF4-FFF2-40B4-BE49-F238E27FC236}">
                    <a16:creationId xmlns:a16="http://schemas.microsoft.com/office/drawing/2014/main" id="{19BE4AE6-826B-45FF-9F31-AE6AD3389D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2" t="69433" r="47338" b="7785"/>
              <a:stretch/>
            </p:blipFill>
            <p:spPr>
              <a:xfrm>
                <a:off x="-93306" y="4742922"/>
                <a:ext cx="2304661" cy="2292360"/>
              </a:xfrm>
              <a:prstGeom prst="rect">
                <a:avLst/>
              </a:prstGeom>
            </p:spPr>
          </p:pic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2889CB4C-9389-4718-867D-83AE985163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07" t="-408" r="37156" b="93954"/>
              <a:stretch/>
            </p:blipFill>
            <p:spPr>
              <a:xfrm>
                <a:off x="-1310530" y="-669676"/>
                <a:ext cx="3271280" cy="1484195"/>
              </a:xfrm>
              <a:prstGeom prst="rect">
                <a:avLst/>
              </a:prstGeom>
            </p:spPr>
          </p:pic>
          <p:pic>
            <p:nvPicPr>
              <p:cNvPr id="10" name="图片 6">
                <a:extLst>
                  <a:ext uri="{FF2B5EF4-FFF2-40B4-BE49-F238E27FC236}">
                    <a16:creationId xmlns:a16="http://schemas.microsoft.com/office/drawing/2014/main" id="{5C62D4C7-32B1-4B53-B867-AF6C7E2055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07" t="-408" r="37156" b="93954"/>
              <a:stretch/>
            </p:blipFill>
            <p:spPr>
              <a:xfrm>
                <a:off x="9649799" y="5449303"/>
                <a:ext cx="3271280" cy="1484195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BF3E2F1-7272-44DF-834A-35C5811BD2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079" t="-102" r="-333" b="83881"/>
              <a:stretch/>
            </p:blipFill>
            <p:spPr>
              <a:xfrm>
                <a:off x="8115007" y="-527617"/>
                <a:ext cx="4579358" cy="2637183"/>
              </a:xfrm>
              <a:prstGeom prst="rect">
                <a:avLst/>
              </a:prstGeom>
            </p:spPr>
          </p:pic>
          <p:pic>
            <p:nvPicPr>
              <p:cNvPr id="12" name="图片 5">
                <a:extLst>
                  <a:ext uri="{FF2B5EF4-FFF2-40B4-BE49-F238E27FC236}">
                    <a16:creationId xmlns:a16="http://schemas.microsoft.com/office/drawing/2014/main" id="{4983C550-77AC-44D6-9590-7FCD7E9D9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06108">
                <a:off x="10700508" y="4183674"/>
                <a:ext cx="1715670" cy="2226392"/>
              </a:xfrm>
              <a:prstGeom prst="rect">
                <a:avLst/>
              </a:prstGeom>
            </p:spPr>
          </p:pic>
        </p:grp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74435" y="364154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 i="1" dirty="0">
                <a:latin typeface="Cambria" panose="02040503050406030204" pitchFamily="18" charset="0"/>
              </a:rPr>
              <a:t> </a:t>
            </a:r>
            <a:r>
              <a:rPr lang="en-US" altLang="en-US" b="1" i="1" dirty="0" smtClean="0">
                <a:latin typeface="Cambria" panose="02040503050406030204" pitchFamily="18" charset="0"/>
              </a:rPr>
              <a:t>               </a:t>
            </a:r>
            <a:r>
              <a:rPr lang="en-US" altLang="en-US" b="1" i="1" dirty="0" err="1" smtClean="0">
                <a:latin typeface="Cambria" panose="02040503050406030204" pitchFamily="18" charset="0"/>
              </a:rPr>
              <a:t>Bài</a:t>
            </a:r>
            <a:r>
              <a:rPr lang="en-US" altLang="en-US" b="1" i="1" dirty="0" smtClean="0">
                <a:latin typeface="Cambria" panose="02040503050406030204" pitchFamily="18" charset="0"/>
              </a:rPr>
              <a:t> </a:t>
            </a:r>
            <a:r>
              <a:rPr lang="en-US" altLang="en-US" b="1" i="1" dirty="0">
                <a:latin typeface="Cambria" panose="02040503050406030204" pitchFamily="18" charset="0"/>
              </a:rPr>
              <a:t>2: </a:t>
            </a:r>
            <a:r>
              <a:rPr lang="en-US" altLang="en-US" b="1" i="1" dirty="0" err="1">
                <a:latin typeface="Cambria" panose="02040503050406030204" pitchFamily="18" charset="0"/>
              </a:rPr>
              <a:t>Tính</a:t>
            </a:r>
            <a:r>
              <a:rPr lang="en-US" altLang="en-US" b="1" i="1" dirty="0">
                <a:latin typeface="Cambria" panose="02040503050406030204" pitchFamily="18" charset="0"/>
              </a:rPr>
              <a:t> </a:t>
            </a:r>
            <a:r>
              <a:rPr lang="en-US" altLang="en-US" b="1" i="1" dirty="0" err="1">
                <a:latin typeface="Cambria" panose="02040503050406030204" pitchFamily="18" charset="0"/>
              </a:rPr>
              <a:t>bằng</a:t>
            </a:r>
            <a:r>
              <a:rPr lang="en-US" altLang="en-US" b="1" i="1" dirty="0">
                <a:latin typeface="Cambria" panose="02040503050406030204" pitchFamily="18" charset="0"/>
              </a:rPr>
              <a:t> </a:t>
            </a:r>
            <a:r>
              <a:rPr lang="en-US" altLang="en-US" b="1" i="1" dirty="0" err="1">
                <a:latin typeface="Cambria" panose="02040503050406030204" pitchFamily="18" charset="0"/>
              </a:rPr>
              <a:t>cách</a:t>
            </a:r>
            <a:r>
              <a:rPr lang="en-US" altLang="en-US" b="1" i="1" dirty="0">
                <a:latin typeface="Cambria" panose="02040503050406030204" pitchFamily="18" charset="0"/>
              </a:rPr>
              <a:t> </a:t>
            </a:r>
            <a:r>
              <a:rPr lang="en-US" altLang="en-US" b="1" i="1" dirty="0" err="1">
                <a:latin typeface="Cambria" panose="02040503050406030204" pitchFamily="18" charset="0"/>
              </a:rPr>
              <a:t>thuận</a:t>
            </a:r>
            <a:r>
              <a:rPr lang="en-US" altLang="en-US" b="1" i="1" dirty="0">
                <a:latin typeface="Cambria" panose="02040503050406030204" pitchFamily="18" charset="0"/>
              </a:rPr>
              <a:t> </a:t>
            </a:r>
            <a:r>
              <a:rPr lang="en-US" altLang="en-US" b="1" i="1" dirty="0" err="1">
                <a:latin typeface="Cambria" panose="02040503050406030204" pitchFamily="18" charset="0"/>
              </a:rPr>
              <a:t>tiện</a:t>
            </a:r>
            <a:endParaRPr lang="en-US" altLang="en-US" b="1" i="1" dirty="0">
              <a:latin typeface="Cambria" panose="020405030504060302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001390" y="1240959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a,    13 x 5 x 2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182990" y="122667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Cambria" panose="02040503050406030204" pitchFamily="18" charset="0"/>
              </a:rPr>
              <a:t>5 x 2 x 34 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306190" y="1774359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70C0"/>
                </a:solidFill>
                <a:latin typeface="Cambria" panose="02040503050406030204" pitchFamily="18" charset="0"/>
              </a:rPr>
              <a:t>= 13 x (5 x 2)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306190" y="2322045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70C0"/>
                </a:solidFill>
                <a:latin typeface="Cambria" panose="02040503050406030204" pitchFamily="18" charset="0"/>
              </a:rPr>
              <a:t>= 13 x    10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306190" y="2869734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70C0"/>
                </a:solidFill>
                <a:latin typeface="Cambria" panose="02040503050406030204" pitchFamily="18" charset="0"/>
              </a:rPr>
              <a:t>=     130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725791" y="1817220"/>
            <a:ext cx="3343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70C0"/>
                </a:solidFill>
                <a:latin typeface="Cambria" panose="02040503050406030204" pitchFamily="18" charset="0"/>
              </a:rPr>
              <a:t>=  (5 x 2) x 34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725791" y="2364909"/>
            <a:ext cx="3343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70C0"/>
                </a:solidFill>
                <a:latin typeface="Cambria" panose="02040503050406030204" pitchFamily="18" charset="0"/>
              </a:rPr>
              <a:t>=     10     x 34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649591" y="2912595"/>
            <a:ext cx="3343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70C0"/>
                </a:solidFill>
                <a:latin typeface="Cambria" panose="02040503050406030204" pitchFamily="18" charset="0"/>
              </a:rPr>
              <a:t>=           340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2001390" y="3360270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Cambria" panose="02040503050406030204" pitchFamily="18" charset="0"/>
              </a:rPr>
              <a:t>b,    2 x 26 x 5 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7182990" y="336027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Cambria" panose="02040503050406030204" pitchFamily="18" charset="0"/>
              </a:rPr>
              <a:t>5 x 9 x 3 x 2 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306190" y="3979395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70C0"/>
                </a:solidFill>
                <a:latin typeface="Cambria" panose="02040503050406030204" pitchFamily="18" charset="0"/>
              </a:rPr>
              <a:t>= 26 x (2 x 5)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229990" y="4588995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70C0"/>
                </a:solidFill>
                <a:latin typeface="Cambria" panose="02040503050406030204" pitchFamily="18" charset="0"/>
              </a:rPr>
              <a:t>= 26 x    10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2306190" y="5122395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70C0"/>
                </a:solidFill>
                <a:latin typeface="Cambria" panose="02040503050406030204" pitchFamily="18" charset="0"/>
              </a:rPr>
              <a:t>=     260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6725790" y="3979395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70C0"/>
                </a:solidFill>
                <a:latin typeface="Cambria" panose="02040503050406030204" pitchFamily="18" charset="0"/>
              </a:rPr>
              <a:t>=  (5 x 2) x (9 x 3)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6649591" y="4588995"/>
            <a:ext cx="3343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=     10     x    27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725791" y="5122395"/>
            <a:ext cx="3343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70C0"/>
                </a:solidFill>
                <a:latin typeface="Cambria" panose="02040503050406030204" pitchFamily="18" charset="0"/>
              </a:rPr>
              <a:t>=            270</a:t>
            </a:r>
          </a:p>
        </p:txBody>
      </p:sp>
      <p:cxnSp>
        <p:nvCxnSpPr>
          <p:cNvPr id="30" name="Đường kết nối thẳng 22"/>
          <p:cNvCxnSpPr>
            <a:cxnSpLocks noChangeShapeType="1"/>
          </p:cNvCxnSpPr>
          <p:nvPr/>
        </p:nvCxnSpPr>
        <p:spPr bwMode="auto">
          <a:xfrm>
            <a:off x="2546035" y="802303"/>
            <a:ext cx="609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1" name="Đường kết nối thẳng 22"/>
          <p:cNvCxnSpPr>
            <a:cxnSpLocks noChangeShapeType="1"/>
          </p:cNvCxnSpPr>
          <p:nvPr/>
        </p:nvCxnSpPr>
        <p:spPr bwMode="auto">
          <a:xfrm>
            <a:off x="4386741" y="883267"/>
            <a:ext cx="3074194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9631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6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4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339559" y="-666366"/>
            <a:ext cx="14231609" cy="7704958"/>
            <a:chOff x="-1339559" y="-666366"/>
            <a:chExt cx="14231609" cy="7704958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0" cy="6873776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-1339559" y="-666366"/>
              <a:ext cx="14231609" cy="7704958"/>
              <a:chOff x="-1310530" y="-669676"/>
              <a:chExt cx="14231609" cy="7704958"/>
            </a:xfrm>
          </p:grpSpPr>
          <p:pic>
            <p:nvPicPr>
              <p:cNvPr id="7" name="图片 1">
                <a:extLst>
                  <a:ext uri="{FF2B5EF4-FFF2-40B4-BE49-F238E27FC236}">
                    <a16:creationId xmlns:a16="http://schemas.microsoft.com/office/drawing/2014/main" id="{EEB69BC7-483C-43A4-B788-4522180D32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3" t="1778" r="3560" b="1866"/>
              <a:stretch/>
            </p:blipFill>
            <p:spPr>
              <a:xfrm>
                <a:off x="491493" y="0"/>
                <a:ext cx="11182806" cy="6651706"/>
              </a:xfrm>
              <a:prstGeom prst="rect">
                <a:avLst/>
              </a:prstGeom>
            </p:spPr>
          </p:pic>
          <p:pic>
            <p:nvPicPr>
              <p:cNvPr id="8" name="图片 2">
                <a:extLst>
                  <a:ext uri="{FF2B5EF4-FFF2-40B4-BE49-F238E27FC236}">
                    <a16:creationId xmlns:a16="http://schemas.microsoft.com/office/drawing/2014/main" id="{19BE4AE6-826B-45FF-9F31-AE6AD3389D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2" t="69433" r="47338" b="7785"/>
              <a:stretch/>
            </p:blipFill>
            <p:spPr>
              <a:xfrm>
                <a:off x="-93306" y="4742922"/>
                <a:ext cx="2304661" cy="2292360"/>
              </a:xfrm>
              <a:prstGeom prst="rect">
                <a:avLst/>
              </a:prstGeom>
            </p:spPr>
          </p:pic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2889CB4C-9389-4718-867D-83AE985163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07" t="-408" r="37156" b="93954"/>
              <a:stretch/>
            </p:blipFill>
            <p:spPr>
              <a:xfrm>
                <a:off x="-1310530" y="-669676"/>
                <a:ext cx="3271280" cy="1484195"/>
              </a:xfrm>
              <a:prstGeom prst="rect">
                <a:avLst/>
              </a:prstGeom>
            </p:spPr>
          </p:pic>
          <p:pic>
            <p:nvPicPr>
              <p:cNvPr id="10" name="图片 6">
                <a:extLst>
                  <a:ext uri="{FF2B5EF4-FFF2-40B4-BE49-F238E27FC236}">
                    <a16:creationId xmlns:a16="http://schemas.microsoft.com/office/drawing/2014/main" id="{5C62D4C7-32B1-4B53-B867-AF6C7E2055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07" t="-408" r="37156" b="93954"/>
              <a:stretch/>
            </p:blipFill>
            <p:spPr>
              <a:xfrm>
                <a:off x="9649799" y="5449303"/>
                <a:ext cx="3271280" cy="1484195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BF3E2F1-7272-44DF-834A-35C5811BD2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079" t="-102" r="-333" b="83881"/>
              <a:stretch/>
            </p:blipFill>
            <p:spPr>
              <a:xfrm>
                <a:off x="8115007" y="-527617"/>
                <a:ext cx="4579358" cy="2637183"/>
              </a:xfrm>
              <a:prstGeom prst="rect">
                <a:avLst/>
              </a:prstGeom>
            </p:spPr>
          </p:pic>
          <p:pic>
            <p:nvPicPr>
              <p:cNvPr id="12" name="图片 5">
                <a:extLst>
                  <a:ext uri="{FF2B5EF4-FFF2-40B4-BE49-F238E27FC236}">
                    <a16:creationId xmlns:a16="http://schemas.microsoft.com/office/drawing/2014/main" id="{4983C550-77AC-44D6-9590-7FCD7E9D9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06108">
                <a:off x="10700508" y="4183674"/>
                <a:ext cx="1715670" cy="2226392"/>
              </a:xfrm>
              <a:prstGeom prst="rect">
                <a:avLst/>
              </a:prstGeom>
            </p:spPr>
          </p:pic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488153" y="550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 dirty="0" err="1" smtClean="0">
                <a:latin typeface="Cambria" panose="02040503050406030204" pitchFamily="18" charset="0"/>
              </a:rPr>
              <a:t>Bài</a:t>
            </a:r>
            <a:r>
              <a:rPr lang="en-US" altLang="en-US" b="1" dirty="0" smtClean="0">
                <a:latin typeface="Cambria" panose="02040503050406030204" pitchFamily="18" charset="0"/>
              </a:rPr>
              <a:t> </a:t>
            </a:r>
            <a:r>
              <a:rPr lang="en-US" altLang="en-US" b="1" dirty="0">
                <a:latin typeface="Cambria" panose="02040503050406030204" pitchFamily="18" charset="0"/>
              </a:rPr>
              <a:t>3: </a:t>
            </a:r>
            <a:r>
              <a:rPr lang="en-US" altLang="en-US" b="1" dirty="0" err="1">
                <a:latin typeface="Cambria" panose="02040503050406030204" pitchFamily="18" charset="0"/>
              </a:rPr>
              <a:t>Có</a:t>
            </a:r>
            <a:r>
              <a:rPr lang="en-US" altLang="en-US" b="1" dirty="0">
                <a:latin typeface="Cambria" panose="02040503050406030204" pitchFamily="18" charset="0"/>
              </a:rPr>
              <a:t> 8 </a:t>
            </a:r>
            <a:r>
              <a:rPr lang="en-US" altLang="en-US" b="1" dirty="0" err="1">
                <a:latin typeface="Cambria" panose="02040503050406030204" pitchFamily="18" charset="0"/>
              </a:rPr>
              <a:t>phòng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học</a:t>
            </a:r>
            <a:r>
              <a:rPr lang="en-US" altLang="en-US" b="1" dirty="0">
                <a:latin typeface="Cambria" panose="02040503050406030204" pitchFamily="18" charset="0"/>
              </a:rPr>
              <a:t>, </a:t>
            </a:r>
            <a:r>
              <a:rPr lang="en-US" altLang="en-US" b="1" dirty="0" err="1">
                <a:latin typeface="Cambria" panose="02040503050406030204" pitchFamily="18" charset="0"/>
              </a:rPr>
              <a:t>mỗi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phòng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học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có</a:t>
            </a:r>
            <a:r>
              <a:rPr lang="en-US" altLang="en-US" b="1" dirty="0">
                <a:latin typeface="Cambria" panose="02040503050406030204" pitchFamily="18" charset="0"/>
              </a:rPr>
              <a:t> 15 </a:t>
            </a:r>
            <a:r>
              <a:rPr lang="en-US" altLang="en-US" b="1" dirty="0" err="1">
                <a:latin typeface="Cambria" panose="02040503050406030204" pitchFamily="18" charset="0"/>
              </a:rPr>
              <a:t>bộ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bàn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ghế</a:t>
            </a:r>
            <a:r>
              <a:rPr lang="en-US" altLang="en-US" b="1" dirty="0">
                <a:latin typeface="Cambria" panose="02040503050406030204" pitchFamily="18" charset="0"/>
              </a:rPr>
              <a:t>, </a:t>
            </a:r>
            <a:r>
              <a:rPr lang="en-US" altLang="en-US" b="1" dirty="0" err="1">
                <a:latin typeface="Cambria" panose="02040503050406030204" pitchFamily="18" charset="0"/>
              </a:rPr>
              <a:t>mỗi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bộ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bàn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ghế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có</a:t>
            </a:r>
            <a:r>
              <a:rPr lang="en-US" altLang="en-US" b="1" dirty="0">
                <a:latin typeface="Cambria" panose="02040503050406030204" pitchFamily="18" charset="0"/>
              </a:rPr>
              <a:t> 2 </a:t>
            </a:r>
            <a:r>
              <a:rPr lang="en-US" altLang="en-US" b="1" dirty="0" err="1">
                <a:latin typeface="Cambria" panose="02040503050406030204" pitchFamily="18" charset="0"/>
              </a:rPr>
              <a:t>học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sinh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đang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ngồi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học</a:t>
            </a:r>
            <a:r>
              <a:rPr lang="en-US" altLang="en-US" b="1" dirty="0">
                <a:latin typeface="Cambria" panose="02040503050406030204" pitchFamily="18" charset="0"/>
              </a:rPr>
              <a:t>. </a:t>
            </a:r>
            <a:r>
              <a:rPr lang="en-US" altLang="en-US" b="1" dirty="0" err="1">
                <a:latin typeface="Cambria" panose="02040503050406030204" pitchFamily="18" charset="0"/>
              </a:rPr>
              <a:t>Hỏi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có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tất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cả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bao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nhiêu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học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sinh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đang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ngồi</a:t>
            </a:r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</a:rPr>
              <a:t>học</a:t>
            </a:r>
            <a:r>
              <a:rPr lang="en-US" altLang="en-US" b="1" dirty="0">
                <a:latin typeface="Cambria" panose="02040503050406030204" pitchFamily="18" charset="0"/>
              </a:rPr>
              <a:t> ?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81050" y="2236548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  <a:latin typeface="Cambria" panose="02040503050406030204" pitchFamily="18" charset="0"/>
              </a:rPr>
              <a:t>Tóm tắt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81050" y="2860435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Cambria" panose="02040503050406030204" pitchFamily="18" charset="0"/>
              </a:rPr>
              <a:t>1 phòng : 15 bộ bàn ghế.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81050" y="3323985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Cambria" panose="02040503050406030204" pitchFamily="18" charset="0"/>
              </a:rPr>
              <a:t>8 phòng : … bộ bàn ghế?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81050" y="3779598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1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bộ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  : 2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sinh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981050" y="4235210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Cambria" panose="02040503050406030204" pitchFamily="18" charset="0"/>
              </a:rPr>
              <a:t>8 phòng : … học sinh?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279353" y="1928551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  <a:latin typeface="Cambria" panose="02040503050406030204" pitchFamily="18" charset="0"/>
              </a:rPr>
              <a:t>Bài giải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631508" y="2877911"/>
            <a:ext cx="63280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8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phòng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số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bộ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bàn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ghế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là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555308" y="4049486"/>
            <a:ext cx="5827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8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phòng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số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sinh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là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164909" y="3501799"/>
            <a:ext cx="1949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15 x 8 =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126808" y="4673373"/>
            <a:ext cx="1987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2 x 120 =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5381600" y="2122247"/>
            <a:ext cx="0" cy="38036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ambria" panose="02040503050406030204" pitchFamily="18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6909" y="5297261"/>
            <a:ext cx="4455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</a:t>
            </a:r>
            <a:r>
              <a:rPr lang="en-US" altLang="en-US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Đáp</a:t>
            </a:r>
            <a:r>
              <a:rPr lang="en-US" alt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số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</a:rPr>
              <a:t>:  240 </a:t>
            </a:r>
            <a:r>
              <a:rPr lang="en-US" altLang="en-US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học</a:t>
            </a:r>
            <a:r>
              <a:rPr lang="en-US" alt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sinh</a:t>
            </a:r>
            <a:endParaRPr lang="en-US" altLang="en-US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cxnSp>
        <p:nvCxnSpPr>
          <p:cNvPr id="26" name="Đường kết nối Thẳng 4"/>
          <p:cNvCxnSpPr/>
          <p:nvPr/>
        </p:nvCxnSpPr>
        <p:spPr>
          <a:xfrm>
            <a:off x="2935953" y="1007800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kết nối Thẳng 4"/>
          <p:cNvCxnSpPr/>
          <p:nvPr/>
        </p:nvCxnSpPr>
        <p:spPr>
          <a:xfrm>
            <a:off x="5526753" y="1007800"/>
            <a:ext cx="495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Thẳng 4"/>
          <p:cNvCxnSpPr/>
          <p:nvPr/>
        </p:nvCxnSpPr>
        <p:spPr>
          <a:xfrm>
            <a:off x="1640553" y="138880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kết nối Thẳng 4"/>
          <p:cNvCxnSpPr/>
          <p:nvPr/>
        </p:nvCxnSpPr>
        <p:spPr>
          <a:xfrm flipV="1">
            <a:off x="4488137" y="1388801"/>
            <a:ext cx="1572016" cy="83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Thẳng 4"/>
          <p:cNvCxnSpPr/>
          <p:nvPr/>
        </p:nvCxnSpPr>
        <p:spPr>
          <a:xfrm>
            <a:off x="9222453" y="1397151"/>
            <a:ext cx="1257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Thẳng 4"/>
          <p:cNvCxnSpPr/>
          <p:nvPr/>
        </p:nvCxnSpPr>
        <p:spPr>
          <a:xfrm>
            <a:off x="1557046" y="1914264"/>
            <a:ext cx="5105400" cy="4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650809" y="350179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120 (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bộ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58987" y="4706573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240 (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học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sinh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89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339559" y="-666366"/>
            <a:ext cx="14231609" cy="7704958"/>
            <a:chOff x="-1339559" y="-666366"/>
            <a:chExt cx="14231609" cy="7704958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0" cy="6873776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-1339559" y="-666366"/>
              <a:ext cx="14231609" cy="7704958"/>
              <a:chOff x="-1310530" y="-669676"/>
              <a:chExt cx="14231609" cy="7704958"/>
            </a:xfrm>
          </p:grpSpPr>
          <p:pic>
            <p:nvPicPr>
              <p:cNvPr id="7" name="图片 1">
                <a:extLst>
                  <a:ext uri="{FF2B5EF4-FFF2-40B4-BE49-F238E27FC236}">
                    <a16:creationId xmlns:a16="http://schemas.microsoft.com/office/drawing/2014/main" id="{EEB69BC7-483C-43A4-B788-4522180D32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3" t="1778" r="3560" b="1866"/>
              <a:stretch/>
            </p:blipFill>
            <p:spPr>
              <a:xfrm>
                <a:off x="491493" y="0"/>
                <a:ext cx="11182806" cy="6651706"/>
              </a:xfrm>
              <a:prstGeom prst="rect">
                <a:avLst/>
              </a:prstGeom>
            </p:spPr>
          </p:pic>
          <p:pic>
            <p:nvPicPr>
              <p:cNvPr id="8" name="图片 2">
                <a:extLst>
                  <a:ext uri="{FF2B5EF4-FFF2-40B4-BE49-F238E27FC236}">
                    <a16:creationId xmlns:a16="http://schemas.microsoft.com/office/drawing/2014/main" id="{19BE4AE6-826B-45FF-9F31-AE6AD3389D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2" t="69433" r="47338" b="7785"/>
              <a:stretch/>
            </p:blipFill>
            <p:spPr>
              <a:xfrm>
                <a:off x="-93306" y="4742922"/>
                <a:ext cx="2304661" cy="2292360"/>
              </a:xfrm>
              <a:prstGeom prst="rect">
                <a:avLst/>
              </a:prstGeom>
            </p:spPr>
          </p:pic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2889CB4C-9389-4718-867D-83AE985163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07" t="-408" r="37156" b="93954"/>
              <a:stretch/>
            </p:blipFill>
            <p:spPr>
              <a:xfrm>
                <a:off x="-1310530" y="-669676"/>
                <a:ext cx="3271280" cy="1484195"/>
              </a:xfrm>
              <a:prstGeom prst="rect">
                <a:avLst/>
              </a:prstGeom>
            </p:spPr>
          </p:pic>
          <p:pic>
            <p:nvPicPr>
              <p:cNvPr id="10" name="图片 6">
                <a:extLst>
                  <a:ext uri="{FF2B5EF4-FFF2-40B4-BE49-F238E27FC236}">
                    <a16:creationId xmlns:a16="http://schemas.microsoft.com/office/drawing/2014/main" id="{5C62D4C7-32B1-4B53-B867-AF6C7E2055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07" t="-408" r="37156" b="93954"/>
              <a:stretch/>
            </p:blipFill>
            <p:spPr>
              <a:xfrm>
                <a:off x="9649799" y="5449303"/>
                <a:ext cx="3271280" cy="1484195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BF3E2F1-7272-44DF-834A-35C5811BD2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079" t="-102" r="-333" b="83881"/>
              <a:stretch/>
            </p:blipFill>
            <p:spPr>
              <a:xfrm>
                <a:off x="8115007" y="-527617"/>
                <a:ext cx="4579358" cy="2637183"/>
              </a:xfrm>
              <a:prstGeom prst="rect">
                <a:avLst/>
              </a:prstGeom>
            </p:spPr>
          </p:pic>
          <p:pic>
            <p:nvPicPr>
              <p:cNvPr id="12" name="图片 5">
                <a:extLst>
                  <a:ext uri="{FF2B5EF4-FFF2-40B4-BE49-F238E27FC236}">
                    <a16:creationId xmlns:a16="http://schemas.microsoft.com/office/drawing/2014/main" id="{4983C550-77AC-44D6-9590-7FCD7E9D9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06108">
                <a:off x="10700508" y="4183674"/>
                <a:ext cx="1715670" cy="2226392"/>
              </a:xfrm>
              <a:prstGeom prst="rect">
                <a:avLst/>
              </a:prstGeom>
            </p:spPr>
          </p:pic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5DBBC9F-7420-4CEF-A17A-E675E72EE40A}"/>
              </a:ext>
            </a:extLst>
          </p:cNvPr>
          <p:cNvSpPr/>
          <p:nvPr/>
        </p:nvSpPr>
        <p:spPr>
          <a:xfrm>
            <a:off x="1002686" y="1268201"/>
            <a:ext cx="4927880" cy="331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u="sng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Cách</a:t>
            </a:r>
            <a:r>
              <a:rPr lang="en-US" sz="2600" u="sng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1: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   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600" u="sng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Bài</a:t>
            </a:r>
            <a:r>
              <a:rPr lang="en-US" sz="2600" u="sng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u="sng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bộ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bàn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ghế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tất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cả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15 x 8 = 120 (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bộ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sinh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tất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cả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2 x 120 = 240 (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sinh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)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600" u="sng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Đáp</a:t>
            </a:r>
            <a:r>
              <a:rPr lang="en-US" sz="2600" u="sng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u="sng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: 240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sinh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4680B8-BEB7-416E-AC8B-3060572941F0}"/>
              </a:ext>
            </a:extLst>
          </p:cNvPr>
          <p:cNvSpPr/>
          <p:nvPr/>
        </p:nvSpPr>
        <p:spPr>
          <a:xfrm>
            <a:off x="7510286" y="4177156"/>
            <a:ext cx="375824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u="sng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Đáp</a:t>
            </a:r>
            <a:r>
              <a:rPr lang="en-US" sz="2400" u="sng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: 240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sinh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1111" y="1627313"/>
            <a:ext cx="2353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Bài</a:t>
            </a:r>
            <a:r>
              <a:rPr lang="en-US" sz="2600" u="sng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u="sng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7306" y="1214257"/>
            <a:ext cx="20843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Cách</a:t>
            </a:r>
            <a:r>
              <a:rPr lang="en-US" sz="2600" u="sng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2:</a:t>
            </a:r>
            <a:endParaRPr lang="en-GB" sz="26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1511" y="2119756"/>
            <a:ext cx="45051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sinh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mỗi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lớp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3910" y="2653156"/>
            <a:ext cx="17652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2 x 15 =</a:t>
            </a:r>
            <a:endParaRPr lang="en-GB" sz="26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73111" y="2636356"/>
            <a:ext cx="2647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30 (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sinh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7307" y="3128799"/>
            <a:ext cx="5614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53910" y="3590464"/>
            <a:ext cx="17652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30 x 8 =</a:t>
            </a:r>
            <a:endParaRPr lang="en-GB" sz="26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73111" y="3567556"/>
            <a:ext cx="29420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240 (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sinh</a:t>
            </a:r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6334100" y="1099754"/>
            <a:ext cx="0" cy="38036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3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3D Natural Scenery Underwater World Photography Backgrounds Turtle with  Colorful Fish Swimming in the Ocean Backdrops for Studio|Background| -  AliExp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2" b="14773"/>
          <a:stretch/>
        </p:blipFill>
        <p:spPr bwMode="auto">
          <a:xfrm>
            <a:off x="0" y="0"/>
            <a:ext cx="12192000" cy="70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/>
          <a:stretch/>
        </p:blipFill>
        <p:spPr bwMode="auto">
          <a:xfrm>
            <a:off x="-14068" y="-3728976"/>
            <a:ext cx="11407414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60" y="-846792"/>
            <a:ext cx="9387069" cy="9356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2081" y="1905507"/>
            <a:ext cx="513474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C0066"/>
                </a:solidFill>
                <a:latin typeface="UTM Azuki" panose="02040603050506020204" pitchFamily="18" charset="0"/>
                <a:cs typeface="Arial" panose="020B0604020202020204" pitchFamily="34" charset="0"/>
              </a:rPr>
              <a:t>RÙA CON </a:t>
            </a:r>
          </a:p>
          <a:p>
            <a:pPr algn="ctr"/>
            <a:r>
              <a:rPr lang="en-US" sz="9600" b="1" dirty="0">
                <a:solidFill>
                  <a:srgbClr val="CC0066"/>
                </a:solidFill>
                <a:latin typeface="UTM Azuki" panose="02040603050506020204" pitchFamily="18" charset="0"/>
                <a:cs typeface="Arial" panose="020B0604020202020204" pitchFamily="34" charset="0"/>
              </a:rPr>
              <a:t>CỨU MẸ</a:t>
            </a:r>
          </a:p>
        </p:txBody>
      </p:sp>
      <p:pic>
        <p:nvPicPr>
          <p:cNvPr id="10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47" y="4315454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01 -0.00672 L -8.33333E-7 4.07407E-6 " pathEditMode="relative" rAng="0" ptsTypes="AA">
                                      <p:cBhvr>
                                        <p:cTn id="11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D Natural Scenery Underwater World Photography Backgrounds Turtle with  Colorful Fish Swimming in the Ocean Backdrops for Studio|Background| -  AliExp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3" b="15499"/>
          <a:stretch/>
        </p:blipFill>
        <p:spPr bwMode="auto">
          <a:xfrm>
            <a:off x="0" y="-1"/>
            <a:ext cx="12192000" cy="69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Giai cuu dai duong 2\Luoi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4"/>
          <a:stretch/>
        </p:blipFill>
        <p:spPr bwMode="auto">
          <a:xfrm>
            <a:off x="2925" y="28135"/>
            <a:ext cx="7759700" cy="73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463864" y="204155"/>
            <a:ext cx="7095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3 254 x 2 = ………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104"/>
          <p:cNvGrpSpPr>
            <a:grpSpLocks/>
          </p:cNvGrpSpPr>
          <p:nvPr/>
        </p:nvGrpSpPr>
        <p:grpSpPr bwMode="auto">
          <a:xfrm>
            <a:off x="918859" y="4789286"/>
            <a:ext cx="4469726" cy="1904456"/>
            <a:chOff x="2369577" y="3540420"/>
            <a:chExt cx="1278816" cy="1439861"/>
          </a:xfrm>
        </p:grpSpPr>
        <p:sp>
          <p:nvSpPr>
            <p:cNvPr id="11" name="六边形 105"/>
            <p:cNvSpPr/>
            <p:nvPr/>
          </p:nvSpPr>
          <p:spPr>
            <a:xfrm rot="5400000">
              <a:off x="2270276" y="3639721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12" name="Title 3"/>
            <p:cNvSpPr txBox="1">
              <a:spLocks/>
            </p:cNvSpPr>
            <p:nvPr/>
          </p:nvSpPr>
          <p:spPr>
            <a:xfrm>
              <a:off x="2384795" y="4017649"/>
              <a:ext cx="1263598" cy="320934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sz="4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zh-CN" sz="44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6 408</a:t>
              </a:r>
              <a:endPara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六边形 105"/>
          <p:cNvSpPr/>
          <p:nvPr/>
        </p:nvSpPr>
        <p:spPr bwMode="auto">
          <a:xfrm rot="5400000">
            <a:off x="2066621" y="1587822"/>
            <a:ext cx="1904456" cy="4272647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1039582" y="3324399"/>
            <a:ext cx="3930649" cy="617249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6 508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六边形 105"/>
          <p:cNvSpPr/>
          <p:nvPr/>
        </p:nvSpPr>
        <p:spPr bwMode="auto">
          <a:xfrm rot="5400000">
            <a:off x="7355700" y="1299780"/>
            <a:ext cx="1904456" cy="4793716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 bwMode="auto">
          <a:xfrm>
            <a:off x="5666555" y="3341025"/>
            <a:ext cx="4965331" cy="1053285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4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zh-CN" sz="4400" b="1" dirty="0" smtClean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3 256</a:t>
            </a:r>
            <a:endParaRPr lang="en-US" sz="4400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六边形 105"/>
          <p:cNvSpPr/>
          <p:nvPr/>
        </p:nvSpPr>
        <p:spPr bwMode="auto">
          <a:xfrm rot="5400000">
            <a:off x="7344549" y="3235096"/>
            <a:ext cx="1904456" cy="481601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 bwMode="auto">
          <a:xfrm>
            <a:off x="6485339" y="5305950"/>
            <a:ext cx="3891318" cy="604792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4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zh-CN" sz="4400" b="1" dirty="0" smtClean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1 627</a:t>
            </a:r>
            <a:endParaRPr lang="en-US" sz="4400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4" grpId="0"/>
      <p:bldP spid="14" grpId="1"/>
      <p:bldP spid="15" grpId="0" animBg="1"/>
      <p:bldP spid="16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3D Natural Scenery Underwater World Photography Backgrounds Turtle with  Colorful Fish Swimming in the Ocean Backdrops for Studio|Background| -  AliExp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3" b="15499"/>
          <a:stretch/>
        </p:blipFill>
        <p:spPr bwMode="auto">
          <a:xfrm>
            <a:off x="0" y="-1"/>
            <a:ext cx="12192000" cy="69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Giai cuu dai duong 2\Luoi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4"/>
          <a:stretch/>
        </p:blipFill>
        <p:spPr bwMode="auto">
          <a:xfrm>
            <a:off x="2925" y="28135"/>
            <a:ext cx="7759700" cy="73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463864" y="204155"/>
            <a:ext cx="7095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Giá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trị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+ 5) + 7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104"/>
          <p:cNvGrpSpPr>
            <a:grpSpLocks/>
          </p:cNvGrpSpPr>
          <p:nvPr/>
        </p:nvGrpSpPr>
        <p:grpSpPr bwMode="auto">
          <a:xfrm>
            <a:off x="918859" y="4789286"/>
            <a:ext cx="4469726" cy="1904456"/>
            <a:chOff x="2369577" y="3540420"/>
            <a:chExt cx="1278816" cy="1439861"/>
          </a:xfrm>
        </p:grpSpPr>
        <p:sp>
          <p:nvSpPr>
            <p:cNvPr id="30" name="六边形 105"/>
            <p:cNvSpPr/>
            <p:nvPr/>
          </p:nvSpPr>
          <p:spPr>
            <a:xfrm rot="5400000">
              <a:off x="2270276" y="3639721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31" name="Title 3"/>
            <p:cNvSpPr txBox="1">
              <a:spLocks/>
            </p:cNvSpPr>
            <p:nvPr/>
          </p:nvSpPr>
          <p:spPr>
            <a:xfrm>
              <a:off x="2384795" y="4017649"/>
              <a:ext cx="1263598" cy="320934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sz="4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zh-CN" sz="44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+ (5 + 7)</a:t>
              </a:r>
              <a:endPara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六边形 105"/>
          <p:cNvSpPr/>
          <p:nvPr/>
        </p:nvSpPr>
        <p:spPr bwMode="auto">
          <a:xfrm rot="5400000">
            <a:off x="2066621" y="1587822"/>
            <a:ext cx="1904456" cy="4272647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33" name="Title 3"/>
          <p:cNvSpPr txBox="1">
            <a:spLocks/>
          </p:cNvSpPr>
          <p:nvPr/>
        </p:nvSpPr>
        <p:spPr bwMode="auto">
          <a:xfrm>
            <a:off x="1039582" y="3324399"/>
            <a:ext cx="3930649" cy="617249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+ 5 + 3 + 7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六边形 105"/>
          <p:cNvSpPr/>
          <p:nvPr/>
        </p:nvSpPr>
        <p:spPr bwMode="auto">
          <a:xfrm rot="5400000">
            <a:off x="7355700" y="1299780"/>
            <a:ext cx="1904456" cy="4793716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35" name="Title 3"/>
          <p:cNvSpPr txBox="1">
            <a:spLocks/>
          </p:cNvSpPr>
          <p:nvPr/>
        </p:nvSpPr>
        <p:spPr bwMode="auto">
          <a:xfrm>
            <a:off x="5666555" y="3341025"/>
            <a:ext cx="4965331" cy="1053285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4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zh-CN" sz="4400" b="1" dirty="0" smtClean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+ 7</a:t>
            </a:r>
            <a:endParaRPr lang="en-US" sz="4400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六边形 105"/>
          <p:cNvSpPr/>
          <p:nvPr/>
        </p:nvSpPr>
        <p:spPr bwMode="auto">
          <a:xfrm rot="5400000">
            <a:off x="7344549" y="3235096"/>
            <a:ext cx="1904456" cy="481601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37" name="Title 3"/>
          <p:cNvSpPr txBox="1">
            <a:spLocks/>
          </p:cNvSpPr>
          <p:nvPr/>
        </p:nvSpPr>
        <p:spPr bwMode="auto">
          <a:xfrm>
            <a:off x="6485339" y="5305950"/>
            <a:ext cx="3891318" cy="604792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4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zh-CN" sz="4400" b="1" dirty="0" smtClean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+ 5 + 7</a:t>
            </a:r>
            <a:endParaRPr lang="en-US" sz="4400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5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D Natural Scenery Underwater World Photography Backgrounds Turtle with  Colorful Fish Swimming in the Ocean Backdrops for Studio|Background| -  AliExp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3" b="15499"/>
          <a:stretch/>
        </p:blipFill>
        <p:spPr bwMode="auto">
          <a:xfrm>
            <a:off x="0" y="-1"/>
            <a:ext cx="12192000" cy="69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4" b="4266"/>
          <a:stretch/>
        </p:blipFill>
        <p:spPr bwMode="auto">
          <a:xfrm>
            <a:off x="2925" y="28135"/>
            <a:ext cx="7759700" cy="68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63864" y="527716"/>
            <a:ext cx="7095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4"/>
          <p:cNvGrpSpPr>
            <a:grpSpLocks/>
          </p:cNvGrpSpPr>
          <p:nvPr/>
        </p:nvGrpSpPr>
        <p:grpSpPr bwMode="auto">
          <a:xfrm>
            <a:off x="918859" y="4789286"/>
            <a:ext cx="4469726" cy="1904456"/>
            <a:chOff x="2369577" y="3540420"/>
            <a:chExt cx="1278816" cy="1439861"/>
          </a:xfrm>
        </p:grpSpPr>
        <p:sp>
          <p:nvSpPr>
            <p:cNvPr id="12" name="六边形 105"/>
            <p:cNvSpPr/>
            <p:nvPr/>
          </p:nvSpPr>
          <p:spPr>
            <a:xfrm rot="5400000">
              <a:off x="2270276" y="3639721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13" name="Title 3"/>
            <p:cNvSpPr txBox="1">
              <a:spLocks/>
            </p:cNvSpPr>
            <p:nvPr/>
          </p:nvSpPr>
          <p:spPr>
            <a:xfrm>
              <a:off x="2384795" y="4017649"/>
              <a:ext cx="1263598" cy="320934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sz="4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zh-CN" sz="4400" b="1" dirty="0" err="1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zh-CN" sz="44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endPara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六边形 105"/>
          <p:cNvSpPr/>
          <p:nvPr/>
        </p:nvSpPr>
        <p:spPr bwMode="auto">
          <a:xfrm rot="5400000">
            <a:off x="2066621" y="1587822"/>
            <a:ext cx="1904456" cy="4272647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 bwMode="auto">
          <a:xfrm>
            <a:off x="1039582" y="3324399"/>
            <a:ext cx="3930649" cy="617249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六边形 105"/>
          <p:cNvSpPr/>
          <p:nvPr/>
        </p:nvSpPr>
        <p:spPr bwMode="auto">
          <a:xfrm rot="5400000">
            <a:off x="7355700" y="1299780"/>
            <a:ext cx="1904456" cy="4793716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5666555" y="3341025"/>
            <a:ext cx="4965331" cy="1053285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4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zh-CN" sz="4400" b="1" dirty="0" err="1" smtClean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zh-CN" sz="4400" b="1" dirty="0" smtClean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400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88768" y="4690877"/>
            <a:ext cx="4816018" cy="1904456"/>
            <a:chOff x="5888768" y="4690877"/>
            <a:chExt cx="4816018" cy="1904456"/>
          </a:xfrm>
        </p:grpSpPr>
        <p:sp>
          <p:nvSpPr>
            <p:cNvPr id="18" name="六边形 105"/>
            <p:cNvSpPr/>
            <p:nvPr/>
          </p:nvSpPr>
          <p:spPr bwMode="auto">
            <a:xfrm rot="5400000">
              <a:off x="7344549" y="3235096"/>
              <a:ext cx="1904456" cy="4816018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19" name="Title 3"/>
            <p:cNvSpPr txBox="1">
              <a:spLocks/>
            </p:cNvSpPr>
            <p:nvPr/>
          </p:nvSpPr>
          <p:spPr bwMode="auto">
            <a:xfrm>
              <a:off x="6485339" y="5305950"/>
              <a:ext cx="3891318" cy="604792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sz="4400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altLang="zh-CN" sz="4400" b="1" dirty="0" err="1" smtClean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altLang="zh-CN" sz="4400" b="1" dirty="0" smtClean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altLang="zh-CN" sz="4400" b="1" dirty="0" err="1" smtClean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zh-CN" sz="4400" b="1" dirty="0" smtClean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</a:t>
              </a:r>
              <a:endParaRPr lang="en-US" sz="44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6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D Natural Scenery Underwater World Photography Backgrounds Turtle with  Colorful Fish Swimming in the Ocean Backdrops for Studio|Background| -  AliExp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3" b="15499"/>
          <a:stretch/>
        </p:blipFill>
        <p:spPr bwMode="auto">
          <a:xfrm>
            <a:off x="0" y="-1"/>
            <a:ext cx="12192000" cy="69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4" b="4266"/>
          <a:stretch/>
        </p:blipFill>
        <p:spPr bwMode="auto">
          <a:xfrm>
            <a:off x="2925" y="28135"/>
            <a:ext cx="7759700" cy="68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42" y="829994"/>
            <a:ext cx="10098370" cy="530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44698" y="1915280"/>
            <a:ext cx="70954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Vậy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phép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nhân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còn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tính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chất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nào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nữa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8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73776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D0221C14-8131-45E2-BB1E-8EEF5616A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/>
        </p:blipFill>
        <p:spPr>
          <a:xfrm>
            <a:off x="745588" y="-1"/>
            <a:ext cx="10536701" cy="6274191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328E3C8E-F7B6-4676-ADA2-B9E3820A3F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6108">
            <a:off x="94917" y="-2543"/>
            <a:ext cx="2343039" cy="30405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4285" y="454334"/>
            <a:ext cx="9243428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u="sng" dirty="0" err="1">
                <a:ln/>
                <a:solidFill>
                  <a:schemeClr val="accent5">
                    <a:lumMod val="50000"/>
                  </a:schemeClr>
                </a:solidFill>
                <a:latin typeface="UTM Azuki" panose="02040603050506020204" pitchFamily="18" charset="0"/>
              </a:rPr>
              <a:t>Toán</a:t>
            </a:r>
            <a:r>
              <a:rPr lang="en-US" sz="8800" b="1" dirty="0">
                <a:ln/>
                <a:solidFill>
                  <a:schemeClr val="accent5">
                    <a:lumMod val="50000"/>
                  </a:schemeClr>
                </a:solidFill>
                <a:latin typeface="UTM Azuki" panose="02040603050506020204" pitchFamily="18" charset="0"/>
              </a:rPr>
              <a:t> </a:t>
            </a:r>
          </a:p>
          <a:p>
            <a:pPr algn="ctr"/>
            <a:r>
              <a:rPr lang="en-US" sz="9600" b="1" dirty="0" err="1" smtClean="0">
                <a:ln/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</a:rPr>
              <a:t>Tính</a:t>
            </a:r>
            <a:r>
              <a:rPr lang="en-US" sz="9600" b="1" dirty="0" smtClean="0">
                <a:ln/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 smtClean="0">
                <a:ln/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</a:rPr>
              <a:t>chất</a:t>
            </a:r>
            <a:r>
              <a:rPr lang="en-US" sz="9600" b="1" dirty="0" smtClean="0">
                <a:ln/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 smtClean="0">
                <a:ln/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</a:rPr>
              <a:t>kết</a:t>
            </a:r>
            <a:r>
              <a:rPr lang="en-US" sz="9600" b="1" dirty="0" smtClean="0">
                <a:ln/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 smtClean="0">
                <a:ln/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</a:rPr>
              <a:t>hợp</a:t>
            </a:r>
            <a:endParaRPr lang="en-US" sz="9600" b="1" dirty="0" smtClean="0">
              <a:ln/>
              <a:solidFill>
                <a:srgbClr val="00B0F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UTM Azuki" panose="02040603050506020204" pitchFamily="18" charset="0"/>
            </a:endParaRPr>
          </a:p>
          <a:p>
            <a:pPr algn="ctr"/>
            <a:r>
              <a:rPr lang="en-US" sz="9600" b="1" dirty="0" err="1" smtClean="0">
                <a:ln/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</a:rPr>
              <a:t>của</a:t>
            </a:r>
            <a:r>
              <a:rPr lang="en-US" sz="9600" b="1" dirty="0" smtClean="0">
                <a:ln/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 smtClean="0">
                <a:ln/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</a:rPr>
              <a:t>phép</a:t>
            </a:r>
            <a:r>
              <a:rPr lang="en-US" sz="9600" b="1" dirty="0" smtClean="0">
                <a:ln/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 smtClean="0">
                <a:ln/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</a:rPr>
              <a:t>nhân</a:t>
            </a:r>
            <a:endParaRPr lang="en-US" sz="9600" b="1" dirty="0" smtClean="0">
              <a:ln/>
              <a:solidFill>
                <a:srgbClr val="00B0F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UTM Azuki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16" y="3670887"/>
            <a:ext cx="5283338" cy="32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4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737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310530" y="-669676"/>
            <a:ext cx="14231609" cy="7704958"/>
            <a:chOff x="-1310530" y="-669676"/>
            <a:chExt cx="14231609" cy="7704958"/>
          </a:xfrm>
        </p:grpSpPr>
        <p:pic>
          <p:nvPicPr>
            <p:cNvPr id="6" name="图片 1">
              <a:extLst>
                <a:ext uri="{FF2B5EF4-FFF2-40B4-BE49-F238E27FC236}">
                  <a16:creationId xmlns:a16="http://schemas.microsoft.com/office/drawing/2014/main" id="{EEB69BC7-483C-43A4-B788-4522180D3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3" t="1778" r="3560" b="1866"/>
            <a:stretch/>
          </p:blipFill>
          <p:spPr>
            <a:xfrm>
              <a:off x="491493" y="0"/>
              <a:ext cx="11182806" cy="6651706"/>
            </a:xfrm>
            <a:prstGeom prst="rect">
              <a:avLst/>
            </a:prstGeom>
          </p:spPr>
        </p:pic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19BE4AE6-826B-45FF-9F31-AE6AD3389D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2" t="69433" r="47338" b="7785"/>
            <a:stretch/>
          </p:blipFill>
          <p:spPr>
            <a:xfrm>
              <a:off x="-93306" y="4742922"/>
              <a:ext cx="2304661" cy="2292360"/>
            </a:xfrm>
            <a:prstGeom prst="rect">
              <a:avLst/>
            </a:prstGeom>
          </p:spPr>
        </p:pic>
        <p:pic>
          <p:nvPicPr>
            <p:cNvPr id="8" name="图片 3">
              <a:extLst>
                <a:ext uri="{FF2B5EF4-FFF2-40B4-BE49-F238E27FC236}">
                  <a16:creationId xmlns:a16="http://schemas.microsoft.com/office/drawing/2014/main" id="{2889CB4C-9389-4718-867D-83AE98516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07" t="-408" r="37156" b="93954"/>
            <a:stretch/>
          </p:blipFill>
          <p:spPr>
            <a:xfrm>
              <a:off x="-1310530" y="-669676"/>
              <a:ext cx="3271280" cy="1484195"/>
            </a:xfrm>
            <a:prstGeom prst="rect">
              <a:avLst/>
            </a:prstGeom>
          </p:spPr>
        </p:pic>
        <p:pic>
          <p:nvPicPr>
            <p:cNvPr id="9" name="图片 6">
              <a:extLst>
                <a:ext uri="{FF2B5EF4-FFF2-40B4-BE49-F238E27FC236}">
                  <a16:creationId xmlns:a16="http://schemas.microsoft.com/office/drawing/2014/main" id="{5C62D4C7-32B1-4B53-B867-AF6C7E205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07" t="-408" r="37156" b="93954"/>
            <a:stretch/>
          </p:blipFill>
          <p:spPr>
            <a:xfrm>
              <a:off x="9649799" y="5449303"/>
              <a:ext cx="3271280" cy="1484195"/>
            </a:xfrm>
            <a:prstGeom prst="rect">
              <a:avLst/>
            </a:prstGeom>
          </p:spPr>
        </p:pic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EBF3E2F1-7272-44DF-834A-35C5811BD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79" t="-102" r="-333" b="83881"/>
            <a:stretch/>
          </p:blipFill>
          <p:spPr>
            <a:xfrm>
              <a:off x="8115007" y="-527617"/>
              <a:ext cx="4579358" cy="2637183"/>
            </a:xfrm>
            <a:prstGeom prst="rect">
              <a:avLst/>
            </a:prstGeom>
          </p:spPr>
        </p:pic>
        <p:pic>
          <p:nvPicPr>
            <p:cNvPr id="11" name="图片 5">
              <a:extLst>
                <a:ext uri="{FF2B5EF4-FFF2-40B4-BE49-F238E27FC236}">
                  <a16:creationId xmlns:a16="http://schemas.microsoft.com/office/drawing/2014/main" id="{4983C550-77AC-44D6-9590-7FCD7E9D9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06108">
              <a:off x="10700508" y="4183674"/>
              <a:ext cx="1715670" cy="2226392"/>
            </a:xfrm>
            <a:prstGeom prst="rect">
              <a:avLst/>
            </a:prstGeom>
          </p:spPr>
        </p:pic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592263" y="152400"/>
            <a:ext cx="883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Cambria" panose="02040503050406030204" pitchFamily="18" charset="0"/>
              </a:rPr>
              <a:t>a. </a:t>
            </a:r>
            <a:r>
              <a:rPr lang="en-US" altLang="en-US" sz="4800" b="1" dirty="0" err="1">
                <a:latin typeface="Cambria" panose="02040503050406030204" pitchFamily="18" charset="0"/>
              </a:rPr>
              <a:t>Tính</a:t>
            </a:r>
            <a:r>
              <a:rPr lang="en-US" altLang="en-US" sz="4800" b="1" dirty="0">
                <a:latin typeface="Cambria" panose="02040503050406030204" pitchFamily="18" charset="0"/>
              </a:rPr>
              <a:t> </a:t>
            </a:r>
            <a:r>
              <a:rPr lang="en-US" altLang="en-US" sz="4800" b="1" dirty="0" err="1">
                <a:latin typeface="Cambria" panose="02040503050406030204" pitchFamily="18" charset="0"/>
              </a:rPr>
              <a:t>rồi</a:t>
            </a:r>
            <a:r>
              <a:rPr lang="en-US" altLang="en-US" sz="4800" b="1" dirty="0">
                <a:latin typeface="Cambria" panose="02040503050406030204" pitchFamily="18" charset="0"/>
              </a:rPr>
              <a:t> so </a:t>
            </a:r>
            <a:r>
              <a:rPr lang="en-US" altLang="en-US" sz="4800" b="1" dirty="0" err="1">
                <a:latin typeface="Cambria" panose="02040503050406030204" pitchFamily="18" charset="0"/>
              </a:rPr>
              <a:t>sánh</a:t>
            </a:r>
            <a:r>
              <a:rPr lang="en-US" altLang="en-US" sz="4800" b="1" dirty="0">
                <a:latin typeface="Cambria" panose="02040503050406030204" pitchFamily="18" charset="0"/>
              </a:rPr>
              <a:t> </a:t>
            </a:r>
            <a:r>
              <a:rPr lang="en-US" altLang="en-US" sz="4800" b="1" dirty="0" err="1">
                <a:latin typeface="Cambria" panose="02040503050406030204" pitchFamily="18" charset="0"/>
              </a:rPr>
              <a:t>giá</a:t>
            </a:r>
            <a:r>
              <a:rPr lang="en-US" altLang="en-US" sz="4800" b="1" dirty="0">
                <a:latin typeface="Cambria" panose="02040503050406030204" pitchFamily="18" charset="0"/>
              </a:rPr>
              <a:t> </a:t>
            </a:r>
            <a:r>
              <a:rPr lang="en-US" altLang="en-US" sz="4800" b="1" dirty="0" err="1">
                <a:latin typeface="Cambria" panose="02040503050406030204" pitchFamily="18" charset="0"/>
              </a:rPr>
              <a:t>trị</a:t>
            </a:r>
            <a:r>
              <a:rPr lang="en-US" altLang="en-US" sz="4800" b="1" dirty="0">
                <a:latin typeface="Cambria" panose="02040503050406030204" pitchFamily="18" charset="0"/>
              </a:rPr>
              <a:t> </a:t>
            </a:r>
            <a:r>
              <a:rPr lang="en-US" altLang="en-US" sz="4800" b="1" dirty="0" err="1">
                <a:latin typeface="Cambria" panose="02040503050406030204" pitchFamily="18" charset="0"/>
              </a:rPr>
              <a:t>của</a:t>
            </a:r>
            <a:r>
              <a:rPr lang="en-US" altLang="en-US" sz="4800" b="1" dirty="0">
                <a:latin typeface="Cambria" panose="02040503050406030204" pitchFamily="18" charset="0"/>
              </a:rPr>
              <a:t> </a:t>
            </a:r>
            <a:r>
              <a:rPr lang="en-US" altLang="en-US" sz="4800" b="1" dirty="0" err="1">
                <a:latin typeface="Cambria" panose="02040503050406030204" pitchFamily="18" charset="0"/>
              </a:rPr>
              <a:t>hai</a:t>
            </a:r>
            <a:r>
              <a:rPr lang="en-US" altLang="en-US" sz="4800" b="1" dirty="0">
                <a:latin typeface="Cambria" panose="02040503050406030204" pitchFamily="18" charset="0"/>
              </a:rPr>
              <a:t> </a:t>
            </a:r>
            <a:r>
              <a:rPr lang="en-US" altLang="en-US" sz="4800" b="1" dirty="0" err="1">
                <a:latin typeface="Cambria" panose="02040503050406030204" pitchFamily="18" charset="0"/>
              </a:rPr>
              <a:t>biểu</a:t>
            </a:r>
            <a:r>
              <a:rPr lang="en-US" altLang="en-US" sz="4800" b="1" dirty="0">
                <a:latin typeface="Cambria" panose="02040503050406030204" pitchFamily="18" charset="0"/>
              </a:rPr>
              <a:t> </a:t>
            </a:r>
            <a:r>
              <a:rPr lang="en-US" altLang="en-US" sz="4800" b="1" dirty="0" err="1">
                <a:latin typeface="Cambria" panose="02040503050406030204" pitchFamily="18" charset="0"/>
              </a:rPr>
              <a:t>thức</a:t>
            </a:r>
            <a:r>
              <a:rPr lang="en-US" altLang="en-US" sz="48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1609725" y="1870076"/>
            <a:ext cx="8839200" cy="919163"/>
          </a:xfrm>
          <a:prstGeom prst="round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800" b="1" dirty="0">
                <a:latin typeface="Cambria" panose="02040503050406030204" pitchFamily="18" charset="0"/>
              </a:rPr>
              <a:t>(2 × 3) × 4   và   2 × (3 × 4)</a:t>
            </a:r>
          </a:p>
        </p:txBody>
      </p:sp>
      <p:cxnSp>
        <p:nvCxnSpPr>
          <p:cNvPr id="14" name="Đường kết nối thẳng 22"/>
          <p:cNvCxnSpPr>
            <a:cxnSpLocks noChangeShapeType="1"/>
          </p:cNvCxnSpPr>
          <p:nvPr/>
        </p:nvCxnSpPr>
        <p:spPr bwMode="auto">
          <a:xfrm>
            <a:off x="2344739" y="935038"/>
            <a:ext cx="109378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" name="Đường kết nối thẳng 24"/>
          <p:cNvCxnSpPr>
            <a:cxnSpLocks noChangeShapeType="1"/>
          </p:cNvCxnSpPr>
          <p:nvPr/>
        </p:nvCxnSpPr>
        <p:spPr bwMode="auto">
          <a:xfrm>
            <a:off x="4495800" y="933450"/>
            <a:ext cx="36195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1500188" y="3209926"/>
            <a:ext cx="19960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4800" b="1">
                <a:latin typeface="Cambria" panose="02040503050406030204" pitchFamily="18" charset="0"/>
              </a:rPr>
              <a:t>Ta có :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2989264" y="3209925"/>
            <a:ext cx="3959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>
                <a:latin typeface="Cambria" panose="02040503050406030204" pitchFamily="18" charset="0"/>
              </a:rPr>
              <a:t>(2 × 3) × 4 = 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677026" y="3209925"/>
            <a:ext cx="2747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latin typeface="Cambria" panose="02040503050406030204" pitchFamily="18" charset="0"/>
              </a:rPr>
              <a:t> 6 × 4   = 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9075738" y="3209925"/>
            <a:ext cx="16049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Cambria" panose="02040503050406030204" pitchFamily="18" charset="0"/>
              </a:rPr>
              <a:t> 24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468564" y="4275138"/>
            <a:ext cx="4999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>
                <a:latin typeface="Cambria" panose="02040503050406030204" pitchFamily="18" charset="0"/>
              </a:rPr>
              <a:t>2 × (3 × 4) = 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6677026" y="4275138"/>
            <a:ext cx="4360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latin typeface="Cambria" panose="02040503050406030204" pitchFamily="18" charset="0"/>
              </a:rPr>
              <a:t> 2 × 12 = 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9075738" y="4275138"/>
            <a:ext cx="1287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Cambria" panose="02040503050406030204" pitchFamily="18" charset="0"/>
              </a:rPr>
              <a:t> 24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935288" y="5287963"/>
            <a:ext cx="77327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latin typeface="Cambria" panose="02040503050406030204" pitchFamily="18" charset="0"/>
              </a:rPr>
              <a:t> </a:t>
            </a:r>
            <a:r>
              <a:rPr lang="en-US" altLang="en-US" sz="4800" b="1">
                <a:solidFill>
                  <a:srgbClr val="0070C0"/>
                </a:solidFill>
                <a:latin typeface="Cambria" panose="02040503050406030204" pitchFamily="18" charset="0"/>
              </a:rPr>
              <a:t>(2 × 3) × 4</a:t>
            </a:r>
            <a:r>
              <a:rPr lang="en-US" altLang="en-US" sz="4800" b="1">
                <a:latin typeface="Cambria" panose="02040503050406030204" pitchFamily="18" charset="0"/>
              </a:rPr>
              <a:t>       </a:t>
            </a:r>
            <a:r>
              <a:rPr lang="en-US" altLang="en-US" sz="4800" b="1">
                <a:solidFill>
                  <a:srgbClr val="0070C0"/>
                </a:solidFill>
                <a:latin typeface="Cambria" panose="02040503050406030204" pitchFamily="18" charset="0"/>
              </a:rPr>
              <a:t>2 × (3 × 4)</a:t>
            </a: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1601789" y="5287963"/>
            <a:ext cx="15002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4800" b="1">
                <a:latin typeface="Cambria" panose="02040503050406030204" pitchFamily="18" charset="0"/>
              </a:rPr>
              <a:t>Vậy :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6096000" y="4589464"/>
            <a:ext cx="6111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Cambria" panose="02040503050406030204" pitchFamily="18" charset="0"/>
              </a:rPr>
              <a:t> =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6124575" y="4581525"/>
            <a:ext cx="611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Cambria" panose="020405030504060302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736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737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339559" y="-666366"/>
            <a:ext cx="14231609" cy="7704958"/>
            <a:chOff x="-1310530" y="-669676"/>
            <a:chExt cx="14231609" cy="7704958"/>
          </a:xfrm>
        </p:grpSpPr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EEB69BC7-483C-43A4-B788-4522180D3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3" t="1778" r="3560" b="1866"/>
            <a:stretch/>
          </p:blipFill>
          <p:spPr>
            <a:xfrm>
              <a:off x="491493" y="0"/>
              <a:ext cx="11182806" cy="6651706"/>
            </a:xfrm>
            <a:prstGeom prst="rect">
              <a:avLst/>
            </a:prstGeom>
          </p:spPr>
        </p:pic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19BE4AE6-826B-45FF-9F31-AE6AD3389D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2" t="69433" r="47338" b="7785"/>
            <a:stretch/>
          </p:blipFill>
          <p:spPr>
            <a:xfrm>
              <a:off x="-93306" y="4742922"/>
              <a:ext cx="2304661" cy="2292360"/>
            </a:xfrm>
            <a:prstGeom prst="rect">
              <a:avLst/>
            </a:prstGeom>
          </p:spPr>
        </p:pic>
        <p:pic>
          <p:nvPicPr>
            <p:cNvPr id="9" name="图片 3">
              <a:extLst>
                <a:ext uri="{FF2B5EF4-FFF2-40B4-BE49-F238E27FC236}">
                  <a16:creationId xmlns:a16="http://schemas.microsoft.com/office/drawing/2014/main" id="{2889CB4C-9389-4718-867D-83AE98516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07" t="-408" r="37156" b="93954"/>
            <a:stretch/>
          </p:blipFill>
          <p:spPr>
            <a:xfrm>
              <a:off x="-1310530" y="-669676"/>
              <a:ext cx="3271280" cy="1484195"/>
            </a:xfrm>
            <a:prstGeom prst="rect">
              <a:avLst/>
            </a:prstGeom>
          </p:spPr>
        </p:pic>
        <p:pic>
          <p:nvPicPr>
            <p:cNvPr id="10" name="图片 6">
              <a:extLst>
                <a:ext uri="{FF2B5EF4-FFF2-40B4-BE49-F238E27FC236}">
                  <a16:creationId xmlns:a16="http://schemas.microsoft.com/office/drawing/2014/main" id="{5C62D4C7-32B1-4B53-B867-AF6C7E205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07" t="-408" r="37156" b="93954"/>
            <a:stretch/>
          </p:blipFill>
          <p:spPr>
            <a:xfrm>
              <a:off x="9649799" y="5449303"/>
              <a:ext cx="3271280" cy="148419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BF3E2F1-7272-44DF-834A-35C5811BD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79" t="-102" r="-333" b="83881"/>
            <a:stretch/>
          </p:blipFill>
          <p:spPr>
            <a:xfrm>
              <a:off x="8115007" y="-527617"/>
              <a:ext cx="4579358" cy="2637183"/>
            </a:xfrm>
            <a:prstGeom prst="rect">
              <a:avLst/>
            </a:prstGeom>
          </p:spPr>
        </p:pic>
        <p:pic>
          <p:nvPicPr>
            <p:cNvPr id="12" name="图片 5">
              <a:extLst>
                <a:ext uri="{FF2B5EF4-FFF2-40B4-BE49-F238E27FC236}">
                  <a16:creationId xmlns:a16="http://schemas.microsoft.com/office/drawing/2014/main" id="{4983C550-77AC-44D6-9590-7FCD7E9D9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06108">
              <a:off x="10700508" y="4183674"/>
              <a:ext cx="1715670" cy="2226392"/>
            </a:xfrm>
            <a:prstGeom prst="rect">
              <a:avLst/>
            </a:prstGeom>
          </p:spPr>
        </p:pic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24907" y="320054"/>
            <a:ext cx="10409150" cy="1041400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n-US" sz="2800" b="1" kern="0" dirty="0">
                <a:latin typeface="Cambria" panose="02040503050406030204" pitchFamily="18" charset="0"/>
                <a:ea typeface="+mj-ea"/>
              </a:rPr>
              <a:t> b) So </a:t>
            </a:r>
            <a:r>
              <a:rPr lang="en-US" sz="2800" b="1" kern="0" dirty="0" err="1">
                <a:latin typeface="Cambria" panose="02040503050406030204" pitchFamily="18" charset="0"/>
                <a:ea typeface="+mj-ea"/>
              </a:rPr>
              <a:t>sánh</a:t>
            </a:r>
            <a:r>
              <a:rPr lang="en-US" sz="2800" b="1" kern="0" dirty="0">
                <a:latin typeface="Cambria" panose="02040503050406030204" pitchFamily="18" charset="0"/>
                <a:ea typeface="+mj-ea"/>
              </a:rPr>
              <a:t> </a:t>
            </a:r>
            <a:r>
              <a:rPr lang="vi-VN" sz="2800" b="1" kern="0" dirty="0">
                <a:latin typeface="Cambria" panose="02040503050406030204" pitchFamily="18" charset="0"/>
                <a:ea typeface="+mj-ea"/>
              </a:rPr>
              <a:t>giá trị của </a:t>
            </a:r>
            <a:r>
              <a:rPr lang="en-US" sz="2800" b="1" kern="0" dirty="0" err="1">
                <a:latin typeface="Cambria" panose="02040503050406030204" pitchFamily="18" charset="0"/>
                <a:ea typeface="+mj-ea"/>
              </a:rPr>
              <a:t>hai</a:t>
            </a:r>
            <a:r>
              <a:rPr lang="en-US" sz="2800" b="1" kern="0" dirty="0">
                <a:latin typeface="Cambria" panose="02040503050406030204" pitchFamily="18" charset="0"/>
                <a:ea typeface="+mj-ea"/>
              </a:rPr>
              <a:t> </a:t>
            </a:r>
            <a:r>
              <a:rPr lang="vi-VN" sz="2800" b="1" kern="0" dirty="0">
                <a:latin typeface="Cambria" panose="02040503050406030204" pitchFamily="18" charset="0"/>
                <a:ea typeface="+mj-ea"/>
              </a:rPr>
              <a:t>biểu thức</a:t>
            </a:r>
            <a:r>
              <a:rPr lang="en-US" sz="2800" b="1" kern="0" dirty="0">
                <a:latin typeface="Cambria" panose="02040503050406030204" pitchFamily="18" charset="0"/>
                <a:ea typeface="+mj-ea"/>
              </a:rPr>
              <a:t> </a:t>
            </a:r>
            <a:r>
              <a:rPr lang="vi-VN" sz="2800" b="1" kern="0" dirty="0">
                <a:latin typeface="Cambria" panose="02040503050406030204" pitchFamily="18" charset="0"/>
                <a:ea typeface="+mj-ea"/>
              </a:rPr>
              <a:t>(a ×</a:t>
            </a:r>
            <a:r>
              <a:rPr lang="en-US" sz="2800" b="1" kern="0" dirty="0">
                <a:latin typeface="Cambria" panose="02040503050406030204" pitchFamily="18" charset="0"/>
                <a:ea typeface="+mj-ea"/>
              </a:rPr>
              <a:t> </a:t>
            </a:r>
            <a:r>
              <a:rPr lang="vi-VN" sz="2800" b="1" kern="0" dirty="0">
                <a:latin typeface="Cambria" panose="02040503050406030204" pitchFamily="18" charset="0"/>
                <a:ea typeface="+mj-ea"/>
              </a:rPr>
              <a:t>b) </a:t>
            </a:r>
            <a:r>
              <a:rPr lang="vi-VN" sz="2800" b="1" kern="0" dirty="0">
                <a:latin typeface="Cambria" panose="02040503050406030204" pitchFamily="18" charset="0"/>
              </a:rPr>
              <a:t>×</a:t>
            </a:r>
            <a:r>
              <a:rPr lang="vi-VN" sz="2800" b="1" kern="0" dirty="0">
                <a:latin typeface="Cambria" panose="02040503050406030204" pitchFamily="18" charset="0"/>
                <a:ea typeface="+mj-ea"/>
              </a:rPr>
              <a:t> c</a:t>
            </a:r>
            <a:r>
              <a:rPr lang="en-US" sz="2800" b="1" kern="0" dirty="0">
                <a:latin typeface="Cambria" panose="02040503050406030204" pitchFamily="18" charset="0"/>
                <a:ea typeface="+mj-ea"/>
              </a:rPr>
              <a:t> </a:t>
            </a:r>
            <a:r>
              <a:rPr lang="en-US" sz="2800" b="1" kern="0" dirty="0" err="1">
                <a:latin typeface="Cambria" panose="02040503050406030204" pitchFamily="18" charset="0"/>
                <a:ea typeface="+mj-ea"/>
              </a:rPr>
              <a:t>và</a:t>
            </a:r>
            <a:r>
              <a:rPr lang="en-US" sz="2800" b="1" kern="0" dirty="0">
                <a:latin typeface="Cambria" panose="02040503050406030204" pitchFamily="18" charset="0"/>
                <a:ea typeface="+mj-ea"/>
              </a:rPr>
              <a:t> </a:t>
            </a:r>
            <a:r>
              <a:rPr lang="vi-VN" sz="2800" b="1" kern="0" dirty="0">
                <a:latin typeface="Cambria" panose="02040503050406030204" pitchFamily="18" charset="0"/>
                <a:ea typeface="+mj-ea"/>
              </a:rPr>
              <a:t>a </a:t>
            </a:r>
            <a:r>
              <a:rPr lang="vi-VN" sz="2800" b="1" kern="0" dirty="0">
                <a:latin typeface="Cambria" panose="02040503050406030204" pitchFamily="18" charset="0"/>
              </a:rPr>
              <a:t>×</a:t>
            </a:r>
            <a:r>
              <a:rPr lang="vi-VN" sz="2800" b="1" kern="0" dirty="0">
                <a:latin typeface="Cambria" panose="02040503050406030204" pitchFamily="18" charset="0"/>
                <a:ea typeface="+mj-ea"/>
              </a:rPr>
              <a:t> (b </a:t>
            </a:r>
            <a:r>
              <a:rPr lang="vi-VN" sz="2800" b="1" kern="0" dirty="0">
                <a:latin typeface="Cambria" panose="02040503050406030204" pitchFamily="18" charset="0"/>
              </a:rPr>
              <a:t>×</a:t>
            </a:r>
            <a:r>
              <a:rPr lang="vi-VN" sz="2800" b="1" kern="0" dirty="0">
                <a:latin typeface="Cambria" panose="02040503050406030204" pitchFamily="18" charset="0"/>
                <a:ea typeface="+mj-ea"/>
              </a:rPr>
              <a:t> c)</a:t>
            </a:r>
            <a:r>
              <a:rPr lang="en-US" sz="2800" b="1" kern="0" dirty="0">
                <a:latin typeface="Cambria" panose="02040503050406030204" pitchFamily="18" charset="0"/>
                <a:ea typeface="+mj-ea"/>
              </a:rPr>
              <a:t> </a:t>
            </a:r>
            <a:r>
              <a:rPr lang="en-US" sz="2800" b="1" kern="0" dirty="0" err="1">
                <a:latin typeface="Cambria" panose="02040503050406030204" pitchFamily="18" charset="0"/>
                <a:ea typeface="+mj-ea"/>
              </a:rPr>
              <a:t>trong</a:t>
            </a:r>
            <a:r>
              <a:rPr lang="en-US" sz="2800" b="1" kern="0" dirty="0">
                <a:latin typeface="Cambria" panose="02040503050406030204" pitchFamily="18" charset="0"/>
                <a:ea typeface="+mj-ea"/>
              </a:rPr>
              <a:t> </a:t>
            </a:r>
            <a:r>
              <a:rPr lang="en-US" sz="2800" b="1" kern="0" dirty="0" err="1">
                <a:latin typeface="Cambria" panose="02040503050406030204" pitchFamily="18" charset="0"/>
                <a:ea typeface="+mj-ea"/>
              </a:rPr>
              <a:t>bảng</a:t>
            </a:r>
            <a:r>
              <a:rPr lang="en-US" sz="2800" b="1" kern="0" dirty="0">
                <a:latin typeface="Cambria" panose="02040503050406030204" pitchFamily="18" charset="0"/>
                <a:ea typeface="+mj-ea"/>
              </a:rPr>
              <a:t> </a:t>
            </a:r>
            <a:r>
              <a:rPr lang="en-US" sz="2800" b="1" kern="0" dirty="0" err="1">
                <a:latin typeface="Cambria" panose="02040503050406030204" pitchFamily="18" charset="0"/>
                <a:ea typeface="+mj-ea"/>
              </a:rPr>
              <a:t>sau</a:t>
            </a:r>
            <a:r>
              <a:rPr lang="en-US" sz="2800" b="1" kern="0" dirty="0">
                <a:latin typeface="Cambria" panose="02040503050406030204" pitchFamily="18" charset="0"/>
                <a:ea typeface="+mj-ea"/>
              </a:rPr>
              <a:t> :</a:t>
            </a:r>
          </a:p>
        </p:txBody>
      </p:sp>
      <p:graphicFrame>
        <p:nvGraphicFramePr>
          <p:cNvPr id="14" name="Group 1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8513"/>
              </p:ext>
            </p:extLst>
          </p:nvPr>
        </p:nvGraphicFramePr>
        <p:xfrm>
          <a:off x="824908" y="1480757"/>
          <a:ext cx="10528891" cy="3206737"/>
        </p:xfrm>
        <a:graphic>
          <a:graphicData uri="http://schemas.openxmlformats.org/drawingml/2006/table">
            <a:tbl>
              <a:tblPr/>
              <a:tblGrid>
                <a:gridCol w="78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90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25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0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mbria" panose="02040503050406030204" pitchFamily="18" charset="0"/>
                        </a:rPr>
                        <a:t>a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mbria" panose="02040503050406030204" pitchFamily="18" charset="0"/>
                        </a:rPr>
                        <a:t>b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mbria" panose="02040503050406030204" pitchFamily="18" charset="0"/>
                        </a:rPr>
                        <a:t>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mbria" panose="02040503050406030204" pitchFamily="18" charset="0"/>
                        </a:rPr>
                        <a:t>(a x b) x 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mbria" panose="02040503050406030204" pitchFamily="18" charset="0"/>
                        </a:rPr>
                        <a:t>a x (b x c)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833"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+mj-lt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1" marB="45711"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3461851" y="3211906"/>
            <a:ext cx="2712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(5 </a:t>
            </a:r>
            <a:r>
              <a:rPr lang="vi-VN" sz="3600" b="1" kern="0" dirty="0">
                <a:solidFill>
                  <a:srgbClr val="0000FF"/>
                </a:solidFill>
                <a:latin typeface="Cambria" panose="02040503050406030204" pitchFamily="18" charset="0"/>
              </a:rPr>
              <a:t>×</a:t>
            </a:r>
            <a:r>
              <a:rPr lang="vi-VN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2) </a:t>
            </a:r>
            <a:r>
              <a:rPr lang="vi-VN" sz="3600" b="1" kern="0" dirty="0">
                <a:solidFill>
                  <a:srgbClr val="0000FF"/>
                </a:solidFill>
                <a:latin typeface="Cambria" panose="02040503050406030204" pitchFamily="18" charset="0"/>
              </a:rPr>
              <a:t>×</a:t>
            </a:r>
            <a:r>
              <a:rPr lang="vi-VN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3 =</a:t>
            </a:r>
            <a:endParaRPr lang="en-US" sz="36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7442744" y="3284442"/>
            <a:ext cx="28135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5 </a:t>
            </a:r>
            <a:r>
              <a:rPr lang="vi-VN" sz="3600" b="1" kern="0" dirty="0">
                <a:solidFill>
                  <a:srgbClr val="0000FF"/>
                </a:solidFill>
                <a:latin typeface="Cambria" panose="02040503050406030204" pitchFamily="18" charset="0"/>
              </a:rPr>
              <a:t>×</a:t>
            </a:r>
            <a:r>
              <a:rPr lang="vi-VN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(2 </a:t>
            </a:r>
            <a:r>
              <a:rPr lang="vi-VN" sz="3600" b="1" kern="0" dirty="0">
                <a:solidFill>
                  <a:srgbClr val="0000FF"/>
                </a:solidFill>
                <a:latin typeface="Cambria" panose="02040503050406030204" pitchFamily="18" charset="0"/>
              </a:rPr>
              <a:t>×</a:t>
            </a:r>
            <a:r>
              <a:rPr lang="vi-VN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3) = </a:t>
            </a:r>
            <a:endParaRPr lang="en-US" sz="36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3448542" y="3930773"/>
            <a:ext cx="28135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(4 </a:t>
            </a:r>
            <a:r>
              <a:rPr lang="vi-VN" sz="3600" b="1" kern="0" dirty="0">
                <a:solidFill>
                  <a:srgbClr val="0000FF"/>
                </a:solidFill>
                <a:latin typeface="Cambria" panose="02040503050406030204" pitchFamily="18" charset="0"/>
              </a:rPr>
              <a:t>×</a:t>
            </a:r>
            <a:r>
              <a:rPr lang="vi-VN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6) </a:t>
            </a:r>
            <a:r>
              <a:rPr lang="vi-VN" sz="3600" b="1" kern="0" dirty="0">
                <a:solidFill>
                  <a:srgbClr val="0000FF"/>
                </a:solidFill>
                <a:latin typeface="Cambria" panose="02040503050406030204" pitchFamily="18" charset="0"/>
              </a:rPr>
              <a:t>×</a:t>
            </a:r>
            <a:r>
              <a:rPr lang="vi-VN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2 = </a:t>
            </a:r>
            <a:endParaRPr lang="en-US" sz="36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7483438" y="3985968"/>
            <a:ext cx="28135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4 </a:t>
            </a:r>
            <a:r>
              <a:rPr lang="vi-VN" sz="3600" b="1" kern="0" dirty="0">
                <a:solidFill>
                  <a:srgbClr val="0000FF"/>
                </a:solidFill>
                <a:latin typeface="Cambria" panose="02040503050406030204" pitchFamily="18" charset="0"/>
              </a:rPr>
              <a:t>×</a:t>
            </a:r>
            <a:r>
              <a:rPr lang="vi-VN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(6 </a:t>
            </a:r>
            <a:r>
              <a:rPr lang="vi-VN" sz="3600" b="1" kern="0" dirty="0">
                <a:solidFill>
                  <a:srgbClr val="0000FF"/>
                </a:solidFill>
                <a:latin typeface="Cambria" panose="02040503050406030204" pitchFamily="18" charset="0"/>
              </a:rPr>
              <a:t>×</a:t>
            </a:r>
            <a:r>
              <a:rPr lang="vi-VN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2) = </a:t>
            </a:r>
            <a:endParaRPr lang="en-US" sz="36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Hộp_Văn_Bản 13"/>
          <p:cNvSpPr txBox="1">
            <a:spLocks noChangeArrowheads="1"/>
          </p:cNvSpPr>
          <p:nvPr/>
        </p:nvSpPr>
        <p:spPr bwMode="auto">
          <a:xfrm>
            <a:off x="1025528" y="2463242"/>
            <a:ext cx="515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vi-VN" sz="3600" b="1" dirty="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0" name="Hộp_Văn_Bản 14"/>
          <p:cNvSpPr txBox="1">
            <a:spLocks noChangeArrowheads="1"/>
          </p:cNvSpPr>
          <p:nvPr/>
        </p:nvSpPr>
        <p:spPr bwMode="auto">
          <a:xfrm>
            <a:off x="1763715" y="2482292"/>
            <a:ext cx="517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vi-VN" sz="3600" b="1" dirty="0"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21" name="Hộp_Văn_Bản 15"/>
          <p:cNvSpPr txBox="1">
            <a:spLocks noChangeArrowheads="1"/>
          </p:cNvSpPr>
          <p:nvPr/>
        </p:nvSpPr>
        <p:spPr bwMode="auto">
          <a:xfrm>
            <a:off x="2589214" y="2482292"/>
            <a:ext cx="515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vi-VN" sz="3600" b="1" dirty="0"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22" name="Hình Chữ nhật 21"/>
          <p:cNvSpPr/>
          <p:nvPr/>
        </p:nvSpPr>
        <p:spPr bwMode="auto">
          <a:xfrm>
            <a:off x="3464971" y="2431214"/>
            <a:ext cx="3232064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</a:rPr>
              <a:t>(3 </a:t>
            </a:r>
            <a:r>
              <a:rPr lang="vi-VN" sz="3600" b="1" kern="0" dirty="0">
                <a:solidFill>
                  <a:srgbClr val="0000FF"/>
                </a:solidFill>
                <a:latin typeface="Cambria" panose="02040503050406030204" pitchFamily="18" charset="0"/>
              </a:rPr>
              <a:t>×</a:t>
            </a:r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</a:rPr>
              <a:t> 4) </a:t>
            </a:r>
            <a:r>
              <a:rPr lang="vi-VN" sz="3600" b="1" kern="0" dirty="0">
                <a:solidFill>
                  <a:srgbClr val="0000FF"/>
                </a:solidFill>
                <a:latin typeface="Cambria" panose="02040503050406030204" pitchFamily="18" charset="0"/>
              </a:rPr>
              <a:t>×</a:t>
            </a:r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</a:rPr>
              <a:t> 5</a:t>
            </a:r>
            <a:r>
              <a:rPr lang="en-US" sz="3600" b="1" dirty="0">
                <a:solidFill>
                  <a:srgbClr val="0033CC"/>
                </a:solidFill>
                <a:latin typeface="Cambria" panose="02040503050406030204" pitchFamily="18" charset="0"/>
              </a:rPr>
              <a:t> =</a:t>
            </a:r>
            <a:r>
              <a:rPr lang="vi-VN" sz="3600" b="1" dirty="0">
                <a:solidFill>
                  <a:schemeClr val="accent2"/>
                </a:solidFill>
                <a:latin typeface="Cambria" panose="020405030504060302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>
              <a:defRPr/>
            </a:pP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23" name="Hình Chữ nhật 22"/>
          <p:cNvSpPr>
            <a:spLocks noChangeArrowheads="1"/>
          </p:cNvSpPr>
          <p:nvPr/>
        </p:nvSpPr>
        <p:spPr bwMode="auto">
          <a:xfrm>
            <a:off x="6145526" y="2456445"/>
            <a:ext cx="1011305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60</a:t>
            </a:r>
          </a:p>
          <a:p>
            <a:pPr eaLnBrk="1" hangingPunct="1"/>
            <a:endParaRPr lang="en-US" altLang="vi-VN" sz="3600" b="1" dirty="0">
              <a:latin typeface="Cambria" panose="02040503050406030204" pitchFamily="18" charset="0"/>
            </a:endParaRPr>
          </a:p>
        </p:txBody>
      </p:sp>
      <p:sp>
        <p:nvSpPr>
          <p:cNvPr id="24" name="Hình Chữ nhật 23"/>
          <p:cNvSpPr/>
          <p:nvPr/>
        </p:nvSpPr>
        <p:spPr bwMode="auto">
          <a:xfrm>
            <a:off x="7388064" y="2442824"/>
            <a:ext cx="3089436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</a:rPr>
              <a:t>3 </a:t>
            </a:r>
            <a:r>
              <a:rPr lang="vi-VN" sz="3600" b="1" kern="0" dirty="0">
                <a:solidFill>
                  <a:srgbClr val="0000FF"/>
                </a:solidFill>
                <a:latin typeface="Cambria" panose="02040503050406030204" pitchFamily="18" charset="0"/>
              </a:rPr>
              <a:t>×</a:t>
            </a:r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latin typeface="Cambria" panose="02040503050406030204" pitchFamily="18" charset="0"/>
              </a:rPr>
              <a:t>(</a:t>
            </a:r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</a:rPr>
              <a:t>4 </a:t>
            </a:r>
            <a:r>
              <a:rPr lang="vi-VN" sz="3600" b="1" kern="0" dirty="0">
                <a:solidFill>
                  <a:srgbClr val="0000FF"/>
                </a:solidFill>
                <a:latin typeface="Cambria" panose="02040503050406030204" pitchFamily="18" charset="0"/>
              </a:rPr>
              <a:t>×</a:t>
            </a:r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</a:rPr>
              <a:t> 5</a:t>
            </a:r>
            <a:r>
              <a:rPr lang="en-US" sz="3600" b="1" dirty="0">
                <a:solidFill>
                  <a:srgbClr val="0033CC"/>
                </a:solidFill>
                <a:latin typeface="Cambria" panose="02040503050406030204" pitchFamily="18" charset="0"/>
              </a:rPr>
              <a:t>) =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>
              <a:defRPr/>
            </a:pP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25" name="Hình Chữ nhật 24"/>
          <p:cNvSpPr>
            <a:spLocks noChangeArrowheads="1"/>
          </p:cNvSpPr>
          <p:nvPr/>
        </p:nvSpPr>
        <p:spPr bwMode="auto">
          <a:xfrm>
            <a:off x="10066888" y="2469262"/>
            <a:ext cx="1051464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60</a:t>
            </a:r>
          </a:p>
          <a:p>
            <a:pPr eaLnBrk="1" hangingPunct="1"/>
            <a:endParaRPr lang="en-US" altLang="vi-VN" sz="3600" b="1" dirty="0">
              <a:latin typeface="Cambria" panose="02040503050406030204" pitchFamily="18" charset="0"/>
            </a:endParaRPr>
          </a:p>
        </p:txBody>
      </p:sp>
      <p:sp>
        <p:nvSpPr>
          <p:cNvPr id="26" name="Hộp_Văn_Bản 25"/>
          <p:cNvSpPr txBox="1">
            <a:spLocks noChangeArrowheads="1"/>
          </p:cNvSpPr>
          <p:nvPr/>
        </p:nvSpPr>
        <p:spPr bwMode="auto">
          <a:xfrm>
            <a:off x="2567855" y="3257728"/>
            <a:ext cx="515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vi-VN" sz="3600" b="1" dirty="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7" name="Hộp_Văn_Bản 26"/>
          <p:cNvSpPr txBox="1">
            <a:spLocks noChangeArrowheads="1"/>
          </p:cNvSpPr>
          <p:nvPr/>
        </p:nvSpPr>
        <p:spPr bwMode="auto">
          <a:xfrm>
            <a:off x="1765302" y="3257728"/>
            <a:ext cx="515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vi-VN" sz="3600" b="1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8" name="Hộp_Văn_Bản 27"/>
          <p:cNvSpPr txBox="1">
            <a:spLocks noChangeArrowheads="1"/>
          </p:cNvSpPr>
          <p:nvPr/>
        </p:nvSpPr>
        <p:spPr bwMode="auto">
          <a:xfrm>
            <a:off x="1009650" y="3259884"/>
            <a:ext cx="515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vi-VN" sz="3600" b="1" dirty="0"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29" name="Hộp_Văn_Bản 28"/>
          <p:cNvSpPr txBox="1">
            <a:spLocks noChangeArrowheads="1"/>
          </p:cNvSpPr>
          <p:nvPr/>
        </p:nvSpPr>
        <p:spPr bwMode="auto">
          <a:xfrm>
            <a:off x="1009650" y="3969915"/>
            <a:ext cx="515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vi-VN" sz="3600" b="1" dirty="0"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30" name="Hộp_Văn_Bản 29"/>
          <p:cNvSpPr txBox="1">
            <a:spLocks noChangeArrowheads="1"/>
          </p:cNvSpPr>
          <p:nvPr/>
        </p:nvSpPr>
        <p:spPr bwMode="auto">
          <a:xfrm>
            <a:off x="1738393" y="3969914"/>
            <a:ext cx="517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vi-VN" sz="3600" b="1" dirty="0"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31" name="Hộp_Văn_Bản 30"/>
          <p:cNvSpPr txBox="1">
            <a:spLocks noChangeArrowheads="1"/>
          </p:cNvSpPr>
          <p:nvPr/>
        </p:nvSpPr>
        <p:spPr bwMode="auto">
          <a:xfrm>
            <a:off x="2563351" y="3991746"/>
            <a:ext cx="515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vi-VN" sz="3600" b="1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32" name="Hộp_Văn_Bản 31"/>
          <p:cNvSpPr txBox="1">
            <a:spLocks noChangeArrowheads="1"/>
          </p:cNvSpPr>
          <p:nvPr/>
        </p:nvSpPr>
        <p:spPr bwMode="auto">
          <a:xfrm>
            <a:off x="6082475" y="3242624"/>
            <a:ext cx="1097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30</a:t>
            </a:r>
          </a:p>
        </p:txBody>
      </p:sp>
      <p:sp>
        <p:nvSpPr>
          <p:cNvPr id="33" name="Hộp_Văn_Bản 32"/>
          <p:cNvSpPr txBox="1">
            <a:spLocks noChangeArrowheads="1"/>
          </p:cNvSpPr>
          <p:nvPr/>
        </p:nvSpPr>
        <p:spPr bwMode="auto">
          <a:xfrm>
            <a:off x="10104867" y="3334429"/>
            <a:ext cx="10530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30</a:t>
            </a:r>
          </a:p>
        </p:txBody>
      </p:sp>
      <p:sp>
        <p:nvSpPr>
          <p:cNvPr id="34" name="Hộp_Văn_Bản 33"/>
          <p:cNvSpPr txBox="1">
            <a:spLocks noChangeArrowheads="1"/>
          </p:cNvSpPr>
          <p:nvPr/>
        </p:nvSpPr>
        <p:spPr bwMode="auto">
          <a:xfrm>
            <a:off x="6056586" y="3928423"/>
            <a:ext cx="11496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48</a:t>
            </a:r>
          </a:p>
        </p:txBody>
      </p:sp>
      <p:sp>
        <p:nvSpPr>
          <p:cNvPr id="35" name="Hộp_Văn_Bản 34"/>
          <p:cNvSpPr txBox="1">
            <a:spLocks noChangeArrowheads="1"/>
          </p:cNvSpPr>
          <p:nvPr/>
        </p:nvSpPr>
        <p:spPr bwMode="auto">
          <a:xfrm>
            <a:off x="10095884" y="4054382"/>
            <a:ext cx="1324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48</a:t>
            </a:r>
          </a:p>
        </p:txBody>
      </p:sp>
      <p:cxnSp>
        <p:nvCxnSpPr>
          <p:cNvPr id="36" name="Đường kết nối thẳng 22"/>
          <p:cNvCxnSpPr>
            <a:cxnSpLocks noChangeShapeType="1"/>
          </p:cNvCxnSpPr>
          <p:nvPr/>
        </p:nvCxnSpPr>
        <p:spPr bwMode="auto">
          <a:xfrm>
            <a:off x="1448795" y="770904"/>
            <a:ext cx="1214401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7" name="Đường kết nối thẳng 22"/>
          <p:cNvCxnSpPr>
            <a:cxnSpLocks noChangeShapeType="1"/>
          </p:cNvCxnSpPr>
          <p:nvPr/>
        </p:nvCxnSpPr>
        <p:spPr bwMode="auto">
          <a:xfrm>
            <a:off x="7065491" y="803118"/>
            <a:ext cx="3990174" cy="2280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2" name="Text Box 39">
            <a:extLst>
              <a:ext uri="{FF2B5EF4-FFF2-40B4-BE49-F238E27FC236}">
                <a16:creationId xmlns:a16="http://schemas.microsoft.com/office/drawing/2014/main" id="{B661E5D8-8A1A-4B7D-AC47-BA65D969F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629" y="5115044"/>
            <a:ext cx="8153400" cy="1077218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0" dirty="0">
                <a:latin typeface="Cambria" panose="02040503050406030204" pitchFamily="18" charset="0"/>
              </a:rPr>
              <a:t>Ta </a:t>
            </a:r>
            <a:r>
              <a:rPr lang="en-US" altLang="en-US" sz="3200" b="0" dirty="0" err="1">
                <a:latin typeface="Cambria" panose="02040503050406030204" pitchFamily="18" charset="0"/>
              </a:rPr>
              <a:t>thấy</a:t>
            </a:r>
            <a:r>
              <a:rPr lang="en-US" altLang="en-US" sz="3200" b="0" dirty="0">
                <a:latin typeface="Cambria" panose="02040503050406030204" pitchFamily="18" charset="0"/>
              </a:rPr>
              <a:t> </a:t>
            </a:r>
            <a:r>
              <a:rPr lang="en-US" altLang="en-US" sz="3200" b="0" dirty="0" err="1">
                <a:latin typeface="Cambria" panose="02040503050406030204" pitchFamily="18" charset="0"/>
              </a:rPr>
              <a:t>giá</a:t>
            </a:r>
            <a:r>
              <a:rPr lang="en-US" altLang="en-US" sz="3200" b="0" dirty="0">
                <a:latin typeface="Cambria" panose="02040503050406030204" pitchFamily="18" charset="0"/>
              </a:rPr>
              <a:t> </a:t>
            </a:r>
            <a:r>
              <a:rPr lang="en-US" altLang="en-US" sz="3200" b="0" dirty="0" err="1">
                <a:latin typeface="Cambria" panose="02040503050406030204" pitchFamily="18" charset="0"/>
              </a:rPr>
              <a:t>trị</a:t>
            </a:r>
            <a:r>
              <a:rPr lang="en-US" altLang="en-US" sz="3200" b="0" dirty="0">
                <a:latin typeface="Cambria" panose="02040503050406030204" pitchFamily="18" charset="0"/>
              </a:rPr>
              <a:t> </a:t>
            </a:r>
            <a:r>
              <a:rPr lang="en-US" altLang="en-US" sz="3200" b="0" dirty="0" err="1">
                <a:latin typeface="Cambria" panose="02040503050406030204" pitchFamily="18" charset="0"/>
              </a:rPr>
              <a:t>của</a:t>
            </a:r>
            <a:r>
              <a:rPr lang="en-US" altLang="en-US" sz="3200" b="0" dirty="0">
                <a:latin typeface="Cambria" panose="02040503050406030204" pitchFamily="18" charset="0"/>
              </a:rPr>
              <a:t> </a:t>
            </a:r>
            <a:r>
              <a:rPr lang="en-US" altLang="en-US" sz="3200" dirty="0">
                <a:latin typeface="Cambria" panose="02040503050406030204" pitchFamily="18" charset="0"/>
              </a:rPr>
              <a:t>(a x b) x c </a:t>
            </a:r>
            <a:r>
              <a:rPr lang="en-US" altLang="en-US" sz="3200" b="0" dirty="0" err="1">
                <a:latin typeface="Cambria" panose="02040503050406030204" pitchFamily="18" charset="0"/>
              </a:rPr>
              <a:t>và</a:t>
            </a:r>
            <a:r>
              <a:rPr lang="en-US" altLang="en-US" sz="3200" b="0" dirty="0">
                <a:latin typeface="Cambria" panose="02040503050406030204" pitchFamily="18" charset="0"/>
              </a:rPr>
              <a:t> </a:t>
            </a:r>
            <a:r>
              <a:rPr lang="en-US" altLang="en-US" sz="3200" b="0" dirty="0" err="1">
                <a:latin typeface="Cambria" panose="02040503050406030204" pitchFamily="18" charset="0"/>
              </a:rPr>
              <a:t>của</a:t>
            </a:r>
            <a:r>
              <a:rPr lang="en-US" altLang="en-US" sz="3200" b="0" dirty="0">
                <a:latin typeface="Cambria" panose="02040503050406030204" pitchFamily="18" charset="0"/>
              </a:rPr>
              <a:t> </a:t>
            </a:r>
            <a:r>
              <a:rPr lang="en-US" altLang="en-US" sz="3200" dirty="0">
                <a:latin typeface="Cambria" panose="02040503050406030204" pitchFamily="18" charset="0"/>
              </a:rPr>
              <a:t>a x (b x c) </a:t>
            </a:r>
            <a:r>
              <a:rPr lang="en-US" altLang="en-US" sz="3200" b="0" dirty="0" err="1">
                <a:latin typeface="Cambria" panose="02040503050406030204" pitchFamily="18" charset="0"/>
              </a:rPr>
              <a:t>như</a:t>
            </a:r>
            <a:r>
              <a:rPr lang="en-US" altLang="en-US" sz="3200" b="0" dirty="0">
                <a:latin typeface="Cambria" panose="02040503050406030204" pitchFamily="18" charset="0"/>
              </a:rPr>
              <a:t> </a:t>
            </a:r>
            <a:r>
              <a:rPr lang="en-US" altLang="en-US" sz="3200" b="0" dirty="0" err="1">
                <a:latin typeface="Cambria" panose="02040503050406030204" pitchFamily="18" charset="0"/>
              </a:rPr>
              <a:t>thế</a:t>
            </a:r>
            <a:r>
              <a:rPr lang="en-US" altLang="en-US" sz="3200" b="0" dirty="0">
                <a:latin typeface="Cambria" panose="02040503050406030204" pitchFamily="18" charset="0"/>
              </a:rPr>
              <a:t> </a:t>
            </a:r>
            <a:r>
              <a:rPr lang="en-US" altLang="en-US" sz="3200" b="0" dirty="0" err="1">
                <a:latin typeface="Cambria" panose="02040503050406030204" pitchFamily="18" charset="0"/>
              </a:rPr>
              <a:t>nào</a:t>
            </a:r>
            <a:r>
              <a:rPr lang="en-US" altLang="en-US" sz="3200" b="0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3" name="Text Box 49"/>
          <p:cNvSpPr txBox="1">
            <a:spLocks noChangeArrowheads="1"/>
          </p:cNvSpPr>
          <p:nvPr/>
        </p:nvSpPr>
        <p:spPr bwMode="auto">
          <a:xfrm>
            <a:off x="1738393" y="5125612"/>
            <a:ext cx="9186282" cy="1077218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</a:rPr>
              <a:t>  Ta </a:t>
            </a:r>
            <a:r>
              <a:rPr lang="en-US" altLang="en-US" sz="3200" b="1" dirty="0" err="1">
                <a:latin typeface="Cambria" panose="02040503050406030204" pitchFamily="18" charset="0"/>
              </a:rPr>
              <a:t>thấy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giá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trị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của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( a x b ) x c </a:t>
            </a:r>
            <a:r>
              <a:rPr lang="en-US" altLang="en-US" sz="3200" b="1" dirty="0" err="1">
                <a:latin typeface="Cambria" panose="02040503050406030204" pitchFamily="18" charset="0"/>
              </a:rPr>
              <a:t>và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của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a x ( b x c ) </a:t>
            </a:r>
            <a:r>
              <a:rPr lang="en-US" altLang="en-US" sz="3200" b="1" dirty="0" err="1">
                <a:latin typeface="Cambria" panose="02040503050406030204" pitchFamily="18" charset="0"/>
              </a:rPr>
              <a:t>luôn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luôn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bằng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 smtClean="0">
                <a:latin typeface="Cambria" panose="02040503050406030204" pitchFamily="18" charset="0"/>
              </a:rPr>
              <a:t>nhau</a:t>
            </a:r>
            <a:r>
              <a:rPr lang="en-US" altLang="en-US" sz="3200" b="1" dirty="0" smtClean="0">
                <a:latin typeface="Cambria" panose="02040503050406030204" pitchFamily="18" charset="0"/>
              </a:rPr>
              <a:t>.</a:t>
            </a:r>
            <a:endParaRPr lang="en-US" alt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6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1045</Words>
  <Application>Microsoft Office PowerPoint</Application>
  <PresentationFormat>Widescreen</PresentationFormat>
  <Paragraphs>165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等线</vt:lpstr>
      <vt:lpstr>等线 Light</vt:lpstr>
      <vt:lpstr>Times New Roman</vt:lpstr>
      <vt:lpstr>UTM A&amp;S Graceland</vt:lpstr>
      <vt:lpstr>UTM Azuki</vt:lpstr>
      <vt:lpstr>UTM Than Chien Tranh</vt:lpstr>
      <vt:lpstr>汉仪夏日体W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2021-11-15T05:10:49Z</dcterms:created>
  <dcterms:modified xsi:type="dcterms:W3CDTF">2021-11-16T00:01:07Z</dcterms:modified>
</cp:coreProperties>
</file>