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310" r:id="rId4"/>
    <p:sldId id="258" r:id="rId5"/>
    <p:sldId id="311" r:id="rId6"/>
    <p:sldId id="312" r:id="rId7"/>
    <p:sldId id="313" r:id="rId8"/>
    <p:sldId id="314" r:id="rId9"/>
    <p:sldId id="315" r:id="rId10"/>
  </p:sldIdLst>
  <p:sldSz cx="9144000" cy="5143500" type="screen16x9"/>
  <p:notesSz cx="6858000" cy="9144000"/>
  <p:embeddedFontLst>
    <p:embeddedFont>
      <p:font typeface="UTM Cookies" panose="02040603050506020204" pitchFamily="18" charset="0"/>
      <p:regular r:id="rId12"/>
    </p:embeddedFont>
    <p:embeddedFont>
      <p:font typeface="Nunito" panose="020B0604020202020204" charset="0"/>
      <p:regular r:id="rId13"/>
      <p:bold r:id="rId14"/>
      <p:italic r:id="rId15"/>
      <p:boldItalic r:id="rId16"/>
    </p:embeddedFont>
    <p:embeddedFont>
      <p:font typeface="Caveat Brush" panose="020B0604020202020204" charset="0"/>
      <p:regular r:id="rId17"/>
    </p:embeddedFont>
    <p:embeddedFont>
      <p:font typeface="宋体" panose="02010600030101010101" pitchFamily="2" charset="-122"/>
      <p:regular r:id="rId18"/>
    </p:embeddedFont>
    <p:embeddedFont>
      <p:font typeface="UTM Isadora" panose="02040603050506020204" pitchFamily="18" charset="0"/>
      <p:regular r:id="rId19"/>
      <p:bold r:id="rId20"/>
    </p:embeddedFont>
    <p:embeddedFont>
      <p:font typeface="Fredoka One" panose="020B0604020202020204" charset="0"/>
      <p:regular r:id="rId21"/>
    </p:embeddedFont>
    <p:embeddedFont>
      <p:font typeface="UTM Cooper Black" panose="02040603050506020204" pitchFamily="18" charset="0"/>
      <p:regular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4">
          <p15:clr>
            <a:srgbClr val="9AA0A6"/>
          </p15:clr>
        </p15:guide>
        <p15:guide id="2" orient="horz" pos="576">
          <p15:clr>
            <a:srgbClr val="9AA0A6"/>
          </p15:clr>
        </p15:guide>
        <p15:guide id="3" orient="horz" pos="2843">
          <p15:clr>
            <a:srgbClr val="9AA0A6"/>
          </p15:clr>
        </p15:guide>
        <p15:guide id="4" pos="5306">
          <p15:clr>
            <a:srgbClr val="9AA0A6"/>
          </p15:clr>
        </p15:guide>
        <p15:guide id="5" pos="2880">
          <p15:clr>
            <a:srgbClr val="9AA0A6"/>
          </p15:clr>
        </p15:guide>
        <p15:guide id="6" orient="horz" pos="179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8ADC7B-4917-4B79-946C-48C3C7795D51}">
  <a:tblStyle styleId="{678ADC7B-4917-4B79-946C-48C3C7795D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7" y="442"/>
      </p:cViewPr>
      <p:guideLst>
        <p:guide pos="454"/>
        <p:guide orient="horz" pos="576"/>
        <p:guide orient="horz" pos="2843"/>
        <p:guide pos="5306"/>
        <p:guide pos="2880"/>
        <p:guide orient="horz" pos="17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9354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92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927025"/>
            <a:ext cx="5715000" cy="281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74067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460950" y="1198000"/>
            <a:ext cx="61992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1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2147050" y="3073725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-text 2">
  <p:cSld name="CUSTOM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460950" y="1198000"/>
            <a:ext cx="61992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1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2147050" y="3073725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2391900" y="3571975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1956450" y="2212250"/>
            <a:ext cx="5231100" cy="12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veat Brush"/>
              <a:buNone/>
              <a:defRPr sz="34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8" r:id="rId7"/>
    <p:sldLayoutId id="2147483661" r:id="rId8"/>
    <p:sldLayoutId id="2147483663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4047" t="48455" b="2674"/>
          <a:stretch/>
        </p:blipFill>
        <p:spPr>
          <a:xfrm>
            <a:off x="-225930" y="123371"/>
            <a:ext cx="7679965" cy="4213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7616" t="52786" r="27308" b="1641"/>
          <a:stretch/>
        </p:blipFill>
        <p:spPr>
          <a:xfrm>
            <a:off x="3258759" y="3033822"/>
            <a:ext cx="2815225" cy="20573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9575" y="1028786"/>
            <a:ext cx="2475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tx2"/>
                </a:solidFill>
                <a:latin typeface="UTM Isadora" panose="02040603050506020204" pitchFamily="18" charset="0"/>
              </a:rPr>
              <a:t>Kể chuyện</a:t>
            </a:r>
            <a:endParaRPr lang="en-US" sz="3600" b="1" dirty="0">
              <a:solidFill>
                <a:schemeClr val="tx2"/>
              </a:solidFill>
              <a:latin typeface="UTM Isadora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3237" y="1729010"/>
            <a:ext cx="4841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7030A0"/>
                </a:solidFill>
                <a:latin typeface="UTM Cooper Black" panose="02040603050506020204" pitchFamily="18" charset="0"/>
              </a:rPr>
              <a:t>KỂ CHUYỆN</a:t>
            </a:r>
          </a:p>
          <a:p>
            <a:pPr algn="ctr"/>
            <a:r>
              <a:rPr lang="vi-VN" sz="3600" b="1" dirty="0">
                <a:solidFill>
                  <a:srgbClr val="7030A0"/>
                </a:solidFill>
                <a:latin typeface="UTM Cooper Black" panose="02040603050506020204" pitchFamily="18" charset="0"/>
              </a:rPr>
              <a:t>ĐÃ NGHE, ĐÃ ĐỌC</a:t>
            </a:r>
            <a:endParaRPr lang="en-US" sz="3600" b="1" dirty="0">
              <a:solidFill>
                <a:srgbClr val="7030A0"/>
              </a:solidFill>
              <a:latin typeface="UTM Cooper Black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74384" b="44803"/>
          <a:stretch/>
        </p:blipFill>
        <p:spPr>
          <a:xfrm>
            <a:off x="5784850" y="670982"/>
            <a:ext cx="3527025" cy="4275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424" t="55878" r="62500" b="1118"/>
          <a:stretch/>
        </p:blipFill>
        <p:spPr>
          <a:xfrm>
            <a:off x="1111785" y="3145017"/>
            <a:ext cx="2815225" cy="1941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66426" t="52487"/>
          <a:stretch/>
        </p:blipFill>
        <p:spPr>
          <a:xfrm>
            <a:off x="-225931" y="30884"/>
            <a:ext cx="2249412" cy="17906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/>
          <p:cNvSpPr/>
          <p:nvPr/>
        </p:nvSpPr>
        <p:spPr>
          <a:xfrm>
            <a:off x="1269507" y="355107"/>
            <a:ext cx="6578353" cy="15269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980068" y="473032"/>
            <a:ext cx="17653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u="sng" dirty="0" err="1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Đề</a:t>
            </a:r>
            <a:r>
              <a:rPr lang="en-US" sz="2000" b="1" i="1" u="sng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000" b="1" i="1" u="sng" dirty="0" err="1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bài</a:t>
            </a:r>
            <a:r>
              <a:rPr lang="en-US" sz="2000" b="1" i="1" u="sng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: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550589" y="873082"/>
            <a:ext cx="6016188" cy="707886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" charset="0"/>
              </a:rPr>
              <a:t>Hãy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kể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một</a:t>
            </a:r>
            <a:r>
              <a:rPr lang="en-US" sz="2000" dirty="0">
                <a:latin typeface="Arial" charset="0"/>
              </a:rPr>
              <a:t> </a:t>
            </a:r>
            <a:r>
              <a:rPr lang="vi-VN" sz="2000" dirty="0">
                <a:latin typeface="Arial" charset="0"/>
              </a:rPr>
              <a:t>câu chuyện em đã nghe hoặc đã đọc</a:t>
            </a:r>
            <a:r>
              <a:rPr lang="en-US" sz="2000" dirty="0">
                <a:latin typeface="Arial" charset="0"/>
              </a:rPr>
              <a:t> </a:t>
            </a:r>
            <a:r>
              <a:rPr lang="vi-VN" sz="2000" dirty="0">
                <a:latin typeface="Arial" charset="0"/>
              </a:rPr>
              <a:t>về những người đã </a:t>
            </a:r>
            <a:r>
              <a:rPr lang="en-US" sz="2000" dirty="0" err="1">
                <a:latin typeface="Arial" charset="0"/>
              </a:rPr>
              <a:t>góp</a:t>
            </a:r>
            <a:r>
              <a:rPr lang="en-US" sz="2000" dirty="0">
                <a:latin typeface="Arial" charset="0"/>
              </a:rPr>
              <a:t> </a:t>
            </a:r>
            <a:r>
              <a:rPr lang="vi-VN" sz="2000" dirty="0">
                <a:latin typeface="Arial" charset="0"/>
              </a:rPr>
              <a:t>sức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bảo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vệ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trật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tự</a:t>
            </a:r>
            <a:r>
              <a:rPr lang="en-US" sz="2000" dirty="0">
                <a:latin typeface="Arial" charset="0"/>
              </a:rPr>
              <a:t>, an </a:t>
            </a:r>
            <a:r>
              <a:rPr lang="en-US" sz="2000" dirty="0" err="1">
                <a:latin typeface="Arial" charset="0"/>
              </a:rPr>
              <a:t>ninh</a:t>
            </a:r>
            <a:r>
              <a:rPr lang="vi-VN" sz="2000" dirty="0"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840604" y="1237348"/>
            <a:ext cx="92552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76405" y="1237348"/>
            <a:ext cx="87077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20500" y="1569149"/>
            <a:ext cx="52977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/>
          <p:cNvSpPr/>
          <p:nvPr/>
        </p:nvSpPr>
        <p:spPr>
          <a:xfrm>
            <a:off x="1189608" y="266331"/>
            <a:ext cx="6738152" cy="170451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/>
          <p:cNvSpPr/>
          <p:nvPr/>
        </p:nvSpPr>
        <p:spPr>
          <a:xfrm>
            <a:off x="1529963" y="2111147"/>
            <a:ext cx="5717219" cy="1567535"/>
          </a:xfrm>
          <a:prstGeom prst="round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731146" y="2226070"/>
            <a:ext cx="3172331" cy="40011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chemeClr val="bg2"/>
                </a:solidFill>
                <a:latin typeface="Arial" charset="0"/>
              </a:rPr>
              <a:t>Bảo vệ trật tự, an ninh: </a:t>
            </a:r>
            <a:endParaRPr lang="en-US" sz="200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722052" y="2590337"/>
            <a:ext cx="5196743" cy="1015663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2"/>
                </a:solidFill>
                <a:latin typeface="Arial" charset="0"/>
              </a:rPr>
              <a:t>Hoạt động chống lại mọi sự xâm phạm, quấy rối để giữ yên ổn về chính trị, xã hội; giữ tình trạng ổn định, có tổ chức, có kỉ luật</a:t>
            </a:r>
            <a:endParaRPr lang="en-US" sz="20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66426" t="52487"/>
          <a:stretch/>
        </p:blipFill>
        <p:spPr>
          <a:xfrm>
            <a:off x="-477486" y="-87298"/>
            <a:ext cx="2249412" cy="1790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44603" t="49242" r="37302"/>
          <a:stretch/>
        </p:blipFill>
        <p:spPr>
          <a:xfrm>
            <a:off x="7119978" y="2324472"/>
            <a:ext cx="1723620" cy="2719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5" grpId="0" animBg="1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01280" y="53942"/>
            <a:ext cx="17653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u="sng" dirty="0" err="1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Đề</a:t>
            </a:r>
            <a:r>
              <a:rPr lang="en-US" sz="2000" b="1" i="1" u="sng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000" b="1" i="1" u="sng" dirty="0" err="1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bài</a:t>
            </a:r>
            <a:r>
              <a:rPr lang="en-US" sz="2000" b="1" i="1" u="sng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: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173468" y="84189"/>
            <a:ext cx="7794705" cy="707886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" charset="0"/>
              </a:rPr>
              <a:t>Hãy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kể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một</a:t>
            </a:r>
            <a:r>
              <a:rPr lang="en-US" sz="2000" dirty="0">
                <a:latin typeface="Arial" charset="0"/>
              </a:rPr>
              <a:t> </a:t>
            </a:r>
            <a:r>
              <a:rPr lang="vi-VN" sz="2000" dirty="0">
                <a:latin typeface="Arial" charset="0"/>
              </a:rPr>
              <a:t>câu chuyện em đã nghe hoặc đã đọc</a:t>
            </a:r>
            <a:r>
              <a:rPr lang="en-US" sz="2000" dirty="0">
                <a:latin typeface="Arial" charset="0"/>
              </a:rPr>
              <a:t> </a:t>
            </a:r>
            <a:r>
              <a:rPr lang="vi-VN" sz="2000" dirty="0">
                <a:latin typeface="Arial" charset="0"/>
              </a:rPr>
              <a:t>về những người đã </a:t>
            </a:r>
            <a:r>
              <a:rPr lang="en-US" sz="2000" dirty="0" err="1">
                <a:latin typeface="Arial" charset="0"/>
              </a:rPr>
              <a:t>góp</a:t>
            </a:r>
            <a:r>
              <a:rPr lang="en-US" sz="2000" dirty="0">
                <a:latin typeface="Arial" charset="0"/>
              </a:rPr>
              <a:t> </a:t>
            </a:r>
            <a:r>
              <a:rPr lang="vi-VN" sz="2000" dirty="0">
                <a:latin typeface="Arial" charset="0"/>
              </a:rPr>
              <a:t>sức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bảo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vệ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trật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tự</a:t>
            </a:r>
            <a:r>
              <a:rPr lang="en-US" sz="2000" dirty="0">
                <a:latin typeface="Arial" charset="0"/>
              </a:rPr>
              <a:t>, an </a:t>
            </a:r>
            <a:r>
              <a:rPr lang="en-US" sz="2000" dirty="0" err="1">
                <a:latin typeface="Arial" charset="0"/>
              </a:rPr>
              <a:t>ninh</a:t>
            </a:r>
            <a:r>
              <a:rPr lang="vi-VN" sz="2000" dirty="0"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140607" y="822322"/>
            <a:ext cx="4764570" cy="4221763"/>
          </a:xfrm>
          <a:prstGeom prst="round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960513" y="837107"/>
            <a:ext cx="3172331" cy="40011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chemeClr val="bg2"/>
                </a:solidFill>
                <a:latin typeface="Arial" charset="0"/>
              </a:rPr>
              <a:t>Gợi ý</a:t>
            </a:r>
            <a:endParaRPr lang="en-US" sz="200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40607" y="1260761"/>
            <a:ext cx="5196743" cy="40011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u="sng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1. Các hoạt động bảo vệ trật tự, an ninh:</a:t>
            </a:r>
            <a:endParaRPr lang="en-US" sz="2000" u="sng" dirty="0">
              <a:solidFill>
                <a:schemeClr val="bg1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14408" y="1613235"/>
            <a:ext cx="4319810" cy="707886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- Đảm bảo trật tự an ninh trong phố phường, lối xóm.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99502" y="2885375"/>
            <a:ext cx="4319810" cy="40011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- Phòng cháy chữa cháy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97408" y="871148"/>
            <a:ext cx="4229983" cy="3458695"/>
            <a:chOff x="5523270" y="1869635"/>
            <a:chExt cx="3198486" cy="2615279"/>
          </a:xfrm>
        </p:grpSpPr>
        <p:grpSp>
          <p:nvGrpSpPr>
            <p:cNvPr id="3" name="Group 2"/>
            <p:cNvGrpSpPr/>
            <p:nvPr/>
          </p:nvGrpSpPr>
          <p:grpSpPr>
            <a:xfrm>
              <a:off x="5523270" y="1869635"/>
              <a:ext cx="3069187" cy="2615279"/>
              <a:chOff x="5523270" y="1869635"/>
              <a:chExt cx="3069187" cy="261527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5523270" y="1869635"/>
                <a:ext cx="3069187" cy="261527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2" descr="ImageView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2411" y="1940047"/>
                <a:ext cx="2901268" cy="1803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5612411" y="3813950"/>
              <a:ext cx="3109345" cy="400110"/>
            </a:xfrm>
            <a:prstGeom prst="rect">
              <a:avLst/>
            </a:prstGeom>
            <a:noFill/>
            <a:ln w="9525" cap="sq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vi-VN" sz="2000" dirty="0">
                  <a:solidFill>
                    <a:schemeClr val="bg2"/>
                  </a:solidFill>
                  <a:latin typeface="Arial" charset="0"/>
                </a:rPr>
                <a:t>Đảm bảo trật tự an ninh</a:t>
              </a:r>
              <a:endParaRPr lang="en-US" sz="2000" dirty="0">
                <a:solidFill>
                  <a:schemeClr val="bg2"/>
                </a:solidFill>
                <a:latin typeface="Arial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89332" y="846963"/>
            <a:ext cx="4165319" cy="3385626"/>
            <a:chOff x="5523270" y="1928229"/>
            <a:chExt cx="3518547" cy="2859922"/>
          </a:xfrm>
        </p:grpSpPr>
        <p:grpSp>
          <p:nvGrpSpPr>
            <p:cNvPr id="22" name="Group 21"/>
            <p:cNvGrpSpPr/>
            <p:nvPr/>
          </p:nvGrpSpPr>
          <p:grpSpPr>
            <a:xfrm>
              <a:off x="5523270" y="1928229"/>
              <a:ext cx="3518547" cy="2859922"/>
              <a:chOff x="5523270" y="1869635"/>
              <a:chExt cx="3210555" cy="2859922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523270" y="1869635"/>
                <a:ext cx="3069187" cy="261527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 Box 5"/>
              <p:cNvSpPr txBox="1">
                <a:spLocks noChangeArrowheads="1"/>
              </p:cNvSpPr>
              <p:nvPr/>
            </p:nvSpPr>
            <p:spPr bwMode="auto">
              <a:xfrm>
                <a:off x="5624480" y="4021671"/>
                <a:ext cx="3109345" cy="707886"/>
              </a:xfrm>
              <a:prstGeom prst="rect">
                <a:avLst/>
              </a:prstGeom>
              <a:noFill/>
              <a:ln w="9525" cap="sq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vi-VN" sz="2000" dirty="0">
                    <a:solidFill>
                      <a:schemeClr val="bg2"/>
                    </a:solidFill>
                    <a:latin typeface="Arial" charset="0"/>
                  </a:rPr>
                  <a:t>Đảm bảo trật tự giao thông</a:t>
                </a:r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p:grpSp>
        <p:pic>
          <p:nvPicPr>
            <p:cNvPr id="34" name="Picture 8" descr="DSC_09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4189" y="1998706"/>
              <a:ext cx="3176708" cy="2055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99502" y="2264508"/>
            <a:ext cx="4319810" cy="707886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- Đảm bảo trật tự giao thông trên các tuyến đường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84546" y="868310"/>
            <a:ext cx="4035393" cy="3744158"/>
            <a:chOff x="5469111" y="1708094"/>
            <a:chExt cx="3310905" cy="3071957"/>
          </a:xfrm>
        </p:grpSpPr>
        <p:grpSp>
          <p:nvGrpSpPr>
            <p:cNvPr id="37" name="Group 36"/>
            <p:cNvGrpSpPr/>
            <p:nvPr/>
          </p:nvGrpSpPr>
          <p:grpSpPr>
            <a:xfrm>
              <a:off x="5469111" y="1708094"/>
              <a:ext cx="3310905" cy="3071957"/>
              <a:chOff x="5799584" y="1869635"/>
              <a:chExt cx="2584057" cy="2627567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5799584" y="1869635"/>
                <a:ext cx="2584057" cy="261527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Text Box 5"/>
              <p:cNvSpPr txBox="1">
                <a:spLocks noChangeArrowheads="1"/>
              </p:cNvSpPr>
              <p:nvPr/>
            </p:nvSpPr>
            <p:spPr bwMode="auto">
              <a:xfrm>
                <a:off x="5994806" y="3891719"/>
                <a:ext cx="2295218" cy="605483"/>
              </a:xfrm>
              <a:prstGeom prst="rect">
                <a:avLst/>
              </a:prstGeom>
              <a:noFill/>
              <a:ln w="9525" cap="sq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vi-VN" sz="2000" dirty="0">
                    <a:solidFill>
                      <a:schemeClr val="bg2"/>
                    </a:solidFill>
                    <a:latin typeface="Arial" charset="0"/>
                  </a:rPr>
                  <a:t>Truyện “Tiếng rao đêm”</a:t>
                </a:r>
              </a:p>
              <a:p>
                <a:r>
                  <a:rPr lang="vi-VN" sz="2000" i="1" dirty="0">
                    <a:solidFill>
                      <a:schemeClr val="bg2"/>
                    </a:solidFill>
                    <a:latin typeface="Arial" charset="0"/>
                  </a:rPr>
                  <a:t> (Tiếng Việt 5 tập 2)</a:t>
                </a: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40252" y="1835729"/>
              <a:ext cx="1090215" cy="211282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/>
            <a:srcRect t="31805"/>
            <a:stretch/>
          </p:blipFill>
          <p:spPr>
            <a:xfrm>
              <a:off x="7041083" y="1824054"/>
              <a:ext cx="1645842" cy="2175172"/>
            </a:xfrm>
            <a:prstGeom prst="rect">
              <a:avLst/>
            </a:prstGeom>
          </p:spPr>
        </p:pic>
      </p:grp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99502" y="3238276"/>
            <a:ext cx="4319810" cy="707886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- Bắt trộm cướp; chống hành vi phạm pháp, tệ nạn xã hội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966332" y="832809"/>
            <a:ext cx="4035393" cy="3726648"/>
            <a:chOff x="5016813" y="845272"/>
            <a:chExt cx="4035393" cy="3726648"/>
          </a:xfrm>
        </p:grpSpPr>
        <p:grpSp>
          <p:nvGrpSpPr>
            <p:cNvPr id="44" name="Group 43"/>
            <p:cNvGrpSpPr/>
            <p:nvPr/>
          </p:nvGrpSpPr>
          <p:grpSpPr>
            <a:xfrm>
              <a:off x="5016813" y="845272"/>
              <a:ext cx="4035393" cy="3726648"/>
              <a:chOff x="5799584" y="1869635"/>
              <a:chExt cx="2584057" cy="2615279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799584" y="1869635"/>
                <a:ext cx="2584057" cy="261527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Text Box 5"/>
              <p:cNvSpPr txBox="1">
                <a:spLocks noChangeArrowheads="1"/>
              </p:cNvSpPr>
              <p:nvPr/>
            </p:nvSpPr>
            <p:spPr bwMode="auto">
              <a:xfrm>
                <a:off x="5873884" y="3891719"/>
                <a:ext cx="2416140" cy="496779"/>
              </a:xfrm>
              <a:prstGeom prst="rect">
                <a:avLst/>
              </a:prstGeom>
              <a:noFill/>
              <a:ln w="9525" cap="sq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000" dirty="0">
                    <a:solidFill>
                      <a:schemeClr val="bg2"/>
                    </a:solidFill>
                    <a:latin typeface="Arial" charset="0"/>
                  </a:rPr>
                  <a:t>Truyện “Người gác rừng tí hon”</a:t>
                </a:r>
              </a:p>
              <a:p>
                <a:pPr algn="ctr"/>
                <a:r>
                  <a:rPr lang="vi-VN" sz="2000" i="1" dirty="0">
                    <a:solidFill>
                      <a:schemeClr val="bg2"/>
                    </a:solidFill>
                    <a:latin typeface="Arial" charset="0"/>
                  </a:rPr>
                  <a:t> (Tiếng Việt 5 tập 1)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19993" y="923986"/>
              <a:ext cx="3844491" cy="2729589"/>
            </a:xfrm>
            <a:prstGeom prst="rect">
              <a:avLst/>
            </a:prstGeom>
          </p:spPr>
        </p:pic>
      </p:grp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223095" y="3897771"/>
            <a:ext cx="4319810" cy="40011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- Điều tra, xét xử vụ án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965011" y="823638"/>
            <a:ext cx="4084501" cy="3948200"/>
            <a:chOff x="5000705" y="854619"/>
            <a:chExt cx="4084501" cy="3948200"/>
          </a:xfrm>
        </p:grpSpPr>
        <p:grpSp>
          <p:nvGrpSpPr>
            <p:cNvPr id="51" name="Group 50"/>
            <p:cNvGrpSpPr/>
            <p:nvPr/>
          </p:nvGrpSpPr>
          <p:grpSpPr>
            <a:xfrm>
              <a:off x="5000705" y="854619"/>
              <a:ext cx="4084501" cy="3948200"/>
              <a:chOff x="5799584" y="1869635"/>
              <a:chExt cx="2615503" cy="2615279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799584" y="1869635"/>
                <a:ext cx="2584057" cy="261527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Text Box 5"/>
              <p:cNvSpPr txBox="1">
                <a:spLocks noChangeArrowheads="1"/>
              </p:cNvSpPr>
              <p:nvPr/>
            </p:nvSpPr>
            <p:spPr bwMode="auto">
              <a:xfrm>
                <a:off x="5811610" y="3982230"/>
                <a:ext cx="2603477" cy="496779"/>
              </a:xfrm>
              <a:prstGeom prst="rect">
                <a:avLst/>
              </a:prstGeom>
              <a:noFill/>
              <a:ln w="9525" cap="sq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000" dirty="0">
                    <a:solidFill>
                      <a:schemeClr val="bg2"/>
                    </a:solidFill>
                    <a:latin typeface="Arial" charset="0"/>
                  </a:rPr>
                  <a:t>Truyện “Ông Nguyễn Khoa Đăng”</a:t>
                </a:r>
              </a:p>
              <a:p>
                <a:pPr algn="ctr"/>
                <a:r>
                  <a:rPr lang="vi-VN" sz="2000" i="1" dirty="0">
                    <a:solidFill>
                      <a:schemeClr val="bg2"/>
                    </a:solidFill>
                    <a:latin typeface="Arial" charset="0"/>
                  </a:rPr>
                  <a:t> (Tiếng Việt 5 tập 2)</a:t>
                </a:r>
              </a:p>
            </p:txBody>
          </p:sp>
        </p:grpSp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22" t="23403" r="32906" b="44444"/>
            <a:stretch/>
          </p:blipFill>
          <p:spPr>
            <a:xfrm rot="16200000">
              <a:off x="5532860" y="577342"/>
              <a:ext cx="2982115" cy="378247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960988" y="874969"/>
            <a:ext cx="4067062" cy="2984839"/>
            <a:chOff x="5008737" y="854619"/>
            <a:chExt cx="4067062" cy="2984839"/>
          </a:xfrm>
        </p:grpSpPr>
        <p:grpSp>
          <p:nvGrpSpPr>
            <p:cNvPr id="57" name="Group 56"/>
            <p:cNvGrpSpPr/>
            <p:nvPr/>
          </p:nvGrpSpPr>
          <p:grpSpPr>
            <a:xfrm>
              <a:off x="5008737" y="854619"/>
              <a:ext cx="4067062" cy="2984839"/>
              <a:chOff x="5779305" y="1869635"/>
              <a:chExt cx="2604336" cy="1977151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799584" y="1869635"/>
                <a:ext cx="2584057" cy="197715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Text Box 5"/>
              <p:cNvSpPr txBox="1">
                <a:spLocks noChangeArrowheads="1"/>
              </p:cNvSpPr>
              <p:nvPr/>
            </p:nvSpPr>
            <p:spPr bwMode="auto">
              <a:xfrm>
                <a:off x="5779305" y="3359421"/>
                <a:ext cx="2603477" cy="468902"/>
              </a:xfrm>
              <a:prstGeom prst="rect">
                <a:avLst/>
              </a:prstGeom>
              <a:noFill/>
              <a:ln w="9525" cap="sq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000" dirty="0">
                    <a:solidFill>
                      <a:schemeClr val="bg2"/>
                    </a:solidFill>
                    <a:latin typeface="Arial" charset="0"/>
                  </a:rPr>
                  <a:t>Truyện “Phân xử tài tình”</a:t>
                </a:r>
              </a:p>
              <a:p>
                <a:pPr algn="ctr"/>
                <a:r>
                  <a:rPr lang="vi-VN" sz="2000" i="1" dirty="0">
                    <a:solidFill>
                      <a:schemeClr val="bg2"/>
                    </a:solidFill>
                    <a:latin typeface="Arial" charset="0"/>
                  </a:rPr>
                  <a:t> (Tiếng Việt 5 tập 2)</a:t>
                </a: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39646" y="1033514"/>
              <a:ext cx="3832428" cy="1904458"/>
            </a:xfrm>
            <a:prstGeom prst="rect">
              <a:avLst/>
            </a:prstGeom>
          </p:spPr>
        </p:pic>
      </p:grp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223095" y="4297881"/>
            <a:ext cx="4319810" cy="40011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- Hoạt động tình báo trong lòng địch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Arial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990613" y="806123"/>
            <a:ext cx="4067062" cy="2984839"/>
            <a:chOff x="4984870" y="872735"/>
            <a:chExt cx="4067062" cy="2984839"/>
          </a:xfrm>
        </p:grpSpPr>
        <p:grpSp>
          <p:nvGrpSpPr>
            <p:cNvPr id="68" name="Group 67"/>
            <p:cNvGrpSpPr/>
            <p:nvPr/>
          </p:nvGrpSpPr>
          <p:grpSpPr>
            <a:xfrm>
              <a:off x="4984870" y="872735"/>
              <a:ext cx="4067062" cy="2984839"/>
              <a:chOff x="5779305" y="1869635"/>
              <a:chExt cx="2604336" cy="1977151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799584" y="1869635"/>
                <a:ext cx="2584057" cy="197715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ext Box 5"/>
              <p:cNvSpPr txBox="1">
                <a:spLocks noChangeArrowheads="1"/>
              </p:cNvSpPr>
              <p:nvPr/>
            </p:nvSpPr>
            <p:spPr bwMode="auto">
              <a:xfrm>
                <a:off x="5779305" y="3359421"/>
                <a:ext cx="2603477" cy="468902"/>
              </a:xfrm>
              <a:prstGeom prst="rect">
                <a:avLst/>
              </a:prstGeom>
              <a:noFill/>
              <a:ln w="9525" cap="sq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000" dirty="0">
                    <a:solidFill>
                      <a:schemeClr val="bg2"/>
                    </a:solidFill>
                    <a:latin typeface="Arial" charset="0"/>
                  </a:rPr>
                  <a:t>Truyện “Hộp thư mật”</a:t>
                </a:r>
              </a:p>
              <a:p>
                <a:pPr algn="ctr"/>
                <a:r>
                  <a:rPr lang="vi-VN" sz="2000" i="1" dirty="0">
                    <a:solidFill>
                      <a:schemeClr val="bg2"/>
                    </a:solidFill>
                    <a:latin typeface="Arial" charset="0"/>
                  </a:rPr>
                  <a:t> (Tiếng Việt 5 tập 2)</a:t>
                </a:r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/>
            <a:srcRect l="15485" r="6747"/>
            <a:stretch/>
          </p:blipFill>
          <p:spPr>
            <a:xfrm>
              <a:off x="5110586" y="956140"/>
              <a:ext cx="3822056" cy="2134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360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  <p:bldP spid="30" grpId="0"/>
      <p:bldP spid="16" grpId="0"/>
      <p:bldP spid="18" grpId="0"/>
      <p:bldP spid="35" grpId="0"/>
      <p:bldP spid="42" grpId="0"/>
      <p:bldP spid="49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1280" y="53942"/>
            <a:ext cx="17653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u="sng" dirty="0" err="1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Đề</a:t>
            </a:r>
            <a:r>
              <a:rPr lang="en-US" sz="2000" b="1" i="1" u="sng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000" b="1" i="1" u="sng" dirty="0" err="1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bài</a:t>
            </a:r>
            <a:r>
              <a:rPr lang="en-US" sz="2000" b="1" i="1" u="sng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: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73468" y="84189"/>
            <a:ext cx="7794705" cy="707886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" charset="0"/>
              </a:rPr>
              <a:t>Hãy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kể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một</a:t>
            </a:r>
            <a:r>
              <a:rPr lang="en-US" sz="2000" dirty="0">
                <a:latin typeface="Arial" charset="0"/>
              </a:rPr>
              <a:t> </a:t>
            </a:r>
            <a:r>
              <a:rPr lang="vi-VN" sz="2000" dirty="0">
                <a:latin typeface="Arial" charset="0"/>
              </a:rPr>
              <a:t>câu chuyện em đã nghe hoặc đã đọc</a:t>
            </a:r>
            <a:r>
              <a:rPr lang="en-US" sz="2000" dirty="0">
                <a:latin typeface="Arial" charset="0"/>
              </a:rPr>
              <a:t> </a:t>
            </a:r>
            <a:r>
              <a:rPr lang="vi-VN" sz="2000" dirty="0">
                <a:latin typeface="Arial" charset="0"/>
              </a:rPr>
              <a:t>về những người đã </a:t>
            </a:r>
            <a:r>
              <a:rPr lang="en-US" sz="2000" dirty="0" err="1">
                <a:latin typeface="Arial" charset="0"/>
              </a:rPr>
              <a:t>góp</a:t>
            </a:r>
            <a:r>
              <a:rPr lang="en-US" sz="2000" dirty="0">
                <a:latin typeface="Arial" charset="0"/>
              </a:rPr>
              <a:t> </a:t>
            </a:r>
            <a:r>
              <a:rPr lang="vi-VN" sz="2000" dirty="0">
                <a:latin typeface="Arial" charset="0"/>
              </a:rPr>
              <a:t>sức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bảo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vệ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trật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tự</a:t>
            </a:r>
            <a:r>
              <a:rPr lang="en-US" sz="2000" dirty="0">
                <a:latin typeface="Arial" charset="0"/>
              </a:rPr>
              <a:t>, an </a:t>
            </a:r>
            <a:r>
              <a:rPr lang="en-US" sz="2000" dirty="0" err="1">
                <a:latin typeface="Arial" charset="0"/>
              </a:rPr>
              <a:t>ninh</a:t>
            </a:r>
            <a:r>
              <a:rPr lang="vi-VN" sz="2000" dirty="0"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896645" y="822323"/>
            <a:ext cx="6897949" cy="2631092"/>
          </a:xfrm>
          <a:prstGeom prst="round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60335" y="837107"/>
            <a:ext cx="3172331" cy="40011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chemeClr val="bg2"/>
                </a:solidFill>
                <a:latin typeface="Arial" charset="0"/>
              </a:rPr>
              <a:t>Gợi ý</a:t>
            </a:r>
            <a:endParaRPr lang="en-US" sz="200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17982" y="1232204"/>
            <a:ext cx="5196743" cy="40011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u="sng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2. </a:t>
            </a:r>
            <a:r>
              <a:rPr lang="en-US" sz="2000" u="sng" dirty="0" err="1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Tìm</a:t>
            </a:r>
            <a:r>
              <a:rPr lang="en-US" sz="2000" u="sng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000" u="sng" dirty="0" err="1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câu</a:t>
            </a:r>
            <a:r>
              <a:rPr lang="en-US" sz="2000" u="sng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2000" u="sng" dirty="0" err="1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chuyện</a:t>
            </a:r>
            <a:r>
              <a:rPr lang="en-US" sz="2000" u="sng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 ở </a:t>
            </a:r>
            <a:r>
              <a:rPr lang="en-US" sz="2000" u="sng" dirty="0" err="1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đâu</a:t>
            </a:r>
            <a:r>
              <a:rPr lang="en-US" sz="2000" u="sng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?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61777" y="1662561"/>
            <a:ext cx="6254044" cy="1631216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Những câu chuyện em được nghe người thân kể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Báo, truyện đọc xưa và nay. Chú ý sách truyện đọc lớp 5 và các truyện tình báo, truyện trinh thám ( ví dụ: Ông cố vấn của Hữu Mai, Sơ-lốc Hôm của Cô-nan Đoi-lơ)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44603" t="49242" r="37302"/>
          <a:stretch/>
        </p:blipFill>
        <p:spPr>
          <a:xfrm>
            <a:off x="7414725" y="2333349"/>
            <a:ext cx="1723620" cy="2719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1280" y="53942"/>
            <a:ext cx="17653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u="sng" dirty="0" err="1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Đề</a:t>
            </a:r>
            <a:r>
              <a:rPr lang="en-US" sz="2000" b="1" i="1" u="sng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000" b="1" i="1" u="sng" dirty="0" err="1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bài</a:t>
            </a:r>
            <a:r>
              <a:rPr lang="en-US" sz="2000" b="1" i="1" u="sng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: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73468" y="84189"/>
            <a:ext cx="7794705" cy="707886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" charset="0"/>
              </a:rPr>
              <a:t>Hãy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kể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một</a:t>
            </a:r>
            <a:r>
              <a:rPr lang="en-US" sz="2000" dirty="0">
                <a:latin typeface="Arial" charset="0"/>
              </a:rPr>
              <a:t> </a:t>
            </a:r>
            <a:r>
              <a:rPr lang="vi-VN" sz="2000" dirty="0">
                <a:latin typeface="Arial" charset="0"/>
              </a:rPr>
              <a:t>câu chuyện em đã nghe hoặc đã đọc</a:t>
            </a:r>
            <a:r>
              <a:rPr lang="en-US" sz="2000" dirty="0">
                <a:latin typeface="Arial" charset="0"/>
              </a:rPr>
              <a:t> </a:t>
            </a:r>
            <a:r>
              <a:rPr lang="vi-VN" sz="2000" dirty="0">
                <a:latin typeface="Arial" charset="0"/>
              </a:rPr>
              <a:t>về những người đã </a:t>
            </a:r>
            <a:r>
              <a:rPr lang="en-US" sz="2000" dirty="0" err="1">
                <a:latin typeface="Arial" charset="0"/>
              </a:rPr>
              <a:t>góp</a:t>
            </a:r>
            <a:r>
              <a:rPr lang="en-US" sz="2000" dirty="0">
                <a:latin typeface="Arial" charset="0"/>
              </a:rPr>
              <a:t> </a:t>
            </a:r>
            <a:r>
              <a:rPr lang="vi-VN" sz="2000" dirty="0">
                <a:latin typeface="Arial" charset="0"/>
              </a:rPr>
              <a:t>sức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bảo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vệ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trật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tự</a:t>
            </a:r>
            <a:r>
              <a:rPr lang="en-US" sz="2000" dirty="0">
                <a:latin typeface="Arial" charset="0"/>
              </a:rPr>
              <a:t>, an </a:t>
            </a:r>
            <a:r>
              <a:rPr lang="en-US" sz="2000" dirty="0" err="1">
                <a:latin typeface="Arial" charset="0"/>
              </a:rPr>
              <a:t>ninh</a:t>
            </a:r>
            <a:r>
              <a:rPr lang="vi-VN" sz="2000" dirty="0"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310719" y="822322"/>
            <a:ext cx="7279689" cy="4024885"/>
          </a:xfrm>
          <a:prstGeom prst="round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60335" y="837107"/>
            <a:ext cx="3172331" cy="40011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chemeClr val="bg2"/>
                </a:solidFill>
                <a:latin typeface="Arial" charset="0"/>
              </a:rPr>
              <a:t>Gợi ý</a:t>
            </a:r>
            <a:endParaRPr lang="en-US" sz="200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06027" y="1169484"/>
            <a:ext cx="2015231" cy="40011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u="sng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3. Trình tự kể</a:t>
            </a:r>
            <a:endParaRPr lang="en-US" sz="2000" u="sng" dirty="0">
              <a:solidFill>
                <a:schemeClr val="bg1">
                  <a:lumMod val="10000"/>
                </a:schemeClr>
              </a:solidFill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44603" t="49242" r="37302"/>
          <a:stretch/>
        </p:blipFill>
        <p:spPr>
          <a:xfrm>
            <a:off x="7414725" y="2333349"/>
            <a:ext cx="1723620" cy="2719614"/>
          </a:xfrm>
          <a:prstGeom prst="rect">
            <a:avLst/>
          </a:prstGeom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26665" y="1564914"/>
            <a:ext cx="329565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charset="0"/>
              </a:rPr>
              <a:t>- </a:t>
            </a:r>
            <a:r>
              <a:rPr lang="en-US" sz="2000" dirty="0" err="1">
                <a:latin typeface="Arial" charset="0"/>
              </a:rPr>
              <a:t>Giới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thiệu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câu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chuyện</a:t>
            </a:r>
            <a:r>
              <a:rPr lang="en-US" sz="2000" dirty="0">
                <a:latin typeface="Arial" charset="0"/>
              </a:rPr>
              <a:t>.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06027" y="1936389"/>
            <a:ext cx="4271963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- Thuật lại nội dung câu chuyện.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86515" y="2311875"/>
            <a:ext cx="5405438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+ Câu chuyện bắt đầu như thế nào?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86515" y="2737368"/>
            <a:ext cx="6693763" cy="1323439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" charset="0"/>
              </a:rPr>
              <a:t>+ </a:t>
            </a:r>
            <a:r>
              <a:rPr lang="en-US" sz="2000" dirty="0" err="1">
                <a:latin typeface="Arial" charset="0"/>
              </a:rPr>
              <a:t>Diễn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biến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câu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chuyện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ra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sao</a:t>
            </a:r>
            <a:r>
              <a:rPr lang="en-US" sz="2000" dirty="0">
                <a:latin typeface="Arial" charset="0"/>
              </a:rPr>
              <a:t>?  (</a:t>
            </a:r>
            <a:r>
              <a:rPr lang="en-US" sz="2000" dirty="0" err="1">
                <a:latin typeface="Arial" charset="0"/>
              </a:rPr>
              <a:t>Kể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rõ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trình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tự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các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sự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việc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xảy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ra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err="1">
                <a:latin typeface="Arial" charset="0"/>
              </a:rPr>
              <a:t>hành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động</a:t>
            </a:r>
            <a:r>
              <a:rPr lang="en-US" sz="2000" dirty="0">
                <a:latin typeface="Arial" charset="0"/>
              </a:rPr>
              <a:t>  </a:t>
            </a:r>
            <a:r>
              <a:rPr lang="en-US" sz="2000" dirty="0" err="1">
                <a:latin typeface="Arial" charset="0"/>
              </a:rPr>
              <a:t>của</a:t>
            </a:r>
            <a:r>
              <a:rPr lang="en-US" sz="2000" dirty="0">
                <a:latin typeface="Arial" charset="0"/>
              </a:rPr>
              <a:t>  </a:t>
            </a:r>
            <a:r>
              <a:rPr lang="en-US" sz="2000" dirty="0" err="1">
                <a:latin typeface="Arial" charset="0"/>
              </a:rPr>
              <a:t>nhân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vật</a:t>
            </a:r>
            <a:r>
              <a:rPr lang="en-US" sz="2000" dirty="0">
                <a:latin typeface="Arial" charset="0"/>
              </a:rPr>
              <a:t>;  </a:t>
            </a:r>
            <a:r>
              <a:rPr lang="en-US" sz="2000" dirty="0" err="1">
                <a:latin typeface="Arial" charset="0"/>
              </a:rPr>
              <a:t>chú</a:t>
            </a:r>
            <a:r>
              <a:rPr lang="en-US" sz="2000" dirty="0">
                <a:latin typeface="Arial" charset="0"/>
              </a:rPr>
              <a:t> ý </a:t>
            </a:r>
            <a:r>
              <a:rPr lang="en-US" sz="2000" dirty="0" err="1">
                <a:latin typeface="Arial" charset="0"/>
              </a:rPr>
              <a:t>nhấn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mạnh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những</a:t>
            </a:r>
            <a:r>
              <a:rPr lang="en-US" sz="2000" dirty="0">
                <a:latin typeface="Arial" charset="0"/>
              </a:rPr>
              <a:t> chi </a:t>
            </a:r>
            <a:r>
              <a:rPr lang="en-US" sz="2000" dirty="0" err="1">
                <a:latin typeface="Arial" charset="0"/>
              </a:rPr>
              <a:t>tiết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liên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quan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đến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nội</a:t>
            </a:r>
            <a:r>
              <a:rPr lang="en-US" sz="2000" dirty="0">
                <a:latin typeface="Arial" charset="0"/>
              </a:rPr>
              <a:t> dung </a:t>
            </a:r>
            <a:r>
              <a:rPr lang="en-US" sz="2000" dirty="0" err="1">
                <a:latin typeface="Arial" charset="0"/>
              </a:rPr>
              <a:t>bảo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vệ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trật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tự</a:t>
            </a:r>
            <a:r>
              <a:rPr lang="en-US" sz="2000" dirty="0">
                <a:latin typeface="Arial" charset="0"/>
              </a:rPr>
              <a:t>, an </a:t>
            </a:r>
            <a:r>
              <a:rPr lang="en-US" sz="2000" dirty="0" err="1">
                <a:latin typeface="Arial" charset="0"/>
              </a:rPr>
              <a:t>ninh</a:t>
            </a:r>
            <a:r>
              <a:rPr lang="en-US" sz="2000" dirty="0">
                <a:latin typeface="Arial" charset="0"/>
              </a:rPr>
              <a:t>.) 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06027" y="4012021"/>
            <a:ext cx="6342194" cy="40011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u="sng" dirty="0">
                <a:solidFill>
                  <a:schemeClr val="bg1">
                    <a:lumMod val="10000"/>
                  </a:schemeClr>
                </a:solidFill>
                <a:latin typeface="Arial" charset="0"/>
              </a:rPr>
              <a:t>4. Trao đổi với các bạn về ý nghĩa của câu chuyện</a:t>
            </a:r>
            <a:endParaRPr lang="en-US" sz="2000" u="sng" dirty="0">
              <a:solidFill>
                <a:schemeClr val="bg1">
                  <a:lumMod val="1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637" b="33601"/>
          <a:stretch/>
        </p:blipFill>
        <p:spPr>
          <a:xfrm>
            <a:off x="1846555" y="151294"/>
            <a:ext cx="2743200" cy="1242486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029434" y="510927"/>
            <a:ext cx="2377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grpSp>
        <p:nvGrpSpPr>
          <p:cNvPr id="6" name="组合 14">
            <a:extLst/>
          </p:cNvPr>
          <p:cNvGrpSpPr/>
          <p:nvPr/>
        </p:nvGrpSpPr>
        <p:grpSpPr>
          <a:xfrm>
            <a:off x="406156" y="1626729"/>
            <a:ext cx="5017347" cy="2997521"/>
            <a:chOff x="3282462" y="2302723"/>
            <a:chExt cx="8065477" cy="3834021"/>
          </a:xfrm>
        </p:grpSpPr>
        <p:sp>
          <p:nvSpPr>
            <p:cNvPr id="7" name="矩形: 圆角 10">
              <a:extLst/>
            </p:cNvPr>
            <p:cNvSpPr/>
            <p:nvPr/>
          </p:nvSpPr>
          <p:spPr>
            <a:xfrm>
              <a:off x="3282462" y="2302723"/>
              <a:ext cx="8065477" cy="38340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44450">
              <a:solidFill>
                <a:srgbClr val="7B4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8" name="矩形: 圆角 11">
              <a:extLst/>
            </p:cNvPr>
            <p:cNvSpPr/>
            <p:nvPr/>
          </p:nvSpPr>
          <p:spPr>
            <a:xfrm>
              <a:off x="3420037" y="2418228"/>
              <a:ext cx="7815507" cy="3598382"/>
            </a:xfrm>
            <a:prstGeom prst="roundRect">
              <a:avLst/>
            </a:prstGeom>
            <a:noFill/>
            <a:ln w="44450">
              <a:solidFill>
                <a:srgbClr val="7B473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91738" y="2092627"/>
            <a:ext cx="51213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7616" t="52786" r="27308" b="1641"/>
          <a:stretch/>
        </p:blipFill>
        <p:spPr>
          <a:xfrm>
            <a:off x="5263705" y="2092627"/>
            <a:ext cx="3880295" cy="28357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66426" t="52487"/>
          <a:stretch/>
        </p:blipFill>
        <p:spPr>
          <a:xfrm>
            <a:off x="-225931" y="30884"/>
            <a:ext cx="2065792" cy="16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2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00" b="71500" l="5300" r="57800"/>
                    </a14:imgEffect>
                  </a14:imgLayer>
                </a14:imgProps>
              </a:ext>
            </a:extLst>
          </a:blip>
          <a:srcRect l="7881" t="36882" r="43162" b="29790"/>
          <a:stretch/>
        </p:blipFill>
        <p:spPr>
          <a:xfrm>
            <a:off x="1584196" y="1177286"/>
            <a:ext cx="6070210" cy="2351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2304" y="1799266"/>
            <a:ext cx="5193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UTM Cookies" panose="02040603050506020204" pitchFamily="18" charset="0"/>
              </a:rPr>
              <a:t>Thi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UTM Cookies" panose="02040603050506020204" pitchFamily="18" charset="0"/>
              </a:rPr>
              <a:t>kể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UTM Cookies" panose="02040603050506020204" pitchFamily="18" charset="0"/>
              </a:rPr>
              <a:t>chuyện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UTM Cookies" panose="02040603050506020204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28992" b="41079"/>
          <a:stretch/>
        </p:blipFill>
        <p:spPr>
          <a:xfrm>
            <a:off x="-971642" y="-556175"/>
            <a:ext cx="4762500" cy="1539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28992" b="41079"/>
          <a:stretch/>
        </p:blipFill>
        <p:spPr>
          <a:xfrm>
            <a:off x="2255722" y="-585819"/>
            <a:ext cx="4762500" cy="1539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28992" b="41079"/>
          <a:stretch/>
        </p:blipFill>
        <p:spPr>
          <a:xfrm>
            <a:off x="5503685" y="-591346"/>
            <a:ext cx="4762500" cy="1539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37616" t="52786" r="27308" b="1641"/>
          <a:stretch/>
        </p:blipFill>
        <p:spPr>
          <a:xfrm>
            <a:off x="4169278" y="2902905"/>
            <a:ext cx="2815225" cy="2057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2424" t="55878" r="62500" b="1118"/>
          <a:stretch/>
        </p:blipFill>
        <p:spPr>
          <a:xfrm>
            <a:off x="2022304" y="3014100"/>
            <a:ext cx="2815225" cy="194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7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00" b="71500" l="5300" r="57800"/>
                    </a14:imgEffect>
                  </a14:imgLayer>
                </a14:imgProps>
              </a:ext>
            </a:extLst>
          </a:blip>
          <a:srcRect l="7881" t="36882" r="43162" b="29790"/>
          <a:stretch/>
        </p:blipFill>
        <p:spPr>
          <a:xfrm>
            <a:off x="261258" y="875211"/>
            <a:ext cx="8682446" cy="4268289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49085" y="3108749"/>
            <a:ext cx="78072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7637" b="33601"/>
          <a:stretch/>
        </p:blipFill>
        <p:spPr>
          <a:xfrm>
            <a:off x="1920240" y="79573"/>
            <a:ext cx="5081452" cy="1537682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06040" y="586804"/>
            <a:ext cx="37098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849085" y="1617255"/>
            <a:ext cx="7968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2800" dirty="0">
                <a:solidFill>
                  <a:srgbClr val="DEF5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sz="2800" dirty="0" err="1">
                <a:solidFill>
                  <a:srgbClr val="DEF5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dirty="0">
                <a:solidFill>
                  <a:srgbClr val="DEF5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dirty="0" err="1">
                <a:solidFill>
                  <a:srgbClr val="DEF5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DEF5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EF5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dirty="0">
                <a:solidFill>
                  <a:srgbClr val="DEF5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EF5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dirty="0">
                <a:solidFill>
                  <a:srgbClr val="DEF5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EF5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dirty="0">
                <a:solidFill>
                  <a:srgbClr val="DEF5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EF5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srgbClr val="DEF5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49085" y="2359299"/>
            <a:ext cx="7460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DEF5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altLang="en-US" sz="2800" dirty="0">
              <a:solidFill>
                <a:srgbClr val="DEF5FD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49084" y="3835724"/>
            <a:ext cx="78072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8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7637" b="33601"/>
          <a:stretch/>
        </p:blipFill>
        <p:spPr>
          <a:xfrm>
            <a:off x="3041962" y="282202"/>
            <a:ext cx="2743200" cy="1242486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224841" y="641835"/>
            <a:ext cx="23774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14">
            <a:extLst/>
          </p:cNvPr>
          <p:cNvGrpSpPr/>
          <p:nvPr/>
        </p:nvGrpSpPr>
        <p:grpSpPr>
          <a:xfrm>
            <a:off x="1584934" y="1532675"/>
            <a:ext cx="6275065" cy="2499619"/>
            <a:chOff x="3282462" y="2302723"/>
            <a:chExt cx="8065477" cy="3834021"/>
          </a:xfrm>
        </p:grpSpPr>
        <p:sp>
          <p:nvSpPr>
            <p:cNvPr id="5" name="矩形: 圆角 10">
              <a:extLst/>
            </p:cNvPr>
            <p:cNvSpPr/>
            <p:nvPr/>
          </p:nvSpPr>
          <p:spPr>
            <a:xfrm>
              <a:off x="3282462" y="2302723"/>
              <a:ext cx="8065477" cy="38340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44450">
              <a:solidFill>
                <a:srgbClr val="7B4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6" name="矩形: 圆角 11">
              <a:extLst/>
            </p:cNvPr>
            <p:cNvSpPr/>
            <p:nvPr/>
          </p:nvSpPr>
          <p:spPr>
            <a:xfrm>
              <a:off x="3420037" y="2418228"/>
              <a:ext cx="7815507" cy="3598382"/>
            </a:xfrm>
            <a:prstGeom prst="roundRect">
              <a:avLst/>
            </a:prstGeom>
            <a:noFill/>
            <a:ln w="44450">
              <a:solidFill>
                <a:srgbClr val="7B473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30690" y="1799285"/>
            <a:ext cx="57126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Bài tiếp theo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3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Question of the Day for Preschool by Slidesgo">
  <a:themeElements>
    <a:clrScheme name="Simple Light">
      <a:dk1>
        <a:srgbClr val="F09420"/>
      </a:dk1>
      <a:lt1>
        <a:srgbClr val="DEF5FD"/>
      </a:lt1>
      <a:dk2>
        <a:srgbClr val="663F0D"/>
      </a:dk2>
      <a:lt2>
        <a:srgbClr val="FFFFFF"/>
      </a:lt2>
      <a:accent1>
        <a:srgbClr val="FFAA1F"/>
      </a:accent1>
      <a:accent2>
        <a:srgbClr val="FD7F77"/>
      </a:accent2>
      <a:accent3>
        <a:srgbClr val="ACCA66"/>
      </a:accent3>
      <a:accent4>
        <a:srgbClr val="FFAB40"/>
      </a:accent4>
      <a:accent5>
        <a:srgbClr val="A86800"/>
      </a:accent5>
      <a:accent6>
        <a:srgbClr val="FFD670"/>
      </a:accent6>
      <a:hlink>
        <a:srgbClr val="663F0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567</Words>
  <Application>Microsoft Office PowerPoint</Application>
  <PresentationFormat>On-screen Show (16:9)</PresentationFormat>
  <Paragraphs>56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UTM Cookies</vt:lpstr>
      <vt:lpstr>Nunito</vt:lpstr>
      <vt:lpstr>Caveat Brush</vt:lpstr>
      <vt:lpstr>宋体</vt:lpstr>
      <vt:lpstr>UTM Isadora</vt:lpstr>
      <vt:lpstr>Wingdings</vt:lpstr>
      <vt:lpstr>Times New Roman</vt:lpstr>
      <vt:lpstr>Roboto Condensed Light</vt:lpstr>
      <vt:lpstr>Fredoka One</vt:lpstr>
      <vt:lpstr>Arial</vt:lpstr>
      <vt:lpstr>UTM Cooper Black</vt:lpstr>
      <vt:lpstr>Question of the Day for Preschool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modified xsi:type="dcterms:W3CDTF">2022-02-06T15:09:41Z</dcterms:modified>
</cp:coreProperties>
</file>