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07" r:id="rId2"/>
    <p:sldId id="271" r:id="rId3"/>
    <p:sldId id="259" r:id="rId4"/>
    <p:sldId id="256" r:id="rId5"/>
    <p:sldId id="312" r:id="rId6"/>
    <p:sldId id="313" r:id="rId7"/>
    <p:sldId id="308" r:id="rId8"/>
    <p:sldId id="311" r:id="rId9"/>
    <p:sldId id="272" r:id="rId10"/>
    <p:sldId id="293" r:id="rId11"/>
    <p:sldId id="315" r:id="rId12"/>
    <p:sldId id="316" r:id="rId13"/>
    <p:sldId id="317" r:id="rId14"/>
    <p:sldId id="319" r:id="rId15"/>
    <p:sldId id="276" r:id="rId16"/>
    <p:sldId id="320" r:id="rId17"/>
    <p:sldId id="321" r:id="rId18"/>
    <p:sldId id="303" r:id="rId19"/>
    <p:sldId id="322" r:id="rId20"/>
  </p:sldIdLst>
  <p:sldSz cx="12192000" cy="6858000"/>
  <p:notesSz cx="6858000" cy="9144000"/>
  <p:embeddedFontLst>
    <p:embeddedFont>
      <p:font typeface="等线" panose="02010600030101010101" pitchFamily="2" charset="-122"/>
      <p:regular r:id="rId22"/>
      <p:bold r:id="rId23"/>
    </p:embeddedFont>
    <p:embeddedFont>
      <p:font typeface="等线 Light" panose="02010600030101010101" pitchFamily="2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仓耳羽辰体-谷力 W05" panose="020B0604020202020204" charset="-122"/>
      <p:regular r:id="rId27"/>
    </p:embeddedFont>
    <p:embeddedFont>
      <p:font typeface="#9Slide03 Arima Madurai Bold" panose="00000800000000000000" pitchFamily="2" charset="0"/>
      <p:bold r:id="rId28"/>
    </p:embeddedFont>
    <p:embeddedFont>
      <p:font typeface="iCiel Cadena" panose="02000503000000020004" pitchFamily="2" charset="0"/>
      <p:bold r:id="rId29"/>
    </p:embeddedFont>
    <p:embeddedFont>
      <p:font typeface="iCiel Cucho" pitchFamily="50" charset="0"/>
      <p:regular r:id="rId30"/>
    </p:embeddedFont>
    <p:embeddedFont>
      <p:font typeface="Lato" panose="020F0502020204030203" pitchFamily="34" charset="0"/>
      <p:regular r:id="rId31"/>
      <p:bold r:id="rId32"/>
      <p:italic r:id="rId33"/>
      <p:boldItalic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Prata" panose="020B0604020202020204" charset="0"/>
      <p:regular r:id="rId39"/>
    </p:embeddedFont>
    <p:embeddedFont>
      <p:font typeface="UTM Cookies" panose="02040603050506020204" pitchFamily="18" charset="0"/>
      <p:regular r:id="rId40"/>
    </p:embeddedFont>
    <p:embeddedFont>
      <p:font typeface="UTM Isadora" panose="02040603050506020204" pitchFamily="18" charset="0"/>
      <p:regular r:id="rId41"/>
      <p:bold r:id="rId42"/>
    </p:embeddedFont>
    <p:embeddedFont>
      <p:font typeface="UTM Showcard" panose="02040603050506020204" pitchFamily="18" charset="0"/>
      <p:regular r:id="rId43"/>
    </p:embeddedFont>
  </p:embeddedFontLst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4A"/>
    <a:srgbClr val="FFC38B"/>
    <a:srgbClr val="FFC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8" autoAdjust="0"/>
    <p:restoredTop sz="94660"/>
  </p:normalViewPr>
  <p:slideViewPr>
    <p:cSldViewPr snapToGrid="0">
      <p:cViewPr varScale="1">
        <p:scale>
          <a:sx n="81" d="100"/>
          <a:sy n="81" d="100"/>
        </p:scale>
        <p:origin x="8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14181-9786-470E-ABF7-F2E4446A2803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7DE55-BD7B-401C-AA40-53BBCE2CBC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351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098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478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226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894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638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893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404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908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20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691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84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843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510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85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87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92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12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4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21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0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2CBEB42-6EEF-4497-8A57-40135F294C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2128" y="-22069"/>
            <a:ext cx="1642128" cy="164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6" r:id="rId3"/>
    <p:sldLayoutId id="2147483667" r:id="rId4"/>
    <p:sldLayoutId id="2147483665" r:id="rId5"/>
    <p:sldLayoutId id="2147483664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slide" Target="slide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5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5.png"/><Relationship Id="rId5" Type="http://schemas.openxmlformats.org/officeDocument/2006/relationships/slide" Target="slide9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8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slide" Target="slide11.xm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slide" Target="slide17.xml"/><Relationship Id="rId4" Type="http://schemas.openxmlformats.org/officeDocument/2006/relationships/slide" Target="slide10.xml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5702" y="294737"/>
            <a:ext cx="1996261" cy="12192002"/>
          </a:xfrm>
          <a:prstGeom prst="rect">
            <a:avLst/>
          </a:prstGeom>
        </p:spPr>
      </p:pic>
      <p:pic>
        <p:nvPicPr>
          <p:cNvPr id="16" name="Picture 15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E1DCBB11-1F26-4720-9021-9E6978923C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>
            <a:off x="0" y="-602178"/>
            <a:ext cx="6858000" cy="2332998"/>
          </a:xfrm>
          <a:prstGeom prst="rect">
            <a:avLst/>
          </a:prstGeom>
        </p:spPr>
      </p:pic>
      <p:pic>
        <p:nvPicPr>
          <p:cNvPr id="18" name="Picture 17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3E793D32-7AAE-4858-AFB2-B8D50152B0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 rot="1011488">
            <a:off x="5490480" y="-930626"/>
            <a:ext cx="6858000" cy="2332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77B87F-CBF8-40A3-AF42-6667E1C7BFA3}"/>
              </a:ext>
            </a:extLst>
          </p:cNvPr>
          <p:cNvSpPr/>
          <p:nvPr/>
        </p:nvSpPr>
        <p:spPr>
          <a:xfrm>
            <a:off x="1694122" y="1347449"/>
            <a:ext cx="88037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>
                <a:ln w="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iCiel Cadena" panose="02000503000000020004" pitchFamily="2" charset="0"/>
              </a:rPr>
              <a:t>LUYỆN TỪ VÀ CÂU</a:t>
            </a:r>
          </a:p>
        </p:txBody>
      </p:sp>
      <p:pic>
        <p:nvPicPr>
          <p:cNvPr id="4" name="Picture 3" descr="A group of figurines&#10;&#10;Description automatically generated with medium confidence">
            <a:extLst>
              <a:ext uri="{FF2B5EF4-FFF2-40B4-BE49-F238E27FC236}">
                <a16:creationId xmlns:a16="http://schemas.microsoft.com/office/drawing/2014/main" id="{B3DDE157-3E7E-4481-851D-83026BF16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90" y="2114191"/>
            <a:ext cx="8914285" cy="4507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51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64A90-9DC8-4D74-B599-CF9BC73C2465}"/>
              </a:ext>
            </a:extLst>
          </p:cNvPr>
          <p:cNvSpPr txBox="1"/>
          <p:nvPr/>
        </p:nvSpPr>
        <p:spPr>
          <a:xfrm>
            <a:off x="464418" y="757238"/>
            <a:ext cx="8943533" cy="5171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lnSpc>
                <a:spcPct val="150000"/>
              </a:lnSpc>
              <a:defRPr/>
            </a:pP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Câu 1</a:t>
            </a:r>
            <a:r>
              <a:rPr lang="en-US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: </a:t>
            </a: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Dòng nào dưới đây nêu đúng nghĩa của từ </a:t>
            </a:r>
            <a:r>
              <a:rPr lang="vi-VN" sz="3200" b="1">
                <a:solidFill>
                  <a:srgbClr val="FF0000"/>
                </a:solidFill>
                <a:latin typeface="iCiel Cucho" pitchFamily="50" charset="0"/>
                <a:cs typeface="iCiel Cucho" pitchFamily="50" charset="0"/>
              </a:rPr>
              <a:t>công dân </a:t>
            </a: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?</a:t>
            </a:r>
          </a:p>
          <a:p>
            <a:pPr lvl="0" defTabSz="914217">
              <a:lnSpc>
                <a:spcPct val="150000"/>
              </a:lnSpc>
              <a:defRPr/>
            </a:pPr>
            <a:r>
              <a:rPr lang="vi-VN" sz="3200">
                <a:solidFill>
                  <a:srgbClr val="7030A0"/>
                </a:solidFill>
              </a:rPr>
              <a:t>a)   Người làm việc trong cơ quan nhà nước.</a:t>
            </a:r>
          </a:p>
          <a:p>
            <a:pPr lvl="0" defTabSz="914217">
              <a:lnSpc>
                <a:spcPct val="150000"/>
              </a:lnSpc>
              <a:defRPr/>
            </a:pPr>
            <a:r>
              <a:rPr lang="vi-VN" sz="3200">
                <a:solidFill>
                  <a:srgbClr val="7030A0"/>
                </a:solidFill>
              </a:rPr>
              <a:t>b)   Người dân của một nước, có quyền lợi và nghĩa vụ với đất nước.</a:t>
            </a:r>
          </a:p>
          <a:p>
            <a:pPr lvl="0" defTabSz="914217">
              <a:lnSpc>
                <a:spcPct val="150000"/>
              </a:lnSpc>
              <a:defRPr/>
            </a:pPr>
            <a:r>
              <a:rPr lang="vi-VN" sz="3200">
                <a:solidFill>
                  <a:srgbClr val="7030A0"/>
                </a:solidFill>
              </a:rPr>
              <a:t>c)   Người lao động chân tay làm công ăn lương.</a:t>
            </a:r>
          </a:p>
        </p:txBody>
      </p:sp>
      <p:pic>
        <p:nvPicPr>
          <p:cNvPr id="3" name="Picture 2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67FA3C79-D6BC-47DB-80F0-246D41F7F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69" y="692898"/>
            <a:ext cx="4198614" cy="6165102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44FAA06E-2DBB-46AB-BB40-5FF4156DA5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0068" y="5682570"/>
            <a:ext cx="1361932" cy="1361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414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64A90-9DC8-4D74-B599-CF9BC73C2465}"/>
              </a:ext>
            </a:extLst>
          </p:cNvPr>
          <p:cNvSpPr txBox="1"/>
          <p:nvPr/>
        </p:nvSpPr>
        <p:spPr>
          <a:xfrm>
            <a:off x="1793784" y="242888"/>
            <a:ext cx="8943533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lnSpc>
                <a:spcPct val="150000"/>
              </a:lnSpc>
              <a:defRPr/>
            </a:pPr>
            <a:r>
              <a:rPr lang="vi-VN" sz="36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Câu </a:t>
            </a:r>
            <a:r>
              <a:rPr lang="en-US" sz="36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2: </a:t>
            </a:r>
            <a:r>
              <a:rPr lang="vi-VN" sz="36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Xếp những từ có tiếng </a:t>
            </a:r>
            <a:r>
              <a:rPr lang="vi-VN" sz="3600" b="1">
                <a:solidFill>
                  <a:srgbClr val="C00000"/>
                </a:solidFill>
                <a:latin typeface="iCiel Cucho" pitchFamily="50" charset="0"/>
                <a:cs typeface="iCiel Cucho" pitchFamily="50" charset="0"/>
              </a:rPr>
              <a:t>công</a:t>
            </a:r>
            <a:r>
              <a:rPr lang="vi-VN" sz="36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 cho dưới đây thành 3 nhóm: </a:t>
            </a:r>
            <a:endParaRPr lang="en-US" sz="3600" b="1">
              <a:solidFill>
                <a:srgbClr val="002060"/>
              </a:solidFill>
              <a:latin typeface="iCiel Cucho" pitchFamily="50" charset="0"/>
              <a:cs typeface="iCiel Cucho" pitchFamily="50" charset="0"/>
            </a:endParaRPr>
          </a:p>
        </p:txBody>
      </p:sp>
      <p:sp>
        <p:nvSpPr>
          <p:cNvPr id="8" name="Google Shape;1326;p44">
            <a:extLst>
              <a:ext uri="{FF2B5EF4-FFF2-40B4-BE49-F238E27FC236}">
                <a16:creationId xmlns:a16="http://schemas.microsoft.com/office/drawing/2014/main" id="{BEFA8053-63C4-43DF-A02D-380F51FA2EF3}"/>
              </a:ext>
            </a:extLst>
          </p:cNvPr>
          <p:cNvSpPr txBox="1">
            <a:spLocks/>
          </p:cNvSpPr>
          <p:nvPr/>
        </p:nvSpPr>
        <p:spPr>
          <a:xfrm>
            <a:off x="700088" y="1836121"/>
            <a:ext cx="11130926" cy="11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200"/>
              <a:buFont typeface="Open Sans"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công dân, công nhân, công bằng, công cộng, công lí, công nghiệp, công chúng, công minh, công tâm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graphicFrame>
        <p:nvGraphicFramePr>
          <p:cNvPr id="9" name="Google Shape;1515;p58">
            <a:extLst>
              <a:ext uri="{FF2B5EF4-FFF2-40B4-BE49-F238E27FC236}">
                <a16:creationId xmlns:a16="http://schemas.microsoft.com/office/drawing/2014/main" id="{CC9D4CB5-4042-4673-8032-C7F6BC78B7FC}"/>
              </a:ext>
            </a:extLst>
          </p:cNvPr>
          <p:cNvGraphicFramePr/>
          <p:nvPr/>
        </p:nvGraphicFramePr>
        <p:xfrm>
          <a:off x="421976" y="3477677"/>
          <a:ext cx="11409038" cy="272997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7783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5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6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của nhà nước, của chung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en-US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không thiên vị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vi-VN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:a16="http://schemas.microsoft.com/office/drawing/2014/main" val="320953811"/>
                  </a:ext>
                </a:extLst>
              </a:tr>
              <a:tr h="786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thợ, khéo tay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en-US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:a16="http://schemas.microsoft.com/office/drawing/2014/main" val="310895415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186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7" name="Google Shape;1806;p72">
            <a:extLst>
              <a:ext uri="{FF2B5EF4-FFF2-40B4-BE49-F238E27FC236}">
                <a16:creationId xmlns:a16="http://schemas.microsoft.com/office/drawing/2014/main" id="{A4657EEC-0EAC-45C4-BF57-56CC6E7A05F6}"/>
              </a:ext>
            </a:extLst>
          </p:cNvPr>
          <p:cNvSpPr txBox="1">
            <a:spLocks/>
          </p:cNvSpPr>
          <p:nvPr/>
        </p:nvSpPr>
        <p:spPr>
          <a:xfrm>
            <a:off x="2909474" y="115485"/>
            <a:ext cx="6143879" cy="1219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lt2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EAE0"/>
              </a:buClr>
              <a:buSzPts val="3000"/>
              <a:buFont typeface="Prata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iCiel Cadena" panose="02000503000000020004" pitchFamily="2" charset="0"/>
                <a:sym typeface="Prata"/>
              </a:rPr>
              <a:t>Giải nghĩa từ</a:t>
            </a:r>
            <a:endParaRPr kumimoji="0" lang="vi-VN" sz="6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iCiel Cadena" panose="02000503000000020004" pitchFamily="2" charset="0"/>
              <a:sym typeface="Prata"/>
            </a:endParaRPr>
          </a:p>
        </p:txBody>
      </p:sp>
      <p:sp>
        <p:nvSpPr>
          <p:cNvPr id="10" name="Google Shape;1808;p72">
            <a:extLst>
              <a:ext uri="{FF2B5EF4-FFF2-40B4-BE49-F238E27FC236}">
                <a16:creationId xmlns:a16="http://schemas.microsoft.com/office/drawing/2014/main" id="{7E848B92-9717-466E-8DDD-0D66F24C0AD6}"/>
              </a:ext>
            </a:extLst>
          </p:cNvPr>
          <p:cNvSpPr txBox="1">
            <a:spLocks/>
          </p:cNvSpPr>
          <p:nvPr/>
        </p:nvSpPr>
        <p:spPr>
          <a:xfrm>
            <a:off x="1224583" y="4120344"/>
            <a:ext cx="2332440" cy="60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cộng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11" name="Google Shape;1809;p72">
            <a:extLst>
              <a:ext uri="{FF2B5EF4-FFF2-40B4-BE49-F238E27FC236}">
                <a16:creationId xmlns:a16="http://schemas.microsoft.com/office/drawing/2014/main" id="{5715D82E-BEA0-4BE5-940C-8682AF5089D3}"/>
              </a:ext>
            </a:extLst>
          </p:cNvPr>
          <p:cNvSpPr txBox="1">
            <a:spLocks/>
          </p:cNvSpPr>
          <p:nvPr/>
        </p:nvSpPr>
        <p:spPr>
          <a:xfrm>
            <a:off x="4087190" y="4935995"/>
            <a:ext cx="3788449" cy="16054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100"/>
              <a:buFont typeface="Arial"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1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bộ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phận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của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ngành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kinh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tế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lĩnh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vực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sản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xuất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ra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hàng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hoá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vật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chất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sản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phẩm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đáp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ứng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nhu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cầu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tiêu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dùng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sp>
        <p:nvSpPr>
          <p:cNvPr id="12" name="Google Shape;1810;p72">
            <a:extLst>
              <a:ext uri="{FF2B5EF4-FFF2-40B4-BE49-F238E27FC236}">
                <a16:creationId xmlns:a16="http://schemas.microsoft.com/office/drawing/2014/main" id="{E1A64FF7-6F3E-49B7-A9DC-02F0117093D1}"/>
              </a:ext>
            </a:extLst>
          </p:cNvPr>
          <p:cNvSpPr txBox="1">
            <a:spLocks/>
          </p:cNvSpPr>
          <p:nvPr/>
        </p:nvSpPr>
        <p:spPr>
          <a:xfrm>
            <a:off x="4363313" y="4053137"/>
            <a:ext cx="2892532" cy="639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nghiệp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13" name="Google Shape;1811;p72">
            <a:extLst>
              <a:ext uri="{FF2B5EF4-FFF2-40B4-BE49-F238E27FC236}">
                <a16:creationId xmlns:a16="http://schemas.microsoft.com/office/drawing/2014/main" id="{134D8AD4-1055-412A-A887-F634E570FD92}"/>
              </a:ext>
            </a:extLst>
          </p:cNvPr>
          <p:cNvSpPr txBox="1">
            <a:spLocks/>
          </p:cNvSpPr>
          <p:nvPr/>
        </p:nvSpPr>
        <p:spPr>
          <a:xfrm>
            <a:off x="3226362" y="2089379"/>
            <a:ext cx="2972837" cy="13372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400"/>
              <a:buFont typeface="Lato"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phù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hợp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với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đạo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lí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lợi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ích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chung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của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xã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hội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sp>
        <p:nvSpPr>
          <p:cNvPr id="14" name="Google Shape;1812;p72">
            <a:extLst>
              <a:ext uri="{FF2B5EF4-FFF2-40B4-BE49-F238E27FC236}">
                <a16:creationId xmlns:a16="http://schemas.microsoft.com/office/drawing/2014/main" id="{BAA2D759-E9A0-41BB-AEB0-0A2231294808}"/>
              </a:ext>
            </a:extLst>
          </p:cNvPr>
          <p:cNvSpPr txBox="1">
            <a:spLocks/>
          </p:cNvSpPr>
          <p:nvPr/>
        </p:nvSpPr>
        <p:spPr>
          <a:xfrm>
            <a:off x="3990180" y="1342469"/>
            <a:ext cx="1528735" cy="5892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lí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15" name="Google Shape;1813;p72">
            <a:extLst>
              <a:ext uri="{FF2B5EF4-FFF2-40B4-BE49-F238E27FC236}">
                <a16:creationId xmlns:a16="http://schemas.microsoft.com/office/drawing/2014/main" id="{139A4685-8CED-4020-893D-20B4CC5A5878}"/>
              </a:ext>
            </a:extLst>
          </p:cNvPr>
          <p:cNvSpPr txBox="1">
            <a:spLocks/>
          </p:cNvSpPr>
          <p:nvPr/>
        </p:nvSpPr>
        <p:spPr>
          <a:xfrm>
            <a:off x="6522042" y="2114083"/>
            <a:ext cx="2972837" cy="13372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100"/>
              <a:buFont typeface="Arial"/>
              <a:buNone/>
              <a:tabLst/>
              <a:defRPr/>
            </a:pPr>
            <a:r>
              <a:rPr kumimoji="0" lang="vi-V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đông đảo người đọc, xem, nghe, trong mối quan hệ với tác giả, diễn viên, ca sĩ, ….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sp>
        <p:nvSpPr>
          <p:cNvPr id="16" name="Google Shape;1814;p72">
            <a:extLst>
              <a:ext uri="{FF2B5EF4-FFF2-40B4-BE49-F238E27FC236}">
                <a16:creationId xmlns:a16="http://schemas.microsoft.com/office/drawing/2014/main" id="{6632ED0B-903F-4740-9D97-3DC94927867A}"/>
              </a:ext>
            </a:extLst>
          </p:cNvPr>
          <p:cNvSpPr txBox="1">
            <a:spLocks/>
          </p:cNvSpPr>
          <p:nvPr/>
        </p:nvSpPr>
        <p:spPr>
          <a:xfrm>
            <a:off x="6963844" y="1342467"/>
            <a:ext cx="2329908" cy="603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chúng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17" name="Google Shape;1815;p72">
            <a:extLst>
              <a:ext uri="{FF2B5EF4-FFF2-40B4-BE49-F238E27FC236}">
                <a16:creationId xmlns:a16="http://schemas.microsoft.com/office/drawing/2014/main" id="{461B4F4A-60F8-49FF-97FB-F6785130C03D}"/>
              </a:ext>
            </a:extLst>
          </p:cNvPr>
          <p:cNvSpPr txBox="1">
            <a:spLocks/>
          </p:cNvSpPr>
          <p:nvPr/>
        </p:nvSpPr>
        <p:spPr>
          <a:xfrm>
            <a:off x="9913321" y="2089378"/>
            <a:ext cx="2131195" cy="13619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400"/>
              <a:buFont typeface="Lato"/>
              <a:buNone/>
              <a:tabLst/>
              <a:defRPr/>
            </a:pPr>
            <a:r>
              <a:rPr kumimoji="0" lang="vi-V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lòng ngay thẳng, chỉ vì việc chung, không vì tư lợi mà thiên vị.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sp>
        <p:nvSpPr>
          <p:cNvPr id="18" name="Google Shape;1816;p72">
            <a:extLst>
              <a:ext uri="{FF2B5EF4-FFF2-40B4-BE49-F238E27FC236}">
                <a16:creationId xmlns:a16="http://schemas.microsoft.com/office/drawing/2014/main" id="{96CC5993-1F58-4655-9DAC-BAE2A767E693}"/>
              </a:ext>
            </a:extLst>
          </p:cNvPr>
          <p:cNvSpPr txBox="1">
            <a:spLocks/>
          </p:cNvSpPr>
          <p:nvPr/>
        </p:nvSpPr>
        <p:spPr>
          <a:xfrm>
            <a:off x="9965401" y="1342467"/>
            <a:ext cx="1886887" cy="5476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tâm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cxnSp>
        <p:nvCxnSpPr>
          <p:cNvPr id="19" name="Google Shape;1817;p72">
            <a:extLst>
              <a:ext uri="{FF2B5EF4-FFF2-40B4-BE49-F238E27FC236}">
                <a16:creationId xmlns:a16="http://schemas.microsoft.com/office/drawing/2014/main" id="{BA1A8636-C6FE-48C7-9DF4-A3234CEBDFA9}"/>
              </a:ext>
            </a:extLst>
          </p:cNvPr>
          <p:cNvCxnSpPr>
            <a:cxnSpLocks/>
            <a:stCxn id="24" idx="2"/>
          </p:cNvCxnSpPr>
          <p:nvPr/>
        </p:nvCxnSpPr>
        <p:spPr>
          <a:xfrm rot="16200000" flipH="1">
            <a:off x="1729375" y="3435803"/>
            <a:ext cx="714866" cy="60798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0" name="Google Shape;1818;p72">
            <a:extLst>
              <a:ext uri="{FF2B5EF4-FFF2-40B4-BE49-F238E27FC236}">
                <a16:creationId xmlns:a16="http://schemas.microsoft.com/office/drawing/2014/main" id="{06B710DD-5B5D-4AB0-8C82-4C5BCBE1FF95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2390803" y="3426605"/>
            <a:ext cx="2321978" cy="296518"/>
          </a:xfrm>
          <a:prstGeom prst="bentConnector2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1" name="Google Shape;1820;p72">
            <a:extLst>
              <a:ext uri="{FF2B5EF4-FFF2-40B4-BE49-F238E27FC236}">
                <a16:creationId xmlns:a16="http://schemas.microsoft.com/office/drawing/2014/main" id="{AC684AB9-588F-4E65-B098-298554B53E5D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8035568" y="3677474"/>
            <a:ext cx="1393199" cy="505159"/>
          </a:xfrm>
          <a:prstGeom prst="bentConnector2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" name="Google Shape;1808;p72">
            <a:extLst>
              <a:ext uri="{FF2B5EF4-FFF2-40B4-BE49-F238E27FC236}">
                <a16:creationId xmlns:a16="http://schemas.microsoft.com/office/drawing/2014/main" id="{EE1A5A37-0B11-4786-A929-8BBD0889ADD9}"/>
              </a:ext>
            </a:extLst>
          </p:cNvPr>
          <p:cNvSpPr txBox="1">
            <a:spLocks/>
          </p:cNvSpPr>
          <p:nvPr/>
        </p:nvSpPr>
        <p:spPr>
          <a:xfrm>
            <a:off x="700088" y="1342469"/>
            <a:ext cx="2192679" cy="60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vi-V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bằng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23" name="Google Shape;1808;p72">
            <a:extLst>
              <a:ext uri="{FF2B5EF4-FFF2-40B4-BE49-F238E27FC236}">
                <a16:creationId xmlns:a16="http://schemas.microsoft.com/office/drawing/2014/main" id="{9F02F706-C58C-444E-B8B1-56E502DEBD4F}"/>
              </a:ext>
            </a:extLst>
          </p:cNvPr>
          <p:cNvSpPr txBox="1">
            <a:spLocks/>
          </p:cNvSpPr>
          <p:nvPr/>
        </p:nvSpPr>
        <p:spPr>
          <a:xfrm>
            <a:off x="8351333" y="4182633"/>
            <a:ext cx="2154867" cy="5388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vi-V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minh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24" name="Google Shape;1807;p72">
            <a:extLst>
              <a:ext uri="{FF2B5EF4-FFF2-40B4-BE49-F238E27FC236}">
                <a16:creationId xmlns:a16="http://schemas.microsoft.com/office/drawing/2014/main" id="{3CF6A21A-39CB-4724-A870-410097D1F359}"/>
              </a:ext>
            </a:extLst>
          </p:cNvPr>
          <p:cNvSpPr txBox="1">
            <a:spLocks/>
          </p:cNvSpPr>
          <p:nvPr/>
        </p:nvSpPr>
        <p:spPr>
          <a:xfrm>
            <a:off x="672860" y="2126229"/>
            <a:ext cx="2219908" cy="12561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400"/>
              <a:buFont typeface="Lato"/>
              <a:buNone/>
              <a:tabLst/>
              <a:defRPr/>
            </a:pPr>
            <a:r>
              <a:rPr kumimoji="0" lang="vi-V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Theo đúng lẽ phải, không thiên vị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sp>
        <p:nvSpPr>
          <p:cNvPr id="25" name="Google Shape;1807;p72">
            <a:extLst>
              <a:ext uri="{FF2B5EF4-FFF2-40B4-BE49-F238E27FC236}">
                <a16:creationId xmlns:a16="http://schemas.microsoft.com/office/drawing/2014/main" id="{FA7311EF-E3C4-4C4C-95C4-4E7F1D953012}"/>
              </a:ext>
            </a:extLst>
          </p:cNvPr>
          <p:cNvSpPr txBox="1">
            <a:spLocks/>
          </p:cNvSpPr>
          <p:nvPr/>
        </p:nvSpPr>
        <p:spPr>
          <a:xfrm>
            <a:off x="8351333" y="4935995"/>
            <a:ext cx="2154866" cy="8864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400"/>
              <a:buFont typeface="Lato"/>
              <a:buNone/>
              <a:tabLst/>
              <a:defRPr/>
            </a:pPr>
            <a:r>
              <a:rPr kumimoji="0" lang="vi-V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Công bằng và sáng suốt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cxnSp>
        <p:nvCxnSpPr>
          <p:cNvPr id="27" name="Google Shape;1820;p72">
            <a:extLst>
              <a:ext uri="{FF2B5EF4-FFF2-40B4-BE49-F238E27FC236}">
                <a16:creationId xmlns:a16="http://schemas.microsoft.com/office/drawing/2014/main" id="{A71E6E44-D6C3-4977-BAE6-00EECE564C4E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5799430" y="3451309"/>
            <a:ext cx="2209031" cy="256096"/>
          </a:xfrm>
          <a:prstGeom prst="bentConnector2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8" name="Google Shape;1820;p72">
            <a:extLst>
              <a:ext uri="{FF2B5EF4-FFF2-40B4-BE49-F238E27FC236}">
                <a16:creationId xmlns:a16="http://schemas.microsoft.com/office/drawing/2014/main" id="{1158B6DC-5F39-443D-8291-31BFD85C55D3}"/>
              </a:ext>
            </a:extLst>
          </p:cNvPr>
          <p:cNvCxnSpPr>
            <a:cxnSpLocks/>
          </p:cNvCxnSpPr>
          <p:nvPr/>
        </p:nvCxnSpPr>
        <p:spPr>
          <a:xfrm flipV="1">
            <a:off x="9407583" y="3462966"/>
            <a:ext cx="1666727" cy="214508"/>
          </a:xfrm>
          <a:prstGeom prst="bentConnector2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9" name="Google Shape;1820;p72">
            <a:extLst>
              <a:ext uri="{FF2B5EF4-FFF2-40B4-BE49-F238E27FC236}">
                <a16:creationId xmlns:a16="http://schemas.microsoft.com/office/drawing/2014/main" id="{879779CF-9C5C-4C19-9F5E-AB9AB48D074A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712780" y="3705231"/>
            <a:ext cx="1096799" cy="347906"/>
          </a:xfrm>
          <a:prstGeom prst="bentConnector2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1" name="Google Shape;1807;p72">
            <a:extLst>
              <a:ext uri="{FF2B5EF4-FFF2-40B4-BE49-F238E27FC236}">
                <a16:creationId xmlns:a16="http://schemas.microsoft.com/office/drawing/2014/main" id="{AEA8873E-DF2D-46C1-BEFB-C763AD1803E4}"/>
              </a:ext>
            </a:extLst>
          </p:cNvPr>
          <p:cNvSpPr txBox="1">
            <a:spLocks/>
          </p:cNvSpPr>
          <p:nvPr/>
        </p:nvSpPr>
        <p:spPr>
          <a:xfrm>
            <a:off x="1192151" y="4920180"/>
            <a:ext cx="2397304" cy="13118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400"/>
              <a:buFont typeface="Lato"/>
              <a:buNone/>
              <a:tabLst/>
              <a:defRPr/>
            </a:pP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nơi có đông người tới, thuộc về mọi người hoặc phục vụ chung cho mọi người.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445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pic>
        <p:nvPicPr>
          <p:cNvPr id="5" name="Picture 4" descr="A picture containing logo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44FAA06E-2DBB-46AB-BB40-5FF4156DA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0068" y="5682570"/>
            <a:ext cx="1361932" cy="1361932"/>
          </a:xfrm>
          <a:prstGeom prst="rect">
            <a:avLst/>
          </a:prstGeom>
        </p:spPr>
      </p:pic>
      <p:graphicFrame>
        <p:nvGraphicFramePr>
          <p:cNvPr id="9" name="Google Shape;1515;p58">
            <a:extLst>
              <a:ext uri="{FF2B5EF4-FFF2-40B4-BE49-F238E27FC236}">
                <a16:creationId xmlns:a16="http://schemas.microsoft.com/office/drawing/2014/main" id="{CC9D4CB5-4042-4673-8032-C7F6BC78B7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52365"/>
              </p:ext>
            </p:extLst>
          </p:nvPr>
        </p:nvGraphicFramePr>
        <p:xfrm>
          <a:off x="350044" y="1964458"/>
          <a:ext cx="11409038" cy="419195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471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5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6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của nhà nước, của chung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en-US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7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không thiên vị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vi-VN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:a16="http://schemas.microsoft.com/office/drawing/2014/main" val="320953811"/>
                  </a:ext>
                </a:extLst>
              </a:tr>
              <a:tr h="1207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thợ, khéo tay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en-US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:a16="http://schemas.microsoft.com/office/drawing/2014/main" val="3108954154"/>
                  </a:ext>
                </a:extLst>
              </a:tr>
            </a:tbl>
          </a:graphicData>
        </a:graphic>
      </p:graphicFrame>
      <p:sp>
        <p:nvSpPr>
          <p:cNvPr id="7" name="Google Shape;1326;p44">
            <a:extLst>
              <a:ext uri="{FF2B5EF4-FFF2-40B4-BE49-F238E27FC236}">
                <a16:creationId xmlns:a16="http://schemas.microsoft.com/office/drawing/2014/main" id="{7CFC7B0B-054F-451F-9BD7-C18F8A4EC76F}"/>
              </a:ext>
            </a:extLst>
          </p:cNvPr>
          <p:cNvSpPr txBox="1">
            <a:spLocks/>
          </p:cNvSpPr>
          <p:nvPr/>
        </p:nvSpPr>
        <p:spPr>
          <a:xfrm>
            <a:off x="1235594" y="378959"/>
            <a:ext cx="3273539" cy="547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dân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0" name="Google Shape;1326;p44">
            <a:extLst>
              <a:ext uri="{FF2B5EF4-FFF2-40B4-BE49-F238E27FC236}">
                <a16:creationId xmlns:a16="http://schemas.microsoft.com/office/drawing/2014/main" id="{D3068CF9-1C10-4193-8023-682FFFBF86C3}"/>
              </a:ext>
            </a:extLst>
          </p:cNvPr>
          <p:cNvSpPr txBox="1">
            <a:spLocks/>
          </p:cNvSpPr>
          <p:nvPr/>
        </p:nvSpPr>
        <p:spPr>
          <a:xfrm>
            <a:off x="3395370" y="370453"/>
            <a:ext cx="3681416" cy="547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nhân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1" name="Google Shape;1326;p44">
            <a:extLst>
              <a:ext uri="{FF2B5EF4-FFF2-40B4-BE49-F238E27FC236}">
                <a16:creationId xmlns:a16="http://schemas.microsoft.com/office/drawing/2014/main" id="{65DE058A-803C-43A3-8338-81B414E7ABFA}"/>
              </a:ext>
            </a:extLst>
          </p:cNvPr>
          <p:cNvSpPr txBox="1">
            <a:spLocks/>
          </p:cNvSpPr>
          <p:nvPr/>
        </p:nvSpPr>
        <p:spPr>
          <a:xfrm>
            <a:off x="5736307" y="370555"/>
            <a:ext cx="3741989" cy="5143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bằng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2" name="Google Shape;1326;p44">
            <a:extLst>
              <a:ext uri="{FF2B5EF4-FFF2-40B4-BE49-F238E27FC236}">
                <a16:creationId xmlns:a16="http://schemas.microsoft.com/office/drawing/2014/main" id="{918F4A74-C95F-47A7-A712-1D337D48741A}"/>
              </a:ext>
            </a:extLst>
          </p:cNvPr>
          <p:cNvSpPr txBox="1">
            <a:spLocks/>
          </p:cNvSpPr>
          <p:nvPr/>
        </p:nvSpPr>
        <p:spPr>
          <a:xfrm>
            <a:off x="9624585" y="340870"/>
            <a:ext cx="3574331" cy="547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cộng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3" name="Google Shape;1326;p44">
            <a:extLst>
              <a:ext uri="{FF2B5EF4-FFF2-40B4-BE49-F238E27FC236}">
                <a16:creationId xmlns:a16="http://schemas.microsoft.com/office/drawing/2014/main" id="{E901C2C3-FFAE-41E1-93C1-DB79D533E900}"/>
              </a:ext>
            </a:extLst>
          </p:cNvPr>
          <p:cNvSpPr txBox="1">
            <a:spLocks/>
          </p:cNvSpPr>
          <p:nvPr/>
        </p:nvSpPr>
        <p:spPr>
          <a:xfrm>
            <a:off x="8063835" y="370453"/>
            <a:ext cx="2599012" cy="5813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lí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4" name="Google Shape;1326;p44">
            <a:extLst>
              <a:ext uri="{FF2B5EF4-FFF2-40B4-BE49-F238E27FC236}">
                <a16:creationId xmlns:a16="http://schemas.microsoft.com/office/drawing/2014/main" id="{A3A6DA0F-4E88-4AC0-A8EA-D13AB8706A35}"/>
              </a:ext>
            </a:extLst>
          </p:cNvPr>
          <p:cNvSpPr txBox="1">
            <a:spLocks/>
          </p:cNvSpPr>
          <p:nvPr/>
        </p:nvSpPr>
        <p:spPr>
          <a:xfrm>
            <a:off x="1235594" y="982957"/>
            <a:ext cx="4119578" cy="575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nghiệp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5" name="Google Shape;1326;p44">
            <a:extLst>
              <a:ext uri="{FF2B5EF4-FFF2-40B4-BE49-F238E27FC236}">
                <a16:creationId xmlns:a16="http://schemas.microsoft.com/office/drawing/2014/main" id="{951B0AB3-2873-4BD4-B0BB-571AAAAD9555}"/>
              </a:ext>
            </a:extLst>
          </p:cNvPr>
          <p:cNvSpPr txBox="1">
            <a:spLocks/>
          </p:cNvSpPr>
          <p:nvPr/>
        </p:nvSpPr>
        <p:spPr>
          <a:xfrm>
            <a:off x="3827158" y="983211"/>
            <a:ext cx="4119578" cy="460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chúng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6" name="Google Shape;1326;p44">
            <a:extLst>
              <a:ext uri="{FF2B5EF4-FFF2-40B4-BE49-F238E27FC236}">
                <a16:creationId xmlns:a16="http://schemas.microsoft.com/office/drawing/2014/main" id="{B9D85E9D-6E17-47EE-9641-634D19083298}"/>
              </a:ext>
            </a:extLst>
          </p:cNvPr>
          <p:cNvSpPr txBox="1">
            <a:spLocks/>
          </p:cNvSpPr>
          <p:nvPr/>
        </p:nvSpPr>
        <p:spPr>
          <a:xfrm>
            <a:off x="6365213" y="990829"/>
            <a:ext cx="3685616" cy="575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minh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7" name="Google Shape;1326;p44">
            <a:extLst>
              <a:ext uri="{FF2B5EF4-FFF2-40B4-BE49-F238E27FC236}">
                <a16:creationId xmlns:a16="http://schemas.microsoft.com/office/drawing/2014/main" id="{AE4B3C9F-BAD7-49B7-BF86-0085AB5384F2}"/>
              </a:ext>
            </a:extLst>
          </p:cNvPr>
          <p:cNvSpPr txBox="1">
            <a:spLocks/>
          </p:cNvSpPr>
          <p:nvPr/>
        </p:nvSpPr>
        <p:spPr>
          <a:xfrm>
            <a:off x="8663412" y="1006504"/>
            <a:ext cx="3361440" cy="638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tâm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33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33164 0.25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2.77556E-17 L 0.14557 0.678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05495 0.497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18347 0.2601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04375 0.4886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0.51927 0.578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64" y="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12201 0.2747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393 L 0.25508 0.4013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2.96296E-6 L -0.29284 0.4819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9" y="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7">
            <a:extLst>
              <a:ext uri="{FF2B5EF4-FFF2-40B4-BE49-F238E27FC236}">
                <a16:creationId xmlns:a16="http://schemas.microsoft.com/office/drawing/2014/main" id="{413391AC-8E05-4196-B1C4-93A24E3AA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80" y="833780"/>
            <a:ext cx="4512469" cy="6547959"/>
          </a:xfrm>
          <a:prstGeom prst="rect">
            <a:avLst/>
          </a:prstGeom>
        </p:spPr>
      </p:pic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64A90-9DC8-4D74-B599-CF9BC73C2465}"/>
              </a:ext>
            </a:extLst>
          </p:cNvPr>
          <p:cNvSpPr txBox="1"/>
          <p:nvPr/>
        </p:nvSpPr>
        <p:spPr>
          <a:xfrm>
            <a:off x="1960508" y="155169"/>
            <a:ext cx="89435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lnSpc>
                <a:spcPct val="150000"/>
              </a:lnSpc>
              <a:defRPr/>
            </a:pP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Câu </a:t>
            </a:r>
            <a:r>
              <a:rPr lang="en-US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3: </a:t>
            </a: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Đánh dấu </a:t>
            </a:r>
            <a:r>
              <a:rPr lang="vi-VN" sz="3200" b="1">
                <a:solidFill>
                  <a:srgbClr val="FF0000"/>
                </a:solidFill>
                <a:latin typeface="iCiel Cucho" pitchFamily="50" charset="0"/>
                <a:cs typeface="iCiel Cucho" pitchFamily="50" charset="0"/>
              </a:rPr>
              <a:t>x</a:t>
            </a: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 vào ô trước những </a:t>
            </a:r>
            <a:r>
              <a:rPr lang="vi-VN" sz="3200" b="1">
                <a:solidFill>
                  <a:srgbClr val="FF0000"/>
                </a:solidFill>
                <a:latin typeface="iCiel Cucho" pitchFamily="50" charset="0"/>
                <a:cs typeface="iCiel Cucho" pitchFamily="50" charset="0"/>
              </a:rPr>
              <a:t>từ đồng nghĩa với công dân: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1B3FAB-FA32-4A2D-A2E1-BA952411E0D7}"/>
              </a:ext>
            </a:extLst>
          </p:cNvPr>
          <p:cNvSpPr/>
          <p:nvPr/>
        </p:nvSpPr>
        <p:spPr>
          <a:xfrm>
            <a:off x="704392" y="2073138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19FBA8-8B78-44B5-BC85-E04473F70EDF}"/>
              </a:ext>
            </a:extLst>
          </p:cNvPr>
          <p:cNvSpPr/>
          <p:nvPr/>
        </p:nvSpPr>
        <p:spPr>
          <a:xfrm>
            <a:off x="700088" y="3623710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AAA032-56C9-46EA-B82D-049ED410AAE6}"/>
              </a:ext>
            </a:extLst>
          </p:cNvPr>
          <p:cNvSpPr/>
          <p:nvPr/>
        </p:nvSpPr>
        <p:spPr>
          <a:xfrm>
            <a:off x="723681" y="5300122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689D53-9ED6-41C4-81A9-119719CD19BC}"/>
              </a:ext>
            </a:extLst>
          </p:cNvPr>
          <p:cNvSpPr/>
          <p:nvPr/>
        </p:nvSpPr>
        <p:spPr>
          <a:xfrm>
            <a:off x="5052953" y="2017235"/>
            <a:ext cx="746887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8325E1-1EA8-4D14-851A-428893E54D35}"/>
              </a:ext>
            </a:extLst>
          </p:cNvPr>
          <p:cNvSpPr/>
          <p:nvPr/>
        </p:nvSpPr>
        <p:spPr>
          <a:xfrm>
            <a:off x="5049363" y="3127055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034C43-0275-40C6-BF5F-9C98FADCD1A0}"/>
              </a:ext>
            </a:extLst>
          </p:cNvPr>
          <p:cNvSpPr/>
          <p:nvPr/>
        </p:nvSpPr>
        <p:spPr>
          <a:xfrm>
            <a:off x="5049363" y="4261749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5F65B-1C6F-4E2B-A1E4-F8B743723FA4}"/>
              </a:ext>
            </a:extLst>
          </p:cNvPr>
          <p:cNvSpPr/>
          <p:nvPr/>
        </p:nvSpPr>
        <p:spPr>
          <a:xfrm>
            <a:off x="5049363" y="5396443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5699A7-DAC2-4CDA-9E37-1BA5BEC3BF15}"/>
              </a:ext>
            </a:extLst>
          </p:cNvPr>
          <p:cNvSpPr/>
          <p:nvPr/>
        </p:nvSpPr>
        <p:spPr>
          <a:xfrm>
            <a:off x="1815784" y="2071759"/>
            <a:ext cx="2406686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đồng bào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C2D328-8AFA-4E17-96C5-05536A57101E}"/>
              </a:ext>
            </a:extLst>
          </p:cNvPr>
          <p:cNvSpPr/>
          <p:nvPr/>
        </p:nvSpPr>
        <p:spPr>
          <a:xfrm>
            <a:off x="6171568" y="5415498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 chúng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CB5D8D-01A0-4512-87BD-0BE74837F828}"/>
              </a:ext>
            </a:extLst>
          </p:cNvPr>
          <p:cNvSpPr/>
          <p:nvPr/>
        </p:nvSpPr>
        <p:spPr>
          <a:xfrm>
            <a:off x="6171568" y="4244557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nông 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6ADEF8-2F06-4871-A56F-48211DE26D0A}"/>
              </a:ext>
            </a:extLst>
          </p:cNvPr>
          <p:cNvSpPr/>
          <p:nvPr/>
        </p:nvSpPr>
        <p:spPr>
          <a:xfrm>
            <a:off x="6160927" y="3143481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0800C6-0857-47A9-8C82-DAFA00E1C2D9}"/>
              </a:ext>
            </a:extLst>
          </p:cNvPr>
          <p:cNvSpPr/>
          <p:nvPr/>
        </p:nvSpPr>
        <p:spPr>
          <a:xfrm>
            <a:off x="6160927" y="2013832"/>
            <a:ext cx="221597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nhân 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05B007-BBB1-4627-9E40-C9F68ED4D3AA}"/>
              </a:ext>
            </a:extLst>
          </p:cNvPr>
          <p:cNvSpPr/>
          <p:nvPr/>
        </p:nvSpPr>
        <p:spPr>
          <a:xfrm>
            <a:off x="1744084" y="5260659"/>
            <a:ext cx="2478386" cy="800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công chúng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96F5EA-0596-41CB-A70D-BC02CAC9DA27}"/>
              </a:ext>
            </a:extLst>
          </p:cNvPr>
          <p:cNvSpPr/>
          <p:nvPr/>
        </p:nvSpPr>
        <p:spPr>
          <a:xfrm>
            <a:off x="1744084" y="3623709"/>
            <a:ext cx="2478386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 tộc</a:t>
            </a:r>
            <a:endParaRPr lang="en-US" sz="3600" dirty="0">
              <a:latin typeface="iCiel Cadena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14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tile tx="-381000" ty="552450" sx="100000" sy="100000" flip="none" algn="b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>
            <a:extLst>
              <a:ext uri="{FF2B5EF4-FFF2-40B4-BE49-F238E27FC236}">
                <a16:creationId xmlns:a16="http://schemas.microsoft.com/office/drawing/2014/main" id="{6A42CD6F-13DA-47FD-8361-CBCAA9D3C427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41BB5552-4828-4BC5-8966-52DEE2065EDA}"/>
              </a:ext>
            </a:extLst>
          </p:cNvPr>
          <p:cNvGrpSpPr/>
          <p:nvPr/>
        </p:nvGrpSpPr>
        <p:grpSpPr>
          <a:xfrm>
            <a:off x="743884" y="1743763"/>
            <a:ext cx="10914447" cy="4321491"/>
            <a:chOff x="685800" y="1428750"/>
            <a:chExt cx="7748232" cy="3067853"/>
          </a:xfrm>
        </p:grpSpPr>
        <p:sp>
          <p:nvSpPr>
            <p:cNvPr id="85" name="Freeform 42">
              <a:extLst>
                <a:ext uri="{FF2B5EF4-FFF2-40B4-BE49-F238E27FC236}">
                  <a16:creationId xmlns:a16="http://schemas.microsoft.com/office/drawing/2014/main" id="{B3A39F0E-050E-4090-B911-E1772F959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243" y="1428750"/>
              <a:ext cx="1536173" cy="1527188"/>
            </a:xfrm>
            <a:custGeom>
              <a:avLst/>
              <a:gdLst>
                <a:gd name="T0" fmla="*/ 0 w 144"/>
                <a:gd name="T1" fmla="*/ 0 h 143"/>
                <a:gd name="T2" fmla="*/ 0 w 144"/>
                <a:gd name="T3" fmla="*/ 0 h 143"/>
                <a:gd name="T4" fmla="*/ 0 w 144"/>
                <a:gd name="T5" fmla="*/ 13 h 143"/>
                <a:gd name="T6" fmla="*/ 0 w 144"/>
                <a:gd name="T7" fmla="*/ 13 h 143"/>
                <a:gd name="T8" fmla="*/ 0 w 144"/>
                <a:gd name="T9" fmla="*/ 13 h 143"/>
                <a:gd name="T10" fmla="*/ 131 w 144"/>
                <a:gd name="T11" fmla="*/ 143 h 143"/>
                <a:gd name="T12" fmla="*/ 131 w 144"/>
                <a:gd name="T13" fmla="*/ 143 h 143"/>
                <a:gd name="T14" fmla="*/ 131 w 144"/>
                <a:gd name="T15" fmla="*/ 143 h 143"/>
                <a:gd name="T16" fmla="*/ 131 w 144"/>
                <a:gd name="T17" fmla="*/ 143 h 143"/>
                <a:gd name="T18" fmla="*/ 131 w 144"/>
                <a:gd name="T19" fmla="*/ 143 h 143"/>
                <a:gd name="T20" fmla="*/ 144 w 144"/>
                <a:gd name="T21" fmla="*/ 143 h 143"/>
                <a:gd name="T22" fmla="*/ 144 w 144"/>
                <a:gd name="T23" fmla="*/ 143 h 143"/>
                <a:gd name="T24" fmla="*/ 0 w 144"/>
                <a:gd name="T2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4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2" y="13"/>
                    <a:pt x="131" y="71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64"/>
                    <a:pt x="79" y="0"/>
                    <a:pt x="0" y="0"/>
                  </a:cubicBezTo>
                </a:path>
              </a:pathLst>
            </a:custGeom>
            <a:solidFill>
              <a:srgbClr val="FFA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86" name="Freeform 43">
              <a:extLst>
                <a:ext uri="{FF2B5EF4-FFF2-40B4-BE49-F238E27FC236}">
                  <a16:creationId xmlns:a16="http://schemas.microsoft.com/office/drawing/2014/main" id="{FD2A57FA-A6D6-4A12-A16E-32BBC59DE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580" y="2955938"/>
              <a:ext cx="1540666" cy="1540665"/>
            </a:xfrm>
            <a:custGeom>
              <a:avLst/>
              <a:gdLst>
                <a:gd name="T0" fmla="*/ 14 w 144"/>
                <a:gd name="T1" fmla="*/ 0 h 144"/>
                <a:gd name="T2" fmla="*/ 0 w 144"/>
                <a:gd name="T3" fmla="*/ 0 h 144"/>
                <a:gd name="T4" fmla="*/ 144 w 144"/>
                <a:gd name="T5" fmla="*/ 144 h 144"/>
                <a:gd name="T6" fmla="*/ 144 w 144"/>
                <a:gd name="T7" fmla="*/ 131 h 144"/>
                <a:gd name="T8" fmla="*/ 14 w 14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4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65" y="144"/>
                    <a:pt x="144" y="144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72" y="131"/>
                    <a:pt x="14" y="72"/>
                    <a:pt x="14" y="0"/>
                  </a:cubicBezTo>
                </a:path>
              </a:pathLst>
            </a:custGeom>
            <a:solidFill>
              <a:srgbClr val="FFA7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87" name="Freeform 44">
              <a:extLst>
                <a:ext uri="{FF2B5EF4-FFF2-40B4-BE49-F238E27FC236}">
                  <a16:creationId xmlns:a16="http://schemas.microsoft.com/office/drawing/2014/main" id="{1FB80528-6F94-479D-B623-9BC52E23F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580" y="1428750"/>
              <a:ext cx="1540666" cy="1527188"/>
            </a:xfrm>
            <a:custGeom>
              <a:avLst/>
              <a:gdLst>
                <a:gd name="T0" fmla="*/ 144 w 144"/>
                <a:gd name="T1" fmla="*/ 0 h 143"/>
                <a:gd name="T2" fmla="*/ 0 w 144"/>
                <a:gd name="T3" fmla="*/ 143 h 143"/>
                <a:gd name="T4" fmla="*/ 0 w 144"/>
                <a:gd name="T5" fmla="*/ 143 h 143"/>
                <a:gd name="T6" fmla="*/ 14 w 144"/>
                <a:gd name="T7" fmla="*/ 143 h 143"/>
                <a:gd name="T8" fmla="*/ 14 w 144"/>
                <a:gd name="T9" fmla="*/ 143 h 143"/>
                <a:gd name="T10" fmla="*/ 14 w 144"/>
                <a:gd name="T11" fmla="*/ 143 h 143"/>
                <a:gd name="T12" fmla="*/ 14 w 144"/>
                <a:gd name="T13" fmla="*/ 143 h 143"/>
                <a:gd name="T14" fmla="*/ 144 w 144"/>
                <a:gd name="T15" fmla="*/ 13 h 143"/>
                <a:gd name="T16" fmla="*/ 144 w 144"/>
                <a:gd name="T17" fmla="*/ 13 h 143"/>
                <a:gd name="T18" fmla="*/ 144 w 144"/>
                <a:gd name="T19" fmla="*/ 0 h 143"/>
                <a:gd name="T20" fmla="*/ 144 w 144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43">
                  <a:moveTo>
                    <a:pt x="144" y="0"/>
                  </a:moveTo>
                  <a:cubicBezTo>
                    <a:pt x="65" y="0"/>
                    <a:pt x="0" y="64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71"/>
                    <a:pt x="72" y="13"/>
                    <a:pt x="144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</a:path>
              </a:pathLst>
            </a:custGeom>
            <a:solidFill>
              <a:srgbClr val="FFA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88" name="Freeform 45">
              <a:extLst>
                <a:ext uri="{FF2B5EF4-FFF2-40B4-BE49-F238E27FC236}">
                  <a16:creationId xmlns:a16="http://schemas.microsoft.com/office/drawing/2014/main" id="{D290844D-EEC3-4979-8684-D5FA7F640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248" y="2955935"/>
              <a:ext cx="1536173" cy="1540665"/>
            </a:xfrm>
            <a:custGeom>
              <a:avLst/>
              <a:gdLst>
                <a:gd name="T0" fmla="*/ 144 w 144"/>
                <a:gd name="T1" fmla="*/ 0 h 144"/>
                <a:gd name="T2" fmla="*/ 131 w 144"/>
                <a:gd name="T3" fmla="*/ 0 h 144"/>
                <a:gd name="T4" fmla="*/ 131 w 144"/>
                <a:gd name="T5" fmla="*/ 0 h 144"/>
                <a:gd name="T6" fmla="*/ 0 w 144"/>
                <a:gd name="T7" fmla="*/ 131 h 144"/>
                <a:gd name="T8" fmla="*/ 0 w 144"/>
                <a:gd name="T9" fmla="*/ 144 h 144"/>
                <a:gd name="T10" fmla="*/ 0 w 144"/>
                <a:gd name="T11" fmla="*/ 144 h 144"/>
                <a:gd name="T12" fmla="*/ 144 w 14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4">
                  <a:moveTo>
                    <a:pt x="144" y="0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72"/>
                    <a:pt x="72" y="131"/>
                    <a:pt x="0" y="131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79" y="144"/>
                    <a:pt x="144" y="80"/>
                    <a:pt x="144" y="0"/>
                  </a:cubicBezTo>
                </a:path>
              </a:pathLst>
            </a:custGeom>
            <a:solidFill>
              <a:srgbClr val="FFA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grpSp>
          <p:nvGrpSpPr>
            <p:cNvPr id="90" name="Group 22">
              <a:extLst>
                <a:ext uri="{FF2B5EF4-FFF2-40B4-BE49-F238E27FC236}">
                  <a16:creationId xmlns:a16="http://schemas.microsoft.com/office/drawing/2014/main" id="{3FE1A79F-9998-4FFF-BCED-B202FC760E07}"/>
                </a:ext>
              </a:extLst>
            </p:cNvPr>
            <p:cNvGrpSpPr/>
            <p:nvPr/>
          </p:nvGrpSpPr>
          <p:grpSpPr>
            <a:xfrm>
              <a:off x="685800" y="1735144"/>
              <a:ext cx="2736956" cy="304800"/>
              <a:chOff x="671534" y="1791491"/>
              <a:chExt cx="2736956" cy="304800"/>
            </a:xfrm>
          </p:grpSpPr>
          <p:cxnSp>
            <p:nvCxnSpPr>
              <p:cNvPr id="100" name="Straight Connector 18">
                <a:extLst>
                  <a:ext uri="{FF2B5EF4-FFF2-40B4-BE49-F238E27FC236}">
                    <a16:creationId xmlns:a16="http://schemas.microsoft.com/office/drawing/2014/main" id="{3ECB849D-08AC-403A-94EF-A0BAAE04D7FA}"/>
                  </a:ext>
                </a:extLst>
              </p:cNvPr>
              <p:cNvCxnSpPr/>
              <p:nvPr/>
            </p:nvCxnSpPr>
            <p:spPr>
              <a:xfrm flipH="1" flipV="1">
                <a:off x="2646490" y="1791491"/>
                <a:ext cx="76200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1" name="Straight Connector 21">
                <a:extLst>
                  <a:ext uri="{FF2B5EF4-FFF2-40B4-BE49-F238E27FC236}">
                    <a16:creationId xmlns:a16="http://schemas.microsoft.com/office/drawing/2014/main" id="{023F662D-4C3A-4AA7-9686-5B9A15155E6B}"/>
                  </a:ext>
                </a:extLst>
              </p:cNvPr>
              <p:cNvCxnSpPr/>
              <p:nvPr/>
            </p:nvCxnSpPr>
            <p:spPr>
              <a:xfrm flipH="1">
                <a:off x="671534" y="1791491"/>
                <a:ext cx="197495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</a:ln>
              <a:effectLst/>
            </p:spPr>
          </p:cxnSp>
        </p:grpSp>
        <p:grpSp>
          <p:nvGrpSpPr>
            <p:cNvPr id="91" name="Group 23">
              <a:extLst>
                <a:ext uri="{FF2B5EF4-FFF2-40B4-BE49-F238E27FC236}">
                  <a16:creationId xmlns:a16="http://schemas.microsoft.com/office/drawing/2014/main" id="{530747EE-051E-4AD1-8DF0-D6DB76901114}"/>
                </a:ext>
              </a:extLst>
            </p:cNvPr>
            <p:cNvGrpSpPr/>
            <p:nvPr/>
          </p:nvGrpSpPr>
          <p:grpSpPr>
            <a:xfrm flipV="1">
              <a:off x="685800" y="3871932"/>
              <a:ext cx="2736956" cy="304801"/>
              <a:chOff x="671534" y="1791491"/>
              <a:chExt cx="2736956" cy="304800"/>
            </a:xfrm>
          </p:grpSpPr>
          <p:cxnSp>
            <p:nvCxnSpPr>
              <p:cNvPr id="98" name="Straight Connector 24">
                <a:extLst>
                  <a:ext uri="{FF2B5EF4-FFF2-40B4-BE49-F238E27FC236}">
                    <a16:creationId xmlns:a16="http://schemas.microsoft.com/office/drawing/2014/main" id="{1894E224-EEC2-4544-88CB-447E9B9658CC}"/>
                  </a:ext>
                </a:extLst>
              </p:cNvPr>
              <p:cNvCxnSpPr/>
              <p:nvPr/>
            </p:nvCxnSpPr>
            <p:spPr>
              <a:xfrm flipH="1" flipV="1">
                <a:off x="2646490" y="1791491"/>
                <a:ext cx="76200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9" name="Straight Connector 25">
                <a:extLst>
                  <a:ext uri="{FF2B5EF4-FFF2-40B4-BE49-F238E27FC236}">
                    <a16:creationId xmlns:a16="http://schemas.microsoft.com/office/drawing/2014/main" id="{2800B2B2-6ADD-4AC8-A7E2-0015A782F1B0}"/>
                  </a:ext>
                </a:extLst>
              </p:cNvPr>
              <p:cNvCxnSpPr/>
              <p:nvPr/>
            </p:nvCxnSpPr>
            <p:spPr>
              <a:xfrm flipH="1">
                <a:off x="671534" y="1791491"/>
                <a:ext cx="197495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</a:ln>
              <a:effectLst/>
            </p:spPr>
          </p:cxnSp>
        </p:grpSp>
        <p:grpSp>
          <p:nvGrpSpPr>
            <p:cNvPr id="92" name="Group 28">
              <a:extLst>
                <a:ext uri="{FF2B5EF4-FFF2-40B4-BE49-F238E27FC236}">
                  <a16:creationId xmlns:a16="http://schemas.microsoft.com/office/drawing/2014/main" id="{63F0D0BB-0F14-43A3-BD7B-B3AFDBD48AF4}"/>
                </a:ext>
              </a:extLst>
            </p:cNvPr>
            <p:cNvGrpSpPr/>
            <p:nvPr/>
          </p:nvGrpSpPr>
          <p:grpSpPr>
            <a:xfrm flipH="1">
              <a:off x="5725733" y="1735144"/>
              <a:ext cx="2708299" cy="304800"/>
              <a:chOff x="671534" y="1791491"/>
              <a:chExt cx="2736956" cy="304800"/>
            </a:xfrm>
          </p:grpSpPr>
          <p:cxnSp>
            <p:nvCxnSpPr>
              <p:cNvPr id="96" name="Straight Connector 32">
                <a:extLst>
                  <a:ext uri="{FF2B5EF4-FFF2-40B4-BE49-F238E27FC236}">
                    <a16:creationId xmlns:a16="http://schemas.microsoft.com/office/drawing/2014/main" id="{9A7C35AD-3EEB-4AAF-9A81-0710A2012707}"/>
                  </a:ext>
                </a:extLst>
              </p:cNvPr>
              <p:cNvCxnSpPr/>
              <p:nvPr/>
            </p:nvCxnSpPr>
            <p:spPr>
              <a:xfrm flipH="1" flipV="1">
                <a:off x="2646490" y="1791491"/>
                <a:ext cx="76200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7" name="Straight Connector 33">
                <a:extLst>
                  <a:ext uri="{FF2B5EF4-FFF2-40B4-BE49-F238E27FC236}">
                    <a16:creationId xmlns:a16="http://schemas.microsoft.com/office/drawing/2014/main" id="{46C716CF-E510-4407-82F7-9963088C07AC}"/>
                  </a:ext>
                </a:extLst>
              </p:cNvPr>
              <p:cNvCxnSpPr/>
              <p:nvPr/>
            </p:nvCxnSpPr>
            <p:spPr>
              <a:xfrm flipH="1">
                <a:off x="671534" y="1791491"/>
                <a:ext cx="197495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</a:ln>
              <a:effectLst/>
            </p:spPr>
          </p:cxnSp>
        </p:grpSp>
        <p:grpSp>
          <p:nvGrpSpPr>
            <p:cNvPr id="93" name="Group 29">
              <a:extLst>
                <a:ext uri="{FF2B5EF4-FFF2-40B4-BE49-F238E27FC236}">
                  <a16:creationId xmlns:a16="http://schemas.microsoft.com/office/drawing/2014/main" id="{173919DF-598E-4667-8164-3FDC3AF95FAB}"/>
                </a:ext>
              </a:extLst>
            </p:cNvPr>
            <p:cNvGrpSpPr/>
            <p:nvPr/>
          </p:nvGrpSpPr>
          <p:grpSpPr>
            <a:xfrm flipH="1" flipV="1">
              <a:off x="5725733" y="3871932"/>
              <a:ext cx="2708299" cy="304801"/>
              <a:chOff x="671534" y="1791491"/>
              <a:chExt cx="2736956" cy="304800"/>
            </a:xfrm>
          </p:grpSpPr>
          <p:cxnSp>
            <p:nvCxnSpPr>
              <p:cNvPr id="94" name="Straight Connector 30">
                <a:extLst>
                  <a:ext uri="{FF2B5EF4-FFF2-40B4-BE49-F238E27FC236}">
                    <a16:creationId xmlns:a16="http://schemas.microsoft.com/office/drawing/2014/main" id="{AFB4A8B9-7D06-44D2-B2E0-D536CF23BC7F}"/>
                  </a:ext>
                </a:extLst>
              </p:cNvPr>
              <p:cNvCxnSpPr/>
              <p:nvPr/>
            </p:nvCxnSpPr>
            <p:spPr>
              <a:xfrm flipH="1" flipV="1">
                <a:off x="2646490" y="1791491"/>
                <a:ext cx="76200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5" name="Straight Connector 31">
                <a:extLst>
                  <a:ext uri="{FF2B5EF4-FFF2-40B4-BE49-F238E27FC236}">
                    <a16:creationId xmlns:a16="http://schemas.microsoft.com/office/drawing/2014/main" id="{716A507E-7D48-4563-9B32-368893072C43}"/>
                  </a:ext>
                </a:extLst>
              </p:cNvPr>
              <p:cNvCxnSpPr/>
              <p:nvPr/>
            </p:nvCxnSpPr>
            <p:spPr>
              <a:xfrm flipH="1">
                <a:off x="671534" y="1791491"/>
                <a:ext cx="197495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</a:ln>
              <a:effectLst/>
            </p:spPr>
          </p:cxnSp>
        </p:grpSp>
      </p:grpSp>
      <p:sp>
        <p:nvSpPr>
          <p:cNvPr id="31" name="Rectangle 19">
            <a:extLst>
              <a:ext uri="{FF2B5EF4-FFF2-40B4-BE49-F238E27FC236}">
                <a16:creationId xmlns:a16="http://schemas.microsoft.com/office/drawing/2014/main" id="{881FB0DE-1C2C-470D-B4C9-35C66B12A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507" y="2390037"/>
            <a:ext cx="349828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57150" algn="just">
              <a:buNone/>
            </a:pPr>
            <a:r>
              <a:rPr lang="vi-VN">
                <a:solidFill>
                  <a:srgbClr val="0070C0"/>
                </a:solidFill>
                <a:latin typeface="iCiel Cadena" panose="02000503000000020004" pitchFamily="2" charset="0"/>
              </a:rPr>
              <a:t>là </a:t>
            </a:r>
            <a:r>
              <a:rPr lang="vi-VN" dirty="0">
                <a:solidFill>
                  <a:srgbClr val="0070C0"/>
                </a:solidFill>
                <a:latin typeface="iCiel Cadena" panose="02000503000000020004" pitchFamily="2" charset="0"/>
              </a:rPr>
              <a:t>đông đảo những người dân thuộc mọi tầng lớp, đang sống trong một khu vực địa lý.</a:t>
            </a:r>
          </a:p>
          <a:p>
            <a:pPr marL="0" indent="57150" algn="just">
              <a:buNone/>
            </a:pPr>
            <a:endParaRPr lang="en-US" dirty="0">
              <a:solidFill>
                <a:srgbClr val="0070C0"/>
              </a:solidFill>
              <a:latin typeface="iCiel Cadena" panose="02000503000000020004" pitchFamily="2" charset="0"/>
            </a:endParaRPr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C058E987-59D4-4BB1-8473-405BCB544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118" y="2504337"/>
            <a:ext cx="30282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57150" algn="just">
              <a:buNone/>
            </a:pPr>
            <a:r>
              <a:rPr lang="vi-VN">
                <a:solidFill>
                  <a:srgbClr val="0070C0"/>
                </a:solidFill>
                <a:latin typeface="iCiel Cadena" panose="02000503000000020004" pitchFamily="2" charset="0"/>
              </a:rPr>
              <a:t>là </a:t>
            </a:r>
            <a:r>
              <a:rPr lang="vi-VN" dirty="0">
                <a:solidFill>
                  <a:srgbClr val="0070C0"/>
                </a:solidFill>
                <a:latin typeface="iCiel Cadena" panose="02000503000000020004" pitchFamily="2" charset="0"/>
              </a:rPr>
              <a:t>đông đảo những người dân thường, quần chúng nhân dân</a:t>
            </a:r>
            <a:r>
              <a:rPr lang="en-US" dirty="0">
                <a:solidFill>
                  <a:srgbClr val="0070C0"/>
                </a:solidFill>
                <a:latin typeface="iCiel Cadena" panose="02000503000000020004" pitchFamily="2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FCF523-FAB3-47F7-95F0-E0C14D822094}"/>
              </a:ext>
            </a:extLst>
          </p:cNvPr>
          <p:cNvSpPr txBox="1"/>
          <p:nvPr/>
        </p:nvSpPr>
        <p:spPr>
          <a:xfrm>
            <a:off x="892370" y="1529029"/>
            <a:ext cx="2576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nhân dân: </a:t>
            </a:r>
            <a:endParaRPr lang="en-US" sz="360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757C99-1042-42C9-84F7-0061C0EC89A2}"/>
              </a:ext>
            </a:extLst>
          </p:cNvPr>
          <p:cNvSpPr txBox="1"/>
          <p:nvPr/>
        </p:nvSpPr>
        <p:spPr>
          <a:xfrm>
            <a:off x="9090571" y="1523220"/>
            <a:ext cx="2873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dân chúng: </a:t>
            </a:r>
            <a:endParaRPr lang="en-US" sz="3600">
              <a:solidFill>
                <a:srgbClr val="00B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261749-4845-4A9C-8CAC-0A6705172EAE}"/>
              </a:ext>
            </a:extLst>
          </p:cNvPr>
          <p:cNvSpPr/>
          <p:nvPr/>
        </p:nvSpPr>
        <p:spPr>
          <a:xfrm>
            <a:off x="4672535" y="2169551"/>
            <a:ext cx="288365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>
                <a:ln w="0"/>
                <a:solidFill>
                  <a:srgbClr val="FF0000"/>
                </a:solidFill>
                <a:latin typeface="iCiel Cadena" panose="02000503000000020004" pitchFamily="2" charset="0"/>
              </a:rPr>
              <a:t>GIẢI </a:t>
            </a:r>
          </a:p>
          <a:p>
            <a:pPr algn="ctr"/>
            <a:r>
              <a:rPr lang="en-US" sz="7200" b="0" cap="none" spc="0">
                <a:ln w="0"/>
                <a:solidFill>
                  <a:srgbClr val="FF0000"/>
                </a:solidFill>
                <a:latin typeface="iCiel Cadena" panose="02000503000000020004" pitchFamily="2" charset="0"/>
              </a:rPr>
              <a:t>NGHĨA </a:t>
            </a:r>
          </a:p>
          <a:p>
            <a:pPr algn="ctr"/>
            <a:r>
              <a:rPr lang="en-US" sz="7200" b="0" cap="none" spc="0">
                <a:ln w="0"/>
                <a:solidFill>
                  <a:srgbClr val="FF0000"/>
                </a:solidFill>
                <a:latin typeface="iCiel Cadena" panose="02000503000000020004" pitchFamily="2" charset="0"/>
              </a:rPr>
              <a:t>TỪ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7">
            <a:extLst>
              <a:ext uri="{FF2B5EF4-FFF2-40B4-BE49-F238E27FC236}">
                <a16:creationId xmlns:a16="http://schemas.microsoft.com/office/drawing/2014/main" id="{413391AC-8E05-4196-B1C4-93A24E3AA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80" y="833780"/>
            <a:ext cx="4512469" cy="6547959"/>
          </a:xfrm>
          <a:prstGeom prst="rect">
            <a:avLst/>
          </a:prstGeom>
        </p:spPr>
      </p:pic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64A90-9DC8-4D74-B599-CF9BC73C2465}"/>
              </a:ext>
            </a:extLst>
          </p:cNvPr>
          <p:cNvSpPr txBox="1"/>
          <p:nvPr/>
        </p:nvSpPr>
        <p:spPr>
          <a:xfrm>
            <a:off x="1960508" y="155169"/>
            <a:ext cx="89435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lnSpc>
                <a:spcPct val="150000"/>
              </a:lnSpc>
              <a:defRPr/>
            </a:pP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Câu </a:t>
            </a:r>
            <a:r>
              <a:rPr lang="en-US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3: </a:t>
            </a: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Đánh dấu </a:t>
            </a:r>
            <a:r>
              <a:rPr lang="vi-VN" sz="3200" b="1">
                <a:solidFill>
                  <a:srgbClr val="FF0000"/>
                </a:solidFill>
                <a:latin typeface="iCiel Cucho" pitchFamily="50" charset="0"/>
                <a:cs typeface="iCiel Cucho" pitchFamily="50" charset="0"/>
              </a:rPr>
              <a:t>x</a:t>
            </a: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 vào ô trước những </a:t>
            </a:r>
            <a:r>
              <a:rPr lang="vi-VN" sz="3200" b="1">
                <a:solidFill>
                  <a:srgbClr val="FF0000"/>
                </a:solidFill>
                <a:latin typeface="iCiel Cucho" pitchFamily="50" charset="0"/>
                <a:cs typeface="iCiel Cucho" pitchFamily="50" charset="0"/>
              </a:rPr>
              <a:t>từ đồng nghĩa với công dân: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1B3FAB-FA32-4A2D-A2E1-BA952411E0D7}"/>
              </a:ext>
            </a:extLst>
          </p:cNvPr>
          <p:cNvSpPr/>
          <p:nvPr/>
        </p:nvSpPr>
        <p:spPr>
          <a:xfrm>
            <a:off x="704392" y="2073138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19FBA8-8B78-44B5-BC85-E04473F70EDF}"/>
              </a:ext>
            </a:extLst>
          </p:cNvPr>
          <p:cNvSpPr/>
          <p:nvPr/>
        </p:nvSpPr>
        <p:spPr>
          <a:xfrm>
            <a:off x="700088" y="3623710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AAA032-56C9-46EA-B82D-049ED410AAE6}"/>
              </a:ext>
            </a:extLst>
          </p:cNvPr>
          <p:cNvSpPr/>
          <p:nvPr/>
        </p:nvSpPr>
        <p:spPr>
          <a:xfrm>
            <a:off x="723681" y="5300122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689D53-9ED6-41C4-81A9-119719CD19BC}"/>
              </a:ext>
            </a:extLst>
          </p:cNvPr>
          <p:cNvSpPr/>
          <p:nvPr/>
        </p:nvSpPr>
        <p:spPr>
          <a:xfrm>
            <a:off x="5052953" y="2017235"/>
            <a:ext cx="746887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8325E1-1EA8-4D14-851A-428893E54D35}"/>
              </a:ext>
            </a:extLst>
          </p:cNvPr>
          <p:cNvSpPr/>
          <p:nvPr/>
        </p:nvSpPr>
        <p:spPr>
          <a:xfrm>
            <a:off x="5049363" y="3127055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034C43-0275-40C6-BF5F-9C98FADCD1A0}"/>
              </a:ext>
            </a:extLst>
          </p:cNvPr>
          <p:cNvSpPr/>
          <p:nvPr/>
        </p:nvSpPr>
        <p:spPr>
          <a:xfrm>
            <a:off x="5049363" y="4261749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5F65B-1C6F-4E2B-A1E4-F8B743723FA4}"/>
              </a:ext>
            </a:extLst>
          </p:cNvPr>
          <p:cNvSpPr/>
          <p:nvPr/>
        </p:nvSpPr>
        <p:spPr>
          <a:xfrm>
            <a:off x="5049363" y="5396443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5699A7-DAC2-4CDA-9E37-1BA5BEC3BF15}"/>
              </a:ext>
            </a:extLst>
          </p:cNvPr>
          <p:cNvSpPr/>
          <p:nvPr/>
        </p:nvSpPr>
        <p:spPr>
          <a:xfrm>
            <a:off x="1815784" y="2071759"/>
            <a:ext cx="2406686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đồng bào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C2D328-8AFA-4E17-96C5-05536A57101E}"/>
              </a:ext>
            </a:extLst>
          </p:cNvPr>
          <p:cNvSpPr/>
          <p:nvPr/>
        </p:nvSpPr>
        <p:spPr>
          <a:xfrm>
            <a:off x="6171568" y="5415498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 chúng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CB5D8D-01A0-4512-87BD-0BE74837F828}"/>
              </a:ext>
            </a:extLst>
          </p:cNvPr>
          <p:cNvSpPr/>
          <p:nvPr/>
        </p:nvSpPr>
        <p:spPr>
          <a:xfrm>
            <a:off x="6171568" y="4244557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nông 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6ADEF8-2F06-4871-A56F-48211DE26D0A}"/>
              </a:ext>
            </a:extLst>
          </p:cNvPr>
          <p:cNvSpPr/>
          <p:nvPr/>
        </p:nvSpPr>
        <p:spPr>
          <a:xfrm>
            <a:off x="6160927" y="3143481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0800C6-0857-47A9-8C82-DAFA00E1C2D9}"/>
              </a:ext>
            </a:extLst>
          </p:cNvPr>
          <p:cNvSpPr/>
          <p:nvPr/>
        </p:nvSpPr>
        <p:spPr>
          <a:xfrm>
            <a:off x="6160927" y="2013832"/>
            <a:ext cx="221597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nhân 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05B007-BBB1-4627-9E40-C9F68ED4D3AA}"/>
              </a:ext>
            </a:extLst>
          </p:cNvPr>
          <p:cNvSpPr/>
          <p:nvPr/>
        </p:nvSpPr>
        <p:spPr>
          <a:xfrm>
            <a:off x="1744084" y="5260659"/>
            <a:ext cx="2478386" cy="800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công chúng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96F5EA-0596-41CB-A70D-BC02CAC9DA27}"/>
              </a:ext>
            </a:extLst>
          </p:cNvPr>
          <p:cNvSpPr/>
          <p:nvPr/>
        </p:nvSpPr>
        <p:spPr>
          <a:xfrm>
            <a:off x="1744084" y="3623709"/>
            <a:ext cx="2478386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 tộc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21F8EB-9CBA-4D29-BB65-FB0B56259D8C}"/>
              </a:ext>
            </a:extLst>
          </p:cNvPr>
          <p:cNvSpPr txBox="1"/>
          <p:nvPr/>
        </p:nvSpPr>
        <p:spPr>
          <a:xfrm>
            <a:off x="5185428" y="1928546"/>
            <a:ext cx="588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iCiel Cadena" panose="02000503000000020004" pitchFamily="2" charset="0"/>
              </a:rPr>
              <a:t>x</a:t>
            </a:r>
            <a:endParaRPr lang="en-US" sz="4400" dirty="0">
              <a:latin typeface="iCiel Cadena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AB8576-E4EF-4A30-8ADB-1BAFF436502F}"/>
              </a:ext>
            </a:extLst>
          </p:cNvPr>
          <p:cNvSpPr txBox="1"/>
          <p:nvPr/>
        </p:nvSpPr>
        <p:spPr>
          <a:xfrm>
            <a:off x="5185428" y="3038366"/>
            <a:ext cx="588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iCiel Cadena" panose="02000503000000020004" pitchFamily="2" charset="0"/>
              </a:rPr>
              <a:t>x</a:t>
            </a:r>
            <a:endParaRPr lang="en-US" sz="4400" dirty="0">
              <a:latin typeface="iCiel Cadena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7C63E9-0439-4676-AEAB-FB63DAA1DE75}"/>
              </a:ext>
            </a:extLst>
          </p:cNvPr>
          <p:cNvSpPr txBox="1"/>
          <p:nvPr/>
        </p:nvSpPr>
        <p:spPr>
          <a:xfrm>
            <a:off x="5185427" y="5379926"/>
            <a:ext cx="588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iCiel Cadena" panose="02000503000000020004" pitchFamily="2" charset="0"/>
              </a:rPr>
              <a:t>x</a:t>
            </a:r>
            <a:endParaRPr lang="en-US" sz="4400" dirty="0">
              <a:latin typeface="iCiel Cadena" panose="02000503000000020004" pitchFamily="2" charset="0"/>
            </a:endParaRPr>
          </a:p>
        </p:txBody>
      </p:sp>
      <p:pic>
        <p:nvPicPr>
          <p:cNvPr id="24" name="Picture 23" descr="A picture containing logo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8C7B7DC2-A5EB-47CA-894A-5C18AE09DE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0068" y="5682570"/>
            <a:ext cx="1361932" cy="1361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59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64A90-9DC8-4D74-B599-CF9BC73C2465}"/>
              </a:ext>
            </a:extLst>
          </p:cNvPr>
          <p:cNvSpPr txBox="1"/>
          <p:nvPr/>
        </p:nvSpPr>
        <p:spPr>
          <a:xfrm>
            <a:off x="700088" y="155169"/>
            <a:ext cx="10903973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lnSpc>
                <a:spcPct val="150000"/>
              </a:lnSpc>
              <a:defRPr/>
            </a:pPr>
            <a:r>
              <a:rPr lang="vi-VN" sz="28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Câu </a:t>
            </a:r>
            <a:r>
              <a:rPr lang="en-US" sz="28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4: </a:t>
            </a:r>
            <a:r>
              <a:rPr lang="vi-VN" sz="28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Có thể thay từ </a:t>
            </a:r>
            <a:r>
              <a:rPr lang="vi-VN" sz="2800" b="1">
                <a:solidFill>
                  <a:srgbClr val="FF0000"/>
                </a:solidFill>
                <a:latin typeface="iCiel Cucho" pitchFamily="50" charset="0"/>
                <a:cs typeface="iCiel Cucho" pitchFamily="50" charset="0"/>
              </a:rPr>
              <a:t>công dân </a:t>
            </a:r>
            <a:r>
              <a:rPr lang="vi-VN" sz="28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trong câu nói dưới đây của nhân vật Thành (Người công dân số Một) bằng các từ đồng nghĩa với nó được không? Vì sao? </a:t>
            </a:r>
            <a:endParaRPr lang="vi-VN" sz="2800" b="1">
              <a:solidFill>
                <a:srgbClr val="FF0000"/>
              </a:solidFill>
              <a:latin typeface="iCiel Cucho" pitchFamily="50" charset="0"/>
              <a:cs typeface="iCiel Cucho" pitchFamily="50" charset="0"/>
            </a:endParaRPr>
          </a:p>
        </p:txBody>
      </p:sp>
      <p:pic>
        <p:nvPicPr>
          <p:cNvPr id="24" name="Picture 23" descr="A picture containing logo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8C7B7DC2-A5EB-47CA-894A-5C18AE09DE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0068" y="5682570"/>
            <a:ext cx="1361932" cy="1361932"/>
          </a:xfrm>
          <a:prstGeom prst="rect">
            <a:avLst/>
          </a:prstGeom>
        </p:spPr>
      </p:pic>
      <p:sp>
        <p:nvSpPr>
          <p:cNvPr id="25" name="Text Box 3">
            <a:extLst>
              <a:ext uri="{FF2B5EF4-FFF2-40B4-BE49-F238E27FC236}">
                <a16:creationId xmlns:a16="http://schemas.microsoft.com/office/drawing/2014/main" id="{49A301FD-5BD2-4FE2-AF46-EA366E57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53" y="2275455"/>
            <a:ext cx="10699493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-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xóa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kiếp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ta…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xóa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kiếp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ta…</a:t>
            </a:r>
          </a:p>
          <a:p>
            <a:pPr indent="61913" algn="just">
              <a:spcBef>
                <a:spcPct val="50000"/>
              </a:spcBef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 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xóa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kiếp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ta…</a:t>
            </a:r>
          </a:p>
          <a:p>
            <a:pPr indent="107950" algn="just">
              <a:spcBef>
                <a:spcPct val="50000"/>
              </a:spcBef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xóa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kiếp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ta…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4B2FDF-5BC3-4A46-8B56-2756D20132B0}"/>
              </a:ext>
            </a:extLst>
          </p:cNvPr>
          <p:cNvSpPr txBox="1"/>
          <p:nvPr/>
        </p:nvSpPr>
        <p:spPr>
          <a:xfrm>
            <a:off x="5308422" y="3037180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Không thể thay thế từ công dân.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Từ công dân có hàm ý “người dân một nước độc lập” để thể hiện sự đối lập ý của từ nô lệ.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pic>
        <p:nvPicPr>
          <p:cNvPr id="4" name="Picture 3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0466A4C4-D77B-4CBA-A5EA-8B2F366A5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162" y="1244584"/>
            <a:ext cx="3541609" cy="5647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731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5" y="1063784"/>
            <a:ext cx="5530133" cy="41925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446EC4-E99A-4ADF-845E-81FEFBC2F98A}"/>
              </a:ext>
            </a:extLst>
          </p:cNvPr>
          <p:cNvSpPr/>
          <p:nvPr/>
        </p:nvSpPr>
        <p:spPr>
          <a:xfrm>
            <a:off x="4290856" y="155094"/>
            <a:ext cx="36102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Dặn dò</a:t>
            </a:r>
          </a:p>
        </p:txBody>
      </p:sp>
      <p:pic>
        <p:nvPicPr>
          <p:cNvPr id="11" name="图片 5">
            <a:extLst>
              <a:ext uri="{FF2B5EF4-FFF2-40B4-BE49-F238E27FC236}">
                <a16:creationId xmlns:a16="http://schemas.microsoft.com/office/drawing/2014/main" id="{C0282696-F721-473A-B0FE-3C451D90E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80" y="1140828"/>
            <a:ext cx="5530133" cy="41925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0F495D-7D41-4F86-8357-248434746A7B}"/>
              </a:ext>
            </a:extLst>
          </p:cNvPr>
          <p:cNvSpPr/>
          <p:nvPr/>
        </p:nvSpPr>
        <p:spPr>
          <a:xfrm>
            <a:off x="1359775" y="2860462"/>
            <a:ext cx="37591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lại </a:t>
            </a:r>
          </a:p>
          <a:p>
            <a:pPr algn="ctr"/>
            <a:r>
              <a:rPr lang="en-US" sz="3200" b="0" cap="none" spc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bài tập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19D4E5-4E04-458D-9D3F-16D98AF930DD}"/>
              </a:ext>
            </a:extLst>
          </p:cNvPr>
          <p:cNvSpPr/>
          <p:nvPr/>
        </p:nvSpPr>
        <p:spPr>
          <a:xfrm>
            <a:off x="7247449" y="2510334"/>
            <a:ext cx="37591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</a:t>
            </a:r>
          </a:p>
          <a:p>
            <a:pPr algn="ctr"/>
            <a:r>
              <a:rPr lang="en-US" sz="3200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các vế câu ghép bằng quan hệ từ.</a:t>
            </a:r>
            <a:endParaRPr lang="en-US" sz="3200" b="0" cap="none" spc="0">
              <a:ln w="0"/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43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4577AE2-C62C-4B19-8FA6-5BAFB53CF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44" y="2522685"/>
            <a:ext cx="10825711" cy="45037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5702" y="294737"/>
            <a:ext cx="1996261" cy="12192002"/>
          </a:xfrm>
          <a:prstGeom prst="rect">
            <a:avLst/>
          </a:prstGeom>
        </p:spPr>
      </p:pic>
      <p:pic>
        <p:nvPicPr>
          <p:cNvPr id="16" name="Picture 15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E1DCBB11-1F26-4720-9021-9E6978923C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>
            <a:off x="0" y="-633097"/>
            <a:ext cx="6858000" cy="2332998"/>
          </a:xfrm>
          <a:prstGeom prst="rect">
            <a:avLst/>
          </a:prstGeom>
        </p:spPr>
      </p:pic>
      <p:pic>
        <p:nvPicPr>
          <p:cNvPr id="18" name="Picture 17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3E793D32-7AAE-4858-AFB2-B8D50152B0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 rot="1011488">
            <a:off x="5490480" y="-930626"/>
            <a:ext cx="6858000" cy="2332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77B87F-CBF8-40A3-AF42-6667E1C7BFA3}"/>
              </a:ext>
            </a:extLst>
          </p:cNvPr>
          <p:cNvSpPr/>
          <p:nvPr/>
        </p:nvSpPr>
        <p:spPr>
          <a:xfrm>
            <a:off x="3574318" y="1347449"/>
            <a:ext cx="50433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>
                <a:ln w="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iCiel Cadena" panose="02000503000000020004" pitchFamily="2" charset="0"/>
              </a:rPr>
              <a:t>TẠM BIỆT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3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35FFDD1C-78E6-4FEA-8805-E326FEA06517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8731A4D-525B-4758-8DDA-FEC54050BB3C}"/>
              </a:ext>
            </a:extLst>
          </p:cNvPr>
          <p:cNvSpPr txBox="1"/>
          <p:nvPr/>
        </p:nvSpPr>
        <p:spPr>
          <a:xfrm>
            <a:off x="8791574" y="540069"/>
            <a:ext cx="1624965" cy="83099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sym typeface="Arial" panose="020B0604020202020204" pitchFamily="34" charset="0"/>
              </a:rPr>
              <a:t>STEP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sym typeface="Arial" panose="020B0604020202020204" pitchFamily="34" charset="0"/>
              </a:rPr>
              <a:t>02</a:t>
            </a: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324AB876-910E-4678-903E-16B9469A3047}"/>
              </a:ext>
            </a:extLst>
          </p:cNvPr>
          <p:cNvGrpSpPr/>
          <p:nvPr/>
        </p:nvGrpSpPr>
        <p:grpSpPr>
          <a:xfrm>
            <a:off x="2923942" y="1878200"/>
            <a:ext cx="6447919" cy="1481029"/>
            <a:chOff x="4939657" y="1947190"/>
            <a:chExt cx="4880928" cy="901702"/>
          </a:xfrm>
        </p:grpSpPr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33DF05C9-E48A-41BC-9CFA-A3FE23F8AD90}"/>
                </a:ext>
              </a:extLst>
            </p:cNvPr>
            <p:cNvGrpSpPr/>
            <p:nvPr/>
          </p:nvGrpSpPr>
          <p:grpSpPr bwMode="auto">
            <a:xfrm>
              <a:off x="4939657" y="1947190"/>
              <a:ext cx="4880928" cy="901702"/>
              <a:chOff x="3477295" y="3554567"/>
              <a:chExt cx="4881094" cy="901523"/>
            </a:xfrm>
          </p:grpSpPr>
          <p:sp>
            <p:nvSpPr>
              <p:cNvPr id="69" name="圆角矩形 128">
                <a:extLst>
                  <a:ext uri="{FF2B5EF4-FFF2-40B4-BE49-F238E27FC236}">
                    <a16:creationId xmlns:a16="http://schemas.microsoft.com/office/drawing/2014/main" id="{C7EB71D5-FAFB-4F27-9867-F552F4C24904}"/>
                  </a:ext>
                </a:extLst>
              </p:cNvPr>
              <p:cNvSpPr/>
              <p:nvPr/>
            </p:nvSpPr>
            <p:spPr>
              <a:xfrm>
                <a:off x="3477295" y="3554569"/>
                <a:ext cx="4881094" cy="901521"/>
              </a:xfrm>
              <a:prstGeom prst="roundRect">
                <a:avLst>
                  <a:gd name="adj" fmla="val 50000"/>
                </a:avLst>
              </a:prstGeom>
              <a:noFill/>
              <a:ln w="50800" cap="flat" cmpd="sng" algn="ctr">
                <a:solidFill>
                  <a:srgbClr val="FFA74A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995" kern="0">
                  <a:solidFill>
                    <a:sysClr val="window" lastClr="FFFFFF"/>
                  </a:solidFill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70" name="任意多边形 129">
                <a:extLst>
                  <a:ext uri="{FF2B5EF4-FFF2-40B4-BE49-F238E27FC236}">
                    <a16:creationId xmlns:a16="http://schemas.microsoft.com/office/drawing/2014/main" id="{2671190A-890D-404C-B536-4DABD441B82F}"/>
                  </a:ext>
                </a:extLst>
              </p:cNvPr>
              <p:cNvSpPr/>
              <p:nvPr/>
            </p:nvSpPr>
            <p:spPr>
              <a:xfrm>
                <a:off x="3477295" y="3554567"/>
                <a:ext cx="944472" cy="901521"/>
              </a:xfrm>
              <a:custGeom>
                <a:avLst/>
                <a:gdLst>
                  <a:gd name="connsiteX0" fmla="*/ 0 w 824612"/>
                  <a:gd name="connsiteY0" fmla="*/ 450760 h 901521"/>
                  <a:gd name="connsiteX1" fmla="*/ 0 w 824612"/>
                  <a:gd name="connsiteY1" fmla="*/ 450761 h 901521"/>
                  <a:gd name="connsiteX2" fmla="*/ 0 w 824612"/>
                  <a:gd name="connsiteY2" fmla="*/ 450761 h 901521"/>
                  <a:gd name="connsiteX3" fmla="*/ 450761 w 824612"/>
                  <a:gd name="connsiteY3" fmla="*/ 0 h 901521"/>
                  <a:gd name="connsiteX4" fmla="*/ 824612 w 824612"/>
                  <a:gd name="connsiteY4" fmla="*/ 0 h 901521"/>
                  <a:gd name="connsiteX5" fmla="*/ 813351 w 824612"/>
                  <a:gd name="connsiteY5" fmla="*/ 55775 h 901521"/>
                  <a:gd name="connsiteX6" fmla="*/ 813351 w 824612"/>
                  <a:gd name="connsiteY6" fmla="*/ 845745 h 901521"/>
                  <a:gd name="connsiteX7" fmla="*/ 824612 w 824612"/>
                  <a:gd name="connsiteY7" fmla="*/ 901521 h 901521"/>
                  <a:gd name="connsiteX8" fmla="*/ 450761 w 824612"/>
                  <a:gd name="connsiteY8" fmla="*/ 901521 h 901521"/>
                  <a:gd name="connsiteX9" fmla="*/ 9158 w 824612"/>
                  <a:gd name="connsiteY9" fmla="*/ 541604 h 901521"/>
                  <a:gd name="connsiteX10" fmla="*/ 0 w 824612"/>
                  <a:gd name="connsiteY10" fmla="*/ 450761 h 901521"/>
                  <a:gd name="connsiteX11" fmla="*/ 9158 w 824612"/>
                  <a:gd name="connsiteY11" fmla="*/ 359917 h 901521"/>
                  <a:gd name="connsiteX12" fmla="*/ 450761 w 824612"/>
                  <a:gd name="connsiteY12" fmla="*/ 0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4612" h="901521">
                    <a:moveTo>
                      <a:pt x="0" y="450760"/>
                    </a:moveTo>
                    <a:lnTo>
                      <a:pt x="0" y="450761"/>
                    </a:lnTo>
                    <a:lnTo>
                      <a:pt x="0" y="450761"/>
                    </a:lnTo>
                    <a:close/>
                    <a:moveTo>
                      <a:pt x="450761" y="0"/>
                    </a:moveTo>
                    <a:lnTo>
                      <a:pt x="824612" y="0"/>
                    </a:lnTo>
                    <a:lnTo>
                      <a:pt x="813351" y="55775"/>
                    </a:lnTo>
                    <a:lnTo>
                      <a:pt x="813351" y="845745"/>
                    </a:lnTo>
                    <a:lnTo>
                      <a:pt x="824612" y="901521"/>
                    </a:lnTo>
                    <a:lnTo>
                      <a:pt x="450761" y="901521"/>
                    </a:lnTo>
                    <a:cubicBezTo>
                      <a:pt x="232932" y="901521"/>
                      <a:pt x="51190" y="747008"/>
                      <a:pt x="9158" y="541604"/>
                    </a:cubicBezTo>
                    <a:lnTo>
                      <a:pt x="0" y="450761"/>
                    </a:lnTo>
                    <a:lnTo>
                      <a:pt x="9158" y="359917"/>
                    </a:lnTo>
                    <a:cubicBezTo>
                      <a:pt x="51190" y="154513"/>
                      <a:pt x="232932" y="0"/>
                      <a:pt x="450761" y="0"/>
                    </a:cubicBezTo>
                    <a:close/>
                  </a:path>
                </a:pathLst>
              </a:custGeom>
              <a:solidFill>
                <a:srgbClr val="FFA74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995" kern="0" dirty="0">
                    <a:solidFill>
                      <a:sysClr val="window" lastClr="FFFFFF"/>
                    </a:solidFill>
                    <a:latin typeface="仓耳羽辰体-谷力 W05" panose="02020400000000000000" pitchFamily="18" charset="-122"/>
                    <a:ea typeface="仓耳羽辰体-谷力 W05" panose="02020400000000000000" pitchFamily="18" charset="-122"/>
                    <a:cs typeface="+mn-ea"/>
                    <a:sym typeface="+mn-lt"/>
                  </a:rPr>
                  <a:t> </a:t>
                </a:r>
                <a:endParaRPr lang="zh-CN" altLang="en-US" sz="2700" kern="0" dirty="0">
                  <a:solidFill>
                    <a:sysClr val="window" lastClr="FFFFFF"/>
                  </a:solidFill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7" name="文本框 22">
              <a:extLst>
                <a:ext uri="{FF2B5EF4-FFF2-40B4-BE49-F238E27FC236}">
                  <a16:creationId xmlns:a16="http://schemas.microsoft.com/office/drawing/2014/main" id="{9F5C356A-E423-43FC-B6CA-8964CBA2A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1717" y="1977114"/>
              <a:ext cx="563491" cy="730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7200" kern="0" dirty="0">
                  <a:solidFill>
                    <a:sysClr val="window" lastClr="FFFFFF"/>
                  </a:solidFill>
                  <a:latin typeface="iCiel Cadena" panose="02000503000000020004" pitchFamily="2" charset="0"/>
                  <a:ea typeface="仓耳羽辰体-谷力 W05" panose="02020400000000000000" pitchFamily="18" charset="-122"/>
                  <a:cs typeface="+mn-ea"/>
                  <a:sym typeface="+mn-lt"/>
                </a:rPr>
                <a:t>1</a:t>
              </a:r>
              <a:endParaRPr lang="zh-CN" altLang="en-US" sz="7200" kern="0" dirty="0">
                <a:solidFill>
                  <a:sysClr val="window" lastClr="FFFFFF"/>
                </a:solidFill>
                <a:latin typeface="iCiel Cadena" panose="02000503000000020004" pitchFamily="2" charset="0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68" name="TextBox 10">
              <a:extLst>
                <a:ext uri="{FF2B5EF4-FFF2-40B4-BE49-F238E27FC236}">
                  <a16:creationId xmlns:a16="http://schemas.microsoft.com/office/drawing/2014/main" id="{09C37F0B-5FB4-40D3-B921-D36E96AC2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4731" y="2240480"/>
              <a:ext cx="3606331" cy="281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defRPr/>
              </a:pPr>
              <a:r>
                <a:rPr kumimoji="0" 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#9Slide03 Arima Madurai Black" panose="00000A00000000000000" pitchFamily="2" charset="-93"/>
                </a:rPr>
                <a:t>Hiểu nghĩa của từ công dân</a:t>
              </a:r>
              <a:endParaRPr lang="en-US" altLang="zh-CN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81738B19-58F2-4FA7-BD0D-4D99CFF684BC}"/>
              </a:ext>
            </a:extLst>
          </p:cNvPr>
          <p:cNvGrpSpPr/>
          <p:nvPr/>
        </p:nvGrpSpPr>
        <p:grpSpPr>
          <a:xfrm>
            <a:off x="2953841" y="4111942"/>
            <a:ext cx="6447918" cy="1481027"/>
            <a:chOff x="1934911" y="3017166"/>
            <a:chExt cx="4880927" cy="901701"/>
          </a:xfrm>
        </p:grpSpPr>
        <p:grpSp>
          <p:nvGrpSpPr>
            <p:cNvPr id="78" name="组合 13">
              <a:extLst>
                <a:ext uri="{FF2B5EF4-FFF2-40B4-BE49-F238E27FC236}">
                  <a16:creationId xmlns:a16="http://schemas.microsoft.com/office/drawing/2014/main" id="{93DAA42B-A4DC-44B7-8FC8-717C59DDB14C}"/>
                </a:ext>
              </a:extLst>
            </p:cNvPr>
            <p:cNvGrpSpPr/>
            <p:nvPr/>
          </p:nvGrpSpPr>
          <p:grpSpPr bwMode="auto">
            <a:xfrm rot="10800000">
              <a:off x="1934911" y="3017166"/>
              <a:ext cx="4880927" cy="901701"/>
              <a:chOff x="3477295" y="3554569"/>
              <a:chExt cx="4881094" cy="901522"/>
            </a:xfrm>
          </p:grpSpPr>
          <p:sp>
            <p:nvSpPr>
              <p:cNvPr id="81" name="圆角矩形 152">
                <a:extLst>
                  <a:ext uri="{FF2B5EF4-FFF2-40B4-BE49-F238E27FC236}">
                    <a16:creationId xmlns:a16="http://schemas.microsoft.com/office/drawing/2014/main" id="{17740CA8-0398-4FC7-8B31-D59628A3FA3B}"/>
                  </a:ext>
                </a:extLst>
              </p:cNvPr>
              <p:cNvSpPr/>
              <p:nvPr/>
            </p:nvSpPr>
            <p:spPr>
              <a:xfrm>
                <a:off x="3477295" y="3554569"/>
                <a:ext cx="4881094" cy="901521"/>
              </a:xfrm>
              <a:prstGeom prst="roundRect">
                <a:avLst>
                  <a:gd name="adj" fmla="val 50000"/>
                </a:avLst>
              </a:prstGeom>
              <a:noFill/>
              <a:ln w="50800" cap="flat" cmpd="sng" algn="ctr">
                <a:solidFill>
                  <a:srgbClr val="FFA74A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995" kern="0">
                  <a:solidFill>
                    <a:sysClr val="window" lastClr="FFFFFF"/>
                  </a:solidFill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82" name="任意多边形 154">
                <a:extLst>
                  <a:ext uri="{FF2B5EF4-FFF2-40B4-BE49-F238E27FC236}">
                    <a16:creationId xmlns:a16="http://schemas.microsoft.com/office/drawing/2014/main" id="{FA30CC51-B324-4893-9A52-F3A43E8C345B}"/>
                  </a:ext>
                </a:extLst>
              </p:cNvPr>
              <p:cNvSpPr/>
              <p:nvPr/>
            </p:nvSpPr>
            <p:spPr>
              <a:xfrm>
                <a:off x="3478882" y="3554570"/>
                <a:ext cx="944472" cy="901521"/>
              </a:xfrm>
              <a:custGeom>
                <a:avLst/>
                <a:gdLst>
                  <a:gd name="connsiteX0" fmla="*/ 0 w 824612"/>
                  <a:gd name="connsiteY0" fmla="*/ 450760 h 901521"/>
                  <a:gd name="connsiteX1" fmla="*/ 0 w 824612"/>
                  <a:gd name="connsiteY1" fmla="*/ 450761 h 901521"/>
                  <a:gd name="connsiteX2" fmla="*/ 0 w 824612"/>
                  <a:gd name="connsiteY2" fmla="*/ 450761 h 901521"/>
                  <a:gd name="connsiteX3" fmla="*/ 450761 w 824612"/>
                  <a:gd name="connsiteY3" fmla="*/ 0 h 901521"/>
                  <a:gd name="connsiteX4" fmla="*/ 824612 w 824612"/>
                  <a:gd name="connsiteY4" fmla="*/ 0 h 901521"/>
                  <a:gd name="connsiteX5" fmla="*/ 813351 w 824612"/>
                  <a:gd name="connsiteY5" fmla="*/ 55775 h 901521"/>
                  <a:gd name="connsiteX6" fmla="*/ 813351 w 824612"/>
                  <a:gd name="connsiteY6" fmla="*/ 845745 h 901521"/>
                  <a:gd name="connsiteX7" fmla="*/ 824612 w 824612"/>
                  <a:gd name="connsiteY7" fmla="*/ 901521 h 901521"/>
                  <a:gd name="connsiteX8" fmla="*/ 450761 w 824612"/>
                  <a:gd name="connsiteY8" fmla="*/ 901521 h 901521"/>
                  <a:gd name="connsiteX9" fmla="*/ 9158 w 824612"/>
                  <a:gd name="connsiteY9" fmla="*/ 541604 h 901521"/>
                  <a:gd name="connsiteX10" fmla="*/ 0 w 824612"/>
                  <a:gd name="connsiteY10" fmla="*/ 450761 h 901521"/>
                  <a:gd name="connsiteX11" fmla="*/ 9158 w 824612"/>
                  <a:gd name="connsiteY11" fmla="*/ 359917 h 901521"/>
                  <a:gd name="connsiteX12" fmla="*/ 450761 w 824612"/>
                  <a:gd name="connsiteY12" fmla="*/ 0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4612" h="901521">
                    <a:moveTo>
                      <a:pt x="0" y="450760"/>
                    </a:moveTo>
                    <a:lnTo>
                      <a:pt x="0" y="450761"/>
                    </a:lnTo>
                    <a:lnTo>
                      <a:pt x="0" y="450761"/>
                    </a:lnTo>
                    <a:close/>
                    <a:moveTo>
                      <a:pt x="450761" y="0"/>
                    </a:moveTo>
                    <a:lnTo>
                      <a:pt x="824612" y="0"/>
                    </a:lnTo>
                    <a:lnTo>
                      <a:pt x="813351" y="55775"/>
                    </a:lnTo>
                    <a:lnTo>
                      <a:pt x="813351" y="845745"/>
                    </a:lnTo>
                    <a:lnTo>
                      <a:pt x="824612" y="901521"/>
                    </a:lnTo>
                    <a:lnTo>
                      <a:pt x="450761" y="901521"/>
                    </a:lnTo>
                    <a:cubicBezTo>
                      <a:pt x="232932" y="901521"/>
                      <a:pt x="51190" y="747008"/>
                      <a:pt x="9158" y="541604"/>
                    </a:cubicBezTo>
                    <a:lnTo>
                      <a:pt x="0" y="450761"/>
                    </a:lnTo>
                    <a:lnTo>
                      <a:pt x="9158" y="359917"/>
                    </a:lnTo>
                    <a:cubicBezTo>
                      <a:pt x="51190" y="154513"/>
                      <a:pt x="232932" y="0"/>
                      <a:pt x="450761" y="0"/>
                    </a:cubicBezTo>
                    <a:close/>
                  </a:path>
                </a:pathLst>
              </a:custGeom>
              <a:solidFill>
                <a:srgbClr val="FFA74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995" kern="0" dirty="0">
                  <a:solidFill>
                    <a:sysClr val="window" lastClr="FFFFFF"/>
                  </a:solidFill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9" name="文本框 23">
              <a:extLst>
                <a:ext uri="{FF2B5EF4-FFF2-40B4-BE49-F238E27FC236}">
                  <a16:creationId xmlns:a16="http://schemas.microsoft.com/office/drawing/2014/main" id="{A29AD581-3A57-44C2-A659-880BE8D62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8224" y="3090022"/>
              <a:ext cx="561901" cy="674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6600" kern="0" dirty="0">
                  <a:solidFill>
                    <a:sysClr val="window" lastClr="FFFFFF"/>
                  </a:solidFill>
                  <a:latin typeface="iCiel Cadena" panose="02000503000000020004" pitchFamily="2" charset="0"/>
                  <a:ea typeface="仓耳羽辰体-谷力 W05" panose="02020400000000000000" pitchFamily="18" charset="-122"/>
                  <a:cs typeface="+mn-ea"/>
                  <a:sym typeface="+mn-lt"/>
                </a:rPr>
                <a:t>2</a:t>
              </a:r>
              <a:endParaRPr lang="zh-CN" altLang="en-US" sz="6600" kern="0" dirty="0">
                <a:solidFill>
                  <a:sysClr val="window" lastClr="FFFFFF"/>
                </a:solidFill>
                <a:latin typeface="iCiel Cadena" panose="02000503000000020004" pitchFamily="2" charset="0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80" name="TextBox 10">
              <a:extLst>
                <a:ext uri="{FF2B5EF4-FFF2-40B4-BE49-F238E27FC236}">
                  <a16:creationId xmlns:a16="http://schemas.microsoft.com/office/drawing/2014/main" id="{9861462C-9D9D-4ABB-9738-2CB5ADA64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7597" y="3119637"/>
              <a:ext cx="3606331" cy="730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#9Slide03 Arima Madurai Black" panose="00000A00000000000000" pitchFamily="2" charset="-93"/>
                </a:rPr>
                <a:t>Nắm được một số từ đồng nghĩa với từ công dân và sử dụng phù hợp với văn cảnh</a:t>
              </a: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#9Slide03 Arima Madurai Black" panose="00000A00000000000000" pitchFamily="2" charset="-93"/>
                </a:rPr>
                <a:t>.</a:t>
              </a:r>
              <a:endParaRPr kumimoji="0" lang="vi-VN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#9Slide03 Arima Madurai Black" panose="00000A00000000000000" pitchFamily="2" charset="-93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8726C1F-3A89-40DB-8289-37AFDC34697F}"/>
              </a:ext>
            </a:extLst>
          </p:cNvPr>
          <p:cNvSpPr/>
          <p:nvPr/>
        </p:nvSpPr>
        <p:spPr>
          <a:xfrm>
            <a:off x="1879265" y="183353"/>
            <a:ext cx="85372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>
                <a:ln w="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iCiel Cadena" panose="02000503000000020004" pitchFamily="2" charset="0"/>
              </a:rPr>
              <a:t>MỤC TIÊU BÀI HỌC</a:t>
            </a:r>
          </a:p>
        </p:txBody>
      </p:sp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B6F79526-E9CF-46D0-AE7D-9E665DA79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585" y="3740535"/>
            <a:ext cx="3817267" cy="32922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" t="4748" r="4960" b="4379"/>
          <a:stretch/>
        </p:blipFill>
        <p:spPr>
          <a:xfrm>
            <a:off x="1542848" y="127525"/>
            <a:ext cx="9106295" cy="559952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598ABB-24C2-4714-95A9-88FF214F8B25}"/>
              </a:ext>
            </a:extLst>
          </p:cNvPr>
          <p:cNvSpPr/>
          <p:nvPr/>
        </p:nvSpPr>
        <p:spPr>
          <a:xfrm>
            <a:off x="2525147" y="1996262"/>
            <a:ext cx="714169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>
                <a:ln w="381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ADE026-3A2F-4B8F-9E1A-5245BF6661E9}"/>
              </a:ext>
            </a:extLst>
          </p:cNvPr>
          <p:cNvSpPr/>
          <p:nvPr/>
        </p:nvSpPr>
        <p:spPr>
          <a:xfrm>
            <a:off x="1164410" y="299437"/>
            <a:ext cx="9863176" cy="33936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metalware, accessory, chain&#10;&#10;Description automatically generated">
            <a:extLst>
              <a:ext uri="{FF2B5EF4-FFF2-40B4-BE49-F238E27FC236}">
                <a16:creationId xmlns:a16="http://schemas.microsoft.com/office/drawing/2014/main" id="{7839E8A7-C33A-4476-BE7C-58D1AC3ECE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89976" l="7104" r="91077">
                        <a14:foregroundMark x1="13110" y1="51819" x2="24112" y2="62692"/>
                        <a14:foregroundMark x1="24112" y1="62692" x2="24112" y2="62975"/>
                        <a14:foregroundMark x1="7104" y1="70776" x2="7104" y2="70776"/>
                        <a14:foregroundMark x1="7595" y1="65845" x2="7595" y2="66815"/>
                        <a14:foregroundMark x1="20387" y1="85893" x2="20387" y2="85893"/>
                        <a14:foregroundMark x1="76639" y1="55659" x2="81606" y2="57276"/>
                        <a14:foregroundMark x1="81606" y1="57276" x2="91077" y2="55942"/>
                        <a14:foregroundMark x1="80277" y1="87429" x2="80277" y2="87429"/>
                        <a14:foregroundMark x1="79584" y1="86055" x2="80566" y2="87429"/>
                        <a14:foregroundMark x1="79873" y1="85772" x2="81172" y2="87429"/>
                        <a14:foregroundMark x1="77332" y1="72433" x2="79700" y2="74778"/>
                        <a14:backgroundMark x1="20069" y1="14026" x2="68582" y2="93735"/>
                        <a14:backgroundMark x1="68582" y1="93735" x2="68582" y2="93735"/>
                        <a14:backgroundMark x1="74675" y1="11803" x2="65550" y2="34074"/>
                        <a14:backgroundMark x1="48744" y1="11964" x2="80653" y2="20655"/>
                        <a14:backgroundMark x1="80653" y1="20655" x2="85071" y2="31487"/>
                        <a14:backgroundMark x1="85071" y1="31487" x2="83223" y2="46605"/>
                        <a14:backgroundMark x1="23419" y1="75465" x2="23419" y2="75465"/>
                        <a14:backgroundMark x1="22841" y1="74212" x2="23621" y2="75465"/>
                        <a14:backgroundMark x1="76148" y1="75182" x2="76148" y2="75182"/>
                        <a14:backgroundMark x1="77534" y1="74899" x2="77534" y2="74899"/>
                        <a14:backgroundMark x1="78227" y1="74899" x2="75657" y2="77405"/>
                        <a14:backgroundMark x1="77909" y1="74373" x2="77909" y2="74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11"/>
          <a:stretch/>
        </p:blipFill>
        <p:spPr>
          <a:xfrm>
            <a:off x="815617" y="2280039"/>
            <a:ext cx="10958825" cy="4407029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0F298C1B-B627-4B33-A9C7-52D37EF8D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4A3FB1-EC7E-44A4-8EC0-7D5020C799FA}"/>
              </a:ext>
            </a:extLst>
          </p:cNvPr>
          <p:cNvSpPr/>
          <p:nvPr/>
        </p:nvSpPr>
        <p:spPr>
          <a:xfrm>
            <a:off x="2697741" y="524836"/>
            <a:ext cx="713974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Các vế câu trong câu ghép có thể được nối với nhau bằng gì?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08D142-7AB9-471E-8D43-6F316BE616C5}"/>
              </a:ext>
            </a:extLst>
          </p:cNvPr>
          <p:cNvSpPr/>
          <p:nvPr/>
        </p:nvSpPr>
        <p:spPr>
          <a:xfrm>
            <a:off x="1518455" y="801835"/>
            <a:ext cx="94983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Có thể được nối với nhau bằng một quan hệ từ hoặc một cặp quan hệ từ.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1" grpId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ADE026-3A2F-4B8F-9E1A-5245BF6661E9}"/>
              </a:ext>
            </a:extLst>
          </p:cNvPr>
          <p:cNvSpPr/>
          <p:nvPr/>
        </p:nvSpPr>
        <p:spPr>
          <a:xfrm>
            <a:off x="1164410" y="299437"/>
            <a:ext cx="9863176" cy="33936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metalware, accessory, chain&#10;&#10;Description automatically generated">
            <a:extLst>
              <a:ext uri="{FF2B5EF4-FFF2-40B4-BE49-F238E27FC236}">
                <a16:creationId xmlns:a16="http://schemas.microsoft.com/office/drawing/2014/main" id="{7839E8A7-C33A-4476-BE7C-58D1AC3ECE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89976" l="7104" r="91077">
                        <a14:foregroundMark x1="13110" y1="51819" x2="24112" y2="62692"/>
                        <a14:foregroundMark x1="24112" y1="62692" x2="24112" y2="62975"/>
                        <a14:foregroundMark x1="7104" y1="70776" x2="7104" y2="70776"/>
                        <a14:foregroundMark x1="7595" y1="65845" x2="7595" y2="66815"/>
                        <a14:foregroundMark x1="20387" y1="85893" x2="20387" y2="85893"/>
                        <a14:foregroundMark x1="76639" y1="55659" x2="81606" y2="57276"/>
                        <a14:foregroundMark x1="81606" y1="57276" x2="91077" y2="55942"/>
                        <a14:foregroundMark x1="80277" y1="87429" x2="80277" y2="87429"/>
                        <a14:foregroundMark x1="79584" y1="86055" x2="80566" y2="87429"/>
                        <a14:foregroundMark x1="79873" y1="85772" x2="81172" y2="87429"/>
                        <a14:foregroundMark x1="77332" y1="72433" x2="79700" y2="74778"/>
                        <a14:backgroundMark x1="20069" y1="14026" x2="68582" y2="93735"/>
                        <a14:backgroundMark x1="68582" y1="93735" x2="68582" y2="93735"/>
                        <a14:backgroundMark x1="74675" y1="11803" x2="65550" y2="34074"/>
                        <a14:backgroundMark x1="48744" y1="11964" x2="80653" y2="20655"/>
                        <a14:backgroundMark x1="80653" y1="20655" x2="85071" y2="31487"/>
                        <a14:backgroundMark x1="85071" y1="31487" x2="83223" y2="46605"/>
                        <a14:backgroundMark x1="23419" y1="75465" x2="23419" y2="75465"/>
                        <a14:backgroundMark x1="22841" y1="74212" x2="23621" y2="75465"/>
                        <a14:backgroundMark x1="76148" y1="75182" x2="76148" y2="75182"/>
                        <a14:backgroundMark x1="77534" y1="74899" x2="77534" y2="74899"/>
                        <a14:backgroundMark x1="78227" y1="74899" x2="75657" y2="77405"/>
                        <a14:backgroundMark x1="77909" y1="74373" x2="77909" y2="74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11"/>
          <a:stretch/>
        </p:blipFill>
        <p:spPr>
          <a:xfrm>
            <a:off x="884443" y="2151534"/>
            <a:ext cx="10958825" cy="4407029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0F298C1B-B627-4B33-A9C7-52D37EF8D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4A3FB1-EC7E-44A4-8EC0-7D5020C799FA}"/>
              </a:ext>
            </a:extLst>
          </p:cNvPr>
          <p:cNvSpPr/>
          <p:nvPr/>
        </p:nvSpPr>
        <p:spPr>
          <a:xfrm>
            <a:off x="2725154" y="779877"/>
            <a:ext cx="71397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Nêu những quan hệ từ thường được d</a:t>
            </a:r>
            <a:r>
              <a:rPr lang="en-US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ù</a:t>
            </a:r>
            <a:r>
              <a:rPr lang="vi-VN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ng</a:t>
            </a:r>
            <a:r>
              <a:rPr lang="en-US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.</a:t>
            </a:r>
            <a:endParaRPr lang="vi-VN" sz="5400" b="1">
              <a:ln w="0"/>
              <a:solidFill>
                <a:srgbClr val="002060"/>
              </a:solidFill>
              <a:latin typeface="iCiel Cadena" panose="02000503000000020004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08D142-7AB9-471E-8D43-6F316BE616C5}"/>
              </a:ext>
            </a:extLst>
          </p:cNvPr>
          <p:cNvSpPr/>
          <p:nvPr/>
        </p:nvSpPr>
        <p:spPr>
          <a:xfrm>
            <a:off x="1418048" y="1050009"/>
            <a:ext cx="94983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>
                <a:ln w="0"/>
                <a:solidFill>
                  <a:srgbClr val="00B0F0"/>
                </a:solidFill>
                <a:latin typeface="UTM Isadora" panose="02040603050506020204" pitchFamily="18" charset="0"/>
              </a:rPr>
              <a:t>Những quan hệ từ là: </a:t>
            </a:r>
            <a:r>
              <a:rPr lang="vi-VN" sz="4800" b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và, rồi, thì, nhưng, hay, hoặc,...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5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1" grpId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ADE026-3A2F-4B8F-9E1A-5245BF6661E9}"/>
              </a:ext>
            </a:extLst>
          </p:cNvPr>
          <p:cNvSpPr/>
          <p:nvPr/>
        </p:nvSpPr>
        <p:spPr>
          <a:xfrm>
            <a:off x="1346838" y="299437"/>
            <a:ext cx="9863176" cy="33936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metalware, accessory, chain&#10;&#10;Description automatically generated">
            <a:extLst>
              <a:ext uri="{FF2B5EF4-FFF2-40B4-BE49-F238E27FC236}">
                <a16:creationId xmlns:a16="http://schemas.microsoft.com/office/drawing/2014/main" id="{7839E8A7-C33A-4476-BE7C-58D1AC3ECE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89976" l="7104" r="91077">
                        <a14:foregroundMark x1="13110" y1="51819" x2="24112" y2="62692"/>
                        <a14:foregroundMark x1="24112" y1="62692" x2="24112" y2="62975"/>
                        <a14:foregroundMark x1="7104" y1="70776" x2="7104" y2="70776"/>
                        <a14:foregroundMark x1="7595" y1="65845" x2="7595" y2="66815"/>
                        <a14:foregroundMark x1="20387" y1="85893" x2="20387" y2="85893"/>
                        <a14:foregroundMark x1="76639" y1="55659" x2="81606" y2="57276"/>
                        <a14:foregroundMark x1="81606" y1="57276" x2="91077" y2="55942"/>
                        <a14:foregroundMark x1="80277" y1="87429" x2="80277" y2="87429"/>
                        <a14:foregroundMark x1="79584" y1="86055" x2="80566" y2="87429"/>
                        <a14:foregroundMark x1="79873" y1="85772" x2="81172" y2="87429"/>
                        <a14:foregroundMark x1="77332" y1="72433" x2="79700" y2="74778"/>
                        <a14:backgroundMark x1="20069" y1="14026" x2="68582" y2="93735"/>
                        <a14:backgroundMark x1="68582" y1="93735" x2="68582" y2="93735"/>
                        <a14:backgroundMark x1="74675" y1="11803" x2="65550" y2="34074"/>
                        <a14:backgroundMark x1="48744" y1="11964" x2="80653" y2="20655"/>
                        <a14:backgroundMark x1="80653" y1="20655" x2="85071" y2="31487"/>
                        <a14:backgroundMark x1="85071" y1="31487" x2="83223" y2="46605"/>
                        <a14:backgroundMark x1="23419" y1="75465" x2="23419" y2="75465"/>
                        <a14:backgroundMark x1="22841" y1="74212" x2="23621" y2="75465"/>
                        <a14:backgroundMark x1="76148" y1="75182" x2="76148" y2="75182"/>
                        <a14:backgroundMark x1="77534" y1="74899" x2="77534" y2="74899"/>
                        <a14:backgroundMark x1="78227" y1="74899" x2="75657" y2="77405"/>
                        <a14:backgroundMark x1="77909" y1="74373" x2="77909" y2="74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11"/>
          <a:stretch/>
        </p:blipFill>
        <p:spPr>
          <a:xfrm>
            <a:off x="884443" y="2151534"/>
            <a:ext cx="10958825" cy="4407029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0F298C1B-B627-4B33-A9C7-52D37EF8D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4A3FB1-EC7E-44A4-8EC0-7D5020C799FA}"/>
              </a:ext>
            </a:extLst>
          </p:cNvPr>
          <p:cNvSpPr/>
          <p:nvPr/>
        </p:nvSpPr>
        <p:spPr>
          <a:xfrm>
            <a:off x="2127210" y="875147"/>
            <a:ext cx="83024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Nêu những </a:t>
            </a:r>
            <a:r>
              <a:rPr lang="en-US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cặp </a:t>
            </a:r>
            <a:r>
              <a:rPr lang="vi-VN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quan hệ từ thường được d</a:t>
            </a:r>
            <a:r>
              <a:rPr lang="en-US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ù</a:t>
            </a:r>
            <a:r>
              <a:rPr lang="vi-VN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ng</a:t>
            </a:r>
            <a:r>
              <a:rPr lang="en-US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.</a:t>
            </a:r>
            <a:endParaRPr lang="vi-VN" sz="5400" b="1">
              <a:ln w="0"/>
              <a:solidFill>
                <a:srgbClr val="002060"/>
              </a:solidFill>
              <a:latin typeface="iCiel Cadena" panose="02000503000000020004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08D142-7AB9-471E-8D43-6F316BE616C5}"/>
              </a:ext>
            </a:extLst>
          </p:cNvPr>
          <p:cNvSpPr/>
          <p:nvPr/>
        </p:nvSpPr>
        <p:spPr>
          <a:xfrm>
            <a:off x="1346843" y="761059"/>
            <a:ext cx="94983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>
                <a:ln w="0"/>
                <a:solidFill>
                  <a:srgbClr val="00B0F0"/>
                </a:solidFill>
                <a:latin typeface="UTM Isadora" panose="02040603050506020204" pitchFamily="18" charset="0"/>
              </a:rPr>
              <a:t>Những</a:t>
            </a:r>
            <a:r>
              <a:rPr lang="en-US" sz="4800" b="1">
                <a:ln w="0"/>
                <a:solidFill>
                  <a:srgbClr val="00B0F0"/>
                </a:solidFill>
                <a:latin typeface="UTM Isadora" panose="02040603050506020204" pitchFamily="18" charset="0"/>
              </a:rPr>
              <a:t> cặp</a:t>
            </a:r>
            <a:r>
              <a:rPr lang="vi-VN" sz="4800" b="1">
                <a:ln w="0"/>
                <a:solidFill>
                  <a:srgbClr val="00B0F0"/>
                </a:solidFill>
                <a:latin typeface="UTM Isadora" panose="02040603050506020204" pitchFamily="18" charset="0"/>
              </a:rPr>
              <a:t> quan hệ từ là: </a:t>
            </a:r>
            <a:r>
              <a:rPr lang="vi-VN" sz="4800" b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vì – nên, do – nên, nếu – thì, </a:t>
            </a:r>
            <a:endParaRPr lang="en-US" sz="4800" b="1">
              <a:ln w="0"/>
              <a:solidFill>
                <a:srgbClr val="FF0000"/>
              </a:solidFill>
              <a:latin typeface="UTM Isadora" panose="02040603050506020204" pitchFamily="18" charset="0"/>
            </a:endParaRPr>
          </a:p>
          <a:p>
            <a:pPr algn="ctr"/>
            <a:r>
              <a:rPr lang="vi-VN" sz="4800" b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tuy- nhưng,…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12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1" grpId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" t="4748" r="4960" b="4379"/>
          <a:stretch/>
        </p:blipFill>
        <p:spPr>
          <a:xfrm>
            <a:off x="1542848" y="127525"/>
            <a:ext cx="9106295" cy="559952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598ABB-24C2-4714-95A9-88FF214F8B25}"/>
              </a:ext>
            </a:extLst>
          </p:cNvPr>
          <p:cNvSpPr/>
          <p:nvPr/>
        </p:nvSpPr>
        <p:spPr>
          <a:xfrm>
            <a:off x="2772007" y="2118810"/>
            <a:ext cx="664797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>
                <a:ln w="381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UTM Cookies" panose="02040603050506020204" pitchFamily="18" charset="0"/>
              </a:rPr>
              <a:t>Khám phá</a:t>
            </a:r>
            <a:endParaRPr lang="en-US" sz="11500" b="0" cap="none" spc="0">
              <a:ln w="38100">
                <a:solidFill>
                  <a:srgbClr val="0070C0"/>
                </a:solidFill>
              </a:ln>
              <a:solidFill>
                <a:srgbClr val="00B0F0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6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in clothing&#10;&#10;Description automatically generated with medium confidence">
            <a:extLst>
              <a:ext uri="{FF2B5EF4-FFF2-40B4-BE49-F238E27FC236}">
                <a16:creationId xmlns:a16="http://schemas.microsoft.com/office/drawing/2014/main" id="{DD7EF061-D351-403F-AD1D-B47D7C891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49" y="-18495"/>
            <a:ext cx="6876495" cy="68764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5703" y="-236132"/>
            <a:ext cx="1996261" cy="121920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79955E-9741-46AA-9C21-79D3B165B8D0}"/>
              </a:ext>
            </a:extLst>
          </p:cNvPr>
          <p:cNvSpPr/>
          <p:nvPr/>
        </p:nvSpPr>
        <p:spPr>
          <a:xfrm>
            <a:off x="-4" y="1508693"/>
            <a:ext cx="66143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</a:rPr>
              <a:t>Mở rộng vốn từ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D23C0D-98EF-451E-A39D-BB4C64054892}"/>
              </a:ext>
            </a:extLst>
          </p:cNvPr>
          <p:cNvSpPr txBox="1"/>
          <p:nvPr/>
        </p:nvSpPr>
        <p:spPr>
          <a:xfrm>
            <a:off x="-4" y="2793863"/>
            <a:ext cx="62499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 w="0"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CÔNG DÂN</a:t>
            </a:r>
          </a:p>
        </p:txBody>
      </p:sp>
      <p:pic>
        <p:nvPicPr>
          <p:cNvPr id="16" name="Picture 15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E1DCBB11-1F26-4720-9021-9E6978923C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>
            <a:off x="-22168" y="-692734"/>
            <a:ext cx="6858000" cy="2332998"/>
          </a:xfrm>
          <a:prstGeom prst="rect">
            <a:avLst/>
          </a:prstGeom>
        </p:spPr>
      </p:pic>
      <p:pic>
        <p:nvPicPr>
          <p:cNvPr id="18" name="Picture 17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3E793D32-7AAE-4858-AFB2-B8D50152B0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 rot="1011488">
            <a:off x="5283091" y="-981641"/>
            <a:ext cx="6858000" cy="233299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0DF82C6-BF62-4C70-8C45-15C9ADECEF23}"/>
              </a:ext>
            </a:extLst>
          </p:cNvPr>
          <p:cNvSpPr/>
          <p:nvPr/>
        </p:nvSpPr>
        <p:spPr>
          <a:xfrm>
            <a:off x="1564538" y="4648839"/>
            <a:ext cx="32560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chemeClr val="tx1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Thực hiện: Edu Five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47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C6F33F6-E6C7-403D-8E20-F16F602A6DCE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0991CDD5-533D-428F-A0D3-CDDB8AC735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14" y="276151"/>
            <a:ext cx="3143283" cy="3143283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1F56B397-E512-4BB4-85EF-7E30906219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98" y="701152"/>
            <a:ext cx="3128831" cy="3128831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BCBF79FC-2DC4-4E05-A0A3-98F879F845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54" y="2994433"/>
            <a:ext cx="3143283" cy="3143283"/>
          </a:xfrm>
          <a:prstGeom prst="rect">
            <a:avLst/>
          </a:prstGeom>
        </p:spPr>
      </p:pic>
      <p:pic>
        <p:nvPicPr>
          <p:cNvPr id="15" name="Picture 14">
            <a:hlinkClick r:id="rId10" action="ppaction://hlinksldjump"/>
            <a:extLst>
              <a:ext uri="{FF2B5EF4-FFF2-40B4-BE49-F238E27FC236}">
                <a16:creationId xmlns:a16="http://schemas.microsoft.com/office/drawing/2014/main" id="{4629BA30-1E7C-4872-AEFD-86B9F382BF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83" y="3410007"/>
            <a:ext cx="3121605" cy="3128831"/>
          </a:xfrm>
          <a:prstGeom prst="rect">
            <a:avLst/>
          </a:prstGeom>
        </p:spPr>
      </p:pic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7D57AD0C-9601-43D7-9C7B-17A23FD63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74" y="134530"/>
            <a:ext cx="3849735" cy="6588940"/>
          </a:xfrm>
          <a:prstGeom prst="rect">
            <a:avLst/>
          </a:prstGeom>
        </p:spPr>
      </p:pic>
      <p:pic>
        <p:nvPicPr>
          <p:cNvPr id="43" name="Picture 42" descr="A picture containing logo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C99E4B47-A892-46B7-A149-22D03979DA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73123" flipH="1">
            <a:off x="10830068" y="5682570"/>
            <a:ext cx="1361932" cy="13619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811</Words>
  <Application>Microsoft Office PowerPoint</Application>
  <PresentationFormat>Widescreen</PresentationFormat>
  <Paragraphs>115</Paragraphs>
  <Slides>19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Arial</vt:lpstr>
      <vt:lpstr>Open Sans</vt:lpstr>
      <vt:lpstr>#9Slide03 Arima Madurai Bold</vt:lpstr>
      <vt:lpstr>Times New Roman</vt:lpstr>
      <vt:lpstr>UTM Isadora</vt:lpstr>
      <vt:lpstr>iCiel Cucho</vt:lpstr>
      <vt:lpstr>UTM Showcard</vt:lpstr>
      <vt:lpstr>Prata</vt:lpstr>
      <vt:lpstr>iCiel Cadena</vt:lpstr>
      <vt:lpstr>等线</vt:lpstr>
      <vt:lpstr>Wingdings</vt:lpstr>
      <vt:lpstr>等线 Light</vt:lpstr>
      <vt:lpstr>微软雅黑</vt:lpstr>
      <vt:lpstr>Lato</vt:lpstr>
      <vt:lpstr>UTM Cookies</vt:lpstr>
      <vt:lpstr>仓耳羽辰体-谷力 W05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32</dc:title>
  <dc:creator>七 七</dc:creator>
  <cp:lastModifiedBy>Ngo Thieu Hanh Dung</cp:lastModifiedBy>
  <cp:revision>149</cp:revision>
  <dcterms:created xsi:type="dcterms:W3CDTF">2019-05-18T10:06:56Z</dcterms:created>
  <dcterms:modified xsi:type="dcterms:W3CDTF">2022-01-17T08:02:35Z</dcterms:modified>
</cp:coreProperties>
</file>