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93" r:id="rId4"/>
    <p:sldId id="292" r:id="rId5"/>
    <p:sldId id="265" r:id="rId6"/>
    <p:sldId id="270" r:id="rId7"/>
    <p:sldId id="339" r:id="rId8"/>
    <p:sldId id="257" r:id="rId9"/>
    <p:sldId id="273" r:id="rId10"/>
    <p:sldId id="353" r:id="rId11"/>
    <p:sldId id="340" r:id="rId12"/>
    <p:sldId id="271" r:id="rId13"/>
    <p:sldId id="343" r:id="rId14"/>
    <p:sldId id="344" r:id="rId15"/>
    <p:sldId id="268" r:id="rId16"/>
    <p:sldId id="345" r:id="rId17"/>
    <p:sldId id="341" r:id="rId18"/>
    <p:sldId id="346" r:id="rId19"/>
    <p:sldId id="342" r:id="rId20"/>
    <p:sldId id="272" r:id="rId21"/>
    <p:sldId id="348" r:id="rId22"/>
    <p:sldId id="349" r:id="rId23"/>
    <p:sldId id="351" r:id="rId24"/>
    <p:sldId id="352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79B"/>
    <a:srgbClr val="FDE9FB"/>
    <a:srgbClr val="7F38B4"/>
    <a:srgbClr val="EA9CAC"/>
    <a:srgbClr val="F8A6F0"/>
    <a:srgbClr val="3E2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9" d="100"/>
          <a:sy n="69" d="100"/>
        </p:scale>
        <p:origin x="-488" y="-68"/>
      </p:cViewPr>
      <p:guideLst>
        <p:guide orient="horz" pos="2161"/>
        <p:guide pos="38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64D93-BB6F-4695-9FA6-57E2AAAA2934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2C927-A827-40E2-98F0-B7BBE5925E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51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2C927-A827-40E2-98F0-B7BBE5925EE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2C927-A827-40E2-98F0-B7BBE5925EE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2C927-A827-40E2-98F0-B7BBE5925EE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2C927-A827-40E2-98F0-B7BBE5925EE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2C927-A827-40E2-98F0-B7BBE5925EE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2C927-A827-40E2-98F0-B7BBE5925EE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2C927-A827-40E2-98F0-B7BBE5925EE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2C927-A827-40E2-98F0-B7BBE5925EE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2C927-A827-40E2-98F0-B7BBE5925EE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2C927-A827-40E2-98F0-B7BBE5925EE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2C927-A827-40E2-98F0-B7BBE5925EE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2C927-A827-40E2-98F0-B7BBE5925EE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2C927-A827-40E2-98F0-B7BBE5925EE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2C927-A827-40E2-98F0-B7BBE5925EE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原创孟菲斯风格艺术背景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2688590" y="-2688590"/>
            <a:ext cx="6847205" cy="12224385"/>
          </a:xfrm>
          <a:prstGeom prst="rect">
            <a:avLst/>
          </a:prstGeom>
        </p:spPr>
      </p:pic>
      <p:sp>
        <p:nvSpPr>
          <p:cNvPr id="7" name="剪去单角的矩形 6"/>
          <p:cNvSpPr/>
          <p:nvPr userDrawn="1"/>
        </p:nvSpPr>
        <p:spPr>
          <a:xfrm>
            <a:off x="384175" y="389890"/>
            <a:ext cx="11427460" cy="6078220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原创孟菲斯风格艺术背景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2688590" y="-2688590"/>
            <a:ext cx="6847205" cy="12224385"/>
          </a:xfrm>
          <a:prstGeom prst="rect">
            <a:avLst/>
          </a:prstGeom>
        </p:spPr>
      </p:pic>
      <p:sp>
        <p:nvSpPr>
          <p:cNvPr id="7" name="剪去单角的矩形 6"/>
          <p:cNvSpPr/>
          <p:nvPr userDrawn="1"/>
        </p:nvSpPr>
        <p:spPr>
          <a:xfrm>
            <a:off x="384175" y="389890"/>
            <a:ext cx="11427460" cy="6078220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4491-828B-4127-8CE2-C6A7DED8B2FE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7848" y="-2353103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585" y="8307148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4491-828B-4127-8CE2-C6A7DED8B2FE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原创孟菲斯风格艺术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688590" y="-2688590"/>
            <a:ext cx="6847205" cy="12224385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1577975" y="1384935"/>
            <a:ext cx="9413240" cy="38665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口哨欢快儿童旅行视频儿童节配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4926" y="-1851977"/>
            <a:ext cx="609600" cy="60960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2476261" y="4676609"/>
            <a:ext cx="4274185" cy="41529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55611" y="4392764"/>
            <a:ext cx="3982085" cy="534035"/>
          </a:xfrm>
          <a:prstGeom prst="rect">
            <a:avLst/>
          </a:prstGeom>
          <a:solidFill>
            <a:srgbClr val="EA9CAC"/>
          </a:solidFill>
        </p:spPr>
        <p:txBody>
          <a:bodyPr wrap="square" rtlCol="0">
            <a:spAutoFit/>
          </a:bodyPr>
          <a:lstStyle/>
          <a:p>
            <a:pPr algn="dist">
              <a:lnSpc>
                <a:spcPct val="90000"/>
              </a:lnSpc>
            </a:pPr>
            <a:endParaRPr lang="zh-CN" altLang="en-US" sz="3200" dirty="0">
              <a:ln>
                <a:noFill/>
              </a:ln>
              <a:solidFill>
                <a:schemeClr val="bg1"/>
              </a:solidFill>
              <a:effectLst/>
              <a:latin typeface="字魂71号-御守锦书" panose="00000500000000000000" charset="-122"/>
              <a:ea typeface="字魂71号-御守锦书" panose="00000500000000000000" charset="-122"/>
              <a:cs typeface="Noto Sans S Chinese Black" panose="020B0A00000000000000" charset="-122"/>
              <a:sym typeface="+mn-ea"/>
            </a:endParaRPr>
          </a:p>
        </p:txBody>
      </p:sp>
      <p:pic>
        <p:nvPicPr>
          <p:cNvPr id="13" name="图片 12" descr="8-12"/>
          <p:cNvPicPr>
            <a:picLocks noChangeAspect="1"/>
          </p:cNvPicPr>
          <p:nvPr/>
        </p:nvPicPr>
        <p:blipFill>
          <a:blip r:embed="rId7"/>
          <a:srcRect l="8516" t="15849" r="8999" b="11116"/>
          <a:stretch>
            <a:fillRect/>
          </a:stretch>
        </p:blipFill>
        <p:spPr>
          <a:xfrm flipH="1">
            <a:off x="6779260" y="1003935"/>
            <a:ext cx="5080635" cy="4498975"/>
          </a:xfrm>
          <a:prstGeom prst="rect">
            <a:avLst/>
          </a:prstGeom>
        </p:spPr>
      </p:pic>
      <p:sp>
        <p:nvSpPr>
          <p:cNvPr id="16" name="文本框 33">
            <a:extLst>
              <a:ext uri="{FF2B5EF4-FFF2-40B4-BE49-F238E27FC236}">
                <a16:creationId xmlns="" xmlns:a16="http://schemas.microsoft.com/office/drawing/2014/main" id="{5CD8A52B-33D1-483A-9EE7-BFE5738FDC33}"/>
              </a:ext>
            </a:extLst>
          </p:cNvPr>
          <p:cNvSpPr txBox="1"/>
          <p:nvPr/>
        </p:nvSpPr>
        <p:spPr>
          <a:xfrm>
            <a:off x="3138316" y="4435867"/>
            <a:ext cx="2541495" cy="44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UTM Loko" pitchFamily="18" charset="0"/>
                <a:ea typeface="字魂37号-波纹乖乖体" panose="02000000000000000000" pitchFamily="2" charset="-122"/>
              </a:rPr>
              <a:t>(</a:t>
            </a:r>
            <a:r>
              <a:rPr lang="en-US" altLang="zh-CN" sz="2000" dirty="0" err="1" smtClean="0">
                <a:solidFill>
                  <a:schemeClr val="bg1"/>
                </a:solidFill>
                <a:latin typeface="UTM Loko" pitchFamily="18" charset="0"/>
                <a:ea typeface="字魂37号-波纹乖乖体" panose="02000000000000000000" pitchFamily="2" charset="-122"/>
              </a:rPr>
              <a:t>Trang</a:t>
            </a:r>
            <a:r>
              <a:rPr lang="en-US" altLang="zh-CN" sz="2000" dirty="0" smtClean="0">
                <a:solidFill>
                  <a:schemeClr val="bg1"/>
                </a:solidFill>
                <a:latin typeface="UTM Loko" pitchFamily="18" charset="0"/>
                <a:ea typeface="字魂37号-波纹乖乖体" panose="02000000000000000000" pitchFamily="2" charset="-122"/>
              </a:rPr>
              <a:t> 114, 115)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58085" y="1345487"/>
            <a:ext cx="13019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pc="300" dirty="0" err="1" smtClean="0">
                <a:solidFill>
                  <a:srgbClr val="0070C0"/>
                </a:solidFill>
                <a:latin typeface="UTM Fleur" pitchFamily="18" charset="0"/>
              </a:rPr>
              <a:t>Toán</a:t>
            </a:r>
            <a:endParaRPr lang="en-US" sz="4400" spc="300" dirty="0">
              <a:solidFill>
                <a:srgbClr val="0070C0"/>
              </a:solidFill>
              <a:latin typeface="UTM Fleur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817" y="2185907"/>
            <a:ext cx="76080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UTM Gradoo" pitchFamily="18" charset="0"/>
              </a:rPr>
              <a:t>THỂ  TÍCH </a:t>
            </a:r>
          </a:p>
          <a:p>
            <a:pPr algn="ctr"/>
            <a:r>
              <a:rPr lang="en-US" sz="6000" b="1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UTM Gradoo" pitchFamily="18" charset="0"/>
              </a:rPr>
              <a:t>HÌNH LẬP PHƯƠNG</a:t>
            </a:r>
            <a:endParaRPr lang="en-US" sz="6000" b="1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UTM Gradoo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875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bldLvl="0" animBg="1"/>
      <p:bldP spid="16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原创孟菲斯风格艺术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88590" y="-2688590"/>
            <a:ext cx="6847205" cy="1222438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77939" y="1490343"/>
            <a:ext cx="7992745" cy="4018915"/>
            <a:chOff x="2288247" y="1490343"/>
            <a:chExt cx="7992745" cy="4018915"/>
          </a:xfrm>
        </p:grpSpPr>
        <p:sp>
          <p:nvSpPr>
            <p:cNvPr id="8" name="圆角矩形 19"/>
            <p:cNvSpPr/>
            <p:nvPr/>
          </p:nvSpPr>
          <p:spPr>
            <a:xfrm>
              <a:off x="2440647" y="1642743"/>
              <a:ext cx="7840345" cy="3866515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2288247" y="1490343"/>
              <a:ext cx="7840345" cy="386651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77939" y="2366461"/>
            <a:ext cx="7608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UTM Gradoo" pitchFamily="18" charset="0"/>
              </a:rPr>
              <a:t>LUYỆN TẬP</a:t>
            </a:r>
            <a:endParaRPr lang="en-US" sz="9600" b="1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UTM Grado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341856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7"/>
          <p:cNvSpPr txBox="1">
            <a:spLocks noChangeArrowheads="1"/>
          </p:cNvSpPr>
          <p:nvPr/>
        </p:nvSpPr>
        <p:spPr bwMode="auto">
          <a:xfrm>
            <a:off x="1783072" y="555477"/>
            <a:ext cx="8458500" cy="707886"/>
          </a:xfrm>
          <a:prstGeom prst="rect">
            <a:avLst/>
          </a:prstGeom>
          <a:solidFill>
            <a:srgbClr val="FDE9FB"/>
          </a:solidFill>
          <a:ln w="57150">
            <a:solidFill>
              <a:srgbClr val="FF379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charset="0"/>
              </a:rPr>
              <a:t>1/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charset="0"/>
              </a:rPr>
              <a:t>Viết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charset="0"/>
              </a:rPr>
              <a:t>số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charset="0"/>
              </a:rPr>
              <a:t>đo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charset="0"/>
              </a:rPr>
              <a:t>thích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charset="0"/>
              </a:rPr>
              <a:t>hợp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charset="0"/>
              </a:rPr>
              <a:t>vào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charset="0"/>
              </a:rPr>
              <a:t> ô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charset="0"/>
              </a:rPr>
              <a:t>trống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charset="0"/>
              </a:rPr>
              <a:t>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cs typeface="Arial" charset="0"/>
            </a:endParaRPr>
          </a:p>
        </p:txBody>
      </p:sp>
      <p:graphicFrame>
        <p:nvGraphicFramePr>
          <p:cNvPr id="4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559486"/>
              </p:ext>
            </p:extLst>
          </p:nvPr>
        </p:nvGraphicFramePr>
        <p:xfrm>
          <a:off x="544174" y="1590719"/>
          <a:ext cx="11104684" cy="4572000"/>
        </p:xfrm>
        <a:graphic>
          <a:graphicData uri="http://schemas.openxmlformats.org/drawingml/2006/table">
            <a:tbl>
              <a:tblPr/>
              <a:tblGrid>
                <a:gridCol w="4238841"/>
                <a:gridCol w="1828800"/>
                <a:gridCol w="1746739"/>
                <a:gridCol w="1688123"/>
                <a:gridCol w="1602181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Arial" charset="0"/>
                          <a:cs typeface="Arial" charset="0"/>
                        </a:rPr>
                        <a:t>Hình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Arial" charset="0"/>
                          <a:cs typeface="Arial" charset="0"/>
                        </a:rPr>
                        <a:t>lập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Arial" charset="0"/>
                          <a:cs typeface="Arial" charset="0"/>
                        </a:rPr>
                        <a:t>phương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03B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Arial" charset="0"/>
                          <a:cs typeface="Arial" charset="0"/>
                        </a:rPr>
                        <a:t>(1)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Arial" charset="0"/>
                          <a:cs typeface="Arial" charset="0"/>
                        </a:rPr>
                        <a:t>(2)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Arial" charset="0"/>
                          <a:cs typeface="Arial" charset="0"/>
                        </a:rPr>
                        <a:t>(3)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03BD"/>
                          </a:solidFill>
                          <a:effectLst/>
                          <a:latin typeface="Arial" charset="0"/>
                          <a:cs typeface="Arial" charset="0"/>
                        </a:rPr>
                        <a:t>(4)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Độ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dài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cạnh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1,5m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Diện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tích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một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mặt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36cm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Diện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tích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toàn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phần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600dm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Thể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tích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7130565" y="2467631"/>
            <a:ext cx="1177492" cy="1032723"/>
            <a:chOff x="8843749" y="645902"/>
            <a:chExt cx="819303" cy="862979"/>
          </a:xfrm>
        </p:grpSpPr>
        <p:sp>
          <p:nvSpPr>
            <p:cNvPr id="49" name="TextBox 5"/>
            <p:cNvSpPr txBox="1">
              <a:spLocks noChangeArrowheads="1"/>
            </p:cNvSpPr>
            <p:nvPr/>
          </p:nvSpPr>
          <p:spPr bwMode="auto">
            <a:xfrm>
              <a:off x="8843749" y="645902"/>
              <a:ext cx="381106" cy="48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 dirty="0">
                  <a:latin typeface="Calibri" pitchFamily="34" charset="0"/>
                </a:rPr>
                <a:t>5</a:t>
              </a:r>
              <a:endParaRPr lang="en-US" sz="3600" b="1" dirty="0">
                <a:latin typeface="Calibri" pitchFamily="34" charset="0"/>
              </a:endParaRPr>
            </a:p>
          </p:txBody>
        </p:sp>
        <p:sp>
          <p:nvSpPr>
            <p:cNvPr id="50" name="TextBox 6"/>
            <p:cNvSpPr txBox="1">
              <a:spLocks noChangeArrowheads="1"/>
            </p:cNvSpPr>
            <p:nvPr/>
          </p:nvSpPr>
          <p:spPr bwMode="auto">
            <a:xfrm>
              <a:off x="8843749" y="1020222"/>
              <a:ext cx="381106" cy="48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 dirty="0">
                  <a:latin typeface="Calibri" pitchFamily="34" charset="0"/>
                </a:rPr>
                <a:t>8</a:t>
              </a:r>
            </a:p>
          </p:txBody>
        </p:sp>
        <p:sp>
          <p:nvSpPr>
            <p:cNvPr id="51" name="TextBox 7"/>
            <p:cNvSpPr txBox="1">
              <a:spLocks noChangeArrowheads="1"/>
            </p:cNvSpPr>
            <p:nvPr/>
          </p:nvSpPr>
          <p:spPr bwMode="auto">
            <a:xfrm>
              <a:off x="9053558" y="859990"/>
              <a:ext cx="609494" cy="433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 dirty="0" err="1">
                  <a:latin typeface="Calibri" pitchFamily="34" charset="0"/>
                </a:rPr>
                <a:t>dm</a:t>
              </a:r>
              <a:endParaRPr lang="en-US" sz="2800" b="1" dirty="0">
                <a:latin typeface="Calibri" pitchFamily="34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8843749" y="1074232"/>
              <a:ext cx="2587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4884127" y="3595511"/>
            <a:ext cx="175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2,25m</a:t>
            </a:r>
            <a:r>
              <a:rPr lang="en-US" sz="32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4857449" y="4433516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13,5m</a:t>
            </a:r>
            <a:r>
              <a:rPr lang="en-US" sz="32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pSp>
        <p:nvGrpSpPr>
          <p:cNvPr id="86" name="Group 12"/>
          <p:cNvGrpSpPr>
            <a:grpSpLocks/>
          </p:cNvGrpSpPr>
          <p:nvPr/>
        </p:nvGrpSpPr>
        <p:grpSpPr bwMode="auto">
          <a:xfrm>
            <a:off x="6945286" y="3408235"/>
            <a:ext cx="1418493" cy="1001713"/>
            <a:chOff x="7801427" y="407832"/>
            <a:chExt cx="925925" cy="717962"/>
          </a:xfrm>
        </p:grpSpPr>
        <p:sp>
          <p:nvSpPr>
            <p:cNvPr id="87" name="TextBox 13"/>
            <p:cNvSpPr txBox="1">
              <a:spLocks noChangeArrowheads="1"/>
            </p:cNvSpPr>
            <p:nvPr/>
          </p:nvSpPr>
          <p:spPr bwMode="auto">
            <a:xfrm>
              <a:off x="7811789" y="407832"/>
              <a:ext cx="610347" cy="415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25</a:t>
              </a:r>
            </a:p>
          </p:txBody>
        </p:sp>
        <p:sp>
          <p:nvSpPr>
            <p:cNvPr id="88" name="TextBox 14"/>
            <p:cNvSpPr txBox="1">
              <a:spLocks noChangeArrowheads="1"/>
            </p:cNvSpPr>
            <p:nvPr/>
          </p:nvSpPr>
          <p:spPr bwMode="auto">
            <a:xfrm>
              <a:off x="7801427" y="710491"/>
              <a:ext cx="532629" cy="415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64</a:t>
              </a:r>
            </a:p>
          </p:txBody>
        </p:sp>
        <p:sp>
          <p:nvSpPr>
            <p:cNvPr id="89" name="TextBox 15"/>
            <p:cNvSpPr txBox="1">
              <a:spLocks noChangeArrowheads="1"/>
            </p:cNvSpPr>
            <p:nvPr/>
          </p:nvSpPr>
          <p:spPr bwMode="auto">
            <a:xfrm>
              <a:off x="8117005" y="534130"/>
              <a:ext cx="610347" cy="415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dm</a:t>
              </a:r>
              <a:r>
                <a:rPr lang="en-US" sz="3200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2</a:t>
              </a:r>
              <a:endPara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7860493" y="771056"/>
              <a:ext cx="304655" cy="22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8305164" y="4487834"/>
            <a:ext cx="1828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216cm</a:t>
            </a:r>
            <a:r>
              <a:rPr lang="en-US" sz="30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2" name="TextBox 49"/>
          <p:cNvSpPr txBox="1">
            <a:spLocks noChangeArrowheads="1"/>
          </p:cNvSpPr>
          <p:nvPr/>
        </p:nvSpPr>
        <p:spPr bwMode="auto">
          <a:xfrm>
            <a:off x="8286076" y="5393598"/>
            <a:ext cx="1828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216cm</a:t>
            </a:r>
            <a:r>
              <a:rPr lang="en-US" sz="30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</a:t>
            </a:r>
            <a:endParaRPr lang="en-US" sz="3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pSp>
        <p:nvGrpSpPr>
          <p:cNvPr id="93" name="Group 30"/>
          <p:cNvGrpSpPr>
            <a:grpSpLocks/>
          </p:cNvGrpSpPr>
          <p:nvPr/>
        </p:nvGrpSpPr>
        <p:grpSpPr bwMode="auto">
          <a:xfrm>
            <a:off x="6765253" y="4278894"/>
            <a:ext cx="1684826" cy="1052512"/>
            <a:chOff x="4710447" y="3352800"/>
            <a:chExt cx="1321202" cy="694932"/>
          </a:xfrm>
        </p:grpSpPr>
        <p:grpSp>
          <p:nvGrpSpPr>
            <p:cNvPr id="94" name="Group 17"/>
            <p:cNvGrpSpPr>
              <a:grpSpLocks/>
            </p:cNvGrpSpPr>
            <p:nvPr/>
          </p:nvGrpSpPr>
          <p:grpSpPr bwMode="auto">
            <a:xfrm>
              <a:off x="4710447" y="3352800"/>
              <a:ext cx="1321202" cy="694932"/>
              <a:chOff x="7606047" y="407832"/>
              <a:chExt cx="1321202" cy="694932"/>
            </a:xfrm>
          </p:grpSpPr>
          <p:sp>
            <p:nvSpPr>
              <p:cNvPr id="96" name="TextBox 18"/>
              <p:cNvSpPr txBox="1">
                <a:spLocks noChangeArrowheads="1"/>
              </p:cNvSpPr>
              <p:nvPr/>
            </p:nvSpPr>
            <p:spPr bwMode="auto">
              <a:xfrm>
                <a:off x="7655842" y="407832"/>
                <a:ext cx="912498" cy="382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150</a:t>
                </a:r>
              </a:p>
            </p:txBody>
          </p:sp>
          <p:sp>
            <p:nvSpPr>
              <p:cNvPr id="97" name="TextBox 19"/>
              <p:cNvSpPr txBox="1">
                <a:spLocks noChangeArrowheads="1"/>
              </p:cNvSpPr>
              <p:nvPr/>
            </p:nvSpPr>
            <p:spPr bwMode="auto">
              <a:xfrm>
                <a:off x="7606047" y="720185"/>
                <a:ext cx="837909" cy="382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  64</a:t>
                </a:r>
              </a:p>
            </p:txBody>
          </p:sp>
          <p:sp>
            <p:nvSpPr>
              <p:cNvPr id="98" name="TextBox 20"/>
              <p:cNvSpPr txBox="1">
                <a:spLocks noChangeArrowheads="1"/>
              </p:cNvSpPr>
              <p:nvPr/>
            </p:nvSpPr>
            <p:spPr bwMode="auto">
              <a:xfrm>
                <a:off x="8166626" y="533612"/>
                <a:ext cx="760623" cy="382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dm</a:t>
                </a:r>
                <a:r>
                  <a:rPr lang="en-US" sz="3200" baseline="30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2</a:t>
                </a:r>
                <a:endPara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</p:grpSp>
        <p:cxnSp>
          <p:nvCxnSpPr>
            <p:cNvPr id="95" name="Straight Connector 94"/>
            <p:cNvCxnSpPr/>
            <p:nvPr/>
          </p:nvCxnSpPr>
          <p:spPr>
            <a:xfrm>
              <a:off x="4797589" y="3712159"/>
              <a:ext cx="5377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37"/>
          <p:cNvGrpSpPr>
            <a:grpSpLocks/>
          </p:cNvGrpSpPr>
          <p:nvPr/>
        </p:nvGrpSpPr>
        <p:grpSpPr bwMode="auto">
          <a:xfrm>
            <a:off x="6844560" y="5222685"/>
            <a:ext cx="1670782" cy="981319"/>
            <a:chOff x="4759815" y="3322755"/>
            <a:chExt cx="1299708" cy="838341"/>
          </a:xfrm>
        </p:grpSpPr>
        <p:grpSp>
          <p:nvGrpSpPr>
            <p:cNvPr id="100" name="Group 38"/>
            <p:cNvGrpSpPr>
              <a:grpSpLocks/>
            </p:cNvGrpSpPr>
            <p:nvPr/>
          </p:nvGrpSpPr>
          <p:grpSpPr bwMode="auto">
            <a:xfrm>
              <a:off x="4759815" y="3322755"/>
              <a:ext cx="1299708" cy="838341"/>
              <a:chOff x="7655415" y="377787"/>
              <a:chExt cx="1299708" cy="838341"/>
            </a:xfrm>
          </p:grpSpPr>
          <p:sp>
            <p:nvSpPr>
              <p:cNvPr id="102" name="TextBox 40"/>
              <p:cNvSpPr txBox="1">
                <a:spLocks noChangeArrowheads="1"/>
              </p:cNvSpPr>
              <p:nvPr/>
            </p:nvSpPr>
            <p:spPr bwMode="auto">
              <a:xfrm>
                <a:off x="7655415" y="377787"/>
                <a:ext cx="913842" cy="495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125</a:t>
                </a:r>
              </a:p>
            </p:txBody>
          </p:sp>
          <p:sp>
            <p:nvSpPr>
              <p:cNvPr id="103" name="TextBox 41"/>
              <p:cNvSpPr txBox="1">
                <a:spLocks noChangeArrowheads="1"/>
              </p:cNvSpPr>
              <p:nvPr/>
            </p:nvSpPr>
            <p:spPr bwMode="auto">
              <a:xfrm>
                <a:off x="7656650" y="721115"/>
                <a:ext cx="839747" cy="495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512</a:t>
                </a:r>
              </a:p>
            </p:txBody>
          </p:sp>
          <p:sp>
            <p:nvSpPr>
              <p:cNvPr id="104" name="TextBox 42"/>
              <p:cNvSpPr txBox="1">
                <a:spLocks noChangeArrowheads="1"/>
              </p:cNvSpPr>
              <p:nvPr/>
            </p:nvSpPr>
            <p:spPr bwMode="auto">
              <a:xfrm>
                <a:off x="8193176" y="532603"/>
                <a:ext cx="761947" cy="495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dm</a:t>
                </a:r>
                <a:r>
                  <a:rPr lang="en-US" sz="3200" baseline="30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3</a:t>
                </a:r>
                <a:endPara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</p:grpSp>
        <p:cxnSp>
          <p:nvCxnSpPr>
            <p:cNvPr id="101" name="Straight Connector 100"/>
            <p:cNvCxnSpPr/>
            <p:nvPr/>
          </p:nvCxnSpPr>
          <p:spPr>
            <a:xfrm>
              <a:off x="4798097" y="3735249"/>
              <a:ext cx="51083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 Box 68"/>
          <p:cNvSpPr txBox="1">
            <a:spLocks noChangeArrowheads="1"/>
          </p:cNvSpPr>
          <p:nvPr/>
        </p:nvSpPr>
        <p:spPr bwMode="auto">
          <a:xfrm>
            <a:off x="4884126" y="5417765"/>
            <a:ext cx="2057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3,375m</a:t>
            </a:r>
            <a:r>
              <a:rPr lang="en-US" sz="32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6" name="Text Box 7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711711" y="2628528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6cm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Text Box 7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0081845" y="3581576"/>
            <a:ext cx="1752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100dm</a:t>
            </a:r>
            <a:r>
              <a:rPr lang="en-US" sz="32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Text Box 76"/>
          <p:cNvSpPr txBox="1">
            <a:spLocks noChangeArrowheads="1"/>
          </p:cNvSpPr>
          <p:nvPr/>
        </p:nvSpPr>
        <p:spPr bwMode="auto">
          <a:xfrm>
            <a:off x="10241572" y="2635052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10dm</a:t>
            </a:r>
          </a:p>
        </p:txBody>
      </p:sp>
      <p:sp>
        <p:nvSpPr>
          <p:cNvPr id="109" name="Text Box 77"/>
          <p:cNvSpPr txBox="1">
            <a:spLocks noChangeArrowheads="1"/>
          </p:cNvSpPr>
          <p:nvPr/>
        </p:nvSpPr>
        <p:spPr bwMode="auto">
          <a:xfrm>
            <a:off x="9982199" y="5409777"/>
            <a:ext cx="1905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1000dm</a:t>
            </a:r>
            <a:r>
              <a:rPr lang="en-US" sz="30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632" y="2561654"/>
            <a:ext cx="351567" cy="324349"/>
          </a:xfrm>
          <a:prstGeom prst="rect">
            <a:avLst/>
          </a:prstGeom>
        </p:spPr>
      </p:pic>
      <p:pic>
        <p:nvPicPr>
          <p:cNvPr id="110" name="Picture 10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389" y="3408235"/>
            <a:ext cx="351567" cy="324349"/>
          </a:xfrm>
          <a:prstGeom prst="rect">
            <a:avLst/>
          </a:prstGeom>
        </p:spPr>
      </p:pic>
      <p:sp>
        <p:nvSpPr>
          <p:cNvPr id="111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1023526" y="6100964"/>
            <a:ext cx="990600" cy="762000"/>
          </a:xfrm>
          <a:prstGeom prst="rightArrow">
            <a:avLst>
              <a:gd name="adj1" fmla="val 50000"/>
              <a:gd name="adj2" fmla="val 32500"/>
            </a:avLst>
          </a:prstGeom>
          <a:solidFill>
            <a:srgbClr val="EA9CA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84" grpId="0"/>
      <p:bldP spid="85" grpId="0"/>
      <p:bldP spid="91" grpId="0"/>
      <p:bldP spid="92" grpId="0"/>
      <p:bldP spid="105" grpId="0"/>
      <p:bldP spid="106" grpId="0"/>
      <p:bldP spid="107" grpId="0"/>
      <p:bldP spid="108" grpId="0"/>
      <p:bldP spid="1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56138" y="838199"/>
            <a:ext cx="1036906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685800" indent="-685800" eaLnBrk="1" hangingPunct="1">
              <a:buFontTx/>
              <a:buChar char="-"/>
            </a:pPr>
            <a:r>
              <a:rPr lang="en-US" sz="4800" i="1" dirty="0" err="1" smtClean="0">
                <a:solidFill>
                  <a:srgbClr val="7030A0"/>
                </a:solidFill>
                <a:cs typeface="Arial" charset="0"/>
              </a:rPr>
              <a:t>Diện</a:t>
            </a:r>
            <a:r>
              <a:rPr lang="en-US" sz="4800" i="1" dirty="0" smtClean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sz="4800" i="1" dirty="0" err="1">
                <a:solidFill>
                  <a:srgbClr val="7030A0"/>
                </a:solidFill>
                <a:cs typeface="Arial" charset="0"/>
              </a:rPr>
              <a:t>tích</a:t>
            </a:r>
            <a:r>
              <a:rPr lang="en-US" sz="4800" i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sz="4800" i="1" dirty="0" err="1">
                <a:solidFill>
                  <a:srgbClr val="7030A0"/>
                </a:solidFill>
                <a:cs typeface="Arial" charset="0"/>
              </a:rPr>
              <a:t>một</a:t>
            </a:r>
            <a:r>
              <a:rPr lang="en-US" sz="4800" i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sz="4800" i="1" dirty="0" err="1">
                <a:solidFill>
                  <a:srgbClr val="7030A0"/>
                </a:solidFill>
                <a:cs typeface="Arial" charset="0"/>
              </a:rPr>
              <a:t>mặt</a:t>
            </a:r>
            <a:r>
              <a:rPr lang="en-US" sz="4800" i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sz="4800" i="1" dirty="0" err="1">
                <a:solidFill>
                  <a:srgbClr val="7030A0"/>
                </a:solidFill>
                <a:cs typeface="Arial" charset="0"/>
              </a:rPr>
              <a:t>của</a:t>
            </a:r>
            <a:r>
              <a:rPr lang="en-US" sz="4800" i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sz="4800" i="1" dirty="0" err="1">
                <a:solidFill>
                  <a:srgbClr val="7030A0"/>
                </a:solidFill>
                <a:cs typeface="Arial" charset="0"/>
              </a:rPr>
              <a:t>hình</a:t>
            </a:r>
            <a:r>
              <a:rPr lang="en-US" sz="4800" i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sz="4800" i="1" dirty="0" err="1">
                <a:solidFill>
                  <a:srgbClr val="7030A0"/>
                </a:solidFill>
                <a:cs typeface="Arial" charset="0"/>
              </a:rPr>
              <a:t>lập</a:t>
            </a:r>
            <a:r>
              <a:rPr lang="en-US" sz="4800" i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sz="4800" i="1" dirty="0" err="1">
                <a:solidFill>
                  <a:srgbClr val="7030A0"/>
                </a:solidFill>
                <a:cs typeface="Arial" charset="0"/>
              </a:rPr>
              <a:t>phương</a:t>
            </a:r>
            <a:r>
              <a:rPr lang="en-US" sz="4800" i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sz="4800" i="1" dirty="0" err="1">
                <a:solidFill>
                  <a:srgbClr val="7030A0"/>
                </a:solidFill>
                <a:cs typeface="Arial" charset="0"/>
              </a:rPr>
              <a:t>bằng</a:t>
            </a:r>
            <a:r>
              <a:rPr lang="en-US" sz="4800" i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sz="4800" i="1" dirty="0" err="1">
                <a:solidFill>
                  <a:srgbClr val="7030A0"/>
                </a:solidFill>
                <a:cs typeface="Arial" charset="0"/>
              </a:rPr>
              <a:t>cạnh</a:t>
            </a:r>
            <a:r>
              <a:rPr lang="en-US" sz="4800" i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sz="4800" i="1" dirty="0" err="1">
                <a:solidFill>
                  <a:srgbClr val="7030A0"/>
                </a:solidFill>
                <a:cs typeface="Arial" charset="0"/>
              </a:rPr>
              <a:t>nhân</a:t>
            </a:r>
            <a:r>
              <a:rPr lang="en-US" sz="4800" i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sz="4800" i="1" dirty="0" err="1">
                <a:solidFill>
                  <a:srgbClr val="7030A0"/>
                </a:solidFill>
                <a:cs typeface="Arial" charset="0"/>
              </a:rPr>
              <a:t>với</a:t>
            </a:r>
            <a:r>
              <a:rPr lang="en-US" sz="4800" i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sz="4800" i="1" dirty="0" err="1" smtClean="0">
                <a:solidFill>
                  <a:srgbClr val="7030A0"/>
                </a:solidFill>
                <a:cs typeface="Arial" charset="0"/>
              </a:rPr>
              <a:t>cạnh</a:t>
            </a:r>
            <a:r>
              <a:rPr lang="en-US" sz="4800" i="1" dirty="0" smtClean="0">
                <a:solidFill>
                  <a:srgbClr val="7030A0"/>
                </a:solidFill>
                <a:cs typeface="Arial" charset="0"/>
              </a:rPr>
              <a:t>.</a:t>
            </a:r>
          </a:p>
          <a:p>
            <a:pPr marL="685800" indent="-685800" eaLnBrk="1" hangingPunct="1">
              <a:buFontTx/>
              <a:buChar char="-"/>
            </a:pPr>
            <a:endParaRPr lang="en-US" sz="4800" i="1" dirty="0" smtClean="0">
              <a:solidFill>
                <a:srgbClr val="7030A0"/>
              </a:solidFill>
              <a:cs typeface="Arial" charset="0"/>
            </a:endParaRPr>
          </a:p>
          <a:p>
            <a:pPr marL="685800" indent="-685800" eaLnBrk="1" hangingPunct="1">
              <a:buFontTx/>
              <a:buChar char="-"/>
            </a:pPr>
            <a:r>
              <a:rPr lang="en-US" sz="4800" dirty="0" smtClean="0">
                <a:cs typeface="Arial" charset="0"/>
              </a:rPr>
              <a:t>Ta </a:t>
            </a:r>
            <a:r>
              <a:rPr lang="en-US" sz="4800" dirty="0" err="1">
                <a:cs typeface="Arial" charset="0"/>
              </a:rPr>
              <a:t>có</a:t>
            </a:r>
            <a:r>
              <a:rPr lang="en-US" sz="4800" dirty="0" smtClean="0">
                <a:cs typeface="Arial" charset="0"/>
              </a:rPr>
              <a:t>: </a:t>
            </a:r>
            <a:r>
              <a:rPr lang="en-US" sz="4800" dirty="0" err="1" smtClean="0">
                <a:cs typeface="Arial" charset="0"/>
              </a:rPr>
              <a:t>Diện</a:t>
            </a:r>
            <a:r>
              <a:rPr lang="en-US" sz="4800" dirty="0" smtClean="0">
                <a:cs typeface="Arial" charset="0"/>
              </a:rPr>
              <a:t> </a:t>
            </a:r>
            <a:r>
              <a:rPr lang="en-US" sz="4800" dirty="0" err="1" smtClean="0">
                <a:cs typeface="Arial" charset="0"/>
              </a:rPr>
              <a:t>tích</a:t>
            </a:r>
            <a:r>
              <a:rPr lang="en-US" sz="4800" dirty="0" smtClean="0">
                <a:cs typeface="Arial" charset="0"/>
              </a:rPr>
              <a:t> 1 </a:t>
            </a:r>
            <a:r>
              <a:rPr lang="en-US" sz="4800" dirty="0" err="1" smtClean="0">
                <a:cs typeface="Arial" charset="0"/>
              </a:rPr>
              <a:t>mặt</a:t>
            </a:r>
            <a:r>
              <a:rPr lang="en-US" sz="4800" dirty="0" smtClean="0">
                <a:cs typeface="Arial" charset="0"/>
              </a:rPr>
              <a:t> </a:t>
            </a:r>
            <a:r>
              <a:rPr lang="en-US" sz="4800" dirty="0" err="1" smtClean="0">
                <a:cs typeface="Arial" charset="0"/>
              </a:rPr>
              <a:t>là</a:t>
            </a:r>
            <a:r>
              <a:rPr lang="en-US" sz="4800" dirty="0" smtClean="0">
                <a:cs typeface="Arial" charset="0"/>
              </a:rPr>
              <a:t> 36cm</a:t>
            </a:r>
            <a:r>
              <a:rPr lang="en-US" sz="4800" baseline="30000" dirty="0" smtClean="0">
                <a:cs typeface="Arial" charset="0"/>
              </a:rPr>
              <a:t>2</a:t>
            </a:r>
            <a:endParaRPr lang="en-US" sz="4800" dirty="0">
              <a:cs typeface="Arial" charset="0"/>
            </a:endParaRPr>
          </a:p>
          <a:p>
            <a:pPr eaLnBrk="1" hangingPunct="1"/>
            <a:r>
              <a:rPr lang="en-US" sz="4800" dirty="0">
                <a:cs typeface="Arial" charset="0"/>
              </a:rPr>
              <a:t>    </a:t>
            </a:r>
            <a:r>
              <a:rPr lang="en-US" sz="4800" dirty="0" smtClean="0">
                <a:cs typeface="Arial" charset="0"/>
              </a:rPr>
              <a:t>           </a:t>
            </a:r>
            <a:r>
              <a:rPr lang="en-US" sz="4800" dirty="0" err="1" smtClean="0">
                <a:cs typeface="Arial" charset="0"/>
              </a:rPr>
              <a:t>mà</a:t>
            </a:r>
            <a:r>
              <a:rPr lang="en-US" sz="4800" dirty="0" smtClean="0">
                <a:cs typeface="Arial" charset="0"/>
              </a:rPr>
              <a:t> 6 </a:t>
            </a:r>
            <a:r>
              <a:rPr lang="en-US" sz="4800" dirty="0">
                <a:cs typeface="Arial" charset="0"/>
              </a:rPr>
              <a:t>x 6 = 36 </a:t>
            </a:r>
            <a:endParaRPr lang="en-US" sz="4800" dirty="0" smtClean="0">
              <a:cs typeface="Arial" charset="0"/>
            </a:endParaRPr>
          </a:p>
          <a:p>
            <a:pPr eaLnBrk="1" hangingPunct="1"/>
            <a:r>
              <a:rPr lang="en-US" sz="4800" dirty="0" err="1" smtClean="0">
                <a:cs typeface="Arial" charset="0"/>
              </a:rPr>
              <a:t>Vậy</a:t>
            </a:r>
            <a:r>
              <a:rPr lang="en-US" sz="4800" dirty="0" smtClean="0">
                <a:cs typeface="Arial" charset="0"/>
              </a:rPr>
              <a:t> </a:t>
            </a:r>
            <a:r>
              <a:rPr lang="en-US" sz="4800" dirty="0">
                <a:cs typeface="Arial" charset="0"/>
              </a:rPr>
              <a:t>6cm </a:t>
            </a:r>
            <a:r>
              <a:rPr lang="en-US" sz="4800" dirty="0" err="1">
                <a:cs typeface="Arial" charset="0"/>
              </a:rPr>
              <a:t>là</a:t>
            </a:r>
            <a:r>
              <a:rPr lang="en-US" sz="4800" dirty="0">
                <a:cs typeface="Arial" charset="0"/>
              </a:rPr>
              <a:t> </a:t>
            </a:r>
            <a:r>
              <a:rPr lang="en-US" sz="4800" dirty="0" err="1">
                <a:cs typeface="Arial" charset="0"/>
              </a:rPr>
              <a:t>độ</a:t>
            </a:r>
            <a:r>
              <a:rPr lang="en-US" sz="4800" dirty="0">
                <a:cs typeface="Arial" charset="0"/>
              </a:rPr>
              <a:t> </a:t>
            </a:r>
            <a:r>
              <a:rPr lang="en-US" sz="4800" dirty="0" err="1">
                <a:cs typeface="Arial" charset="0"/>
              </a:rPr>
              <a:t>dài</a:t>
            </a:r>
            <a:r>
              <a:rPr lang="en-US" sz="4800" dirty="0">
                <a:cs typeface="Arial" charset="0"/>
              </a:rPr>
              <a:t> </a:t>
            </a:r>
            <a:r>
              <a:rPr lang="en-US" sz="4800" dirty="0" err="1">
                <a:cs typeface="Arial" charset="0"/>
              </a:rPr>
              <a:t>cạnh</a:t>
            </a:r>
            <a:r>
              <a:rPr lang="en-US" sz="4800" dirty="0">
                <a:cs typeface="Arial" charset="0"/>
              </a:rPr>
              <a:t> </a:t>
            </a:r>
            <a:r>
              <a:rPr lang="en-US" sz="4800" dirty="0" err="1">
                <a:cs typeface="Arial" charset="0"/>
              </a:rPr>
              <a:t>của</a:t>
            </a:r>
            <a:r>
              <a:rPr lang="en-US" sz="4800" dirty="0">
                <a:cs typeface="Arial" charset="0"/>
              </a:rPr>
              <a:t> </a:t>
            </a:r>
            <a:r>
              <a:rPr lang="en-US" sz="4800" dirty="0" err="1">
                <a:cs typeface="Arial" charset="0"/>
              </a:rPr>
              <a:t>hình</a:t>
            </a:r>
            <a:r>
              <a:rPr lang="en-US" sz="4800" dirty="0">
                <a:cs typeface="Arial" charset="0"/>
              </a:rPr>
              <a:t> </a:t>
            </a:r>
            <a:r>
              <a:rPr lang="en-US" sz="4800" dirty="0" err="1">
                <a:cs typeface="Arial" charset="0"/>
              </a:rPr>
              <a:t>lập</a:t>
            </a:r>
            <a:r>
              <a:rPr lang="en-US" sz="4800" dirty="0">
                <a:cs typeface="Arial" charset="0"/>
              </a:rPr>
              <a:t> </a:t>
            </a:r>
            <a:r>
              <a:rPr lang="en-US" sz="4800" dirty="0" err="1" smtClean="0">
                <a:cs typeface="Arial" charset="0"/>
              </a:rPr>
              <a:t>phương</a:t>
            </a:r>
            <a:r>
              <a:rPr lang="en-US" sz="4800" dirty="0" smtClean="0">
                <a:cs typeface="Arial" charset="0"/>
              </a:rPr>
              <a:t>.</a:t>
            </a:r>
            <a:endParaRPr lang="en-US" sz="4800" dirty="0">
              <a:cs typeface="Arial" charset="0"/>
            </a:endParaRPr>
          </a:p>
        </p:txBody>
      </p:sp>
      <p:sp>
        <p:nvSpPr>
          <p:cNvPr id="3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632831" y="5650523"/>
            <a:ext cx="990600" cy="762000"/>
          </a:xfrm>
          <a:prstGeom prst="rightArrow">
            <a:avLst>
              <a:gd name="adj1" fmla="val 50000"/>
              <a:gd name="adj2" fmla="val 32500"/>
            </a:avLst>
          </a:prstGeom>
          <a:solidFill>
            <a:srgbClr val="EA9CA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4000"/>
          </a:p>
        </p:txBody>
      </p:sp>
    </p:spTree>
    <p:extLst>
      <p:ext uri="{BB962C8B-B14F-4D97-AF65-F5344CB8AC3E}">
        <p14:creationId xmlns:p14="http://schemas.microsoft.com/office/powerpoint/2010/main" val="504597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6861" y="773724"/>
            <a:ext cx="1138310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>
                <a:cs typeface="Arial" charset="0"/>
              </a:rPr>
              <a:t>  </a:t>
            </a:r>
            <a:r>
              <a:rPr lang="en-US" sz="4000" dirty="0" err="1">
                <a:cs typeface="Arial" charset="0"/>
              </a:rPr>
              <a:t>Vì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diện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tích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toàn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phần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bằng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diện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tích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một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mặt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nhân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với</a:t>
            </a:r>
            <a:r>
              <a:rPr lang="en-US" sz="4000" dirty="0">
                <a:cs typeface="Arial" charset="0"/>
              </a:rPr>
              <a:t> 6. </a:t>
            </a:r>
            <a:r>
              <a:rPr lang="en-US" sz="4000" dirty="0" err="1">
                <a:cs typeface="Arial" charset="0"/>
              </a:rPr>
              <a:t>Nên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diện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tích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một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mặt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của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hình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lập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phương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 smtClean="0">
                <a:cs typeface="Arial" charset="0"/>
              </a:rPr>
              <a:t>là</a:t>
            </a:r>
            <a:r>
              <a:rPr lang="en-US" sz="4000" dirty="0">
                <a:cs typeface="Arial" charset="0"/>
              </a:rPr>
              <a:t>:</a:t>
            </a:r>
          </a:p>
          <a:p>
            <a:pPr algn="ctr" eaLnBrk="1" hangingPunct="1"/>
            <a:r>
              <a:rPr lang="en-US" sz="4000" dirty="0">
                <a:solidFill>
                  <a:srgbClr val="7030A0"/>
                </a:solidFill>
                <a:cs typeface="Arial" charset="0"/>
              </a:rPr>
              <a:t>600 : 6 = 100dm</a:t>
            </a:r>
            <a:r>
              <a:rPr lang="en-US" sz="4000" baseline="30000" dirty="0">
                <a:solidFill>
                  <a:srgbClr val="7030A0"/>
                </a:solidFill>
                <a:cs typeface="Arial" charset="0"/>
              </a:rPr>
              <a:t>2</a:t>
            </a:r>
            <a:endParaRPr lang="en-US" sz="4000" dirty="0">
              <a:solidFill>
                <a:srgbClr val="7030A0"/>
              </a:solidFill>
              <a:cs typeface="Arial" charset="0"/>
            </a:endParaRPr>
          </a:p>
          <a:p>
            <a:pPr eaLnBrk="1" hangingPunct="1"/>
            <a:endParaRPr lang="en-US" sz="4000" dirty="0">
              <a:cs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6862" y="3657598"/>
            <a:ext cx="1161756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 err="1">
                <a:cs typeface="Arial" charset="0"/>
              </a:rPr>
              <a:t>Diện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tích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một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mặt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của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hình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lập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phương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 smtClean="0">
                <a:cs typeface="Arial" charset="0"/>
              </a:rPr>
              <a:t>là</a:t>
            </a:r>
            <a:r>
              <a:rPr lang="en-US" sz="4000" dirty="0" smtClean="0">
                <a:cs typeface="Arial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cs typeface="Arial" charset="0"/>
              </a:rPr>
              <a:t>100dm</a:t>
            </a:r>
            <a:r>
              <a:rPr lang="en-US" sz="4000" baseline="30000" dirty="0" smtClean="0">
                <a:solidFill>
                  <a:srgbClr val="7030A0"/>
                </a:solidFill>
                <a:cs typeface="Arial" charset="0"/>
              </a:rPr>
              <a:t>2</a:t>
            </a:r>
            <a:r>
              <a:rPr lang="en-US" sz="4000" dirty="0">
                <a:cs typeface="Arial" charset="0"/>
              </a:rPr>
              <a:t>. </a:t>
            </a:r>
          </a:p>
          <a:p>
            <a:pPr eaLnBrk="1" hangingPunct="1"/>
            <a:r>
              <a:rPr lang="en-US" sz="4000" dirty="0" err="1" smtClean="0">
                <a:cs typeface="Arial" charset="0"/>
              </a:rPr>
              <a:t>Mà</a:t>
            </a:r>
            <a:r>
              <a:rPr lang="en-US" sz="4000" dirty="0" smtClean="0">
                <a:cs typeface="Arial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cs typeface="Arial" charset="0"/>
              </a:rPr>
              <a:t>10 </a:t>
            </a:r>
            <a:r>
              <a:rPr lang="en-US" sz="4000" dirty="0">
                <a:solidFill>
                  <a:srgbClr val="7030A0"/>
                </a:solidFill>
                <a:cs typeface="Arial" charset="0"/>
              </a:rPr>
              <a:t>x 10 = 100 </a:t>
            </a:r>
            <a:endParaRPr lang="en-US" sz="4000" dirty="0" smtClean="0">
              <a:solidFill>
                <a:srgbClr val="7030A0"/>
              </a:solidFill>
              <a:cs typeface="Arial" charset="0"/>
            </a:endParaRPr>
          </a:p>
          <a:p>
            <a:pPr eaLnBrk="1" hangingPunct="1"/>
            <a:r>
              <a:rPr lang="en-US" sz="4000" dirty="0" err="1" smtClean="0">
                <a:cs typeface="Arial" charset="0"/>
              </a:rPr>
              <a:t>Vậy</a:t>
            </a:r>
            <a:r>
              <a:rPr lang="en-US" sz="4000" dirty="0" smtClean="0">
                <a:cs typeface="Arial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cs typeface="Arial" charset="0"/>
              </a:rPr>
              <a:t>10dm</a:t>
            </a:r>
            <a:r>
              <a:rPr lang="en-US" sz="4000" baseline="30000" dirty="0" smtClean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là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cạnh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của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hình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lập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 smtClean="0">
                <a:cs typeface="Arial" charset="0"/>
              </a:rPr>
              <a:t>phương</a:t>
            </a:r>
            <a:r>
              <a:rPr lang="en-US" sz="4000" dirty="0" smtClean="0">
                <a:cs typeface="Arial" charset="0"/>
              </a:rPr>
              <a:t>.</a:t>
            </a:r>
            <a:endParaRPr lang="en-US" sz="4000" dirty="0">
              <a:cs typeface="Arial" charset="0"/>
            </a:endParaRPr>
          </a:p>
          <a:p>
            <a:pPr eaLnBrk="1" hangingPunct="1"/>
            <a:endParaRPr lang="en-US" sz="4000" dirty="0">
              <a:cs typeface="Arial" charset="0"/>
            </a:endParaRPr>
          </a:p>
        </p:txBody>
      </p:sp>
      <p:sp>
        <p:nvSpPr>
          <p:cNvPr id="5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632831" y="5650523"/>
            <a:ext cx="990600" cy="762000"/>
          </a:xfrm>
          <a:prstGeom prst="rightArrow">
            <a:avLst>
              <a:gd name="adj1" fmla="val 50000"/>
              <a:gd name="adj2" fmla="val 32500"/>
            </a:avLst>
          </a:prstGeom>
          <a:solidFill>
            <a:srgbClr val="EA9CA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4000"/>
          </a:p>
        </p:txBody>
      </p:sp>
    </p:spTree>
    <p:extLst>
      <p:ext uri="{BB962C8B-B14F-4D97-AF65-F5344CB8AC3E}">
        <p14:creationId xmlns:p14="http://schemas.microsoft.com/office/powerpoint/2010/main" val="54633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0646" y="399161"/>
            <a:ext cx="111486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3/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Một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hình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hộp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chữ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nhật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có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chiều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dài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8cm,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chiều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rộng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7cm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và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chiều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cao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9cm.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Một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hình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lập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phương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có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cạnh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bằng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trung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bình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cộng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của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ba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kích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thước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của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hình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hộp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chữ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nhật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.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Tính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:</a:t>
            </a:r>
          </a:p>
          <a:p>
            <a:pPr>
              <a:defRPr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    a)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Thể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tích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hình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hộp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chữ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nhật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.</a:t>
            </a:r>
          </a:p>
          <a:p>
            <a:pPr>
              <a:defRPr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    b)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Thể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tích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hình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lập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phương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UTM Neo Sans Intel" pitchFamily="18" charset="0"/>
                <a:cs typeface="Arial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74985" y="1008185"/>
            <a:ext cx="3657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89077" y="1008185"/>
            <a:ext cx="280181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495692" y="1008185"/>
            <a:ext cx="111369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4430" y="1570893"/>
            <a:ext cx="186397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241431" y="1570893"/>
            <a:ext cx="281353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74430" y="2107321"/>
            <a:ext cx="916744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93982" y="3171287"/>
            <a:ext cx="555088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693982" y="3771811"/>
            <a:ext cx="49998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700410" y="4534126"/>
            <a:ext cx="8024441" cy="1239641"/>
            <a:chOff x="6115994" y="1376132"/>
            <a:chExt cx="4237437" cy="1623204"/>
          </a:xfrm>
        </p:grpSpPr>
        <p:sp>
          <p:nvSpPr>
            <p:cNvPr id="39" name="Rectangle: Rounded Corners 41"/>
            <p:cNvSpPr/>
            <p:nvPr/>
          </p:nvSpPr>
          <p:spPr>
            <a:xfrm>
              <a:off x="6115994" y="1376132"/>
              <a:ext cx="4128374" cy="1254803"/>
            </a:xfrm>
            <a:prstGeom prst="roundRect">
              <a:avLst>
                <a:gd name="adj" fmla="val 30303"/>
              </a:avLst>
            </a:prstGeom>
            <a:solidFill>
              <a:srgbClr val="EA9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endParaRPr>
            </a:p>
          </p:txBody>
        </p:sp>
        <p:sp>
          <p:nvSpPr>
            <p:cNvPr id="40" name="Rectangle: Rounded Corners 41"/>
            <p:cNvSpPr/>
            <p:nvPr/>
          </p:nvSpPr>
          <p:spPr>
            <a:xfrm>
              <a:off x="6225057" y="1538021"/>
              <a:ext cx="4128374" cy="1461315"/>
            </a:xfrm>
            <a:prstGeom prst="roundRect">
              <a:avLst>
                <a:gd name="adj" fmla="val 3030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endParaRPr>
            </a:p>
          </p:txBody>
        </p: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93790" y="4897539"/>
            <a:ext cx="779877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sz="3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: 3</a:t>
            </a:r>
            <a:endParaRPr lang="en-US" sz="3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27"/>
          <p:cNvGrpSpPr>
            <a:grpSpLocks/>
          </p:cNvGrpSpPr>
          <p:nvPr/>
        </p:nvGrpSpPr>
        <p:grpSpPr bwMode="auto">
          <a:xfrm>
            <a:off x="9418054" y="2458021"/>
            <a:ext cx="2042136" cy="2076105"/>
            <a:chOff x="1447800" y="2514600"/>
            <a:chExt cx="3249768" cy="3076107"/>
          </a:xfrm>
        </p:grpSpPr>
        <p:grpSp>
          <p:nvGrpSpPr>
            <p:cNvPr id="44" name="Group 23"/>
            <p:cNvGrpSpPr>
              <a:grpSpLocks/>
            </p:cNvGrpSpPr>
            <p:nvPr/>
          </p:nvGrpSpPr>
          <p:grpSpPr bwMode="auto">
            <a:xfrm>
              <a:off x="1447800" y="2514600"/>
              <a:ext cx="2362200" cy="2668588"/>
              <a:chOff x="1447800" y="2362200"/>
              <a:chExt cx="3201988" cy="3201988"/>
            </a:xfrm>
          </p:grpSpPr>
          <p:cxnSp>
            <p:nvCxnSpPr>
              <p:cNvPr id="48" name="Straight Connector 8"/>
              <p:cNvCxnSpPr>
                <a:cxnSpLocks noChangeShapeType="1"/>
              </p:cNvCxnSpPr>
              <p:nvPr/>
            </p:nvCxnSpPr>
            <p:spPr bwMode="auto">
              <a:xfrm>
                <a:off x="1447800" y="3123993"/>
                <a:ext cx="2285399" cy="190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Straight Connector 10"/>
              <p:cNvCxnSpPr>
                <a:cxnSpLocks noChangeShapeType="1"/>
              </p:cNvCxnSpPr>
              <p:nvPr/>
            </p:nvCxnSpPr>
            <p:spPr bwMode="auto">
              <a:xfrm rot="5400000">
                <a:off x="2514454" y="4342738"/>
                <a:ext cx="2439642" cy="2153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Straight Connector 11"/>
              <p:cNvCxnSpPr>
                <a:cxnSpLocks noChangeShapeType="1"/>
              </p:cNvCxnSpPr>
              <p:nvPr/>
            </p:nvCxnSpPr>
            <p:spPr bwMode="auto">
              <a:xfrm rot="5400000">
                <a:off x="230008" y="4341785"/>
                <a:ext cx="2437737" cy="2153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1447800" y="5561730"/>
                <a:ext cx="2285399" cy="190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" name="Straight Connector 14"/>
              <p:cNvCxnSpPr>
                <a:cxnSpLocks noChangeShapeType="1"/>
              </p:cNvCxnSpPr>
              <p:nvPr/>
            </p:nvCxnSpPr>
            <p:spPr bwMode="auto">
              <a:xfrm flipV="1">
                <a:off x="1447800" y="2362200"/>
                <a:ext cx="914591" cy="761793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2362391" y="2362200"/>
                <a:ext cx="2285399" cy="190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Straight Connector 16"/>
              <p:cNvCxnSpPr>
                <a:cxnSpLocks noChangeShapeType="1"/>
              </p:cNvCxnSpPr>
              <p:nvPr/>
            </p:nvCxnSpPr>
            <p:spPr bwMode="auto">
              <a:xfrm flipV="1">
                <a:off x="3733199" y="2362200"/>
                <a:ext cx="914591" cy="761793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" name="Straight Connector 17"/>
              <p:cNvCxnSpPr>
                <a:cxnSpLocks noChangeShapeType="1"/>
              </p:cNvCxnSpPr>
              <p:nvPr/>
            </p:nvCxnSpPr>
            <p:spPr bwMode="auto">
              <a:xfrm rot="5400000">
                <a:off x="3429998" y="3579992"/>
                <a:ext cx="2437737" cy="2151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" name="Straight Connector 18"/>
              <p:cNvCxnSpPr>
                <a:cxnSpLocks noChangeShapeType="1"/>
              </p:cNvCxnSpPr>
              <p:nvPr/>
            </p:nvCxnSpPr>
            <p:spPr bwMode="auto">
              <a:xfrm flipV="1">
                <a:off x="3733199" y="4799937"/>
                <a:ext cx="914591" cy="761793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Straight Connector 20"/>
              <p:cNvCxnSpPr>
                <a:cxnSpLocks noChangeShapeType="1"/>
              </p:cNvCxnSpPr>
              <p:nvPr/>
            </p:nvCxnSpPr>
            <p:spPr bwMode="auto">
              <a:xfrm rot="5400000">
                <a:off x="1144599" y="3579992"/>
                <a:ext cx="2437737" cy="2151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" name="Straight Connector 21"/>
              <p:cNvCxnSpPr>
                <a:cxnSpLocks noChangeShapeType="1"/>
              </p:cNvCxnSpPr>
              <p:nvPr/>
            </p:nvCxnSpPr>
            <p:spPr bwMode="auto">
              <a:xfrm flipV="1">
                <a:off x="1447800" y="4799937"/>
                <a:ext cx="914591" cy="761793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" name="Straight Connector 22"/>
              <p:cNvCxnSpPr>
                <a:cxnSpLocks noChangeShapeType="1"/>
              </p:cNvCxnSpPr>
              <p:nvPr/>
            </p:nvCxnSpPr>
            <p:spPr bwMode="auto">
              <a:xfrm>
                <a:off x="2362391" y="4799937"/>
                <a:ext cx="2285399" cy="190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5" name="TextBox 24"/>
            <p:cNvSpPr txBox="1">
              <a:spLocks noChangeArrowheads="1"/>
            </p:cNvSpPr>
            <p:nvPr/>
          </p:nvSpPr>
          <p:spPr bwMode="auto">
            <a:xfrm>
              <a:off x="1843106" y="5089081"/>
              <a:ext cx="914443" cy="50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1E03BD"/>
                  </a:solidFill>
                  <a:cs typeface="Arial" charset="0"/>
                </a:rPr>
                <a:t>8cm</a:t>
              </a:r>
            </a:p>
          </p:txBody>
        </p:sp>
        <p:sp>
          <p:nvSpPr>
            <p:cNvPr id="46" name="TextBox 25"/>
            <p:cNvSpPr txBox="1">
              <a:spLocks noChangeArrowheads="1"/>
            </p:cNvSpPr>
            <p:nvPr/>
          </p:nvSpPr>
          <p:spPr bwMode="auto">
            <a:xfrm rot="19010545">
              <a:off x="3271925" y="4681708"/>
              <a:ext cx="914443" cy="45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1E03BD"/>
                  </a:solidFill>
                  <a:cs typeface="Arial" charset="0"/>
                </a:rPr>
                <a:t>7cm</a:t>
              </a:r>
            </a:p>
          </p:txBody>
        </p:sp>
        <p:sp>
          <p:nvSpPr>
            <p:cNvPr id="47" name="TextBox 26"/>
            <p:cNvSpPr txBox="1">
              <a:spLocks noChangeArrowheads="1"/>
            </p:cNvSpPr>
            <p:nvPr/>
          </p:nvSpPr>
          <p:spPr bwMode="auto">
            <a:xfrm>
              <a:off x="3783125" y="3255835"/>
              <a:ext cx="914443" cy="50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1E03BD"/>
                  </a:solidFill>
                  <a:cs typeface="Arial" charset="0"/>
                </a:rPr>
                <a:t>9cm</a:t>
              </a:r>
            </a:p>
          </p:txBody>
        </p:sp>
      </p:grpSp>
      <p:grpSp>
        <p:nvGrpSpPr>
          <p:cNvPr id="60" name="Group 52"/>
          <p:cNvGrpSpPr>
            <a:grpSpLocks/>
          </p:cNvGrpSpPr>
          <p:nvPr/>
        </p:nvGrpSpPr>
        <p:grpSpPr bwMode="auto">
          <a:xfrm>
            <a:off x="9418054" y="4629816"/>
            <a:ext cx="1799451" cy="1654917"/>
            <a:chOff x="5257800" y="2120886"/>
            <a:chExt cx="3614318" cy="2806230"/>
          </a:xfrm>
        </p:grpSpPr>
        <p:grpSp>
          <p:nvGrpSpPr>
            <p:cNvPr id="61" name="Group 29"/>
            <p:cNvGrpSpPr>
              <a:grpSpLocks/>
            </p:cNvGrpSpPr>
            <p:nvPr/>
          </p:nvGrpSpPr>
          <p:grpSpPr bwMode="auto">
            <a:xfrm>
              <a:off x="5257800" y="2120886"/>
              <a:ext cx="2978130" cy="2389377"/>
              <a:chOff x="1447800" y="2124178"/>
              <a:chExt cx="3427736" cy="3440010"/>
            </a:xfrm>
          </p:grpSpPr>
          <p:cxnSp>
            <p:nvCxnSpPr>
              <p:cNvPr id="65" name="Straight Connector 57"/>
              <p:cNvCxnSpPr>
                <a:cxnSpLocks noChangeShapeType="1"/>
              </p:cNvCxnSpPr>
              <p:nvPr/>
            </p:nvCxnSpPr>
            <p:spPr bwMode="auto">
              <a:xfrm>
                <a:off x="1447800" y="3125028"/>
                <a:ext cx="2285564" cy="0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Straight Connector 58"/>
              <p:cNvCxnSpPr>
                <a:cxnSpLocks noChangeShapeType="1"/>
              </p:cNvCxnSpPr>
              <p:nvPr/>
            </p:nvCxnSpPr>
            <p:spPr bwMode="auto">
              <a:xfrm rot="5400000">
                <a:off x="2515010" y="4343382"/>
                <a:ext cx="2438724" cy="2016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" name="Straight Connector 59"/>
              <p:cNvCxnSpPr>
                <a:cxnSpLocks noChangeShapeType="1"/>
              </p:cNvCxnSpPr>
              <p:nvPr/>
            </p:nvCxnSpPr>
            <p:spPr bwMode="auto">
              <a:xfrm rot="5400000">
                <a:off x="230588" y="4342240"/>
                <a:ext cx="2436439" cy="2016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" name="Straight Connector 60"/>
              <p:cNvCxnSpPr>
                <a:cxnSpLocks noChangeShapeType="1"/>
              </p:cNvCxnSpPr>
              <p:nvPr/>
            </p:nvCxnSpPr>
            <p:spPr bwMode="auto">
              <a:xfrm>
                <a:off x="1447800" y="5561467"/>
                <a:ext cx="2285564" cy="228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Straight Connector 61"/>
              <p:cNvCxnSpPr>
                <a:cxnSpLocks noChangeShapeType="1"/>
              </p:cNvCxnSpPr>
              <p:nvPr/>
            </p:nvCxnSpPr>
            <p:spPr bwMode="auto">
              <a:xfrm flipV="1">
                <a:off x="1447800" y="2142224"/>
                <a:ext cx="1140767" cy="982804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" name="Straight Connector 62"/>
              <p:cNvCxnSpPr>
                <a:cxnSpLocks noChangeShapeType="1"/>
              </p:cNvCxnSpPr>
              <p:nvPr/>
            </p:nvCxnSpPr>
            <p:spPr bwMode="auto">
              <a:xfrm>
                <a:off x="2588567" y="2123939"/>
                <a:ext cx="2287580" cy="0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" name="Straight Connector 63"/>
              <p:cNvCxnSpPr>
                <a:cxnSpLocks noChangeShapeType="1"/>
              </p:cNvCxnSpPr>
              <p:nvPr/>
            </p:nvCxnSpPr>
            <p:spPr bwMode="auto">
              <a:xfrm flipV="1">
                <a:off x="3733364" y="2142224"/>
                <a:ext cx="1134721" cy="982804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" name="Straight Connector 64"/>
              <p:cNvCxnSpPr>
                <a:cxnSpLocks noChangeShapeType="1"/>
              </p:cNvCxnSpPr>
              <p:nvPr/>
            </p:nvCxnSpPr>
            <p:spPr bwMode="auto">
              <a:xfrm rot="5400000">
                <a:off x="3649731" y="3342293"/>
                <a:ext cx="2438724" cy="201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" name="Straight Connector 65"/>
              <p:cNvCxnSpPr>
                <a:cxnSpLocks noChangeShapeType="1"/>
              </p:cNvCxnSpPr>
              <p:nvPr/>
            </p:nvCxnSpPr>
            <p:spPr bwMode="auto">
              <a:xfrm flipV="1">
                <a:off x="3733364" y="4555807"/>
                <a:ext cx="1134721" cy="1005660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" name="Straight Connector 66"/>
              <p:cNvCxnSpPr>
                <a:cxnSpLocks noChangeShapeType="1"/>
              </p:cNvCxnSpPr>
              <p:nvPr/>
            </p:nvCxnSpPr>
            <p:spPr bwMode="auto">
              <a:xfrm rot="5400000">
                <a:off x="1368198" y="3378862"/>
                <a:ext cx="2438724" cy="201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" name="Straight Connector 67"/>
              <p:cNvCxnSpPr>
                <a:cxnSpLocks noChangeShapeType="1"/>
              </p:cNvCxnSpPr>
              <p:nvPr/>
            </p:nvCxnSpPr>
            <p:spPr bwMode="auto">
              <a:xfrm flipV="1">
                <a:off x="1447800" y="4555807"/>
                <a:ext cx="1140767" cy="1005660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" name="Straight Connector 68"/>
              <p:cNvCxnSpPr>
                <a:cxnSpLocks noChangeShapeType="1"/>
              </p:cNvCxnSpPr>
              <p:nvPr/>
            </p:nvCxnSpPr>
            <p:spPr bwMode="auto">
              <a:xfrm>
                <a:off x="2588567" y="4555807"/>
                <a:ext cx="2285564" cy="228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2" name="TextBox 54"/>
            <p:cNvSpPr txBox="1">
              <a:spLocks noChangeArrowheads="1"/>
            </p:cNvSpPr>
            <p:nvPr/>
          </p:nvSpPr>
          <p:spPr bwMode="auto">
            <a:xfrm>
              <a:off x="6101840" y="4379813"/>
              <a:ext cx="693445" cy="547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1E03BD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63" name="TextBox 55"/>
            <p:cNvSpPr txBox="1">
              <a:spLocks noChangeArrowheads="1"/>
            </p:cNvSpPr>
            <p:nvPr/>
          </p:nvSpPr>
          <p:spPr bwMode="auto">
            <a:xfrm>
              <a:off x="7578038" y="4040101"/>
              <a:ext cx="693445" cy="547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1E03BD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64" name="TextBox 56"/>
            <p:cNvSpPr txBox="1">
              <a:spLocks noChangeArrowheads="1"/>
            </p:cNvSpPr>
            <p:nvPr/>
          </p:nvSpPr>
          <p:spPr bwMode="auto">
            <a:xfrm>
              <a:off x="8178673" y="2925717"/>
              <a:ext cx="693445" cy="547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1E03BD"/>
                  </a:solidFill>
                  <a:cs typeface="Arial" charset="0"/>
                </a:rPr>
                <a:t>a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54418" y="439407"/>
            <a:ext cx="8229600" cy="632480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=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504 (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dài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cạnh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lập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là: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+ 7 + 9) : 3 = 8 (cm)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lập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là: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= 512 (cm</a:t>
            </a:r>
            <a:r>
              <a:rPr lang="en-US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504cm</a:t>
            </a:r>
            <a:r>
              <a:rPr lang="en-US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b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512cm</a:t>
            </a:r>
            <a:r>
              <a:rPr lang="en-US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  <a:defRPr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1" descr="学习的孩子"/>
          <p:cNvPicPr>
            <a:picLocks noChangeAspect="1"/>
          </p:cNvPicPr>
          <p:nvPr/>
        </p:nvPicPr>
        <p:blipFill>
          <a:blip r:embed="rId2"/>
          <a:srcRect l="13708" r="14106"/>
          <a:stretch>
            <a:fillRect/>
          </a:stretch>
        </p:blipFill>
        <p:spPr>
          <a:xfrm>
            <a:off x="8285236" y="1711481"/>
            <a:ext cx="3562468" cy="493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原创孟菲斯风格艺术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88590" y="-2688590"/>
            <a:ext cx="6847205" cy="1222438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77939" y="1490343"/>
            <a:ext cx="7992745" cy="4018915"/>
            <a:chOff x="2288247" y="1490343"/>
            <a:chExt cx="7992745" cy="4018915"/>
          </a:xfrm>
        </p:grpSpPr>
        <p:sp>
          <p:nvSpPr>
            <p:cNvPr id="8" name="圆角矩形 19"/>
            <p:cNvSpPr/>
            <p:nvPr/>
          </p:nvSpPr>
          <p:spPr>
            <a:xfrm>
              <a:off x="2440647" y="1642743"/>
              <a:ext cx="7840345" cy="3866515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2288247" y="1490343"/>
              <a:ext cx="7840345" cy="386651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77939" y="2366461"/>
            <a:ext cx="7608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UTM Gradoo" pitchFamily="18" charset="0"/>
              </a:rPr>
              <a:t>CỦNG CỐ</a:t>
            </a:r>
            <a:endParaRPr lang="en-US" sz="9600" b="1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UTM Grado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944482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1"/>
          <p:cNvSpPr/>
          <p:nvPr/>
        </p:nvSpPr>
        <p:spPr>
          <a:xfrm>
            <a:off x="942865" y="1992086"/>
            <a:ext cx="10536121" cy="1523458"/>
          </a:xfrm>
          <a:prstGeom prst="roundRect">
            <a:avLst>
              <a:gd name="adj" fmla="val 21937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sp>
        <p:nvSpPr>
          <p:cNvPr id="3" name="TextBox 29"/>
          <p:cNvSpPr txBox="1">
            <a:spLocks noChangeArrowheads="1"/>
          </p:cNvSpPr>
          <p:nvPr/>
        </p:nvSpPr>
        <p:spPr bwMode="auto">
          <a:xfrm>
            <a:off x="1392365" y="2194176"/>
            <a:ext cx="98317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Muốn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tính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thể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tích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hình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lập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phương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ta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lấy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cạnh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nhân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với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cạnh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rồi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nhân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với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cạnh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64862" y="3722593"/>
            <a:ext cx="4280774" cy="1376797"/>
            <a:chOff x="6097421" y="1317758"/>
            <a:chExt cx="4280774" cy="1833979"/>
          </a:xfrm>
        </p:grpSpPr>
        <p:sp>
          <p:nvSpPr>
            <p:cNvPr id="5" name="Rectangle: Rounded Corners 41"/>
            <p:cNvSpPr/>
            <p:nvPr/>
          </p:nvSpPr>
          <p:spPr>
            <a:xfrm>
              <a:off x="6097421" y="1317758"/>
              <a:ext cx="4128374" cy="1681579"/>
            </a:xfrm>
            <a:prstGeom prst="roundRect">
              <a:avLst>
                <a:gd name="adj" fmla="val 30303"/>
              </a:avLst>
            </a:prstGeom>
            <a:solidFill>
              <a:srgbClr val="EA9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endParaRPr>
            </a:p>
          </p:txBody>
        </p:sp>
        <p:sp>
          <p:nvSpPr>
            <p:cNvPr id="6" name="Rectangle: Rounded Corners 41"/>
            <p:cNvSpPr/>
            <p:nvPr/>
          </p:nvSpPr>
          <p:spPr>
            <a:xfrm>
              <a:off x="6249821" y="1470158"/>
              <a:ext cx="4128374" cy="1681579"/>
            </a:xfrm>
            <a:prstGeom prst="roundRect">
              <a:avLst>
                <a:gd name="adj" fmla="val 3030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endParaRPr>
            </a:p>
          </p:txBody>
        </p:sp>
      </p:grpSp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4705105" y="4087827"/>
            <a:ext cx="2800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V = a x a x a</a:t>
            </a:r>
            <a:endParaRPr 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88190" y="5211177"/>
            <a:ext cx="504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V: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phương</a:t>
            </a:r>
            <a:endParaRPr lang="en-US" sz="2800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a: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phương</a:t>
            </a:r>
            <a:endParaRPr lang="en-US" sz="2800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12"/>
          <p:cNvSpPr/>
          <p:nvPr>
            <p:custDataLst>
              <p:tags r:id="rId1"/>
            </p:custDataLst>
          </p:nvPr>
        </p:nvSpPr>
        <p:spPr>
          <a:xfrm>
            <a:off x="897884" y="753746"/>
            <a:ext cx="10262330" cy="879112"/>
          </a:xfrm>
          <a:prstGeom prst="rect">
            <a:avLst/>
          </a:prstGeom>
          <a:solidFill>
            <a:srgbClr val="EA9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anchor="ctr"/>
          <a:lstStyle/>
          <a:p>
            <a:pPr algn="ctr">
              <a:defRPr/>
            </a:pPr>
            <a:r>
              <a:rPr lang="en-US" altLang="zh-CN" sz="3200" b="1" dirty="0" err="1" smtClean="0">
                <a:solidFill>
                  <a:srgbClr val="FFFFFF"/>
                </a:solidFill>
                <a:latin typeface="+mn-ea"/>
              </a:rPr>
              <a:t>Muốn</a:t>
            </a:r>
            <a:r>
              <a:rPr lang="en-US" altLang="zh-CN" sz="3200" b="1" dirty="0" smtClean="0">
                <a:solidFill>
                  <a:srgbClr val="FFFFFF"/>
                </a:solidFill>
                <a:latin typeface="+mn-ea"/>
              </a:rPr>
              <a:t> </a:t>
            </a:r>
            <a:r>
              <a:rPr lang="en-US" altLang="zh-CN" sz="3200" b="1" dirty="0" err="1" smtClean="0">
                <a:solidFill>
                  <a:srgbClr val="FFFFFF"/>
                </a:solidFill>
                <a:latin typeface="+mn-ea"/>
              </a:rPr>
              <a:t>tính</a:t>
            </a:r>
            <a:r>
              <a:rPr lang="en-US" altLang="zh-CN" sz="3200" b="1" dirty="0" smtClean="0">
                <a:solidFill>
                  <a:srgbClr val="FFFFFF"/>
                </a:solidFill>
                <a:latin typeface="+mn-ea"/>
              </a:rPr>
              <a:t> </a:t>
            </a:r>
            <a:r>
              <a:rPr lang="en-US" altLang="zh-CN" sz="3200" b="1" dirty="0" err="1" smtClean="0">
                <a:solidFill>
                  <a:srgbClr val="FFFFFF"/>
                </a:solidFill>
                <a:latin typeface="+mn-ea"/>
              </a:rPr>
              <a:t>thể</a:t>
            </a:r>
            <a:r>
              <a:rPr lang="en-US" altLang="zh-CN" sz="3200" b="1" dirty="0" smtClean="0">
                <a:solidFill>
                  <a:srgbClr val="FFFFFF"/>
                </a:solidFill>
                <a:latin typeface="+mn-ea"/>
              </a:rPr>
              <a:t> </a:t>
            </a:r>
            <a:r>
              <a:rPr lang="en-US" altLang="zh-CN" sz="3200" b="1" dirty="0" err="1" smtClean="0">
                <a:solidFill>
                  <a:srgbClr val="FFFFFF"/>
                </a:solidFill>
                <a:latin typeface="+mn-ea"/>
              </a:rPr>
              <a:t>tích</a:t>
            </a:r>
            <a:r>
              <a:rPr lang="en-US" altLang="zh-CN" sz="3200" b="1" dirty="0" smtClean="0">
                <a:solidFill>
                  <a:srgbClr val="FFFFFF"/>
                </a:solidFill>
                <a:latin typeface="+mn-ea"/>
              </a:rPr>
              <a:t> </a:t>
            </a:r>
            <a:r>
              <a:rPr lang="en-US" altLang="zh-CN" sz="3200" b="1" dirty="0" err="1" smtClean="0">
                <a:solidFill>
                  <a:srgbClr val="FFFFFF"/>
                </a:solidFill>
                <a:latin typeface="+mn-ea"/>
              </a:rPr>
              <a:t>hình</a:t>
            </a:r>
            <a:r>
              <a:rPr lang="en-US" altLang="zh-CN" sz="3200" b="1" dirty="0" smtClean="0">
                <a:solidFill>
                  <a:srgbClr val="FFFFFF"/>
                </a:solidFill>
                <a:latin typeface="+mn-ea"/>
              </a:rPr>
              <a:t> </a:t>
            </a:r>
            <a:r>
              <a:rPr lang="en-US" altLang="zh-CN" sz="3200" b="1" dirty="0" err="1" smtClean="0">
                <a:solidFill>
                  <a:srgbClr val="FFFFFF"/>
                </a:solidFill>
                <a:latin typeface="+mn-ea"/>
              </a:rPr>
              <a:t>lập</a:t>
            </a:r>
            <a:r>
              <a:rPr lang="en-US" altLang="zh-CN" sz="3200" b="1" dirty="0" smtClean="0">
                <a:solidFill>
                  <a:srgbClr val="FFFFFF"/>
                </a:solidFill>
                <a:latin typeface="+mn-ea"/>
              </a:rPr>
              <a:t> </a:t>
            </a:r>
            <a:r>
              <a:rPr lang="en-US" altLang="zh-CN" sz="3200" b="1" dirty="0" err="1" smtClean="0">
                <a:solidFill>
                  <a:srgbClr val="FFFFFF"/>
                </a:solidFill>
                <a:latin typeface="+mn-ea"/>
              </a:rPr>
              <a:t>phương</a:t>
            </a:r>
            <a:r>
              <a:rPr lang="en-US" altLang="zh-CN" sz="3200" b="1" dirty="0" smtClean="0">
                <a:solidFill>
                  <a:srgbClr val="FFFFFF"/>
                </a:solidFill>
                <a:latin typeface="+mn-ea"/>
              </a:rPr>
              <a:t> ta </a:t>
            </a:r>
            <a:r>
              <a:rPr lang="en-US" altLang="zh-CN" sz="3200" b="1" dirty="0" err="1" smtClean="0">
                <a:solidFill>
                  <a:srgbClr val="FFFFFF"/>
                </a:solidFill>
                <a:latin typeface="+mn-ea"/>
              </a:rPr>
              <a:t>làm</a:t>
            </a:r>
            <a:r>
              <a:rPr lang="en-US" altLang="zh-CN" sz="3200" b="1" dirty="0" smtClean="0">
                <a:solidFill>
                  <a:srgbClr val="FFFFFF"/>
                </a:solidFill>
                <a:latin typeface="+mn-ea"/>
              </a:rPr>
              <a:t> </a:t>
            </a:r>
            <a:r>
              <a:rPr lang="en-US" altLang="zh-CN" sz="3200" b="1" dirty="0" err="1" smtClean="0">
                <a:solidFill>
                  <a:srgbClr val="FFFFFF"/>
                </a:solidFill>
                <a:latin typeface="+mn-ea"/>
              </a:rPr>
              <a:t>thế</a:t>
            </a:r>
            <a:r>
              <a:rPr lang="en-US" altLang="zh-CN" sz="3200" b="1" dirty="0" smtClean="0">
                <a:solidFill>
                  <a:srgbClr val="FFFFFF"/>
                </a:solidFill>
                <a:latin typeface="+mn-ea"/>
              </a:rPr>
              <a:t> </a:t>
            </a:r>
            <a:r>
              <a:rPr lang="en-US" altLang="zh-CN" sz="3200" b="1" dirty="0" err="1" smtClean="0">
                <a:solidFill>
                  <a:srgbClr val="FFFFFF"/>
                </a:solidFill>
                <a:latin typeface="+mn-ea"/>
              </a:rPr>
              <a:t>nào</a:t>
            </a:r>
            <a:r>
              <a:rPr lang="en-US" altLang="zh-CN" sz="3200" b="1" dirty="0" smtClean="0">
                <a:solidFill>
                  <a:srgbClr val="FFFFFF"/>
                </a:solidFill>
                <a:latin typeface="+mn-ea"/>
              </a:rPr>
              <a:t>?</a:t>
            </a:r>
            <a:endParaRPr lang="zh-CN" altLang="en-US" sz="3200" b="1" dirty="0">
              <a:solidFill>
                <a:srgbClr val="FFFF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8014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原创孟菲斯风格艺术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88590" y="-2688590"/>
            <a:ext cx="6847205" cy="1222438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77939" y="1490343"/>
            <a:ext cx="7992745" cy="4018915"/>
            <a:chOff x="2288247" y="1490343"/>
            <a:chExt cx="7992745" cy="4018915"/>
          </a:xfrm>
        </p:grpSpPr>
        <p:sp>
          <p:nvSpPr>
            <p:cNvPr id="8" name="圆角矩形 19"/>
            <p:cNvSpPr/>
            <p:nvPr/>
          </p:nvSpPr>
          <p:spPr>
            <a:xfrm>
              <a:off x="2440647" y="1642743"/>
              <a:ext cx="7840345" cy="3866515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2288247" y="1490343"/>
              <a:ext cx="7840345" cy="386651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77939" y="2366461"/>
            <a:ext cx="7608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UTM Gradoo" pitchFamily="18" charset="0"/>
              </a:rPr>
              <a:t>DẶN DÒ</a:t>
            </a:r>
            <a:endParaRPr lang="en-US" sz="9600" b="1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UTM Grado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269135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尺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100" y="1513205"/>
            <a:ext cx="4438015" cy="4431665"/>
          </a:xfrm>
          <a:prstGeom prst="rect">
            <a:avLst/>
          </a:prstGeom>
        </p:spPr>
      </p:pic>
      <p:sp>
        <p:nvSpPr>
          <p:cNvPr id="9" name="文本框 11">
            <a:extLst>
              <a:ext uri="{FF2B5EF4-FFF2-40B4-BE49-F238E27FC236}">
                <a16:creationId xmlns="" xmlns:a16="http://schemas.microsoft.com/office/drawing/2014/main" id="{9CA9533E-2049-44F4-9EBF-54DE33B10D2C}"/>
              </a:ext>
            </a:extLst>
          </p:cNvPr>
          <p:cNvSpPr txBox="1"/>
          <p:nvPr/>
        </p:nvSpPr>
        <p:spPr>
          <a:xfrm>
            <a:off x="1603408" y="2358935"/>
            <a:ext cx="486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Chú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ý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kh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i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tính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trung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bình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cộng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b="1" dirty="0">
              <a:latin typeface="UTM Neo Sans Intel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2">
            <a:extLst>
              <a:ext uri="{FF2B5EF4-FFF2-40B4-BE49-F238E27FC236}">
                <a16:creationId xmlns="" xmlns:a16="http://schemas.microsoft.com/office/drawing/2014/main" id="{238E2659-DF69-4AE5-8545-466A3541FD01}"/>
              </a:ext>
            </a:extLst>
          </p:cNvPr>
          <p:cNvSpPr/>
          <p:nvPr/>
        </p:nvSpPr>
        <p:spPr>
          <a:xfrm>
            <a:off x="1007857" y="2398259"/>
            <a:ext cx="400111" cy="400111"/>
          </a:xfrm>
          <a:prstGeom prst="ellipse">
            <a:avLst/>
          </a:prstGeom>
          <a:solidFill>
            <a:srgbClr val="FF3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3">
            <a:extLst>
              <a:ext uri="{FF2B5EF4-FFF2-40B4-BE49-F238E27FC236}">
                <a16:creationId xmlns="" xmlns:a16="http://schemas.microsoft.com/office/drawing/2014/main" id="{2EECD213-8414-4EAC-B084-F16BA69A1A1F}"/>
              </a:ext>
            </a:extLst>
          </p:cNvPr>
          <p:cNvSpPr txBox="1"/>
          <p:nvPr/>
        </p:nvSpPr>
        <p:spPr>
          <a:xfrm>
            <a:off x="1603408" y="3182252"/>
            <a:ext cx="4867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Họ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công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thức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tính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thể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tích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hình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lập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phương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.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Xem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lại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bài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đã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làm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b="1" dirty="0">
              <a:latin typeface="UTM Neo Sans Intel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4">
            <a:extLst>
              <a:ext uri="{FF2B5EF4-FFF2-40B4-BE49-F238E27FC236}">
                <a16:creationId xmlns="" xmlns:a16="http://schemas.microsoft.com/office/drawing/2014/main" id="{704E8A35-AF67-4A5E-ABE4-27AB6A848932}"/>
              </a:ext>
            </a:extLst>
          </p:cNvPr>
          <p:cNvSpPr/>
          <p:nvPr/>
        </p:nvSpPr>
        <p:spPr>
          <a:xfrm>
            <a:off x="1007857" y="3378647"/>
            <a:ext cx="400111" cy="400111"/>
          </a:xfrm>
          <a:prstGeom prst="ellipse">
            <a:avLst/>
          </a:prstGeom>
          <a:solidFill>
            <a:srgbClr val="FF3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6">
            <a:extLst>
              <a:ext uri="{FF2B5EF4-FFF2-40B4-BE49-F238E27FC236}">
                <a16:creationId xmlns="" xmlns:a16="http://schemas.microsoft.com/office/drawing/2014/main" id="{D875052B-22ED-44BC-A346-79E5B168C764}"/>
              </a:ext>
            </a:extLst>
          </p:cNvPr>
          <p:cNvSpPr txBox="1"/>
          <p:nvPr/>
        </p:nvSpPr>
        <p:spPr>
          <a:xfrm>
            <a:off x="1603408" y="4299545"/>
            <a:ext cx="4539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Xem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trước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bài</a:t>
            </a:r>
            <a:r>
              <a:rPr lang="en-US" altLang="zh-CN" sz="2400" b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i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Luyện</a:t>
            </a:r>
            <a:r>
              <a:rPr lang="en-US" altLang="zh-CN" sz="2400" b="1" i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i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tập</a:t>
            </a:r>
            <a:r>
              <a:rPr lang="en-US" altLang="zh-CN" sz="2400" b="1" i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i="1" dirty="0" err="1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chung</a:t>
            </a:r>
            <a:r>
              <a:rPr lang="en-US" altLang="zh-CN" sz="2400" b="1" i="1" dirty="0" smtClean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b="1" dirty="0">
              <a:latin typeface="UTM Neo Sans Intel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8">
            <a:extLst>
              <a:ext uri="{FF2B5EF4-FFF2-40B4-BE49-F238E27FC236}">
                <a16:creationId xmlns="" xmlns:a16="http://schemas.microsoft.com/office/drawing/2014/main" id="{EA892D41-2BD8-4CA2-9FDF-C4AFE193D5B3}"/>
              </a:ext>
            </a:extLst>
          </p:cNvPr>
          <p:cNvSpPr/>
          <p:nvPr/>
        </p:nvSpPr>
        <p:spPr>
          <a:xfrm>
            <a:off x="1007857" y="4335589"/>
            <a:ext cx="400111" cy="400111"/>
          </a:xfrm>
          <a:prstGeom prst="ellipse">
            <a:avLst/>
          </a:prstGeom>
          <a:solidFill>
            <a:srgbClr val="FF3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原创孟菲斯风格艺术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88590" y="-2688590"/>
            <a:ext cx="6847205" cy="12224385"/>
          </a:xfrm>
          <a:prstGeom prst="rect">
            <a:avLst/>
          </a:prstGeom>
        </p:spPr>
      </p:pic>
      <p:sp>
        <p:nvSpPr>
          <p:cNvPr id="20" name="圆角矩形 19"/>
          <p:cNvSpPr/>
          <p:nvPr/>
        </p:nvSpPr>
        <p:spPr>
          <a:xfrm>
            <a:off x="554355" y="782955"/>
            <a:ext cx="6772275" cy="52641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椭圆 1"/>
          <p:cNvSpPr/>
          <p:nvPr/>
        </p:nvSpPr>
        <p:spPr>
          <a:xfrm>
            <a:off x="6568440" y="1743710"/>
            <a:ext cx="3342640" cy="3342640"/>
          </a:xfrm>
          <a:prstGeom prst="ellipse">
            <a:avLst/>
          </a:prstGeom>
          <a:solidFill>
            <a:srgbClr val="EA9CAC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2"/>
          <p:cNvSpPr txBox="1">
            <a:spLocks noChangeArrowheads="1"/>
          </p:cNvSpPr>
          <p:nvPr/>
        </p:nvSpPr>
        <p:spPr bwMode="auto">
          <a:xfrm>
            <a:off x="821798" y="1952864"/>
            <a:ext cx="601345" cy="583565"/>
          </a:xfrm>
          <a:prstGeom prst="rect">
            <a:avLst/>
          </a:prstGeom>
          <a:solidFill>
            <a:srgbClr val="EA9CAC"/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bg1"/>
                </a:solidFill>
                <a:latin typeface="字魂24号-镇魂手书" panose="00000500000000000000" charset="-122"/>
                <a:ea typeface="字魂24号-镇魂手书" panose="00000500000000000000" charset="-122"/>
              </a:rPr>
              <a:t>01</a:t>
            </a:r>
          </a:p>
        </p:txBody>
      </p:sp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821797" y="3849992"/>
            <a:ext cx="601345" cy="584835"/>
          </a:xfrm>
          <a:prstGeom prst="rect">
            <a:avLst/>
          </a:prstGeom>
          <a:solidFill>
            <a:srgbClr val="EA9CAC"/>
          </a:solidFill>
          <a:ln w="9525"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bg1"/>
                </a:solidFill>
                <a:latin typeface="字魂24号-镇魂手书" panose="00000500000000000000" charset="-122"/>
                <a:ea typeface="字魂24号-镇魂手书" panose="00000500000000000000" charset="-122"/>
              </a:rPr>
              <a:t>02</a:t>
            </a:r>
          </a:p>
        </p:txBody>
      </p:sp>
      <p:sp>
        <p:nvSpPr>
          <p:cNvPr id="49" name="Text Box 3"/>
          <p:cNvSpPr>
            <a:spLocks noChangeArrowheads="1"/>
          </p:cNvSpPr>
          <p:nvPr/>
        </p:nvSpPr>
        <p:spPr bwMode="auto">
          <a:xfrm>
            <a:off x="6617336" y="1908175"/>
            <a:ext cx="294495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8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rench Vanilla" pitchFamily="18" charset="0"/>
                <a:ea typeface="字魂24号-镇魂手书" panose="00000500000000000000" charset="-122"/>
                <a:cs typeface="Noto Sans S Chinese Regular" panose="020B0500000000000000" charset="-122"/>
              </a:rPr>
              <a:t>Mục</a:t>
            </a:r>
            <a:r>
              <a:rPr lang="en-US" altLang="zh-CN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rench Vanilla" pitchFamily="18" charset="0"/>
                <a:ea typeface="字魂24号-镇魂手书" panose="00000500000000000000" charset="-122"/>
                <a:cs typeface="Noto Sans S Chinese Regular" panose="020B0500000000000000" charset="-122"/>
              </a:rPr>
              <a:t> </a:t>
            </a:r>
            <a:r>
              <a:rPr lang="en-US" altLang="zh-CN" sz="8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rench Vanilla" pitchFamily="18" charset="0"/>
                <a:ea typeface="字魂24号-镇魂手书" panose="00000500000000000000" charset="-122"/>
                <a:cs typeface="Noto Sans S Chinese Regular" panose="020B0500000000000000" charset="-122"/>
              </a:rPr>
              <a:t>tiêu</a:t>
            </a:r>
            <a:endParaRPr lang="zh-CN" alt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rench Vanilla" pitchFamily="18" charset="0"/>
              <a:ea typeface="字魂24号-镇魂手书" panose="00000500000000000000" charset="-122"/>
              <a:cs typeface="Noto Sans S Chinese Regular" panose="020B0500000000000000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54262" y="1767594"/>
            <a:ext cx="47589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UTM Neo Sans Intel" pitchFamily="18" charset="0"/>
              </a:rPr>
              <a:t>Biết </a:t>
            </a:r>
            <a:r>
              <a:rPr lang="vi-VN" sz="2800" b="1" dirty="0">
                <a:latin typeface="UTM Neo Sans Intel" pitchFamily="18" charset="0"/>
              </a:rPr>
              <a:t>công thức tính thể tích hình lập phương</a:t>
            </a:r>
            <a:r>
              <a:rPr lang="vi-VN" sz="2800" b="1" dirty="0" smtClean="0">
                <a:latin typeface="UTM Neo Sans Intel" pitchFamily="18" charset="0"/>
              </a:rPr>
              <a:t>.</a:t>
            </a:r>
            <a:endParaRPr lang="vi-VN" sz="2800" b="1" dirty="0">
              <a:latin typeface="UTM Neo Sans Intel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60997" y="3234469"/>
            <a:ext cx="48884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UTM Neo Sans Intel" pitchFamily="18" charset="0"/>
              </a:rPr>
              <a:t>Biết vận dụng công thức tính thể tích hình lập phương để giải một số bài toán liên quan.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49" grpId="0"/>
      <p:bldP spid="14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>
            <a:extLst>
              <a:ext uri="{FF2B5EF4-FFF2-40B4-BE49-F238E27FC236}">
                <a16:creationId xmlns="" xmlns:a16="http://schemas.microsoft.com/office/drawing/2014/main" id="{25D8DDB7-626D-402A-A4B2-F6A947695C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8834" y="821453"/>
            <a:ext cx="5215094" cy="5215094"/>
          </a:xfrm>
          <a:prstGeom prst="rect">
            <a:avLst/>
          </a:prstGeom>
        </p:spPr>
      </p:pic>
      <p:sp>
        <p:nvSpPr>
          <p:cNvPr id="3" name="文本框 18">
            <a:extLst>
              <a:ext uri="{FF2B5EF4-FFF2-40B4-BE49-F238E27FC236}">
                <a16:creationId xmlns="" xmlns:a16="http://schemas.microsoft.com/office/drawing/2014/main" id="{FDF542C1-F32B-4160-9336-CB2561E90D09}"/>
              </a:ext>
            </a:extLst>
          </p:cNvPr>
          <p:cNvSpPr txBox="1"/>
          <p:nvPr/>
        </p:nvSpPr>
        <p:spPr>
          <a:xfrm>
            <a:off x="6439561" y="1736094"/>
            <a:ext cx="3309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rPr>
              <a:t>LOVE</a:t>
            </a:r>
            <a:endParaRPr lang="zh-CN" altLang="en-US" sz="8000" b="1" dirty="0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9">
            <a:extLst>
              <a:ext uri="{FF2B5EF4-FFF2-40B4-BE49-F238E27FC236}">
                <a16:creationId xmlns="" xmlns:a16="http://schemas.microsoft.com/office/drawing/2014/main" id="{E8197EF4-C2F5-4DE9-9973-A8E2EC69B1C9}"/>
              </a:ext>
            </a:extLst>
          </p:cNvPr>
          <p:cNvSpPr txBox="1"/>
          <p:nvPr/>
        </p:nvSpPr>
        <p:spPr>
          <a:xfrm>
            <a:off x="5156509" y="3241453"/>
            <a:ext cx="58752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pc="300" dirty="0" err="1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Chúc</a:t>
            </a:r>
            <a:r>
              <a:rPr lang="en-US" sz="4000" spc="300" dirty="0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các</a:t>
            </a:r>
            <a:r>
              <a:rPr lang="en-US" sz="4000" spc="300" dirty="0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em</a:t>
            </a:r>
            <a:r>
              <a:rPr lang="en-US" sz="4000" spc="300" dirty="0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học</a:t>
            </a:r>
            <a:r>
              <a:rPr lang="en-US" sz="4000" spc="300" dirty="0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tốt</a:t>
            </a:r>
            <a:r>
              <a:rPr lang="en-US" sz="4000" spc="300" dirty="0" smtClean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!</a:t>
            </a:r>
            <a:endParaRPr lang="en-US" sz="4000" spc="300" dirty="0">
              <a:latin typeface="UTM Gradoo" pitchFamily="18" charset="0"/>
              <a:ea typeface="思源黑体 CN Normal" panose="020B0400000000000000" pitchFamily="34" charset="-122"/>
              <a:cs typeface="Montserrat Light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7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41"/>
          <p:cNvSpPr/>
          <p:nvPr/>
        </p:nvSpPr>
        <p:spPr>
          <a:xfrm>
            <a:off x="4072103" y="2603286"/>
            <a:ext cx="7627528" cy="3457545"/>
          </a:xfrm>
          <a:prstGeom prst="roundRect">
            <a:avLst>
              <a:gd name="adj" fmla="val 21937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56845" y="545123"/>
            <a:ext cx="11447586" cy="17543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2/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Một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khối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kim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loại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hình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lập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phương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có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cạnh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0,75m. 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just" eaLnBrk="1" hangingPunct="1">
              <a:defRPr/>
            </a:pP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Mỗi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đê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̀-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xi-mét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khối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kim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loại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đó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nặng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15kg. </a:t>
            </a:r>
          </a:p>
          <a:p>
            <a:pPr algn="just" eaLnBrk="1" hangingPunct="1">
              <a:defRPr/>
            </a:pP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Hỏi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khối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kim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loại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đó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cân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nặng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bao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nhiêu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ki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-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lô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-gam?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" name="Cube 2"/>
          <p:cNvSpPr/>
          <p:nvPr/>
        </p:nvSpPr>
        <p:spPr>
          <a:xfrm>
            <a:off x="685801" y="2669381"/>
            <a:ext cx="2182813" cy="2103437"/>
          </a:xfrm>
          <a:prstGeom prst="cube">
            <a:avLst/>
          </a:prstGeom>
          <a:solidFill>
            <a:srgbClr val="FDE9F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rgbClr val="FFFF66"/>
                </a:solidFill>
              </a:ln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960439" y="4772572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379B"/>
                </a:solidFill>
                <a:cs typeface="Arial" charset="0"/>
              </a:rPr>
              <a:t>0,75m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67554" y="2716273"/>
            <a:ext cx="757896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err="1">
                <a:solidFill>
                  <a:srgbClr val="FF0000"/>
                </a:solidFill>
                <a:cs typeface="Arial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Arial" charset="0"/>
              </a:rPr>
              <a:t>giải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 1</a:t>
            </a:r>
            <a:r>
              <a:rPr lang="en-US" sz="3200" dirty="0">
                <a:solidFill>
                  <a:srgbClr val="FF0000"/>
                </a:solidFill>
                <a:cs typeface="Arial" charset="0"/>
              </a:rPr>
              <a:t>:</a:t>
            </a:r>
          </a:p>
          <a:p>
            <a:pPr eaLnBrk="1" hangingPunct="1"/>
            <a:r>
              <a:rPr lang="en-US" sz="3200" dirty="0" err="1">
                <a:solidFill>
                  <a:srgbClr val="FF0000"/>
                </a:solidFill>
                <a:cs typeface="Arial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cs typeface="Arial" charset="0"/>
              </a:rPr>
              <a:t> 1</a:t>
            </a:r>
            <a:r>
              <a:rPr lang="en-US" sz="3200" dirty="0">
                <a:solidFill>
                  <a:srgbClr val="FF379B"/>
                </a:solidFill>
                <a:cs typeface="Arial" charset="0"/>
              </a:rPr>
              <a:t>:</a:t>
            </a:r>
            <a:r>
              <a:rPr lang="en-US" sz="3200" dirty="0">
                <a:cs typeface="Arial" charset="0"/>
              </a:rPr>
              <a:t>Tìm </a:t>
            </a:r>
            <a:r>
              <a:rPr lang="en-US" sz="3200" dirty="0" err="1">
                <a:cs typeface="Arial" charset="0"/>
              </a:rPr>
              <a:t>thể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tích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của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khối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kim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loại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theo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đơn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vị</a:t>
            </a:r>
            <a:r>
              <a:rPr lang="en-US" sz="3200" dirty="0">
                <a:cs typeface="Arial" charset="0"/>
              </a:rPr>
              <a:t> m</a:t>
            </a:r>
            <a:r>
              <a:rPr lang="en-US" sz="3200" baseline="30000" dirty="0">
                <a:cs typeface="Arial" charset="0"/>
              </a:rPr>
              <a:t>3</a:t>
            </a:r>
            <a:r>
              <a:rPr lang="en-US" sz="3200" dirty="0">
                <a:cs typeface="Arial" charset="0"/>
              </a:rPr>
              <a:t>.</a:t>
            </a:r>
          </a:p>
          <a:p>
            <a:pPr eaLnBrk="1" hangingPunct="1"/>
            <a:r>
              <a:rPr lang="en-US" sz="3200" dirty="0" err="1">
                <a:solidFill>
                  <a:srgbClr val="FF0000"/>
                </a:solidFill>
                <a:cs typeface="Arial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cs typeface="Arial" charset="0"/>
              </a:rPr>
              <a:t> 2</a:t>
            </a:r>
            <a:r>
              <a:rPr lang="en-US" sz="3200" dirty="0">
                <a:solidFill>
                  <a:srgbClr val="FF379B"/>
                </a:solidFill>
                <a:cs typeface="Arial" charset="0"/>
              </a:rPr>
              <a:t>: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Đổi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thể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tích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vừa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tìm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được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ra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đơn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vị</a:t>
            </a:r>
            <a:r>
              <a:rPr lang="en-US" sz="3200" dirty="0">
                <a:cs typeface="Arial" charset="0"/>
              </a:rPr>
              <a:t> dm</a:t>
            </a:r>
            <a:r>
              <a:rPr lang="en-US" sz="3200" baseline="30000" dirty="0">
                <a:cs typeface="Arial" charset="0"/>
              </a:rPr>
              <a:t>3</a:t>
            </a:r>
            <a:r>
              <a:rPr lang="en-US" sz="3200" dirty="0">
                <a:cs typeface="Arial" charset="0"/>
              </a:rPr>
              <a:t> </a:t>
            </a:r>
          </a:p>
          <a:p>
            <a:pPr eaLnBrk="1" hangingPunct="1"/>
            <a:r>
              <a:rPr lang="en-US" sz="3200" dirty="0" err="1">
                <a:solidFill>
                  <a:srgbClr val="FF0000"/>
                </a:solidFill>
                <a:cs typeface="Arial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cs typeface="Arial" charset="0"/>
              </a:rPr>
              <a:t> 3</a:t>
            </a:r>
            <a:r>
              <a:rPr lang="en-US" sz="3200" dirty="0">
                <a:solidFill>
                  <a:srgbClr val="FF379B"/>
                </a:solidFill>
                <a:cs typeface="Arial" charset="0"/>
              </a:rPr>
              <a:t>: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Tìm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cân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nặng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của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khối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kim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loại</a:t>
            </a:r>
            <a:r>
              <a:rPr lang="en-US" sz="3200" dirty="0">
                <a:cs typeface="Arial" charset="0"/>
              </a:rPr>
              <a:t>.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2636839" y="4372708"/>
            <a:ext cx="1706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379B"/>
                </a:solidFill>
                <a:cs typeface="Arial" charset="0"/>
              </a:rPr>
              <a:t>0,75m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895601" y="3320989"/>
            <a:ext cx="1768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379B"/>
                </a:solidFill>
                <a:cs typeface="Arial" charset="0"/>
              </a:rPr>
              <a:t>0,75m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740408" y="1141324"/>
            <a:ext cx="241200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6524" y="1663003"/>
            <a:ext cx="364687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940313" y="1671037"/>
            <a:ext cx="120558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64076" y="2251040"/>
            <a:ext cx="608012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108309" y="2730546"/>
            <a:ext cx="759948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u="sng" dirty="0" err="1">
                <a:solidFill>
                  <a:srgbClr val="FF0066"/>
                </a:solidFill>
                <a:cs typeface="Arial" charset="0"/>
              </a:rPr>
              <a:t>Cách</a:t>
            </a:r>
            <a:r>
              <a:rPr lang="en-US" sz="3200" u="sng" dirty="0">
                <a:solidFill>
                  <a:srgbClr val="FF0066"/>
                </a:solidFill>
                <a:cs typeface="Arial" charset="0"/>
              </a:rPr>
              <a:t> </a:t>
            </a:r>
            <a:r>
              <a:rPr lang="en-US" sz="3200" u="sng" dirty="0" err="1">
                <a:solidFill>
                  <a:srgbClr val="FF0066"/>
                </a:solidFill>
                <a:cs typeface="Arial" charset="0"/>
              </a:rPr>
              <a:t>giải</a:t>
            </a:r>
            <a:r>
              <a:rPr lang="en-US" sz="3200" u="sng" dirty="0">
                <a:solidFill>
                  <a:srgbClr val="FF0066"/>
                </a:solidFill>
                <a:cs typeface="Arial" charset="0"/>
              </a:rPr>
              <a:t> 2:</a:t>
            </a:r>
          </a:p>
          <a:p>
            <a:pPr eaLnBrk="1" hangingPunct="1"/>
            <a:r>
              <a:rPr lang="en-US" sz="3200" dirty="0">
                <a:solidFill>
                  <a:srgbClr val="990033"/>
                </a:solidFill>
                <a:cs typeface="Arial" charset="0"/>
              </a:rPr>
              <a:t>- </a:t>
            </a:r>
            <a:r>
              <a:rPr lang="en-US" sz="3200" dirty="0" err="1">
                <a:solidFill>
                  <a:srgbClr val="990033"/>
                </a:solidFill>
                <a:cs typeface="Arial" charset="0"/>
              </a:rPr>
              <a:t>Bước</a:t>
            </a:r>
            <a:r>
              <a:rPr lang="en-US" sz="3200" dirty="0">
                <a:solidFill>
                  <a:srgbClr val="990033"/>
                </a:solidFill>
                <a:cs typeface="Arial" charset="0"/>
              </a:rPr>
              <a:t> 1: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Đổi</a:t>
            </a:r>
            <a:r>
              <a:rPr lang="en-US" sz="3200" dirty="0">
                <a:cs typeface="Arial" charset="0"/>
              </a:rPr>
              <a:t> 0,75m</a:t>
            </a:r>
            <a:r>
              <a:rPr lang="en-US" sz="3200" baseline="300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ra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đơn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vị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đề</a:t>
            </a:r>
            <a:r>
              <a:rPr lang="en-US" sz="3200" dirty="0" smtClean="0">
                <a:cs typeface="Arial" charset="0"/>
              </a:rPr>
              <a:t>-xi-</a:t>
            </a:r>
            <a:r>
              <a:rPr lang="en-US" sz="3200" dirty="0" err="1" smtClean="0">
                <a:cs typeface="Arial" charset="0"/>
              </a:rPr>
              <a:t>mét</a:t>
            </a:r>
            <a:r>
              <a:rPr lang="en-US" sz="3200" dirty="0" smtClean="0">
                <a:cs typeface="Arial" charset="0"/>
              </a:rPr>
              <a:t>.</a:t>
            </a:r>
            <a:endParaRPr lang="en-US" sz="3200" dirty="0">
              <a:cs typeface="Arial" charset="0"/>
            </a:endParaRPr>
          </a:p>
          <a:p>
            <a:pPr algn="just" eaLnBrk="1" hangingPunct="1"/>
            <a:r>
              <a:rPr lang="en-US" sz="3200" dirty="0">
                <a:solidFill>
                  <a:srgbClr val="990033"/>
                </a:solidFill>
                <a:cs typeface="Arial" charset="0"/>
              </a:rPr>
              <a:t>- </a:t>
            </a:r>
            <a:r>
              <a:rPr lang="en-US" sz="3200" dirty="0" err="1">
                <a:solidFill>
                  <a:srgbClr val="990033"/>
                </a:solidFill>
                <a:cs typeface="Arial" charset="0"/>
              </a:rPr>
              <a:t>Bước</a:t>
            </a:r>
            <a:r>
              <a:rPr lang="en-US" sz="3200" dirty="0">
                <a:solidFill>
                  <a:srgbClr val="990033"/>
                </a:solidFill>
                <a:cs typeface="Arial" charset="0"/>
              </a:rPr>
              <a:t> 2:</a:t>
            </a:r>
            <a:r>
              <a:rPr lang="en-US" sz="3200" dirty="0">
                <a:cs typeface="Arial" charset="0"/>
              </a:rPr>
              <a:t>Tính </a:t>
            </a:r>
            <a:r>
              <a:rPr lang="en-US" sz="3200" dirty="0" err="1">
                <a:cs typeface="Arial" charset="0"/>
              </a:rPr>
              <a:t>thể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tích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khối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kim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loại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theo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đơn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vị</a:t>
            </a:r>
            <a:r>
              <a:rPr lang="en-US" sz="3200" dirty="0">
                <a:cs typeface="Arial" charset="0"/>
              </a:rPr>
              <a:t> dm</a:t>
            </a:r>
            <a:r>
              <a:rPr lang="en-US" sz="3200" baseline="30000" dirty="0">
                <a:cs typeface="Arial" charset="0"/>
              </a:rPr>
              <a:t>3.</a:t>
            </a:r>
            <a:r>
              <a:rPr lang="en-US" sz="3200" dirty="0">
                <a:cs typeface="Arial" charset="0"/>
              </a:rPr>
              <a:t> </a:t>
            </a:r>
          </a:p>
          <a:p>
            <a:pPr algn="just" eaLnBrk="1" hangingPunct="1"/>
            <a:r>
              <a:rPr lang="en-US" sz="3200" dirty="0">
                <a:solidFill>
                  <a:srgbClr val="990033"/>
                </a:solidFill>
                <a:cs typeface="Arial" charset="0"/>
              </a:rPr>
              <a:t>- </a:t>
            </a:r>
            <a:r>
              <a:rPr lang="en-US" sz="3200" dirty="0" err="1">
                <a:solidFill>
                  <a:srgbClr val="990033"/>
                </a:solidFill>
                <a:cs typeface="Arial" charset="0"/>
              </a:rPr>
              <a:t>Bước</a:t>
            </a:r>
            <a:r>
              <a:rPr lang="en-US" sz="3200" dirty="0">
                <a:solidFill>
                  <a:srgbClr val="990033"/>
                </a:solidFill>
                <a:cs typeface="Arial" charset="0"/>
              </a:rPr>
              <a:t> 3: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Tìm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cân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nặng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của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khối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kim</a:t>
            </a:r>
            <a:r>
              <a:rPr lang="en-US" sz="3200" dirty="0">
                <a:cs typeface="Arial" charset="0"/>
              </a:rPr>
              <a:t>                                   </a:t>
            </a:r>
            <a:r>
              <a:rPr lang="en-US" sz="3200" dirty="0" err="1">
                <a:cs typeface="Arial" charset="0"/>
              </a:rPr>
              <a:t>loại</a:t>
            </a:r>
            <a:r>
              <a:rPr lang="en-US" sz="3200" dirty="0" smtClean="0">
                <a:cs typeface="Arial" charset="0"/>
              </a:rPr>
              <a:t>.</a:t>
            </a:r>
            <a:endParaRPr lang="en-US" sz="3200" dirty="0"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845" y="606083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(</a:t>
            </a:r>
            <a:r>
              <a:rPr lang="en-US" b="1" i="1" dirty="0" err="1" smtClean="0"/>
              <a:t>Ngoài</a:t>
            </a:r>
            <a:r>
              <a:rPr lang="en-US" b="1" i="1" dirty="0" smtClean="0"/>
              <a:t> </a:t>
            </a:r>
            <a:r>
              <a:rPr lang="en-US" b="1" i="1" dirty="0" err="1" smtClean="0"/>
              <a:t>chuẩn</a:t>
            </a:r>
            <a:r>
              <a:rPr lang="en-US" b="1" i="1" dirty="0" smtClean="0"/>
              <a:t>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25229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 animBg="1"/>
      <p:bldP spid="4" grpId="0"/>
      <p:bldP spid="5" grpId="0" build="allAtOnce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54418" y="619021"/>
            <a:ext cx="8229600" cy="50629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0,75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0,75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0,75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0,421875 (m</a:t>
            </a:r>
            <a:r>
              <a:rPr lang="en-US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0,421875m</a:t>
            </a:r>
            <a:r>
              <a:rPr lang="en-US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421,875dm</a:t>
            </a:r>
            <a:r>
              <a:rPr lang="en-US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lập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421,875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6328,125 (kg)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6328,125kg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1" descr="学习的孩子"/>
          <p:cNvPicPr>
            <a:picLocks noChangeAspect="1"/>
          </p:cNvPicPr>
          <p:nvPr/>
        </p:nvPicPr>
        <p:blipFill>
          <a:blip r:embed="rId2"/>
          <a:srcRect l="13708" r="14106"/>
          <a:stretch>
            <a:fillRect/>
          </a:stretch>
        </p:blipFill>
        <p:spPr>
          <a:xfrm>
            <a:off x="8285236" y="1711481"/>
            <a:ext cx="3562468" cy="493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01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54418" y="619021"/>
            <a:ext cx="8229600" cy="50629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0,75m</a:t>
            </a:r>
            <a:r>
              <a:rPr lang="en-US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7,5dm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7,5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7,5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7,5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421,875 (dm</a:t>
            </a:r>
            <a:r>
              <a:rPr lang="en-US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lập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421,875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6328,125 (kg)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6328,125kg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1" descr="学习的孩子"/>
          <p:cNvPicPr>
            <a:picLocks noChangeAspect="1"/>
          </p:cNvPicPr>
          <p:nvPr/>
        </p:nvPicPr>
        <p:blipFill>
          <a:blip r:embed="rId2"/>
          <a:srcRect l="13708" r="14106"/>
          <a:stretch>
            <a:fillRect/>
          </a:stretch>
        </p:blipFill>
        <p:spPr>
          <a:xfrm>
            <a:off x="8285236" y="1711481"/>
            <a:ext cx="3562468" cy="493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5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原创孟菲斯风格艺术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88590" y="-2688590"/>
            <a:ext cx="6847205" cy="1222438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77939" y="1490343"/>
            <a:ext cx="7992745" cy="4018915"/>
            <a:chOff x="2288247" y="1490343"/>
            <a:chExt cx="7992745" cy="4018915"/>
          </a:xfrm>
        </p:grpSpPr>
        <p:sp>
          <p:nvSpPr>
            <p:cNvPr id="8" name="圆角矩形 19"/>
            <p:cNvSpPr/>
            <p:nvPr/>
          </p:nvSpPr>
          <p:spPr>
            <a:xfrm>
              <a:off x="2440647" y="1642743"/>
              <a:ext cx="7840345" cy="3866515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2288247" y="1490343"/>
              <a:ext cx="7840345" cy="386651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77939" y="2366461"/>
            <a:ext cx="7608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UTM Gradoo" pitchFamily="18" charset="0"/>
              </a:rPr>
              <a:t>KHỞI ĐỘNG</a:t>
            </a:r>
            <a:endParaRPr lang="en-US" sz="9600" b="1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UTM Gradoo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41"/>
          <p:cNvSpPr/>
          <p:nvPr/>
        </p:nvSpPr>
        <p:spPr>
          <a:xfrm>
            <a:off x="633891" y="2796178"/>
            <a:ext cx="7564322" cy="2853508"/>
          </a:xfrm>
          <a:prstGeom prst="roundRect">
            <a:avLst>
              <a:gd name="adj" fmla="val 21937"/>
            </a:avLst>
          </a:prstGeom>
          <a:solidFill>
            <a:srgbClr val="FDE9FB"/>
          </a:solidFill>
          <a:ln w="57150">
            <a:solidFill>
              <a:srgbClr val="7F38B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pic>
        <p:nvPicPr>
          <p:cNvPr id="2" name="图片 1" descr="8-12"/>
          <p:cNvPicPr>
            <a:picLocks noChangeAspect="1"/>
          </p:cNvPicPr>
          <p:nvPr/>
        </p:nvPicPr>
        <p:blipFill>
          <a:blip r:embed="rId3"/>
          <a:srcRect l="8516" t="15849" r="8999" b="11116"/>
          <a:stretch>
            <a:fillRect/>
          </a:stretch>
        </p:blipFill>
        <p:spPr>
          <a:xfrm>
            <a:off x="8198213" y="3158309"/>
            <a:ext cx="3798570" cy="33635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126" y="833959"/>
            <a:ext cx="114143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hộp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nhật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a = 4dm; b = 3dm; c = 5dm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244" y="3134827"/>
            <a:ext cx="856161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hộp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nhật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là: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000" b="1" dirty="0" smtClean="0">
                <a:latin typeface="Times New Roman"/>
                <a:cs typeface="Times New Roman"/>
              </a:rPr>
              <a:t>×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>
                <a:latin typeface="Times New Roman"/>
                <a:cs typeface="Times New Roman"/>
              </a:rPr>
              <a:t>×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 =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60 (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40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Đáp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́: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60dm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41"/>
          <p:cNvSpPr/>
          <p:nvPr/>
        </p:nvSpPr>
        <p:spPr>
          <a:xfrm>
            <a:off x="633890" y="2796178"/>
            <a:ext cx="10943067" cy="2853508"/>
          </a:xfrm>
          <a:prstGeom prst="roundRect">
            <a:avLst>
              <a:gd name="adj" fmla="val 2193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379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8853">
            <a:off x="560662" y="486987"/>
            <a:ext cx="1540282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122715" y="618937"/>
            <a:ext cx="94542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lập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phải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dạng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biệt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hộp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nhật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72043" y="3069772"/>
            <a:ext cx="1077428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kích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thước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chiều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dài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chiều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rộng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chiều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lúc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hộp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nhật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lập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90945" y="625184"/>
            <a:ext cx="89177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hộp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nhật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gọi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lập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/>
      <p:bldP spid="15" grpId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原创孟菲斯风格艺术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88590" y="-2688590"/>
            <a:ext cx="6847205" cy="1222438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77939" y="1490343"/>
            <a:ext cx="7992745" cy="4018915"/>
            <a:chOff x="2288247" y="1490343"/>
            <a:chExt cx="7992745" cy="4018915"/>
          </a:xfrm>
        </p:grpSpPr>
        <p:sp>
          <p:nvSpPr>
            <p:cNvPr id="8" name="圆角矩形 19"/>
            <p:cNvSpPr/>
            <p:nvPr/>
          </p:nvSpPr>
          <p:spPr>
            <a:xfrm>
              <a:off x="2440647" y="1642743"/>
              <a:ext cx="7840345" cy="3866515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2288247" y="1490343"/>
              <a:ext cx="7840345" cy="386651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77939" y="2366461"/>
            <a:ext cx="7608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UTM Gradoo" pitchFamily="18" charset="0"/>
              </a:rPr>
              <a:t>KHÁM [PHÁ</a:t>
            </a:r>
            <a:endParaRPr lang="en-US" sz="9600" b="1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UTM Grado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25351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arallelogram 235"/>
          <p:cNvSpPr/>
          <p:nvPr/>
        </p:nvSpPr>
        <p:spPr>
          <a:xfrm>
            <a:off x="8238479" y="3893866"/>
            <a:ext cx="2874734" cy="933117"/>
          </a:xfrm>
          <a:prstGeom prst="parallelogram">
            <a:avLst>
              <a:gd name="adj" fmla="val 9328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9108386" y="1895326"/>
            <a:ext cx="2006674" cy="198764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Parallelogram 233"/>
          <p:cNvSpPr/>
          <p:nvPr/>
        </p:nvSpPr>
        <p:spPr>
          <a:xfrm rot="16200000" flipV="1">
            <a:off x="7231632" y="2926796"/>
            <a:ext cx="2898648" cy="859536"/>
          </a:xfrm>
          <a:prstGeom prst="parallelogram">
            <a:avLst>
              <a:gd name="adj" fmla="val 105076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64066" y="1722973"/>
            <a:ext cx="70021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0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1cm</a:t>
            </a:r>
            <a:r>
              <a:rPr lang="en-US" sz="3000" baseline="30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r>
              <a:rPr lang="en-US" sz="3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×</a:t>
            </a:r>
            <a:r>
              <a:rPr lang="en-US" sz="3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= 9 (cm</a:t>
            </a:r>
            <a:r>
              <a:rPr lang="en-US" sz="3000" baseline="30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091665" y="3932785"/>
            <a:ext cx="507261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300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3cm </a:t>
            </a:r>
            <a:r>
              <a:rPr lang="en-US" sz="3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× 3 × 3 = 27 (cm</a:t>
            </a:r>
            <a:r>
              <a:rPr lang="en-US" sz="3000" baseline="30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502229" y="695568"/>
            <a:ext cx="89837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u="sng" dirty="0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b="1" dirty="0">
                <a:solidFill>
                  <a:srgbClr val="3E2290"/>
                </a:solidFill>
                <a:latin typeface="Times New Roman" pitchFamily="18" charset="0"/>
                <a:cs typeface="Times New Roman" pitchFamily="18" charset="0"/>
              </a:rPr>
              <a:t> 3cm.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027366" y="2842804"/>
            <a:ext cx="50650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lập</a:t>
            </a:r>
            <a:r>
              <a:rPr lang="en-US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ở 3 </a:t>
            </a:r>
            <a:r>
              <a:rPr lang="en-US" sz="3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lớp</a:t>
            </a:r>
            <a:r>
              <a:rPr lang="en-US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= 27 (cm</a:t>
            </a:r>
            <a:r>
              <a:rPr lang="en-US" sz="3000" baseline="30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824185" y="3219263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5" name="Rectangle 4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Parallelogram 4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Parallelogram 4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arallelogram 4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Parallelogram 4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534146" y="3528871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2" name="Rectangle 5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Parallelogram 5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Parallelogram 5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arallelogram 5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arallelogram 5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244107" y="3838479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9" name="Rectangle 5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Parallelogram 5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Parallelogram 6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arallelogram 6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arallelogram 6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9492241" y="3221445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6" name="Rectangle 6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Parallelogram 6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Parallelogram 6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Parallelogram 6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Parallelogram 7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9202202" y="3531053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3" name="Rectangle 7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Parallelogram 7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Parallelogram 7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Parallelogram 7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Parallelogram 7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8912163" y="3840661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0" name="Rectangle 7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Parallelogram 8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Parallelogram 8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Parallelogram 8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Parallelogram 8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0144749" y="3233626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7" name="Rectangle 8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Parallelogram 8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Parallelogram 8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Parallelogram 8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Parallelogram 9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9864336" y="3533608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4" name="Rectangle 9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Parallelogram 9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Parallelogram 9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Parallelogram 9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Parallelogram 9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9574297" y="3843216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1" name="Rectangle 10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Parallelogram 10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Parallelogram 10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Parallelogram 10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Parallelogram 10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825798" y="2556879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8" name="Rectangle 10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Parallelogram 10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Parallelogram 10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Parallelogram 11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Parallelogram 11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8535759" y="2866487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5" name="Rectangle 11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Parallelogram 11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Parallelogram 11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Parallelogram 11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Parallelogram 11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8245720" y="3176095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2" name="Rectangle 12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Parallelogram 12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Parallelogram 12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Parallelogram 12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Parallelogram 12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9493854" y="2559061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9" name="Rectangle 12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Parallelogram 12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Parallelogram 13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Parallelogram 13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Parallelogram 13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9203815" y="2868669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6" name="Rectangle 13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Parallelogram 13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Parallelogram 13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Parallelogram 13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Parallelogram 14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8913776" y="3178277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3" name="Rectangle 14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Parallelogram 14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Parallelogram 14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Parallelogram 14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Parallelogram 14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0151175" y="2580868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50" name="Rectangle 14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Parallelogram 15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Parallelogram 15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Parallelogram 15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Parallelogram 15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9865949" y="2880850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57" name="Rectangle 15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Parallelogram 15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Parallelogram 15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Parallelogram 15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Parallelogram 16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9575910" y="3180832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64" name="Rectangle 16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Parallelogram 16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Parallelogram 16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Parallelogram 16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Parallelogram 16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8825979" y="1904339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1" name="Rectangle 17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Parallelogram 17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Parallelogram 17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Parallelogram 17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Parallelogram 17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8540753" y="2204321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8" name="Rectangle 17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Parallelogram 17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Parallelogram 17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Parallelogram 18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Parallelogram 18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8245901" y="2509116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5" name="Rectangle 18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Parallelogram 18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Parallelogram 18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Parallelogram 18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Parallelogram 18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9489222" y="1906521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92" name="Rectangle 19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Parallelogram 19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Parallelogram 19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Parallelogram 19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Parallelogram 19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9203996" y="2201690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99" name="Rectangle 19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Parallelogram 19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Parallelogram 20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Parallelogram 20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Parallelogram 20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8913957" y="2511298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06" name="Rectangle 20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Parallelogram 20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Parallelogram 20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Parallelogram 20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Parallelogram 21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10153550" y="1912214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13" name="Rectangle 21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Parallelogram 21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Parallelogram 21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Parallelogram 21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Parallelogram 21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9866130" y="2218389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20" name="Rectangle 21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Parallelogram 22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Parallelogram 22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Parallelogram 22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Parallelogram 22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9576091" y="2518666"/>
            <a:ext cx="957859" cy="981219"/>
            <a:chOff x="7517218" y="3304161"/>
            <a:chExt cx="1373863" cy="14073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27" name="Rectangle 22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Parallelogram 22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Parallelogram 22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Parallelogram 22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Parallelogram 23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6859686" y="3867518"/>
            <a:ext cx="957859" cy="981219"/>
            <a:chOff x="7517218" y="3304161"/>
            <a:chExt cx="1373863" cy="1407368"/>
          </a:xfrm>
        </p:grpSpPr>
        <p:sp>
          <p:nvSpPr>
            <p:cNvPr id="240" name="Rectangle 23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Parallelogram 24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Parallelogram 24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Parallelogram 24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1cm</a:t>
              </a:r>
              <a:r>
                <a:rPr lang="en-US" sz="1600" baseline="30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5" name="Parallelogram 24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3" name="Parallelogram 232"/>
          <p:cNvSpPr/>
          <p:nvPr/>
        </p:nvSpPr>
        <p:spPr>
          <a:xfrm rot="16200000" flipV="1">
            <a:off x="9227884" y="2933049"/>
            <a:ext cx="2907792" cy="859259"/>
          </a:xfrm>
          <a:prstGeom prst="parallelogram">
            <a:avLst>
              <a:gd name="adj" fmla="val 106756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8237449" y="2838224"/>
            <a:ext cx="2006674" cy="198764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Parallelogram 234"/>
          <p:cNvSpPr/>
          <p:nvPr/>
        </p:nvSpPr>
        <p:spPr>
          <a:xfrm>
            <a:off x="8241124" y="1897028"/>
            <a:ext cx="2874734" cy="933117"/>
          </a:xfrm>
          <a:prstGeom prst="parallelogram">
            <a:avLst>
              <a:gd name="adj" fmla="val 95346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Text Box 141"/>
          <p:cNvSpPr txBox="1">
            <a:spLocks noChangeArrowheads="1"/>
          </p:cNvSpPr>
          <p:nvPr/>
        </p:nvSpPr>
        <p:spPr bwMode="auto">
          <a:xfrm>
            <a:off x="8885274" y="4825873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3cm</a:t>
            </a:r>
          </a:p>
        </p:txBody>
      </p:sp>
      <p:sp>
        <p:nvSpPr>
          <p:cNvPr id="248" name="Text Box 142"/>
          <p:cNvSpPr txBox="1">
            <a:spLocks noChangeArrowheads="1"/>
          </p:cNvSpPr>
          <p:nvPr/>
        </p:nvSpPr>
        <p:spPr bwMode="auto">
          <a:xfrm>
            <a:off x="11148255" y="2786259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3cm</a:t>
            </a:r>
          </a:p>
        </p:txBody>
      </p:sp>
      <p:sp>
        <p:nvSpPr>
          <p:cNvPr id="249" name="Text Box 143"/>
          <p:cNvSpPr txBox="1">
            <a:spLocks noChangeArrowheads="1"/>
          </p:cNvSpPr>
          <p:nvPr/>
        </p:nvSpPr>
        <p:spPr bwMode="auto">
          <a:xfrm>
            <a:off x="10652955" y="4335591"/>
            <a:ext cx="105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3cm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animBg="1"/>
      <p:bldP spid="238" grpId="0" animBg="1"/>
      <p:bldP spid="234" grpId="0" animBg="1"/>
      <p:bldP spid="33" grpId="0"/>
      <p:bldP spid="34" grpId="0"/>
      <p:bldP spid="35" grpId="0"/>
      <p:bldP spid="42" grpId="0"/>
      <p:bldP spid="233" grpId="0" animBg="1"/>
      <p:bldP spid="237" grpId="0" animBg="1"/>
      <p:bldP spid="235" grpId="0" animBg="1"/>
      <p:bldP spid="247" grpId="0"/>
      <p:bldP spid="248" grpId="0"/>
      <p:bldP spid="2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41"/>
          <p:cNvSpPr/>
          <p:nvPr/>
        </p:nvSpPr>
        <p:spPr>
          <a:xfrm>
            <a:off x="613793" y="4302369"/>
            <a:ext cx="7885437" cy="1992923"/>
          </a:xfrm>
          <a:prstGeom prst="roundRect">
            <a:avLst>
              <a:gd name="adj" fmla="val 21937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字魂36号-正文宋楷" panose="02000000000000000000" charset="-122"/>
              <a:ea typeface="字魂36号-正文宋楷" panose="02000000000000000000" charset="-122"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705069" y="3516923"/>
            <a:ext cx="3135239" cy="3234104"/>
          </a:xfrm>
          <a:prstGeom prst="ellipse">
            <a:avLst/>
          </a:prstGeom>
          <a:blipFill rotWithShape="1">
            <a:blip r:embed="rId3"/>
            <a:stretch>
              <a:fillRect l="-3000"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1822146" y="864167"/>
            <a:ext cx="3938587" cy="3303588"/>
            <a:chOff x="4571206" y="2894012"/>
            <a:chExt cx="3938510" cy="3302111"/>
          </a:xfrm>
        </p:grpSpPr>
        <p:grpSp>
          <p:nvGrpSpPr>
            <p:cNvPr id="10" name="Group 293"/>
            <p:cNvGrpSpPr>
              <a:grpSpLocks/>
            </p:cNvGrpSpPr>
            <p:nvPr/>
          </p:nvGrpSpPr>
          <p:grpSpPr bwMode="auto">
            <a:xfrm>
              <a:off x="4571206" y="2894012"/>
              <a:ext cx="3113190" cy="2668588"/>
              <a:chOff x="4571206" y="2894012"/>
              <a:chExt cx="3113190" cy="2668588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777682" y="2895599"/>
                <a:ext cx="1904963" cy="1586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288"/>
              <p:cNvGrpSpPr>
                <a:grpSpLocks/>
              </p:cNvGrpSpPr>
              <p:nvPr/>
            </p:nvGrpSpPr>
            <p:grpSpPr bwMode="auto">
              <a:xfrm>
                <a:off x="4571206" y="2894012"/>
                <a:ext cx="3113190" cy="2668588"/>
                <a:chOff x="4038600" y="2894012"/>
                <a:chExt cx="3113190" cy="2668588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 rot="10800000" flipV="1">
                  <a:off x="4038600" y="2895599"/>
                  <a:ext cx="1208063" cy="837825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0800000" flipV="1">
                  <a:off x="5943563" y="2895599"/>
                  <a:ext cx="1208063" cy="837825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4038600" y="3733424"/>
                  <a:ext cx="1904963" cy="1586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5029572" y="4649002"/>
                  <a:ext cx="1827982" cy="0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5243488" y="4721994"/>
                  <a:ext cx="1904963" cy="1587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0800000" flipV="1">
                  <a:off x="4038600" y="4723581"/>
                  <a:ext cx="1208063" cy="837825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10800000" flipV="1">
                  <a:off x="5943563" y="4723581"/>
                  <a:ext cx="1208063" cy="837825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4038600" y="5561407"/>
                  <a:ext cx="1904963" cy="1586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>
                  <a:off x="6235254" y="3808796"/>
                  <a:ext cx="1827982" cy="1588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3125403" y="4646621"/>
                  <a:ext cx="1827982" cy="1587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4330291" y="3807209"/>
                  <a:ext cx="1827982" cy="1588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" name="TextBox 13"/>
            <p:cNvSpPr txBox="1">
              <a:spLocks noChangeArrowheads="1"/>
            </p:cNvSpPr>
            <p:nvPr/>
          </p:nvSpPr>
          <p:spPr bwMode="auto">
            <a:xfrm rot="-2316680">
              <a:off x="7009558" y="4807681"/>
              <a:ext cx="838184" cy="76166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4400">
                  <a:solidFill>
                    <a:srgbClr val="C00000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7671532" y="3328793"/>
              <a:ext cx="838184" cy="76165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4400">
                  <a:solidFill>
                    <a:srgbClr val="C00000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5272867" y="5434464"/>
              <a:ext cx="838184" cy="76165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4400">
                  <a:solidFill>
                    <a:srgbClr val="C00000"/>
                  </a:solidFill>
                  <a:cs typeface="Arial" charset="0"/>
                </a:rPr>
                <a:t>a</a:t>
              </a:r>
            </a:p>
          </p:txBody>
        </p:sp>
      </p:grpSp>
      <p:sp>
        <p:nvSpPr>
          <p:cNvPr id="27" name="TextBox 29"/>
          <p:cNvSpPr txBox="1">
            <a:spLocks noChangeArrowheads="1"/>
          </p:cNvSpPr>
          <p:nvPr/>
        </p:nvSpPr>
        <p:spPr bwMode="auto">
          <a:xfrm>
            <a:off x="765481" y="4438685"/>
            <a:ext cx="740556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Muốn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tính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thể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tích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hình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lập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phương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ta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lấy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cạnh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nhân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với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cạnh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rồi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nhân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với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cạnh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55846" y="963064"/>
            <a:ext cx="4280774" cy="1376797"/>
            <a:chOff x="6097421" y="1317758"/>
            <a:chExt cx="4280774" cy="1833979"/>
          </a:xfrm>
        </p:grpSpPr>
        <p:sp>
          <p:nvSpPr>
            <p:cNvPr id="29" name="Rectangle: Rounded Corners 41"/>
            <p:cNvSpPr/>
            <p:nvPr/>
          </p:nvSpPr>
          <p:spPr>
            <a:xfrm>
              <a:off x="6097421" y="1317758"/>
              <a:ext cx="4128374" cy="1681579"/>
            </a:xfrm>
            <a:prstGeom prst="roundRect">
              <a:avLst>
                <a:gd name="adj" fmla="val 30303"/>
              </a:avLst>
            </a:prstGeom>
            <a:solidFill>
              <a:srgbClr val="EA9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endParaRPr>
            </a:p>
          </p:txBody>
        </p:sp>
        <p:sp>
          <p:nvSpPr>
            <p:cNvPr id="30" name="Rectangle: Rounded Corners 41"/>
            <p:cNvSpPr/>
            <p:nvPr/>
          </p:nvSpPr>
          <p:spPr>
            <a:xfrm>
              <a:off x="6249821" y="1470158"/>
              <a:ext cx="4128374" cy="1681579"/>
            </a:xfrm>
            <a:prstGeom prst="roundRect">
              <a:avLst>
                <a:gd name="adj" fmla="val 3030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字魂36号-正文宋楷" panose="02000000000000000000" charset="-122"/>
                <a:ea typeface="字魂36号-正文宋楷" panose="02000000000000000000" charset="-122"/>
                <a:cs typeface="+mn-ea"/>
                <a:sym typeface="+mn-lt"/>
              </a:endParaRPr>
            </a:p>
          </p:txBody>
        </p:sp>
      </p:grpSp>
      <p:sp>
        <p:nvSpPr>
          <p:cNvPr id="28" name="TextBox 29"/>
          <p:cNvSpPr txBox="1">
            <a:spLocks noChangeArrowheads="1"/>
          </p:cNvSpPr>
          <p:nvPr/>
        </p:nvSpPr>
        <p:spPr bwMode="auto">
          <a:xfrm>
            <a:off x="6896089" y="1328298"/>
            <a:ext cx="2800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Arial" pitchFamily="34" charset="0"/>
              </a:rPr>
              <a:t>V = a x a x a</a:t>
            </a:r>
            <a:endParaRPr 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979174" y="2451648"/>
            <a:ext cx="5040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V: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phương</a:t>
            </a:r>
            <a:endParaRPr lang="en-US" sz="2800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a: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phương</a:t>
            </a:r>
            <a:endParaRPr lang="en-US" sz="2800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" grpId="0" animBg="1"/>
      <p:bldP spid="27" grpId="0"/>
      <p:bldP spid="28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815429"/>
              </p:ext>
            </p:extLst>
          </p:nvPr>
        </p:nvGraphicFramePr>
        <p:xfrm>
          <a:off x="743856" y="1074791"/>
          <a:ext cx="10492014" cy="509983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246007"/>
                <a:gridCol w="5246007"/>
              </a:tblGrid>
              <a:tr h="10509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hộp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34813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963386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79B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379B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1531453">
                <a:tc>
                  <a:txBody>
                    <a:bodyPr/>
                    <a:lstStyle/>
                    <a:p>
                      <a:pPr marL="1485900" indent="-49213" algn="l"/>
                      <a:endParaRPr lang="en-US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85900" indent="-49213" algn="l"/>
                      <a:endParaRPr lang="en-US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85900" indent="-49213" algn="l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25071" y="2203660"/>
            <a:ext cx="99332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5674" y="3658549"/>
            <a:ext cx="28924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FF379B"/>
                </a:solidFill>
                <a:latin typeface="Times New Roman" pitchFamily="18" charset="0"/>
                <a:cs typeface="Times New Roman" pitchFamily="18" charset="0"/>
              </a:rPr>
              <a:t>V = a </a:t>
            </a:r>
            <a:r>
              <a:rPr lang="en-US" sz="4000" dirty="0">
                <a:solidFill>
                  <a:srgbClr val="FF379B"/>
                </a:solidFill>
                <a:latin typeface="Times New Roman"/>
                <a:cs typeface="Times New Roman"/>
              </a:rPr>
              <a:t>×</a:t>
            </a:r>
            <a:r>
              <a:rPr lang="en-US" sz="4000" dirty="0">
                <a:solidFill>
                  <a:srgbClr val="FF379B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4000" dirty="0">
                <a:solidFill>
                  <a:srgbClr val="FF379B"/>
                </a:solidFill>
                <a:latin typeface="Times New Roman"/>
                <a:cs typeface="Times New Roman"/>
              </a:rPr>
              <a:t>×</a:t>
            </a:r>
            <a:r>
              <a:rPr lang="en-US" sz="4000" dirty="0">
                <a:solidFill>
                  <a:srgbClr val="FF379B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endParaRPr lang="en-US" sz="4000" dirty="0">
              <a:solidFill>
                <a:srgbClr val="FF379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82974" y="3680317"/>
            <a:ext cx="28924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FF379B"/>
                </a:solidFill>
                <a:latin typeface="Times New Roman" pitchFamily="18" charset="0"/>
                <a:cs typeface="Times New Roman" pitchFamily="18" charset="0"/>
              </a:rPr>
              <a:t>V = a </a:t>
            </a:r>
            <a:r>
              <a:rPr lang="en-US" sz="4000" dirty="0">
                <a:solidFill>
                  <a:srgbClr val="FF379B"/>
                </a:solidFill>
                <a:latin typeface="Times New Roman"/>
                <a:cs typeface="Times New Roman"/>
              </a:rPr>
              <a:t>×</a:t>
            </a:r>
            <a:r>
              <a:rPr lang="en-US" sz="4000" dirty="0">
                <a:solidFill>
                  <a:srgbClr val="FF379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379B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4000" dirty="0">
                <a:solidFill>
                  <a:srgbClr val="FF379B"/>
                </a:solidFill>
                <a:latin typeface="Times New Roman"/>
                <a:cs typeface="Times New Roman"/>
              </a:rPr>
              <a:t>×</a:t>
            </a:r>
            <a:r>
              <a:rPr lang="en-US" sz="4000" dirty="0">
                <a:solidFill>
                  <a:srgbClr val="FF379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379B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dirty="0">
              <a:solidFill>
                <a:srgbClr val="FF379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5433" y="4591625"/>
            <a:ext cx="30425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indent="-49213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65088" indent="-49213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65088" indent="-49213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8144329" y="4610885"/>
            <a:ext cx="1948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indent="-49213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3327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9160429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986</Words>
  <Application>Microsoft Office PowerPoint</Application>
  <PresentationFormat>Custom</PresentationFormat>
  <Paragraphs>169</Paragraphs>
  <Slides>23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ll</dc:creator>
  <cp:lastModifiedBy>admin</cp:lastModifiedBy>
  <cp:revision>60</cp:revision>
  <dcterms:created xsi:type="dcterms:W3CDTF">2019-07-20T12:01:00Z</dcterms:created>
  <dcterms:modified xsi:type="dcterms:W3CDTF">2022-02-15T22:13:47Z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