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Lst>
  <p:notesMasterIdLst>
    <p:notesMasterId r:id="rId31"/>
  </p:notesMasterIdLst>
  <p:sldIdLst>
    <p:sldId id="256" r:id="rId3"/>
    <p:sldId id="289" r:id="rId4"/>
    <p:sldId id="312" r:id="rId5"/>
    <p:sldId id="313" r:id="rId6"/>
    <p:sldId id="293" r:id="rId7"/>
    <p:sldId id="259" r:id="rId8"/>
    <p:sldId id="296" r:id="rId9"/>
    <p:sldId id="303" r:id="rId10"/>
    <p:sldId id="304" r:id="rId11"/>
    <p:sldId id="305" r:id="rId12"/>
    <p:sldId id="309" r:id="rId13"/>
    <p:sldId id="310" r:id="rId14"/>
    <p:sldId id="311" r:id="rId15"/>
    <p:sldId id="314" r:id="rId16"/>
    <p:sldId id="315" r:id="rId17"/>
    <p:sldId id="316" r:id="rId18"/>
    <p:sldId id="297" r:id="rId19"/>
    <p:sldId id="317" r:id="rId20"/>
    <p:sldId id="318" r:id="rId21"/>
    <p:sldId id="298" r:id="rId22"/>
    <p:sldId id="319" r:id="rId23"/>
    <p:sldId id="320" r:id="rId24"/>
    <p:sldId id="322" r:id="rId25"/>
    <p:sldId id="323" r:id="rId26"/>
    <p:sldId id="321" r:id="rId27"/>
    <p:sldId id="324" r:id="rId28"/>
    <p:sldId id="325" r:id="rId29"/>
    <p:sldId id="326" r:id="rId30"/>
  </p:sldIdLst>
  <p:sldSz cx="12192000" cy="6858000"/>
  <p:notesSz cx="6858000" cy="9144000"/>
  <p:embeddedFontLs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字魂95号-手刻宋" panose="020B0604020202020204" charset="-122"/>
      <p:regular r:id="rId35"/>
    </p:embeddedFont>
    <p:embeddedFont>
      <p:font typeface="Helvetica" panose="020B0604020202020204" pitchFamily="34" charset="0"/>
      <p:regular r:id="rId36"/>
      <p:bold r:id="rId37"/>
      <p:italic r:id="rId38"/>
      <p:boldItalic r:id="rId39"/>
    </p:embeddedFont>
    <p:embeddedFont>
      <p:font typeface="iCiel Cadena" panose="02000503000000020004" pitchFamily="2" charset="0"/>
      <p:bold r:id="rId40"/>
    </p:embeddedFont>
    <p:embeddedFont>
      <p:font typeface="UTM Aristote" panose="02040603050506020204" pitchFamily="18" charset="0"/>
      <p:regular r:id="rId41"/>
    </p:embeddedFont>
    <p:embeddedFont>
      <p:font typeface="UTM Colossalis" panose="02040603050506020204" pitchFamily="18" charset="0"/>
      <p:regular r:id="rId42"/>
    </p:embeddedFont>
    <p:embeddedFont>
      <p:font typeface="UTM Sharnay" panose="02040603050506020204" pitchFamily="18" charset="0"/>
      <p: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C1A"/>
    <a:srgbClr val="FBE5D6"/>
    <a:srgbClr val="ED7D31"/>
    <a:srgbClr val="2BC3B5"/>
    <a:srgbClr val="CDE6F2"/>
    <a:srgbClr val="ADC800"/>
    <a:srgbClr val="F1F1ED"/>
    <a:srgbClr val="C16B05"/>
    <a:srgbClr val="90C2EE"/>
    <a:srgbClr val="EC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6" autoAdjust="0"/>
    <p:restoredTop sz="94660"/>
  </p:normalViewPr>
  <p:slideViewPr>
    <p:cSldViewPr snapToGrid="0" showGuides="1">
      <p:cViewPr varScale="1">
        <p:scale>
          <a:sx n="53" d="100"/>
          <a:sy n="53" d="100"/>
        </p:scale>
        <p:origin x="844"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2023/2/23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4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277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41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689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007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89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16</a:t>
            </a:fld>
            <a:endParaRPr lang="zh-CN" altLang="en-US"/>
          </a:p>
        </p:txBody>
      </p:sp>
    </p:spTree>
    <p:extLst>
      <p:ext uri="{BB962C8B-B14F-4D97-AF65-F5344CB8AC3E}">
        <p14:creationId xmlns:p14="http://schemas.microsoft.com/office/powerpoint/2010/main" val="673325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17</a:t>
            </a:fld>
            <a:endParaRPr lang="zh-CN" altLang="en-US"/>
          </a:p>
        </p:txBody>
      </p:sp>
    </p:spTree>
    <p:extLst>
      <p:ext uri="{BB962C8B-B14F-4D97-AF65-F5344CB8AC3E}">
        <p14:creationId xmlns:p14="http://schemas.microsoft.com/office/powerpoint/2010/main" val="3518448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18</a:t>
            </a:fld>
            <a:endParaRPr lang="zh-CN" altLang="en-US"/>
          </a:p>
        </p:txBody>
      </p:sp>
    </p:spTree>
    <p:extLst>
      <p:ext uri="{BB962C8B-B14F-4D97-AF65-F5344CB8AC3E}">
        <p14:creationId xmlns:p14="http://schemas.microsoft.com/office/powerpoint/2010/main" val="139493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19</a:t>
            </a:fld>
            <a:endParaRPr lang="zh-CN" altLang="en-US"/>
          </a:p>
        </p:txBody>
      </p:sp>
    </p:spTree>
    <p:extLst>
      <p:ext uri="{BB962C8B-B14F-4D97-AF65-F5344CB8AC3E}">
        <p14:creationId xmlns:p14="http://schemas.microsoft.com/office/powerpoint/2010/main" val="10706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868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20</a:t>
            </a:fld>
            <a:endParaRPr lang="zh-CN" altLang="en-US"/>
          </a:p>
        </p:txBody>
      </p:sp>
    </p:spTree>
    <p:extLst>
      <p:ext uri="{BB962C8B-B14F-4D97-AF65-F5344CB8AC3E}">
        <p14:creationId xmlns:p14="http://schemas.microsoft.com/office/powerpoint/2010/main" val="226181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21</a:t>
            </a:fld>
            <a:endParaRPr lang="zh-CN" altLang="en-US"/>
          </a:p>
        </p:txBody>
      </p:sp>
    </p:spTree>
    <p:extLst>
      <p:ext uri="{BB962C8B-B14F-4D97-AF65-F5344CB8AC3E}">
        <p14:creationId xmlns:p14="http://schemas.microsoft.com/office/powerpoint/2010/main" val="897880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22</a:t>
            </a:fld>
            <a:endParaRPr lang="zh-CN" altLang="en-US"/>
          </a:p>
        </p:txBody>
      </p:sp>
    </p:spTree>
    <p:extLst>
      <p:ext uri="{BB962C8B-B14F-4D97-AF65-F5344CB8AC3E}">
        <p14:creationId xmlns:p14="http://schemas.microsoft.com/office/powerpoint/2010/main" val="634416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23</a:t>
            </a:fld>
            <a:endParaRPr lang="zh-CN" altLang="en-US"/>
          </a:p>
        </p:txBody>
      </p:sp>
    </p:spTree>
    <p:extLst>
      <p:ext uri="{BB962C8B-B14F-4D97-AF65-F5344CB8AC3E}">
        <p14:creationId xmlns:p14="http://schemas.microsoft.com/office/powerpoint/2010/main" val="148965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24</a:t>
            </a:fld>
            <a:endParaRPr lang="zh-CN" altLang="en-US"/>
          </a:p>
        </p:txBody>
      </p:sp>
    </p:spTree>
    <p:extLst>
      <p:ext uri="{BB962C8B-B14F-4D97-AF65-F5344CB8AC3E}">
        <p14:creationId xmlns:p14="http://schemas.microsoft.com/office/powerpoint/2010/main" val="425898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25</a:t>
            </a:fld>
            <a:endParaRPr lang="zh-CN" altLang="en-US"/>
          </a:p>
        </p:txBody>
      </p:sp>
    </p:spTree>
    <p:extLst>
      <p:ext uri="{BB962C8B-B14F-4D97-AF65-F5344CB8AC3E}">
        <p14:creationId xmlns:p14="http://schemas.microsoft.com/office/powerpoint/2010/main" val="746216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26</a:t>
            </a:fld>
            <a:endParaRPr lang="zh-CN" altLang="en-US"/>
          </a:p>
        </p:txBody>
      </p:sp>
    </p:spTree>
    <p:extLst>
      <p:ext uri="{BB962C8B-B14F-4D97-AF65-F5344CB8AC3E}">
        <p14:creationId xmlns:p14="http://schemas.microsoft.com/office/powerpoint/2010/main" val="994139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27</a:t>
            </a:fld>
            <a:endParaRPr lang="zh-CN" altLang="en-US"/>
          </a:p>
        </p:txBody>
      </p:sp>
    </p:spTree>
    <p:extLst>
      <p:ext uri="{BB962C8B-B14F-4D97-AF65-F5344CB8AC3E}">
        <p14:creationId xmlns:p14="http://schemas.microsoft.com/office/powerpoint/2010/main" val="3389439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688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3</a:t>
            </a:fld>
            <a:endParaRPr lang="zh-CN" altLang="en-US"/>
          </a:p>
        </p:txBody>
      </p:sp>
    </p:spTree>
    <p:extLst>
      <p:ext uri="{BB962C8B-B14F-4D97-AF65-F5344CB8AC3E}">
        <p14:creationId xmlns:p14="http://schemas.microsoft.com/office/powerpoint/2010/main" val="241800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4</a:t>
            </a:fld>
            <a:endParaRPr lang="zh-CN" altLang="en-US"/>
          </a:p>
        </p:txBody>
      </p:sp>
    </p:spTree>
    <p:extLst>
      <p:ext uri="{BB962C8B-B14F-4D97-AF65-F5344CB8AC3E}">
        <p14:creationId xmlns:p14="http://schemas.microsoft.com/office/powerpoint/2010/main" val="58257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24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6</a:t>
            </a:fld>
            <a:endParaRPr lang="zh-CN" altLang="en-US"/>
          </a:p>
        </p:txBody>
      </p:sp>
    </p:spTree>
    <p:extLst>
      <p:ext uri="{BB962C8B-B14F-4D97-AF65-F5344CB8AC3E}">
        <p14:creationId xmlns:p14="http://schemas.microsoft.com/office/powerpoint/2010/main" val="308138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17684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8</a:t>
            </a:fld>
            <a:endParaRPr lang="zh-CN" altLang="en-US"/>
          </a:p>
        </p:txBody>
      </p:sp>
    </p:spTree>
    <p:extLst>
      <p:ext uri="{BB962C8B-B14F-4D97-AF65-F5344CB8AC3E}">
        <p14:creationId xmlns:p14="http://schemas.microsoft.com/office/powerpoint/2010/main" val="33216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207FB-5652-4E28-A012-148C0BFF1E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2899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12" name="图片 11">
            <a:extLst>
              <a:ext uri="{FF2B5EF4-FFF2-40B4-BE49-F238E27FC236}">
                <a16:creationId xmlns:a16="http://schemas.microsoft.com/office/drawing/2014/main" id="{A062E4E0-D23E-4EB6-A316-96318FFD68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17" name="图片 16">
            <a:extLst>
              <a:ext uri="{FF2B5EF4-FFF2-40B4-BE49-F238E27FC236}">
                <a16:creationId xmlns:a16="http://schemas.microsoft.com/office/drawing/2014/main" id="{DFD6FCB5-BF5D-43FB-9D0D-63531F3F45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19" name="图片 18">
            <a:extLst>
              <a:ext uri="{FF2B5EF4-FFF2-40B4-BE49-F238E27FC236}">
                <a16:creationId xmlns:a16="http://schemas.microsoft.com/office/drawing/2014/main" id="{417552DC-016E-4EE0-BCE1-C77A9AA627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21" name="图片 20">
            <a:extLst>
              <a:ext uri="{FF2B5EF4-FFF2-40B4-BE49-F238E27FC236}">
                <a16:creationId xmlns:a16="http://schemas.microsoft.com/office/drawing/2014/main" id="{63DF406B-E7A2-49FB-96F2-E0E660964F1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23" name="图片 22">
            <a:extLst>
              <a:ext uri="{FF2B5EF4-FFF2-40B4-BE49-F238E27FC236}">
                <a16:creationId xmlns:a16="http://schemas.microsoft.com/office/drawing/2014/main" id="{9218073A-6BCC-4CDB-B4FD-D38314CE7F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5" name="图片 34">
            <a:extLst>
              <a:ext uri="{FF2B5EF4-FFF2-40B4-BE49-F238E27FC236}">
                <a16:creationId xmlns:a16="http://schemas.microsoft.com/office/drawing/2014/main" id="{946C196F-4545-4556-8D3F-834034255C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7" name="图片 36">
            <a:extLst>
              <a:ext uri="{FF2B5EF4-FFF2-40B4-BE49-F238E27FC236}">
                <a16:creationId xmlns:a16="http://schemas.microsoft.com/office/drawing/2014/main" id="{522E712E-1C44-459F-B5A9-22EC0FA0A0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Tree>
    <p:extLst>
      <p:ext uri="{BB962C8B-B14F-4D97-AF65-F5344CB8AC3E}">
        <p14:creationId xmlns:p14="http://schemas.microsoft.com/office/powerpoint/2010/main" val="500601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899" fill="hold"/>
                                        <p:tgtEl>
                                          <p:spTgt spid="30"/>
                                        </p:tgtEl>
                                        <p:attrNameLst>
                                          <p:attrName>ppt_x</p:attrName>
                                        </p:attrNameLst>
                                      </p:cBhvr>
                                      <p:tavLst>
                                        <p:tav tm="0">
                                          <p:val>
                                            <p:strVal val="#ppt_x"/>
                                          </p:val>
                                        </p:tav>
                                        <p:tav tm="100000">
                                          <p:val>
                                            <p:strVal val="#ppt_x"/>
                                          </p:val>
                                        </p:tav>
                                      </p:tavLst>
                                    </p:anim>
                                    <p:anim calcmode="lin" valueType="num">
                                      <p:cBhvr additive="base">
                                        <p:cTn id="8" dur="1899"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988" fill="hold"/>
                                        <p:tgtEl>
                                          <p:spTgt spid="29"/>
                                        </p:tgtEl>
                                        <p:attrNameLst>
                                          <p:attrName>ppt_x</p:attrName>
                                        </p:attrNameLst>
                                      </p:cBhvr>
                                      <p:tavLst>
                                        <p:tav tm="0">
                                          <p:val>
                                            <p:strVal val="#ppt_x"/>
                                          </p:val>
                                        </p:tav>
                                        <p:tav tm="100000">
                                          <p:val>
                                            <p:strVal val="#ppt_x"/>
                                          </p:val>
                                        </p:tav>
                                      </p:tavLst>
                                    </p:anim>
                                    <p:anim calcmode="lin" valueType="num">
                                      <p:cBhvr additive="base">
                                        <p:cTn id="12" dur="1988"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03" fill="hold"/>
                                        <p:tgtEl>
                                          <p:spTgt spid="25"/>
                                        </p:tgtEl>
                                        <p:attrNameLst>
                                          <p:attrName>ppt_x</p:attrName>
                                        </p:attrNameLst>
                                      </p:cBhvr>
                                      <p:tavLst>
                                        <p:tav tm="0">
                                          <p:val>
                                            <p:strVal val="#ppt_x"/>
                                          </p:val>
                                        </p:tav>
                                        <p:tav tm="100000">
                                          <p:val>
                                            <p:strVal val="#ppt_x"/>
                                          </p:val>
                                        </p:tav>
                                      </p:tavLst>
                                    </p:anim>
                                    <p:anim calcmode="lin" valueType="num">
                                      <p:cBhvr additive="base">
                                        <p:cTn id="16" dur="1903" fill="hold"/>
                                        <p:tgtEl>
                                          <p:spTgt spid="2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250"/>
                                        <p:tgtEl>
                                          <p:spTgt spid="39"/>
                                        </p:tgtEl>
                                      </p:cBhvr>
                                    </p:animEffect>
                                  </p:childTnLst>
                                </p:cTn>
                              </p:par>
                              <p:par>
                                <p:cTn id="20" presetID="10" presetClass="entr" presetSubtype="0" fill="hold" nodeType="withEffect">
                                  <p:stCondLst>
                                    <p:cond delay="5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250"/>
                                        <p:tgtEl>
                                          <p:spTgt spid="41"/>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250" fill="hold"/>
                                        <p:tgtEl>
                                          <p:spTgt spid="12"/>
                                        </p:tgtEl>
                                        <p:attrNameLst>
                                          <p:attrName>ppt_w</p:attrName>
                                        </p:attrNameLst>
                                      </p:cBhvr>
                                      <p:tavLst>
                                        <p:tav tm="0">
                                          <p:val>
                                            <p:strVal val="#ppt_w+.3"/>
                                          </p:val>
                                        </p:tav>
                                        <p:tav tm="100000">
                                          <p:val>
                                            <p:strVal val="#ppt_w"/>
                                          </p:val>
                                        </p:tav>
                                      </p:tavLst>
                                    </p:anim>
                                    <p:anim calcmode="lin" valueType="num">
                                      <p:cBhvr>
                                        <p:cTn id="26" dur="1250" fill="hold"/>
                                        <p:tgtEl>
                                          <p:spTgt spid="12"/>
                                        </p:tgtEl>
                                        <p:attrNameLst>
                                          <p:attrName>ppt_h</p:attrName>
                                        </p:attrNameLst>
                                      </p:cBhvr>
                                      <p:tavLst>
                                        <p:tav tm="0">
                                          <p:val>
                                            <p:strVal val="#ppt_h"/>
                                          </p:val>
                                        </p:tav>
                                        <p:tav tm="100000">
                                          <p:val>
                                            <p:strVal val="#ppt_h"/>
                                          </p:val>
                                        </p:tav>
                                      </p:tavLst>
                                    </p:anim>
                                    <p:animEffect transition="in" filter="fade">
                                      <p:cBhvr>
                                        <p:cTn id="27" dur="1250"/>
                                        <p:tgtEl>
                                          <p:spTgt spid="12"/>
                                        </p:tgtEl>
                                      </p:cBhvr>
                                    </p:animEffect>
                                  </p:childTnLst>
                                </p:cTn>
                              </p:par>
                              <p:par>
                                <p:cTn id="28" presetID="6" presetClass="entr" presetSubtype="32" fill="hold" nodeType="withEffect">
                                  <p:stCondLst>
                                    <p:cond delay="750"/>
                                  </p:stCondLst>
                                  <p:childTnLst>
                                    <p:set>
                                      <p:cBhvr>
                                        <p:cTn id="29" dur="1" fill="hold">
                                          <p:stCondLst>
                                            <p:cond delay="0"/>
                                          </p:stCondLst>
                                        </p:cTn>
                                        <p:tgtEl>
                                          <p:spTgt spid="10"/>
                                        </p:tgtEl>
                                        <p:attrNameLst>
                                          <p:attrName>style.visibility</p:attrName>
                                        </p:attrNameLst>
                                      </p:cBhvr>
                                      <p:to>
                                        <p:strVal val="visible"/>
                                      </p:to>
                                    </p:set>
                                    <p:animEffect transition="in" filter="circle(out)">
                                      <p:cBhvr>
                                        <p:cTn id="30" dur="1500"/>
                                        <p:tgtEl>
                                          <p:spTgt spid="10"/>
                                        </p:tgtEl>
                                      </p:cBhvr>
                                    </p:animEffect>
                                  </p:childTnLst>
                                </p:cTn>
                              </p:par>
                              <p:par>
                                <p:cTn id="31" presetID="10" presetClass="entr" presetSubtype="0" fill="hold" nodeType="withEffect">
                                  <p:stCondLst>
                                    <p:cond delay="786"/>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212"/>
                                        <p:tgtEl>
                                          <p:spTgt spid="19"/>
                                        </p:tgtEl>
                                      </p:cBhvr>
                                    </p:animEffect>
                                  </p:childTnLst>
                                </p:cTn>
                              </p:par>
                              <p:par>
                                <p:cTn id="34" presetID="10" presetClass="entr" presetSubtype="0" fill="hold" nodeType="withEffect">
                                  <p:stCondLst>
                                    <p:cond delay="738"/>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395"/>
                                        <p:tgtEl>
                                          <p:spTgt spid="37"/>
                                        </p:tgtEl>
                                      </p:cBhvr>
                                    </p:animEffect>
                                  </p:childTnLst>
                                </p:cTn>
                              </p:par>
                              <p:par>
                                <p:cTn id="37" presetID="10" presetClass="entr" presetSubtype="0" fill="hold" nodeType="withEffect">
                                  <p:stCondLst>
                                    <p:cond delay="599"/>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157"/>
                                        <p:tgtEl>
                                          <p:spTgt spid="21"/>
                                        </p:tgtEl>
                                      </p:cBhvr>
                                    </p:animEffect>
                                  </p:childTnLst>
                                </p:cTn>
                              </p:par>
                              <p:par>
                                <p:cTn id="40" presetID="10" presetClass="entr" presetSubtype="0" fill="hold" nodeType="withEffect">
                                  <p:stCondLst>
                                    <p:cond delay="865"/>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172"/>
                                        <p:tgtEl>
                                          <p:spTgt spid="23"/>
                                        </p:tgtEl>
                                      </p:cBhvr>
                                    </p:animEffect>
                                  </p:childTnLst>
                                </p:cTn>
                              </p:par>
                              <p:par>
                                <p:cTn id="43" presetID="10" presetClass="entr" presetSubtype="0" fill="hold" nodeType="withEffect">
                                  <p:stCondLst>
                                    <p:cond delay="889"/>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373"/>
                                        <p:tgtEl>
                                          <p:spTgt spid="17"/>
                                        </p:tgtEl>
                                      </p:cBhvr>
                                    </p:animEffect>
                                  </p:childTnLst>
                                </p:cTn>
                              </p:par>
                              <p:par>
                                <p:cTn id="46" presetID="10" presetClass="entr" presetSubtype="0" fill="hold" nodeType="withEffect">
                                  <p:stCondLst>
                                    <p:cond delay="578"/>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373"/>
                                        <p:tgtEl>
                                          <p:spTgt spid="35"/>
                                        </p:tgtEl>
                                      </p:cBhvr>
                                    </p:animEffect>
                                  </p:childTnLst>
                                </p:cTn>
                              </p:par>
                              <p:par>
                                <p:cTn id="49" presetID="22" presetClass="entr" presetSubtype="4" fill="hold" nodeType="withEffect">
                                  <p:stCondLst>
                                    <p:cond delay="150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750"/>
                                        <p:tgtEl>
                                          <p:spTgt spid="15"/>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spTree>
    <p:extLst>
      <p:ext uri="{BB962C8B-B14F-4D97-AF65-F5344CB8AC3E}">
        <p14:creationId xmlns:p14="http://schemas.microsoft.com/office/powerpoint/2010/main" val="15894418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776814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0507087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826604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418316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3427679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19625439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5362205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spTree>
    <p:extLst>
      <p:ext uri="{BB962C8B-B14F-4D97-AF65-F5344CB8AC3E}">
        <p14:creationId xmlns:p14="http://schemas.microsoft.com/office/powerpoint/2010/main" val="2054736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
        <p:nvSpPr>
          <p:cNvPr id="7" name="标题 1">
            <a:extLst>
              <a:ext uri="{FF2B5EF4-FFF2-40B4-BE49-F238E27FC236}">
                <a16:creationId xmlns:a16="http://schemas.microsoft.com/office/drawing/2014/main" id="{A4C7AA21-684D-4DA0-AA3E-FC77C9BD344A}"/>
              </a:ext>
            </a:extLst>
          </p:cNvPr>
          <p:cNvSpPr>
            <a:spLocks noGrp="1"/>
          </p:cNvSpPr>
          <p:nvPr>
            <p:ph type="title" hasCustomPrompt="1"/>
          </p:nvPr>
        </p:nvSpPr>
        <p:spPr>
          <a:xfrm>
            <a:off x="776883" y="120382"/>
            <a:ext cx="2236510" cy="646331"/>
          </a:xfrm>
        </p:spPr>
        <p:txBody>
          <a:bodyPr vert="horz" wrap="none">
            <a:spAutoFit/>
          </a:bodyPr>
          <a:lstStyle>
            <a:lvl1pPr algn="l">
              <a:defRPr sz="4000">
                <a:solidFill>
                  <a:srgbClr val="2E83AC">
                    <a:alpha val="90000"/>
                  </a:srgbClr>
                </a:solidFill>
                <a:effectLst>
                  <a:outerShdw dist="38100" dir="2700000" algn="tl" rotWithShape="0">
                    <a:schemeClr val="bg1"/>
                  </a:outerShdw>
                </a:effectLst>
              </a:defRPr>
            </a:lvl1pPr>
          </a:lstStyle>
          <a:p>
            <a:r>
              <a:rPr lang="zh-CN" altLang="en-US" dirty="0"/>
              <a:t>编辑标题</a:t>
            </a:r>
          </a:p>
        </p:txBody>
      </p:sp>
    </p:spTree>
    <p:extLst>
      <p:ext uri="{BB962C8B-B14F-4D97-AF65-F5344CB8AC3E}">
        <p14:creationId xmlns:p14="http://schemas.microsoft.com/office/powerpoint/2010/main" val="15881649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297230" y="928916"/>
            <a:ext cx="1826141" cy="535531"/>
          </a:xfrm>
        </p:spPr>
        <p:txBody>
          <a:bodyPr wrap="none" anchor="ctr" anchorCtr="0">
            <a:spAutoFit/>
          </a:bodyPr>
          <a:lstStyle>
            <a:lvl1pPr marL="0" indent="0" algn="l">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
        <p:nvSpPr>
          <p:cNvPr id="8" name="标题 1">
            <a:extLst>
              <a:ext uri="{FF2B5EF4-FFF2-40B4-BE49-F238E27FC236}">
                <a16:creationId xmlns:a16="http://schemas.microsoft.com/office/drawing/2014/main" id="{A8761517-69FA-42ED-A8B8-8A1D0AC17151}"/>
              </a:ext>
            </a:extLst>
          </p:cNvPr>
          <p:cNvSpPr>
            <a:spLocks noGrp="1"/>
          </p:cNvSpPr>
          <p:nvPr>
            <p:ph type="title" hasCustomPrompt="1"/>
          </p:nvPr>
        </p:nvSpPr>
        <p:spPr>
          <a:xfrm>
            <a:off x="776883" y="120382"/>
            <a:ext cx="2236510" cy="646331"/>
          </a:xfrm>
        </p:spPr>
        <p:txBody>
          <a:bodyPr vert="horz" wrap="none">
            <a:spAutoFit/>
          </a:bodyPr>
          <a:lstStyle>
            <a:lvl1pPr algn="l">
              <a:defRPr sz="4000">
                <a:solidFill>
                  <a:srgbClr val="2E83AC">
                    <a:alpha val="90000"/>
                  </a:srgbClr>
                </a:solidFill>
                <a:effectLst>
                  <a:outerShdw dist="38100" dir="2700000" algn="tl" rotWithShape="0">
                    <a:schemeClr val="bg1"/>
                  </a:outerShdw>
                </a:effectLst>
              </a:defRPr>
            </a:lvl1pPr>
          </a:lstStyle>
          <a:p>
            <a:r>
              <a:rPr lang="zh-CN" altLang="en-US" dirty="0"/>
              <a:t>编辑标题</a:t>
            </a:r>
          </a:p>
        </p:txBody>
      </p:sp>
      <p:pic>
        <p:nvPicPr>
          <p:cNvPr id="9" name="图片 8">
            <a:extLst>
              <a:ext uri="{FF2B5EF4-FFF2-40B4-BE49-F238E27FC236}">
                <a16:creationId xmlns:a16="http://schemas.microsoft.com/office/drawing/2014/main" id="{E210F6E7-48E9-4803-8A62-3019A18FB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4895346" y="766713"/>
            <a:ext cx="469135" cy="697734"/>
          </a:xfrm>
          <a:prstGeom prst="rect">
            <a:avLst/>
          </a:prstGeom>
        </p:spPr>
      </p:pic>
    </p:spTree>
    <p:extLst>
      <p:ext uri="{BB962C8B-B14F-4D97-AF65-F5344CB8AC3E}">
        <p14:creationId xmlns:p14="http://schemas.microsoft.com/office/powerpoint/2010/main" val="542553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750"/>
                        <p:tgtEl>
                          <p:spTgt spid="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1" name="Picture 10" descr="Background pattern&#10;&#10;Description automatically generated">
            <a:extLst>
              <a:ext uri="{FF2B5EF4-FFF2-40B4-BE49-F238E27FC236}">
                <a16:creationId xmlns:a16="http://schemas.microsoft.com/office/drawing/2014/main" id="{C17BC3D7-FF3C-4396-28FA-D59ECB730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0" y="-50803"/>
            <a:ext cx="12192000" cy="6908801"/>
          </a:xfrm>
          <a:prstGeom prst="rect">
            <a:avLst/>
          </a:prstGeom>
        </p:spPr>
      </p:pic>
    </p:spTree>
    <p:extLst>
      <p:ext uri="{BB962C8B-B14F-4D97-AF65-F5344CB8AC3E}">
        <p14:creationId xmlns:p14="http://schemas.microsoft.com/office/powerpoint/2010/main" val="1813197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0"/>
            <a:ext cx="3193143" cy="2408237"/>
          </a:xfrm>
          <a:prstGeom prst="rect">
            <a:avLst/>
          </a:prstGeom>
        </p:spPr>
      </p:pic>
      <p:pic>
        <p:nvPicPr>
          <p:cNvPr id="15" name="图片 14"/>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r="78690" b="48571"/>
          <a:stretch/>
        </p:blipFill>
        <p:spPr>
          <a:xfrm flipH="1">
            <a:off x="8897256" y="0"/>
            <a:ext cx="3294743" cy="2484862"/>
          </a:xfrm>
          <a:prstGeom prst="rect">
            <a:avLst/>
          </a:prstGeom>
        </p:spPr>
      </p:pic>
    </p:spTree>
    <p:extLst>
      <p:ext uri="{BB962C8B-B14F-4D97-AF65-F5344CB8AC3E}">
        <p14:creationId xmlns:p14="http://schemas.microsoft.com/office/powerpoint/2010/main" val="3109448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spTree>
    <p:extLst>
      <p:ext uri="{BB962C8B-B14F-4D97-AF65-F5344CB8AC3E}">
        <p14:creationId xmlns:p14="http://schemas.microsoft.com/office/powerpoint/2010/main" val="1897756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9125F2-870D-45DD-885C-68853742747B}"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2222" b="-1587"/>
          <a:stretch/>
        </p:blipFill>
        <p:spPr>
          <a:xfrm>
            <a:off x="0" y="-1"/>
            <a:ext cx="12192000" cy="696685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78692" r="-2" b="48571"/>
          <a:stretch/>
        </p:blipFill>
        <p:spPr>
          <a:xfrm flipH="1">
            <a:off x="0" y="1"/>
            <a:ext cx="2452914" cy="1849964"/>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 t="51809" r="78692" b="-3238"/>
          <a:stretch/>
        </p:blipFill>
        <p:spPr>
          <a:xfrm flipH="1">
            <a:off x="8997352" y="4608285"/>
            <a:ext cx="3194648" cy="2409372"/>
          </a:xfrm>
          <a:prstGeom prst="rect">
            <a:avLst/>
          </a:prstGeom>
        </p:spPr>
      </p:pic>
      <p:pic>
        <p:nvPicPr>
          <p:cNvPr id="11" name="Picture 10" descr="Background pattern&#10;&#10;Description automatically generated">
            <a:extLst>
              <a:ext uri="{FF2B5EF4-FFF2-40B4-BE49-F238E27FC236}">
                <a16:creationId xmlns:a16="http://schemas.microsoft.com/office/drawing/2014/main" id="{C17BC3D7-FF3C-4396-28FA-D59ECB730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0" y="-50803"/>
            <a:ext cx="12192000" cy="6908801"/>
          </a:xfrm>
          <a:prstGeom prst="rect">
            <a:avLst/>
          </a:prstGeom>
        </p:spPr>
      </p:pic>
    </p:spTree>
    <p:extLst>
      <p:ext uri="{BB962C8B-B14F-4D97-AF65-F5344CB8AC3E}">
        <p14:creationId xmlns:p14="http://schemas.microsoft.com/office/powerpoint/2010/main" val="279208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7" name="Picture 6">
            <a:extLst>
              <a:ext uri="{FF2B5EF4-FFF2-40B4-BE49-F238E27FC236}">
                <a16:creationId xmlns:a16="http://schemas.microsoft.com/office/drawing/2014/main" id="{679EBBEB-7A19-B0F3-5960-65798C1CA7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53296" y="-118980"/>
            <a:ext cx="2453296" cy="2453296"/>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76" r:id="rId6"/>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DB5C8-22C7-478E-A705-928C8452FF78}" type="datetimeFigureOut">
              <a:rPr lang="zh-CN" altLang="en-US" smtClean="0"/>
              <a:t>2023/2/23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125F2-870D-45DD-885C-68853742747B}" type="slidenum">
              <a:rPr lang="zh-CN" altLang="en-US" smtClean="0"/>
              <a:t>‹#›</a:t>
            </a:fld>
            <a:endParaRPr lang="zh-CN" altLang="en-US"/>
          </a:p>
        </p:txBody>
      </p:sp>
      <p:pic>
        <p:nvPicPr>
          <p:cNvPr id="7" name="Picture 6">
            <a:extLst>
              <a:ext uri="{FF2B5EF4-FFF2-40B4-BE49-F238E27FC236}">
                <a16:creationId xmlns:a16="http://schemas.microsoft.com/office/drawing/2014/main" id="{3FB6331E-1C52-CC4B-E21B-C2810D10288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3296" y="-118980"/>
            <a:ext cx="2453296" cy="2453296"/>
          </a:xfrm>
          <a:prstGeom prst="rect">
            <a:avLst/>
          </a:prstGeom>
        </p:spPr>
      </p:pic>
    </p:spTree>
    <p:extLst>
      <p:ext uri="{BB962C8B-B14F-4D97-AF65-F5344CB8AC3E}">
        <p14:creationId xmlns:p14="http://schemas.microsoft.com/office/powerpoint/2010/main" val="2112520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5"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0.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6.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slide" Target="slide9.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notesSlide" Target="../notesSlides/notesSlide11.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slideLayout" Target="../slideLayouts/slideLayout6.xml"/><Relationship Id="rId2" Type="http://schemas.openxmlformats.org/officeDocument/2006/relationships/tags" Target="../tags/tag19.xml"/><Relationship Id="rId16" Type="http://schemas.openxmlformats.org/officeDocument/2006/relationships/tags" Target="../tags/tag33.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slide" Target="slide9.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12.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notesSlide" Target="../notesSlides/notesSlide12.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slideLayout" Target="../slideLayouts/slideLayout6.xml"/><Relationship Id="rId2" Type="http://schemas.openxmlformats.org/officeDocument/2006/relationships/tags" Target="../tags/tag35.xml"/><Relationship Id="rId16" Type="http://schemas.openxmlformats.org/officeDocument/2006/relationships/tags" Target="../tags/tag49.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19" Type="http://schemas.openxmlformats.org/officeDocument/2006/relationships/slide" Target="slide9.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13.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slide" Target="slide9.xml"/><Relationship Id="rId5" Type="http://schemas.openxmlformats.org/officeDocument/2006/relationships/tags" Target="../tags/tag54.xml"/><Relationship Id="rId10" Type="http://schemas.openxmlformats.org/officeDocument/2006/relationships/notesSlide" Target="../notesSlides/notesSlide13.xml"/><Relationship Id="rId4" Type="http://schemas.openxmlformats.org/officeDocument/2006/relationships/tags" Target="../tags/tag53.xml"/><Relationship Id="rId9"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 Target="slide9.xml"/><Relationship Id="rId5" Type="http://schemas.openxmlformats.org/officeDocument/2006/relationships/tags" Target="../tags/tag62.xml"/><Relationship Id="rId10" Type="http://schemas.openxmlformats.org/officeDocument/2006/relationships/notesSlide" Target="../notesSlides/notesSlide14.xml"/><Relationship Id="rId4" Type="http://schemas.openxmlformats.org/officeDocument/2006/relationships/tags" Target="../tags/tag61.xml"/><Relationship Id="rId9"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slideLayout" Target="../slideLayouts/slideLayout6.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slide" Target="slide9.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1.xml"/><Relationship Id="rId1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gif"/><Relationship Id="rId12" Type="http://schemas.openxmlformats.org/officeDocument/2006/relationships/image" Target="../media/image37.png"/><Relationship Id="rId17" Type="http://schemas.openxmlformats.org/officeDocument/2006/relationships/slide" Target="slide16.xml"/><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2.xml"/><Relationship Id="rId5" Type="http://schemas.openxmlformats.org/officeDocument/2006/relationships/image" Target="../media/image33.gif"/><Relationship Id="rId15" Type="http://schemas.openxmlformats.org/officeDocument/2006/relationships/slide" Target="slide13.xml"/><Relationship Id="rId10" Type="http://schemas.openxmlformats.org/officeDocument/2006/relationships/image" Target="../media/image36.png"/><Relationship Id="rId4" Type="http://schemas.openxmlformats.org/officeDocument/2006/relationships/slide" Target="slide14.xml"/><Relationship Id="rId9" Type="http://schemas.openxmlformats.org/officeDocument/2006/relationships/slide" Target="slide15.xml"/><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pic>
        <p:nvPicPr>
          <p:cNvPr id="2" name="Picture 1">
            <a:extLst>
              <a:ext uri="{FF2B5EF4-FFF2-40B4-BE49-F238E27FC236}">
                <a16:creationId xmlns:a16="http://schemas.microsoft.com/office/drawing/2014/main" id="{BB9AC7A8-4F5D-A9CC-69EB-194AC9F66EEF}"/>
              </a:ext>
            </a:extLst>
          </p:cNvPr>
          <p:cNvPicPr>
            <a:picLocks noChangeAspect="1"/>
          </p:cNvPicPr>
          <p:nvPr/>
        </p:nvPicPr>
        <p:blipFill>
          <a:blip r:embed="rId6"/>
          <a:stretch>
            <a:fillRect/>
          </a:stretch>
        </p:blipFill>
        <p:spPr>
          <a:xfrm>
            <a:off x="4430798" y="1236203"/>
            <a:ext cx="8575402" cy="2192797"/>
          </a:xfrm>
          <a:prstGeom prst="rect">
            <a:avLst/>
          </a:prstGeom>
          <a:effectLst>
            <a:glow rad="63500">
              <a:schemeClr val="accent4">
                <a:satMod val="175000"/>
                <a:alpha val="40000"/>
              </a:schemeClr>
            </a:glow>
          </a:effectLst>
        </p:spPr>
      </p:pic>
      <p:pic>
        <p:nvPicPr>
          <p:cNvPr id="4" name="Picture 3">
            <a:extLst>
              <a:ext uri="{FF2B5EF4-FFF2-40B4-BE49-F238E27FC236}">
                <a16:creationId xmlns:a16="http://schemas.microsoft.com/office/drawing/2014/main" id="{D544C7B3-FD18-E26C-042B-EC8DC65A20BA}"/>
              </a:ext>
            </a:extLst>
          </p:cNvPr>
          <p:cNvPicPr>
            <a:picLocks noChangeAspect="1"/>
          </p:cNvPicPr>
          <p:nvPr/>
        </p:nvPicPr>
        <p:blipFill>
          <a:blip r:embed="rId7"/>
          <a:stretch>
            <a:fillRect/>
          </a:stretch>
        </p:blipFill>
        <p:spPr>
          <a:xfrm>
            <a:off x="5336892" y="2356191"/>
            <a:ext cx="6763215" cy="3241816"/>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Đồng có tính chất gì ?</a:t>
            </a:r>
            <a:endParaRPr lang="en-US" sz="5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20438" y="1917023"/>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13"/>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6" name="MH_Other_5">
              <a:extLst>
                <a:ext uri="{FF2B5EF4-FFF2-40B4-BE49-F238E27FC236}">
                  <a16:creationId xmlns:a16="http://schemas.microsoft.com/office/drawing/2014/main" id="{2D78EA86-9980-7DCC-C32A-E836957EB1D1}"/>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Trong suốt, không gỉ, cứng nhưng dễ vỡ.</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299057" y="409491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Có màu đỏ nâu, có ánh kim; dát mỏng và kéo thành sợi; dẫn nhiệt và dẫn điện tốt.</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295828" y="5255627"/>
            <a:ext cx="11278410" cy="1119045"/>
            <a:chOff x="2940395" y="3255159"/>
            <a:chExt cx="12264723" cy="1119045"/>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1"/>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22" name="MH_Other_1">
              <a:extLst>
                <a:ext uri="{FF2B5EF4-FFF2-40B4-BE49-F238E27FC236}">
                  <a16:creationId xmlns:a16="http://schemas.microsoft.com/office/drawing/2014/main" id="{BEBCB206-C0F1-A80E-D129-29EFDB4C98AC}"/>
                </a:ext>
              </a:extLst>
            </p:cNvPr>
            <p:cNvSpPr/>
            <p:nvPr>
              <p:custDataLst>
                <p:tags r:id="rId2"/>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3"/>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4"/>
              </p:custDataLst>
            </p:nvPr>
          </p:nvSpPr>
          <p:spPr>
            <a:xfrm>
              <a:off x="2940395" y="3302627"/>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sp>
        <p:nvSpPr>
          <p:cNvPr id="7" name="Arrow: Left 6">
            <a:hlinkClick r:id="rId19" action="ppaction://hlinksldjump"/>
            <a:extLst>
              <a:ext uri="{FF2B5EF4-FFF2-40B4-BE49-F238E27FC236}">
                <a16:creationId xmlns:a16="http://schemas.microsoft.com/office/drawing/2014/main" id="{CD898F07-9345-C9D4-0B77-39BEF94E4436}"/>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0039524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with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withEffect">
                                  <p:stCondLst>
                                    <p:cond delay="0"/>
                                  </p:stCondLst>
                                  <p:childTnLst>
                                    <p:animEffect transition="out" filter="barn(inVertical)">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Thủy tinh có tính chất gì ?</a:t>
            </a:r>
            <a:endParaRPr lang="en-US" sz="5400">
              <a:solidFill>
                <a:srgbClr val="0070C0"/>
              </a:solidFill>
              <a:latin typeface="UTM Sharnay" panose="02040603050506020204" pitchFamily="18" charset="0"/>
            </a:endParaRPr>
          </a:p>
        </p:txBody>
      </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13"/>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Có màu đỏ nâu, có ánh kim; dễ dát mỏng và kéo thành sợi; dẫn nhiệt và dẫn điện tốt.</a:t>
              </a:r>
            </a:p>
          </p:txBody>
        </p:sp>
        <p:sp>
          <p:nvSpPr>
            <p:cNvPr id="12" name="MH_Other_1">
              <a:extLst>
                <a:ext uri="{FF2B5EF4-FFF2-40B4-BE49-F238E27FC236}">
                  <a16:creationId xmlns:a16="http://schemas.microsoft.com/office/drawing/2014/main" id="{EF4399A1-9C6E-17B0-3C39-AEAFDF878E20}"/>
                </a:ext>
              </a:extLst>
            </p:cNvPr>
            <p:cNvSpPr/>
            <p:nvPr>
              <p:custDataLst>
                <p:tags r:id="rId14"/>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5"/>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6"/>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42900" y="184197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9"/>
              </p:custDataLst>
            </p:nvPr>
          </p:nvSpPr>
          <p:spPr>
            <a:xfrm>
              <a:off x="3789265" y="4803794"/>
              <a:ext cx="11468526" cy="833437"/>
            </a:xfrm>
            <a:prstGeom prst="rect">
              <a:avLst/>
            </a:prstGeom>
            <a:solidFill>
              <a:srgbClr val="FBE5D6"/>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Trong suốt, không gỉ, cứng nhưng dễ vỡ.</a:t>
              </a:r>
            </a:p>
          </p:txBody>
        </p:sp>
        <p:sp>
          <p:nvSpPr>
            <p:cNvPr id="17" name="MH_Other_3">
              <a:extLst>
                <a:ext uri="{FF2B5EF4-FFF2-40B4-BE49-F238E27FC236}">
                  <a16:creationId xmlns:a16="http://schemas.microsoft.com/office/drawing/2014/main" id="{89D59A3F-11B3-F51E-535A-873E18C11BC9}"/>
                </a:ext>
              </a:extLst>
            </p:cNvPr>
            <p:cNvSpPr/>
            <p:nvPr>
              <p:custDataLst>
                <p:tags r:id="rId10"/>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11"/>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12"/>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342901" y="5255627"/>
            <a:ext cx="11231338" cy="1071591"/>
            <a:chOff x="2991584" y="3255159"/>
            <a:chExt cx="12213534" cy="1071591"/>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5"/>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22" name="MH_Other_1">
              <a:extLst>
                <a:ext uri="{FF2B5EF4-FFF2-40B4-BE49-F238E27FC236}">
                  <a16:creationId xmlns:a16="http://schemas.microsoft.com/office/drawing/2014/main" id="{BEBCB206-C0F1-A80E-D129-29EFDB4C98AC}"/>
                </a:ext>
              </a:extLst>
            </p:cNvPr>
            <p:cNvSpPr/>
            <p:nvPr>
              <p:custDataLst>
                <p:tags r:id="rId6"/>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7"/>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8"/>
              </p:custDataLst>
            </p:nvPr>
          </p:nvSpPr>
          <p:spPr>
            <a:xfrm>
              <a:off x="2991584" y="3302627"/>
              <a:ext cx="1088890" cy="1024123"/>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7" name="a - 9Slide.vn">
            <a:extLst>
              <a:ext uri="{FF2B5EF4-FFF2-40B4-BE49-F238E27FC236}">
                <a16:creationId xmlns:a16="http://schemas.microsoft.com/office/drawing/2014/main" id="{A74303DC-5708-66E4-204F-4C69A39796AA}"/>
              </a:ext>
            </a:extLst>
          </p:cNvPr>
          <p:cNvGrpSpPr/>
          <p:nvPr/>
        </p:nvGrpSpPr>
        <p:grpSpPr>
          <a:xfrm>
            <a:off x="331669" y="4264175"/>
            <a:ext cx="11343761" cy="999032"/>
            <a:chOff x="3368476" y="1811338"/>
            <a:chExt cx="12967606" cy="999032"/>
          </a:xfrm>
          <a:solidFill>
            <a:schemeClr val="accent2"/>
          </a:solidFill>
        </p:grpSpPr>
        <p:sp>
          <p:nvSpPr>
            <p:cNvPr id="25" name="MH_SubTitle_1">
              <a:extLst>
                <a:ext uri="{FF2B5EF4-FFF2-40B4-BE49-F238E27FC236}">
                  <a16:creationId xmlns:a16="http://schemas.microsoft.com/office/drawing/2014/main" id="{54E710CD-3073-EC20-CDED-FED3230E477A}"/>
                </a:ext>
              </a:extLst>
            </p:cNvPr>
            <p:cNvSpPr txBox="1"/>
            <p:nvPr>
              <p:custDataLst>
                <p:tags r:id="rId1"/>
              </p:custDataLst>
            </p:nvPr>
          </p:nvSpPr>
          <p:spPr bwMode="auto">
            <a:xfrm>
              <a:off x="4280156" y="1928425"/>
              <a:ext cx="12055926" cy="833438"/>
            </a:xfrm>
            <a:prstGeom prst="rect">
              <a:avLst/>
            </a:prstGeom>
            <a:solidFill>
              <a:srgbClr val="CDE6F2"/>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26" name="MH_Other_5">
              <a:extLst>
                <a:ext uri="{FF2B5EF4-FFF2-40B4-BE49-F238E27FC236}">
                  <a16:creationId xmlns:a16="http://schemas.microsoft.com/office/drawing/2014/main" id="{E30B5AEE-5B33-B640-C9D7-843FAF4F5A50}"/>
                </a:ext>
              </a:extLst>
            </p:cNvPr>
            <p:cNvSpPr/>
            <p:nvPr>
              <p:custDataLst>
                <p:tags r:id="rId2"/>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7" name="MH_Other_6">
              <a:extLst>
                <a:ext uri="{FF2B5EF4-FFF2-40B4-BE49-F238E27FC236}">
                  <a16:creationId xmlns:a16="http://schemas.microsoft.com/office/drawing/2014/main" id="{0DE93C8A-748F-B76B-3B21-E82D7D85C99B}"/>
                </a:ext>
              </a:extLst>
            </p:cNvPr>
            <p:cNvSpPr/>
            <p:nvPr>
              <p:custDataLst>
                <p:tags r:id="rId3"/>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8" name="MH_Other_7">
              <a:extLst>
                <a:ext uri="{FF2B5EF4-FFF2-40B4-BE49-F238E27FC236}">
                  <a16:creationId xmlns:a16="http://schemas.microsoft.com/office/drawing/2014/main" id="{90CD975A-2950-577F-C7DA-592C17730D65}"/>
                </a:ext>
              </a:extLst>
            </p:cNvPr>
            <p:cNvSpPr/>
            <p:nvPr>
              <p:custDataLst>
                <p:tags r:id="rId4"/>
              </p:custDataLst>
            </p:nvPr>
          </p:nvSpPr>
          <p:spPr bwMode="auto">
            <a:xfrm>
              <a:off x="3368476" y="1856391"/>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4" name="Arrow: Left 3">
            <a:hlinkClick r:id="rId19" action="ppaction://hlinksldjump"/>
            <a:extLst>
              <a:ext uri="{FF2B5EF4-FFF2-40B4-BE49-F238E27FC236}">
                <a16:creationId xmlns:a16="http://schemas.microsoft.com/office/drawing/2014/main" id="{1E0BD0F1-27CC-0B31-B32F-095F0E8D176D}"/>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253446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withEffect">
                                  <p:stCondLst>
                                    <p:cond delay="0"/>
                                  </p:stCondLst>
                                  <p:childTnLst>
                                    <p:animEffect transition="out" filter="barn(inVertical)">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solidFill>
                  <a:schemeClr val="tx1"/>
                </a:solidFill>
                <a:latin typeface="UTM Sharnay" panose="02040603050506020204" pitchFamily="18" charset="0"/>
              </a:rPr>
              <a:t>Nhôm có tính chất gì?</a:t>
            </a:r>
            <a:endParaRPr lang="en-US" sz="5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20438" y="1917023"/>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13"/>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Cứng, có tính đàn hồi.</a:t>
              </a:r>
            </a:p>
          </p:txBody>
        </p:sp>
        <p:sp>
          <p:nvSpPr>
            <p:cNvPr id="6" name="MH_Other_5">
              <a:extLst>
                <a:ext uri="{FF2B5EF4-FFF2-40B4-BE49-F238E27FC236}">
                  <a16:creationId xmlns:a16="http://schemas.microsoft.com/office/drawing/2014/main" id="{2D78EA86-9980-7DCC-C32A-E836957EB1D1}"/>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0" name="b - 9Slide.vn">
            <a:extLst>
              <a:ext uri="{FF2B5EF4-FFF2-40B4-BE49-F238E27FC236}">
                <a16:creationId xmlns:a16="http://schemas.microsoft.com/office/drawing/2014/main" id="{62CF9A80-728B-E416-6F74-80EE598644CE}"/>
              </a:ext>
            </a:extLst>
          </p:cNvPr>
          <p:cNvGrpSpPr/>
          <p:nvPr/>
        </p:nvGrpSpPr>
        <p:grpSpPr>
          <a:xfrm>
            <a:off x="320438" y="295761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Trong suốt, không gỉ, cứng nhưng dễ vỡ.</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299057" y="409491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Màu trắng bạc, có ánh kim; có thể kéo thành sợi và dát mỏng; nhẹ,dẫn nhiệt và dẫn điện tốt; không bị gỉ, tuy nhiên có thể bị một số a-xít ăn mòn.</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20" name="d - 9Slide.vn">
            <a:extLst>
              <a:ext uri="{FF2B5EF4-FFF2-40B4-BE49-F238E27FC236}">
                <a16:creationId xmlns:a16="http://schemas.microsoft.com/office/drawing/2014/main" id="{B58084DF-DA2D-CC69-9829-AAA589407360}"/>
              </a:ext>
            </a:extLst>
          </p:cNvPr>
          <p:cNvGrpSpPr/>
          <p:nvPr/>
        </p:nvGrpSpPr>
        <p:grpSpPr>
          <a:xfrm>
            <a:off x="295828" y="5255627"/>
            <a:ext cx="11278410" cy="1119045"/>
            <a:chOff x="2940395" y="3255159"/>
            <a:chExt cx="12264723" cy="1119045"/>
          </a:xfrm>
          <a:solidFill>
            <a:srgbClr val="D5718E"/>
          </a:solidFill>
        </p:grpSpPr>
        <p:sp>
          <p:nvSpPr>
            <p:cNvPr id="21" name="MH_SubTitle_2">
              <a:extLst>
                <a:ext uri="{FF2B5EF4-FFF2-40B4-BE49-F238E27FC236}">
                  <a16:creationId xmlns:a16="http://schemas.microsoft.com/office/drawing/2014/main" id="{B3888E72-74C7-6885-BA99-219C5E1F80C1}"/>
                </a:ext>
              </a:extLst>
            </p:cNvPr>
            <p:cNvSpPr txBox="1"/>
            <p:nvPr>
              <p:custDataLst>
                <p:tags r:id="rId1"/>
              </p:custDataLst>
            </p:nvPr>
          </p:nvSpPr>
          <p:spPr>
            <a:xfrm>
              <a:off x="3774963" y="3391685"/>
              <a:ext cx="11430155" cy="833438"/>
            </a:xfrm>
            <a:prstGeom prst="rect">
              <a:avLst/>
            </a:prstGeom>
            <a:solidFill>
              <a:srgbClr val="E197AC"/>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Có màu đỏ nâu, có ánh kim; dễ dát mỏng và kéo thành sợi; dẫn điện dẫn nhiệt tốt.</a:t>
              </a:r>
            </a:p>
          </p:txBody>
        </p:sp>
        <p:sp>
          <p:nvSpPr>
            <p:cNvPr id="22" name="MH_Other_1">
              <a:extLst>
                <a:ext uri="{FF2B5EF4-FFF2-40B4-BE49-F238E27FC236}">
                  <a16:creationId xmlns:a16="http://schemas.microsoft.com/office/drawing/2014/main" id="{BEBCB206-C0F1-A80E-D129-29EFDB4C98AC}"/>
                </a:ext>
              </a:extLst>
            </p:cNvPr>
            <p:cNvSpPr/>
            <p:nvPr>
              <p:custDataLst>
                <p:tags r:id="rId2"/>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2">
              <a:extLst>
                <a:ext uri="{FF2B5EF4-FFF2-40B4-BE49-F238E27FC236}">
                  <a16:creationId xmlns:a16="http://schemas.microsoft.com/office/drawing/2014/main" id="{863F7336-B766-F44C-7CC8-1E236918790B}"/>
                </a:ext>
              </a:extLst>
            </p:cNvPr>
            <p:cNvSpPr/>
            <p:nvPr>
              <p:custDataLst>
                <p:tags r:id="rId3"/>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4" name="MH_Other_8">
              <a:extLst>
                <a:ext uri="{FF2B5EF4-FFF2-40B4-BE49-F238E27FC236}">
                  <a16:creationId xmlns:a16="http://schemas.microsoft.com/office/drawing/2014/main" id="{E95F321D-FC29-112E-F454-10D353A87D56}"/>
                </a:ext>
              </a:extLst>
            </p:cNvPr>
            <p:cNvSpPr/>
            <p:nvPr>
              <p:custDataLst>
                <p:tags r:id="rId4"/>
              </p:custDataLst>
            </p:nvPr>
          </p:nvSpPr>
          <p:spPr>
            <a:xfrm>
              <a:off x="2940395" y="3302627"/>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1"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sp>
        <p:nvSpPr>
          <p:cNvPr id="7" name="Arrow: Left 6">
            <a:hlinkClick r:id="rId19" action="ppaction://hlinksldjump"/>
            <a:extLst>
              <a:ext uri="{FF2B5EF4-FFF2-40B4-BE49-F238E27FC236}">
                <a16:creationId xmlns:a16="http://schemas.microsoft.com/office/drawing/2014/main" id="{0FEA516E-7BDE-2520-64BE-4724958884D4}"/>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26647862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withEffect">
                                  <p:stCondLst>
                                    <p:cond delay="0"/>
                                  </p:stCondLst>
                                  <p:childTnLst>
                                    <p:animEffect transition="out" filter="barn(inVertic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Thép được sử dụng để làm gì ?</a:t>
            </a:r>
            <a:endParaRPr lang="en-US" sz="4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331669" y="2846176"/>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5"/>
              </p:custDataLst>
            </p:nvPr>
          </p:nvSpPr>
          <p:spPr bwMode="auto">
            <a:xfrm>
              <a:off x="4454371" y="1925896"/>
              <a:ext cx="1205592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Làm đồ điện, dây điện.</a:t>
              </a:r>
            </a:p>
          </p:txBody>
        </p:sp>
        <p:sp>
          <p:nvSpPr>
            <p:cNvPr id="6" name="MH_Other_5">
              <a:extLst>
                <a:ext uri="{FF2B5EF4-FFF2-40B4-BE49-F238E27FC236}">
                  <a16:creationId xmlns:a16="http://schemas.microsoft.com/office/drawing/2014/main" id="{2D78EA86-9980-7DCC-C32A-E836957EB1D1}"/>
                </a:ext>
              </a:extLst>
            </p:cNvPr>
            <p:cNvSpPr/>
            <p:nvPr>
              <p:custDataLst>
                <p:tags r:id="rId6"/>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7"/>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8"/>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74589" y="410099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1"/>
              </p:custDataLst>
            </p:nvPr>
          </p:nvSpPr>
          <p:spPr>
            <a:xfrm>
              <a:off x="3789265" y="4803794"/>
              <a:ext cx="11468526" cy="833437"/>
            </a:xfrm>
            <a:prstGeom prst="rect">
              <a:avLst/>
            </a:prstGeom>
            <a:solidFill>
              <a:schemeClr val="accent1">
                <a:lumMod val="20000"/>
                <a:lumOff val="80000"/>
              </a:schemeClr>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Dùng trong xây dựng nhà cửa, bắc cầu qua sông, đường ray tàu hỏa, máy móc,…</a:t>
              </a:r>
              <a:endPar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7" name="MH_Other_3">
              <a:extLst>
                <a:ext uri="{FF2B5EF4-FFF2-40B4-BE49-F238E27FC236}">
                  <a16:creationId xmlns:a16="http://schemas.microsoft.com/office/drawing/2014/main" id="{89D59A3F-11B3-F51E-535A-873E18C11BC9}"/>
                </a:ext>
              </a:extLst>
            </p:cNvPr>
            <p:cNvSpPr/>
            <p:nvPr>
              <p:custDataLst>
                <p:tags r:id="rId2"/>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3"/>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4"/>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7" name="Arrow: Left 6">
            <a:hlinkClick r:id="rId11" action="ppaction://hlinksldjump"/>
            <a:extLst>
              <a:ext uri="{FF2B5EF4-FFF2-40B4-BE49-F238E27FC236}">
                <a16:creationId xmlns:a16="http://schemas.microsoft.com/office/drawing/2014/main" id="{86969804-B437-EADC-59C3-A9E1E98D74F5}"/>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3380440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Sự biến đổi hóa học là gì ?</a:t>
            </a:r>
            <a:endParaRPr lang="en-US" sz="4400">
              <a:solidFill>
                <a:srgbClr val="0070C0"/>
              </a:solidFill>
              <a:latin typeface="UTM Sharnay" panose="02040603050506020204" pitchFamily="18" charset="0"/>
            </a:endParaRPr>
          </a:p>
        </p:txBody>
      </p:sp>
      <p:grpSp>
        <p:nvGrpSpPr>
          <p:cNvPr id="4" name="a - 9Slide.vn">
            <a:extLst>
              <a:ext uri="{FF2B5EF4-FFF2-40B4-BE49-F238E27FC236}">
                <a16:creationId xmlns:a16="http://schemas.microsoft.com/office/drawing/2014/main" id="{B6D371D8-82C1-B0BB-E3F3-3E14CC5B9A63}"/>
              </a:ext>
            </a:extLst>
          </p:cNvPr>
          <p:cNvGrpSpPr/>
          <p:nvPr/>
        </p:nvGrpSpPr>
        <p:grpSpPr>
          <a:xfrm>
            <a:off x="415489" y="4266932"/>
            <a:ext cx="11361022" cy="999498"/>
            <a:chOff x="3522959" y="1811338"/>
            <a:chExt cx="12987338" cy="999498"/>
          </a:xfrm>
          <a:solidFill>
            <a:schemeClr val="accent2"/>
          </a:solidFill>
        </p:grpSpPr>
        <p:sp>
          <p:nvSpPr>
            <p:cNvPr id="5" name="MH_SubTitle_1">
              <a:extLst>
                <a:ext uri="{FF2B5EF4-FFF2-40B4-BE49-F238E27FC236}">
                  <a16:creationId xmlns:a16="http://schemas.microsoft.com/office/drawing/2014/main" id="{56C0B8EF-32BB-4925-1F57-51D65C39D3A8}"/>
                </a:ext>
              </a:extLst>
            </p:cNvPr>
            <p:cNvSpPr txBox="1"/>
            <p:nvPr>
              <p:custDataLst>
                <p:tags r:id="rId5"/>
              </p:custDataLst>
            </p:nvPr>
          </p:nvSpPr>
          <p:spPr bwMode="auto">
            <a:xfrm>
              <a:off x="4454371" y="1925896"/>
              <a:ext cx="12055926" cy="833438"/>
            </a:xfrm>
            <a:prstGeom prst="rect">
              <a:avLst/>
            </a:prstGeom>
            <a:solidFill>
              <a:srgbClr val="CDE6F2"/>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Sự chuyển thể từ thể lỏng sang thể khí và ngược lại.</a:t>
              </a:r>
            </a:p>
          </p:txBody>
        </p:sp>
        <p:sp>
          <p:nvSpPr>
            <p:cNvPr id="6" name="MH_Other_5">
              <a:extLst>
                <a:ext uri="{FF2B5EF4-FFF2-40B4-BE49-F238E27FC236}">
                  <a16:creationId xmlns:a16="http://schemas.microsoft.com/office/drawing/2014/main" id="{2D78EA86-9980-7DCC-C32A-E836957EB1D1}"/>
                </a:ext>
              </a:extLst>
            </p:cNvPr>
            <p:cNvSpPr/>
            <p:nvPr>
              <p:custDataLst>
                <p:tags r:id="rId6"/>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8" name="MH_Other_6">
              <a:extLst>
                <a:ext uri="{FF2B5EF4-FFF2-40B4-BE49-F238E27FC236}">
                  <a16:creationId xmlns:a16="http://schemas.microsoft.com/office/drawing/2014/main" id="{5D648A8B-FB92-31CB-CA9E-19E2D3E61878}"/>
                </a:ext>
              </a:extLst>
            </p:cNvPr>
            <p:cNvSpPr/>
            <p:nvPr>
              <p:custDataLst>
                <p:tags r:id="rId7"/>
              </p:custDataLst>
            </p:nvPr>
          </p:nvSpPr>
          <p:spPr>
            <a:xfrm flipV="1">
              <a:off x="4414838" y="1811338"/>
              <a:ext cx="171450" cy="171450"/>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9" name="MH_Other_7">
              <a:extLst>
                <a:ext uri="{FF2B5EF4-FFF2-40B4-BE49-F238E27FC236}">
                  <a16:creationId xmlns:a16="http://schemas.microsoft.com/office/drawing/2014/main" id="{83A66E9F-D43B-7C05-8FE1-67D906C7279F}"/>
                </a:ext>
              </a:extLst>
            </p:cNvPr>
            <p:cNvSpPr/>
            <p:nvPr>
              <p:custDataLst>
                <p:tags r:id="rId8"/>
              </p:custDataLst>
            </p:nvPr>
          </p:nvSpPr>
          <p:spPr bwMode="auto">
            <a:xfrm>
              <a:off x="3522959" y="1856857"/>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415489" y="2530199"/>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1"/>
              </p:custDataLst>
            </p:nvPr>
          </p:nvSpPr>
          <p:spPr>
            <a:xfrm>
              <a:off x="3789265" y="4803794"/>
              <a:ext cx="11468526" cy="833437"/>
            </a:xfrm>
            <a:prstGeom prst="rect">
              <a:avLst/>
            </a:prstGeom>
            <a:solidFill>
              <a:srgbClr val="FBE5D6"/>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Sự biến đổi từ chất này sang chất khác.</a:t>
              </a:r>
              <a:endParaRPr kumimoji="0" lang="en-US"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7" name="MH_Other_3">
              <a:extLst>
                <a:ext uri="{FF2B5EF4-FFF2-40B4-BE49-F238E27FC236}">
                  <a16:creationId xmlns:a16="http://schemas.microsoft.com/office/drawing/2014/main" id="{89D59A3F-11B3-F51E-535A-873E18C11BC9}"/>
                </a:ext>
              </a:extLst>
            </p:cNvPr>
            <p:cNvSpPr/>
            <p:nvPr>
              <p:custDataLst>
                <p:tags r:id="rId2"/>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3"/>
              </p:custDataLst>
            </p:nvPr>
          </p:nvSpPr>
          <p:spPr>
            <a:xfrm flipV="1">
              <a:off x="3834758" y="4659579"/>
              <a:ext cx="171450" cy="17145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4"/>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rgbClr val="002060"/>
                  </a:solidFill>
                  <a:latin typeface="Helvetica" panose="020F0502020204030204"/>
                  <a:ea typeface="黑体" panose="02010609060101010101" pitchFamily="49" charset="-122"/>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7" name="Arrow: Left 6">
            <a:hlinkClick r:id="rId11" action="ppaction://hlinksldjump"/>
            <a:extLst>
              <a:ext uri="{FF2B5EF4-FFF2-40B4-BE49-F238E27FC236}">
                <a16:creationId xmlns:a16="http://schemas.microsoft.com/office/drawing/2014/main" id="{1FB7F891-9EB1-6DE6-6CFA-6B322AF4099B}"/>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1972807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AEE7F5-A141-95C8-C52B-89A98FFDA192}"/>
              </a:ext>
            </a:extLst>
          </p:cNvPr>
          <p:cNvSpPr/>
          <p:nvPr/>
        </p:nvSpPr>
        <p:spPr>
          <a:xfrm>
            <a:off x="342900" y="377190"/>
            <a:ext cx="11338560" cy="132588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a:solidFill>
                  <a:schemeClr val="tx1"/>
                </a:solidFill>
                <a:latin typeface="UTM Sharnay" panose="02040603050506020204" pitchFamily="18" charset="0"/>
              </a:rPr>
              <a:t>Hỗn hợp nào dưới đây không phải là dung dịch ?</a:t>
            </a:r>
            <a:endParaRPr lang="en-US" sz="4400">
              <a:solidFill>
                <a:srgbClr val="0070C0"/>
              </a:solidFill>
              <a:latin typeface="UTM Sharnay" panose="02040603050506020204" pitchFamily="18" charset="0"/>
            </a:endParaRPr>
          </a:p>
        </p:txBody>
      </p:sp>
      <p:grpSp>
        <p:nvGrpSpPr>
          <p:cNvPr id="10" name="b - 9Slide.vn">
            <a:extLst>
              <a:ext uri="{FF2B5EF4-FFF2-40B4-BE49-F238E27FC236}">
                <a16:creationId xmlns:a16="http://schemas.microsoft.com/office/drawing/2014/main" id="{62CF9A80-728B-E416-6F74-80EE598644CE}"/>
              </a:ext>
            </a:extLst>
          </p:cNvPr>
          <p:cNvGrpSpPr/>
          <p:nvPr/>
        </p:nvGrpSpPr>
        <p:grpSpPr>
          <a:xfrm>
            <a:off x="342900" y="3609123"/>
            <a:ext cx="11354991" cy="1057275"/>
            <a:chOff x="3454401" y="3233738"/>
            <a:chExt cx="12348002" cy="1057275"/>
          </a:xfrm>
          <a:solidFill>
            <a:srgbClr val="00B050"/>
          </a:solidFill>
        </p:grpSpPr>
        <p:sp>
          <p:nvSpPr>
            <p:cNvPr id="11" name="MH_SubTitle_2">
              <a:extLst>
                <a:ext uri="{FF2B5EF4-FFF2-40B4-BE49-F238E27FC236}">
                  <a16:creationId xmlns:a16="http://schemas.microsoft.com/office/drawing/2014/main" id="{9BEDFAC6-68B5-3A85-0836-C0F12C4AC53E}"/>
                </a:ext>
              </a:extLst>
            </p:cNvPr>
            <p:cNvSpPr txBox="1"/>
            <p:nvPr>
              <p:custDataLst>
                <p:tags r:id="rId9"/>
              </p:custDataLst>
            </p:nvPr>
          </p:nvSpPr>
          <p:spPr>
            <a:xfrm>
              <a:off x="4333875" y="3386007"/>
              <a:ext cx="11468528"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2400" b="1" kern="0">
                  <a:solidFill>
                    <a:srgbClr val="002060"/>
                  </a:solidFill>
                  <a:latin typeface="Times New Roman" panose="02020603050405020304" pitchFamily="18" charset="0"/>
                  <a:cs typeface="Times New Roman" panose="02020603050405020304" pitchFamily="18" charset="0"/>
                </a:rPr>
                <a:t>Nước bột sắn </a:t>
              </a:r>
              <a:r>
                <a:rPr lang="en-US" altLang="zh-CN" sz="2400" b="1" kern="0">
                  <a:solidFill>
                    <a:srgbClr val="002060"/>
                  </a:solidFill>
                  <a:latin typeface="Times New Roman" panose="02020603050405020304" pitchFamily="18" charset="0"/>
                  <a:cs typeface="Times New Roman" panose="02020603050405020304" pitchFamily="18" charset="0"/>
                </a:rPr>
                <a:t>(</a:t>
              </a:r>
              <a:r>
                <a:rPr lang="vi-VN" altLang="zh-CN" sz="2400" b="1" kern="0">
                  <a:solidFill>
                    <a:srgbClr val="002060"/>
                  </a:solidFill>
                  <a:latin typeface="Times New Roman" panose="02020603050405020304" pitchFamily="18" charset="0"/>
                  <a:cs typeface="Times New Roman" panose="02020603050405020304" pitchFamily="18" charset="0"/>
                </a:rPr>
                <a:t>pha sống)</a:t>
              </a:r>
            </a:p>
          </p:txBody>
        </p:sp>
        <p:sp>
          <p:nvSpPr>
            <p:cNvPr id="12" name="MH_Other_1">
              <a:extLst>
                <a:ext uri="{FF2B5EF4-FFF2-40B4-BE49-F238E27FC236}">
                  <a16:creationId xmlns:a16="http://schemas.microsoft.com/office/drawing/2014/main" id="{EF4399A1-9C6E-17B0-3C39-AEAFDF878E20}"/>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3" name="MH_Other_2">
              <a:extLst>
                <a:ext uri="{FF2B5EF4-FFF2-40B4-BE49-F238E27FC236}">
                  <a16:creationId xmlns:a16="http://schemas.microsoft.com/office/drawing/2014/main" id="{8713F36E-A4AC-07A1-D3DE-062A882B875E}"/>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4" name="MH_Other_8">
              <a:extLst>
                <a:ext uri="{FF2B5EF4-FFF2-40B4-BE49-F238E27FC236}">
                  <a16:creationId xmlns:a16="http://schemas.microsoft.com/office/drawing/2014/main" id="{FD34E22D-94D4-32D9-8724-9B4AD69BC462}"/>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B</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15" name="c - 9Slide.vn">
            <a:extLst>
              <a:ext uri="{FF2B5EF4-FFF2-40B4-BE49-F238E27FC236}">
                <a16:creationId xmlns:a16="http://schemas.microsoft.com/office/drawing/2014/main" id="{D97D2B68-1D9D-772E-504D-1FE5358AF2EE}"/>
              </a:ext>
            </a:extLst>
          </p:cNvPr>
          <p:cNvGrpSpPr/>
          <p:nvPr/>
        </p:nvGrpSpPr>
        <p:grpSpPr>
          <a:xfrm>
            <a:off x="374589" y="2197003"/>
            <a:ext cx="11275181" cy="1051874"/>
            <a:chOff x="2996580" y="4659579"/>
            <a:chExt cx="12261211" cy="1051874"/>
          </a:xfrm>
          <a:solidFill>
            <a:srgbClr val="2BC3B5"/>
          </a:solidFill>
        </p:grpSpPr>
        <p:sp>
          <p:nvSpPr>
            <p:cNvPr id="16" name="MH_SubTitle_3">
              <a:extLst>
                <a:ext uri="{FF2B5EF4-FFF2-40B4-BE49-F238E27FC236}">
                  <a16:creationId xmlns:a16="http://schemas.microsoft.com/office/drawing/2014/main" id="{D95E58B1-45E5-3849-4046-487AC1ED6E9B}"/>
                </a:ext>
              </a:extLst>
            </p:cNvPr>
            <p:cNvSpPr txBox="1"/>
            <p:nvPr>
              <p:custDataLst>
                <p:tags r:id="rId5"/>
              </p:custDataLst>
            </p:nvPr>
          </p:nvSpPr>
          <p:spPr>
            <a:xfrm>
              <a:off x="3789265" y="4803794"/>
              <a:ext cx="11468526" cy="833437"/>
            </a:xfrm>
            <a:prstGeom prst="rect">
              <a:avLst/>
            </a:prstGeom>
            <a:solidFill>
              <a:srgbClr val="FBE5D6"/>
            </a:solidFill>
          </p:spPr>
          <p:txBody>
            <a:bodyPr anchor="ctr">
              <a:noAutofit/>
            </a:bodyPr>
            <a:lstStyle/>
            <a:p>
              <a:pPr marL="182563"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Nước đường</a:t>
              </a:r>
            </a:p>
          </p:txBody>
        </p:sp>
        <p:sp>
          <p:nvSpPr>
            <p:cNvPr id="17" name="MH_Other_3">
              <a:extLst>
                <a:ext uri="{FF2B5EF4-FFF2-40B4-BE49-F238E27FC236}">
                  <a16:creationId xmlns:a16="http://schemas.microsoft.com/office/drawing/2014/main" id="{89D59A3F-11B3-F51E-535A-873E18C11BC9}"/>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8" name="MH_Other_4">
              <a:extLst>
                <a:ext uri="{FF2B5EF4-FFF2-40B4-BE49-F238E27FC236}">
                  <a16:creationId xmlns:a16="http://schemas.microsoft.com/office/drawing/2014/main" id="{AD2CABF2-FAF4-35C0-2508-7A54644CBBBD}"/>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19" name="MH_Other_9">
              <a:extLst>
                <a:ext uri="{FF2B5EF4-FFF2-40B4-BE49-F238E27FC236}">
                  <a16:creationId xmlns:a16="http://schemas.microsoft.com/office/drawing/2014/main" id="{9D55B01F-A4BD-E5C5-BBA7-CA380B05CC49}"/>
                </a:ext>
              </a:extLst>
            </p:cNvPr>
            <p:cNvSpPr/>
            <p:nvPr>
              <p:custDataLst>
                <p:tags r:id="rId8"/>
              </p:custDataLst>
            </p:nvPr>
          </p:nvSpPr>
          <p:spPr>
            <a:xfrm>
              <a:off x="2996580" y="4723514"/>
              <a:ext cx="1113316" cy="98793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A</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grpSp>
        <p:nvGrpSpPr>
          <p:cNvPr id="7" name="a - 9Slide.vn">
            <a:extLst>
              <a:ext uri="{FF2B5EF4-FFF2-40B4-BE49-F238E27FC236}">
                <a16:creationId xmlns:a16="http://schemas.microsoft.com/office/drawing/2014/main" id="{A74303DC-5708-66E4-204F-4C69A39796AA}"/>
              </a:ext>
            </a:extLst>
          </p:cNvPr>
          <p:cNvGrpSpPr/>
          <p:nvPr/>
        </p:nvGrpSpPr>
        <p:grpSpPr>
          <a:xfrm>
            <a:off x="354131" y="4915685"/>
            <a:ext cx="11343761" cy="999032"/>
            <a:chOff x="3368476" y="1811338"/>
            <a:chExt cx="12967606" cy="999032"/>
          </a:xfrm>
          <a:solidFill>
            <a:schemeClr val="accent2"/>
          </a:solidFill>
        </p:grpSpPr>
        <p:sp>
          <p:nvSpPr>
            <p:cNvPr id="25" name="MH_SubTitle_1">
              <a:extLst>
                <a:ext uri="{FF2B5EF4-FFF2-40B4-BE49-F238E27FC236}">
                  <a16:creationId xmlns:a16="http://schemas.microsoft.com/office/drawing/2014/main" id="{54E710CD-3073-EC20-CDED-FED3230E477A}"/>
                </a:ext>
              </a:extLst>
            </p:cNvPr>
            <p:cNvSpPr txBox="1"/>
            <p:nvPr>
              <p:custDataLst>
                <p:tags r:id="rId1"/>
              </p:custDataLst>
            </p:nvPr>
          </p:nvSpPr>
          <p:spPr bwMode="auto">
            <a:xfrm>
              <a:off x="4280156" y="1928425"/>
              <a:ext cx="12055926" cy="833438"/>
            </a:xfrm>
            <a:prstGeom prst="rect">
              <a:avLst/>
            </a:prstGeom>
            <a:solidFill>
              <a:srgbClr val="CDE6F2"/>
            </a:solidFill>
          </p:spPr>
          <p:txBody>
            <a:bodyPr anchor="ctr">
              <a:noAutofit/>
            </a:bodyPr>
            <a:lstStyle/>
            <a:p>
              <a:pPr marL="263525" marR="0" lvl="0" algn="ctr" defTabSz="914400" rtl="0" eaLnBrk="1" fontAlgn="auto" latinLnBrk="0" hangingPunct="1">
                <a:lnSpc>
                  <a:spcPct val="120000"/>
                </a:lnSpc>
                <a:spcBef>
                  <a:spcPts val="0"/>
                </a:spcBef>
                <a:spcAft>
                  <a:spcPts val="0"/>
                </a:spcAft>
                <a:buClrTx/>
                <a:buSzTx/>
                <a:buFontTx/>
                <a:buNone/>
                <a:tabLst/>
                <a:defRPr/>
              </a:pPr>
              <a:r>
                <a:rPr kumimoji="0" lang="vi-VN" altLang="zh-C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Nước chanh (đã lọc hết tép chanh và hạt) pha với đường và nước sôi để nguội.</a:t>
              </a:r>
            </a:p>
          </p:txBody>
        </p:sp>
        <p:sp>
          <p:nvSpPr>
            <p:cNvPr id="26" name="MH_Other_5">
              <a:extLst>
                <a:ext uri="{FF2B5EF4-FFF2-40B4-BE49-F238E27FC236}">
                  <a16:creationId xmlns:a16="http://schemas.microsoft.com/office/drawing/2014/main" id="{E30B5AEE-5B33-B640-C9D7-843FAF4F5A50}"/>
                </a:ext>
              </a:extLst>
            </p:cNvPr>
            <p:cNvSpPr/>
            <p:nvPr>
              <p:custDataLst>
                <p:tags r:id="rId2"/>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7" name="MH_Other_6">
              <a:extLst>
                <a:ext uri="{FF2B5EF4-FFF2-40B4-BE49-F238E27FC236}">
                  <a16:creationId xmlns:a16="http://schemas.microsoft.com/office/drawing/2014/main" id="{0DE93C8A-748F-B76B-3B21-E82D7D85C99B}"/>
                </a:ext>
              </a:extLst>
            </p:cNvPr>
            <p:cNvSpPr/>
            <p:nvPr>
              <p:custDataLst>
                <p:tags r:id="rId3"/>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sp>
          <p:nvSpPr>
            <p:cNvPr id="28" name="MH_Other_7">
              <a:extLst>
                <a:ext uri="{FF2B5EF4-FFF2-40B4-BE49-F238E27FC236}">
                  <a16:creationId xmlns:a16="http://schemas.microsoft.com/office/drawing/2014/main" id="{90CD975A-2950-577F-C7DA-592C17730D65}"/>
                </a:ext>
              </a:extLst>
            </p:cNvPr>
            <p:cNvSpPr/>
            <p:nvPr>
              <p:custDataLst>
                <p:tags r:id="rId4"/>
              </p:custDataLst>
            </p:nvPr>
          </p:nvSpPr>
          <p:spPr bwMode="auto">
            <a:xfrm>
              <a:off x="3368476" y="1856391"/>
              <a:ext cx="1170339" cy="953979"/>
            </a:xfrm>
            <a:prstGeom prst="ellipse">
              <a:avLst/>
            </a:prstGeom>
            <a:solidFill>
              <a:srgbClr val="2BC3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rPr>
                <a:t>C</a:t>
              </a:r>
              <a:endParaRPr kumimoji="0" lang="zh-CN" altLang="en-US" sz="4000" b="1" i="0" u="none" strike="noStrike" kern="1200" cap="none" spc="0" normalizeH="0" baseline="0" noProof="0">
                <a:ln>
                  <a:noFill/>
                </a:ln>
                <a:solidFill>
                  <a:srgbClr val="002060"/>
                </a:solidFill>
                <a:effectLst/>
                <a:uLnTx/>
                <a:uFillTx/>
                <a:latin typeface="Helvetica" panose="020F0502020204030204"/>
                <a:ea typeface="黑体" panose="02010609060101010101" pitchFamily="49" charset="-122"/>
                <a:cs typeface="+mn-cs"/>
              </a:endParaRPr>
            </a:p>
          </p:txBody>
        </p:sp>
      </p:grpSp>
      <p:sp>
        <p:nvSpPr>
          <p:cNvPr id="4" name="Arrow: Left 3">
            <a:hlinkClick r:id="rId15" action="ppaction://hlinksldjump"/>
            <a:extLst>
              <a:ext uri="{FF2B5EF4-FFF2-40B4-BE49-F238E27FC236}">
                <a16:creationId xmlns:a16="http://schemas.microsoft.com/office/drawing/2014/main" id="{8C702613-9B75-33DE-016D-73DB9DDD8F48}"/>
              </a:ext>
            </a:extLst>
          </p:cNvPr>
          <p:cNvSpPr/>
          <p:nvPr/>
        </p:nvSpPr>
        <p:spPr>
          <a:xfrm>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Tree>
    <p:extLst>
      <p:ext uri="{BB962C8B-B14F-4D97-AF65-F5344CB8AC3E}">
        <p14:creationId xmlns:p14="http://schemas.microsoft.com/office/powerpoint/2010/main" val="2258405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804303" y="2315170"/>
            <a:ext cx="5167074" cy="2862322"/>
          </a:xfrm>
          <a:prstGeom prst="rect">
            <a:avLst/>
          </a:prstGeom>
          <a:noFill/>
        </p:spPr>
        <p:txBody>
          <a:bodyPr wrap="square" lIns="91440" tIns="45720" rIns="91440" bIns="45720">
            <a:spAutoFit/>
          </a:bodyPr>
          <a:lstStyle/>
          <a:p>
            <a:pPr algn="ctr"/>
            <a:r>
              <a:rPr lang="en-US" sz="6000" b="0" cap="none" spc="0">
                <a:ln w="0"/>
                <a:solidFill>
                  <a:srgbClr val="002060"/>
                </a:solidFill>
                <a:latin typeface="UTM Colossalis" panose="02040603050506020204" pitchFamily="18" charset="0"/>
              </a:rPr>
              <a:t>Sự biến đổi hóa học của các chất</a:t>
            </a:r>
          </a:p>
        </p:txBody>
      </p:sp>
      <p:pic>
        <p:nvPicPr>
          <p:cNvPr id="2" name="Picture 1">
            <a:extLst>
              <a:ext uri="{FF2B5EF4-FFF2-40B4-BE49-F238E27FC236}">
                <a16:creationId xmlns:a16="http://schemas.microsoft.com/office/drawing/2014/main" id="{9666EACA-D4C7-E358-BBD5-99E23E404B70}"/>
              </a:ext>
            </a:extLst>
          </p:cNvPr>
          <p:cNvPicPr>
            <a:picLocks noChangeAspect="1"/>
          </p:cNvPicPr>
          <p:nvPr/>
        </p:nvPicPr>
        <p:blipFill>
          <a:blip r:embed="rId6"/>
          <a:stretch>
            <a:fillRect/>
          </a:stretch>
        </p:blipFill>
        <p:spPr>
          <a:xfrm>
            <a:off x="6687078" y="1351919"/>
            <a:ext cx="5401524" cy="963251"/>
          </a:xfrm>
          <a:prstGeom prst="rect">
            <a:avLst/>
          </a:prstGeom>
        </p:spPr>
      </p:pic>
    </p:spTree>
    <p:extLst>
      <p:ext uri="{BB962C8B-B14F-4D97-AF65-F5344CB8AC3E}">
        <p14:creationId xmlns:p14="http://schemas.microsoft.com/office/powerpoint/2010/main" val="2121628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48C3-28E0-0B3E-8475-E07B5942D5D3}"/>
              </a:ext>
            </a:extLst>
          </p:cNvPr>
          <p:cNvSpPr txBox="1"/>
          <p:nvPr/>
        </p:nvSpPr>
        <p:spPr>
          <a:xfrm>
            <a:off x="191452" y="134035"/>
            <a:ext cx="11890057" cy="1200329"/>
          </a:xfrm>
          <a:prstGeom prst="rect">
            <a:avLst/>
          </a:prstGeom>
          <a:noFill/>
        </p:spPr>
        <p:txBody>
          <a:bodyPr wrap="square">
            <a:spAutoFit/>
          </a:bodyPr>
          <a:lstStyle/>
          <a:p>
            <a:pPr algn="ctr"/>
            <a:r>
              <a:rPr lang="vi-VN" sz="3600" b="1">
                <a:solidFill>
                  <a:srgbClr val="002060"/>
                </a:solidFill>
                <a:latin typeface="Times New Roman" panose="02020603050405020304" pitchFamily="18" charset="0"/>
                <a:cs typeface="Times New Roman" panose="02020603050405020304" pitchFamily="18" charset="0"/>
              </a:rPr>
              <a:t>Quan sát các hình ảnh,</a:t>
            </a:r>
            <a:r>
              <a:rPr lang="en-US" sz="3600" b="1">
                <a:solidFill>
                  <a:srgbClr val="002060"/>
                </a:solidFill>
                <a:latin typeface="Times New Roman" panose="02020603050405020304" pitchFamily="18" charset="0"/>
                <a:cs typeface="Times New Roman" panose="02020603050405020304" pitchFamily="18" charset="0"/>
              </a:rPr>
              <a:t> </a:t>
            </a:r>
            <a:r>
              <a:rPr lang="vi-VN" sz="3600" b="1">
                <a:solidFill>
                  <a:srgbClr val="002060"/>
                </a:solidFill>
                <a:latin typeface="Times New Roman" panose="02020603050405020304" pitchFamily="18" charset="0"/>
                <a:cs typeface="Times New Roman" panose="02020603050405020304" pitchFamily="18" charset="0"/>
              </a:rPr>
              <a:t>cho biết các thí nghiệm đó sẽ xảy ra trong điều kiện nhiệt độ như thế nào?</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F8494D2-A29F-0F4C-A443-84AE1546A400}"/>
              </a:ext>
            </a:extLst>
          </p:cNvPr>
          <p:cNvSpPr/>
          <p:nvPr/>
        </p:nvSpPr>
        <p:spPr>
          <a:xfrm>
            <a:off x="191451" y="1542357"/>
            <a:ext cx="11890057" cy="4938453"/>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6" name="Picture 5">
            <a:extLst>
              <a:ext uri="{FF2B5EF4-FFF2-40B4-BE49-F238E27FC236}">
                <a16:creationId xmlns:a16="http://schemas.microsoft.com/office/drawing/2014/main" id="{7BBF2DDE-DEF2-B359-BC0F-F5B03F6DCEA1}"/>
              </a:ext>
            </a:extLst>
          </p:cNvPr>
          <p:cNvPicPr>
            <a:picLocks noChangeAspect="1"/>
          </p:cNvPicPr>
          <p:nvPr/>
        </p:nvPicPr>
        <p:blipFill>
          <a:blip r:embed="rId3"/>
          <a:stretch>
            <a:fillRect/>
          </a:stretch>
        </p:blipFill>
        <p:spPr>
          <a:xfrm>
            <a:off x="471989" y="2890750"/>
            <a:ext cx="2743341" cy="2241665"/>
          </a:xfrm>
          <a:prstGeom prst="rect">
            <a:avLst/>
          </a:prstGeom>
        </p:spPr>
      </p:pic>
      <p:pic>
        <p:nvPicPr>
          <p:cNvPr id="8" name="Picture 7">
            <a:extLst>
              <a:ext uri="{FF2B5EF4-FFF2-40B4-BE49-F238E27FC236}">
                <a16:creationId xmlns:a16="http://schemas.microsoft.com/office/drawing/2014/main" id="{CCD8C767-FBE0-02A7-05D0-9C8EA1AF7D8A}"/>
              </a:ext>
            </a:extLst>
          </p:cNvPr>
          <p:cNvPicPr>
            <a:picLocks noChangeAspect="1"/>
          </p:cNvPicPr>
          <p:nvPr/>
        </p:nvPicPr>
        <p:blipFill>
          <a:blip r:embed="rId4"/>
          <a:stretch>
            <a:fillRect/>
          </a:stretch>
        </p:blipFill>
        <p:spPr>
          <a:xfrm>
            <a:off x="3471099" y="2482034"/>
            <a:ext cx="2921150" cy="2648086"/>
          </a:xfrm>
          <a:prstGeom prst="rect">
            <a:avLst/>
          </a:prstGeom>
        </p:spPr>
      </p:pic>
      <p:pic>
        <p:nvPicPr>
          <p:cNvPr id="10" name="Picture 9">
            <a:extLst>
              <a:ext uri="{FF2B5EF4-FFF2-40B4-BE49-F238E27FC236}">
                <a16:creationId xmlns:a16="http://schemas.microsoft.com/office/drawing/2014/main" id="{4A3D1C96-DAD7-2A97-0392-DA6CF7A1F48E}"/>
              </a:ext>
            </a:extLst>
          </p:cNvPr>
          <p:cNvPicPr>
            <a:picLocks noChangeAspect="1"/>
          </p:cNvPicPr>
          <p:nvPr/>
        </p:nvPicPr>
        <p:blipFill>
          <a:blip r:embed="rId5"/>
          <a:stretch>
            <a:fillRect/>
          </a:stretch>
        </p:blipFill>
        <p:spPr>
          <a:xfrm>
            <a:off x="6648018" y="2958308"/>
            <a:ext cx="2825895" cy="2171812"/>
          </a:xfrm>
          <a:prstGeom prst="rect">
            <a:avLst/>
          </a:prstGeom>
        </p:spPr>
      </p:pic>
      <p:pic>
        <p:nvPicPr>
          <p:cNvPr id="12" name="Picture 11">
            <a:extLst>
              <a:ext uri="{FF2B5EF4-FFF2-40B4-BE49-F238E27FC236}">
                <a16:creationId xmlns:a16="http://schemas.microsoft.com/office/drawing/2014/main" id="{C9BE6F70-FD16-5FDB-1A87-C2C9BDBA95D6}"/>
              </a:ext>
            </a:extLst>
          </p:cNvPr>
          <p:cNvPicPr>
            <a:picLocks noChangeAspect="1"/>
          </p:cNvPicPr>
          <p:nvPr/>
        </p:nvPicPr>
        <p:blipFill>
          <a:blip r:embed="rId6"/>
          <a:stretch>
            <a:fillRect/>
          </a:stretch>
        </p:blipFill>
        <p:spPr>
          <a:xfrm>
            <a:off x="9435017" y="2640792"/>
            <a:ext cx="2565532" cy="2489328"/>
          </a:xfrm>
          <a:prstGeom prst="rect">
            <a:avLst/>
          </a:prstGeom>
        </p:spPr>
      </p:pic>
      <p:sp>
        <p:nvSpPr>
          <p:cNvPr id="14" name="Rectangle 14">
            <a:extLst>
              <a:ext uri="{FF2B5EF4-FFF2-40B4-BE49-F238E27FC236}">
                <a16:creationId xmlns:a16="http://schemas.microsoft.com/office/drawing/2014/main" id="{546273E2-BF34-02B2-AAB3-F1F92B8FED49}"/>
              </a:ext>
            </a:extLst>
          </p:cNvPr>
          <p:cNvSpPr/>
          <p:nvPr/>
        </p:nvSpPr>
        <p:spPr>
          <a:xfrm>
            <a:off x="3455360" y="5364881"/>
            <a:ext cx="2514600" cy="584775"/>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cao</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1A9FC4A-F51A-5C7F-9FC8-787023CB8210}"/>
              </a:ext>
            </a:extLst>
          </p:cNvPr>
          <p:cNvSpPr/>
          <p:nvPr/>
        </p:nvSpPr>
        <p:spPr>
          <a:xfrm>
            <a:off x="407991" y="5340408"/>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8999A45-1193-812D-4288-FAEF651323CF}"/>
              </a:ext>
            </a:extLst>
          </p:cNvPr>
          <p:cNvSpPr/>
          <p:nvPr/>
        </p:nvSpPr>
        <p:spPr>
          <a:xfrm>
            <a:off x="6648018" y="5277704"/>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5A28C90-C15F-64EF-1392-2C22E8570882}"/>
              </a:ext>
            </a:extLst>
          </p:cNvPr>
          <p:cNvSpPr/>
          <p:nvPr/>
        </p:nvSpPr>
        <p:spPr>
          <a:xfrm>
            <a:off x="9398009" y="5277704"/>
            <a:ext cx="2590800" cy="1077218"/>
          </a:xfrm>
          <a:prstGeom prst="rect">
            <a:avLst/>
          </a:prstGeom>
          <a:noFill/>
        </p:spPr>
        <p:txBody>
          <a:bodyPr>
            <a:spAutoFit/>
          </a:bodyPr>
          <a:lstStyle/>
          <a:p>
            <a:pPr algn="ctr" eaLnBrk="0" hangingPunct="0">
              <a:defRPr/>
            </a:pPr>
            <a:r>
              <a:rPr lang="en-US" sz="3200" b="1" err="1">
                <a:ln w="0"/>
                <a:solidFill>
                  <a:srgbClr val="CB2C1A"/>
                </a:solidFill>
                <a:latin typeface="Times New Roman" panose="02020603050405020304" pitchFamily="18" charset="0"/>
                <a:cs typeface="Times New Roman" panose="02020603050405020304" pitchFamily="18" charset="0"/>
              </a:rPr>
              <a:t>Nhiệt</a:t>
            </a:r>
            <a:r>
              <a:rPr lang="en-US" sz="3200" b="1">
                <a:ln w="0"/>
                <a:solidFill>
                  <a:srgbClr val="CB2C1A"/>
                </a:solidFill>
                <a:latin typeface="Times New Roman" panose="02020603050405020304" pitchFamily="18" charset="0"/>
                <a:cs typeface="Times New Roman" panose="02020603050405020304" pitchFamily="18" charset="0"/>
              </a:rPr>
              <a:t> </a:t>
            </a:r>
            <a:r>
              <a:rPr lang="en-US" sz="3200" b="1" err="1">
                <a:ln w="0"/>
                <a:solidFill>
                  <a:srgbClr val="CB2C1A"/>
                </a:solidFill>
                <a:latin typeface="Times New Roman" panose="02020603050405020304" pitchFamily="18" charset="0"/>
                <a:cs typeface="Times New Roman" panose="02020603050405020304" pitchFamily="18" charset="0"/>
              </a:rPr>
              <a:t>độ</a:t>
            </a:r>
            <a:r>
              <a:rPr lang="en-US" sz="3200" b="1">
                <a:ln w="0"/>
                <a:solidFill>
                  <a:srgbClr val="CB2C1A"/>
                </a:solidFill>
                <a:latin typeface="Times New Roman" panose="02020603050405020304" pitchFamily="18" charset="0"/>
                <a:cs typeface="Times New Roman" panose="02020603050405020304" pitchFamily="18" charset="0"/>
              </a:rPr>
              <a:t> </a:t>
            </a:r>
          </a:p>
          <a:p>
            <a:pPr algn="ctr" eaLnBrk="0" hangingPunct="0">
              <a:defRPr/>
            </a:pPr>
            <a:r>
              <a:rPr lang="en-US" sz="3200" b="1">
                <a:ln w="0"/>
                <a:solidFill>
                  <a:srgbClr val="CB2C1A"/>
                </a:solidFill>
                <a:latin typeface="Times New Roman" panose="02020603050405020304" pitchFamily="18" charset="0"/>
                <a:cs typeface="Times New Roman" panose="02020603050405020304" pitchFamily="18" charset="0"/>
              </a:rPr>
              <a:t>bình </a:t>
            </a:r>
            <a:r>
              <a:rPr lang="en-US" sz="3200" b="1" err="1">
                <a:ln w="0"/>
                <a:solidFill>
                  <a:srgbClr val="CB2C1A"/>
                </a:solidFill>
                <a:latin typeface="Times New Roman" panose="02020603050405020304" pitchFamily="18" charset="0"/>
                <a:cs typeface="Times New Roman" panose="02020603050405020304" pitchFamily="18" charset="0"/>
              </a:rPr>
              <a:t>thường</a:t>
            </a:r>
            <a:endParaRPr lang="en-US" sz="3200" b="1">
              <a:ln w="0"/>
              <a:solidFill>
                <a:srgbClr val="CB2C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1063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804303" y="2315170"/>
            <a:ext cx="5167074" cy="1938992"/>
          </a:xfrm>
          <a:prstGeom prst="rect">
            <a:avLst/>
          </a:prstGeom>
          <a:noFill/>
        </p:spPr>
        <p:txBody>
          <a:bodyPr wrap="square" lIns="91440" tIns="45720" rIns="91440" bIns="45720">
            <a:spAutoFit/>
          </a:bodyPr>
          <a:lstStyle/>
          <a:p>
            <a:pPr algn="ctr"/>
            <a:r>
              <a:rPr lang="vi-VN" sz="6000" b="0" cap="none" spc="0">
                <a:ln w="0"/>
                <a:solidFill>
                  <a:srgbClr val="002060"/>
                </a:solidFill>
                <a:latin typeface="UTM Colossalis" panose="02040603050506020204" pitchFamily="18" charset="0"/>
              </a:rPr>
              <a:t>Năng lượng </a:t>
            </a:r>
            <a:endParaRPr lang="en-US" sz="6000" b="0" cap="none" spc="0">
              <a:ln w="0"/>
              <a:solidFill>
                <a:srgbClr val="002060"/>
              </a:solidFill>
              <a:latin typeface="UTM Colossalis" panose="02040603050506020204" pitchFamily="18" charset="0"/>
            </a:endParaRPr>
          </a:p>
          <a:p>
            <a:pPr algn="ctr"/>
            <a:r>
              <a:rPr lang="vi-VN" sz="6000" b="0" cap="none" spc="0">
                <a:ln w="0"/>
                <a:solidFill>
                  <a:srgbClr val="002060"/>
                </a:solidFill>
                <a:latin typeface="UTM Colossalis" panose="02040603050506020204" pitchFamily="18" charset="0"/>
              </a:rPr>
              <a:t>từ đâu?</a:t>
            </a:r>
            <a:endParaRPr lang="en-US" sz="6000" b="0" cap="none" spc="0">
              <a:ln w="0"/>
              <a:solidFill>
                <a:srgbClr val="002060"/>
              </a:solidFill>
              <a:latin typeface="UTM Colossalis" panose="02040603050506020204" pitchFamily="18" charset="0"/>
            </a:endParaRPr>
          </a:p>
        </p:txBody>
      </p:sp>
      <p:pic>
        <p:nvPicPr>
          <p:cNvPr id="2" name="Picture 1">
            <a:extLst>
              <a:ext uri="{FF2B5EF4-FFF2-40B4-BE49-F238E27FC236}">
                <a16:creationId xmlns:a16="http://schemas.microsoft.com/office/drawing/2014/main" id="{0CA20940-127C-D215-6265-37951EFCCA8D}"/>
              </a:ext>
            </a:extLst>
          </p:cNvPr>
          <p:cNvPicPr>
            <a:picLocks noChangeAspect="1"/>
          </p:cNvPicPr>
          <p:nvPr/>
        </p:nvPicPr>
        <p:blipFill>
          <a:blip r:embed="rId6"/>
          <a:stretch>
            <a:fillRect/>
          </a:stretch>
        </p:blipFill>
        <p:spPr>
          <a:xfrm>
            <a:off x="6804303" y="1363349"/>
            <a:ext cx="5401524" cy="963251"/>
          </a:xfrm>
          <a:prstGeom prst="rect">
            <a:avLst/>
          </a:prstGeom>
        </p:spPr>
      </p:pic>
    </p:spTree>
    <p:extLst>
      <p:ext uri="{BB962C8B-B14F-4D97-AF65-F5344CB8AC3E}">
        <p14:creationId xmlns:p14="http://schemas.microsoft.com/office/powerpoint/2010/main" val="22952189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48C3-28E0-0B3E-8475-E07B5942D5D3}"/>
              </a:ext>
            </a:extLst>
          </p:cNvPr>
          <p:cNvSpPr txBox="1"/>
          <p:nvPr/>
        </p:nvSpPr>
        <p:spPr>
          <a:xfrm>
            <a:off x="191452" y="134035"/>
            <a:ext cx="11890057" cy="1200329"/>
          </a:xfrm>
          <a:prstGeom prst="rect">
            <a:avLst/>
          </a:prstGeom>
          <a:noFill/>
        </p:spPr>
        <p:txBody>
          <a:bodyPr wrap="square">
            <a:spAutoFit/>
          </a:bodyPr>
          <a:lstStyle/>
          <a:p>
            <a:pPr algn="ctr"/>
            <a:r>
              <a:rPr lang="vi-VN" sz="3600" b="1">
                <a:solidFill>
                  <a:srgbClr val="002060"/>
                </a:solidFill>
                <a:latin typeface="Times New Roman" panose="02020603050405020304" pitchFamily="18" charset="0"/>
                <a:cs typeface="Times New Roman" panose="02020603050405020304" pitchFamily="18" charset="0"/>
              </a:rPr>
              <a:t>Các phương tiện, máy móc trong các hình dưới đây lấy năng lượng từ đâu để hoạt động?</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F8494D2-A29F-0F4C-A443-84AE1546A400}"/>
              </a:ext>
            </a:extLst>
          </p:cNvPr>
          <p:cNvSpPr/>
          <p:nvPr/>
        </p:nvSpPr>
        <p:spPr>
          <a:xfrm>
            <a:off x="191451" y="1542357"/>
            <a:ext cx="11890057" cy="493845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2" name="Picture 17" descr="Ago-Xgame-20462009">
            <a:extLst>
              <a:ext uri="{FF2B5EF4-FFF2-40B4-BE49-F238E27FC236}">
                <a16:creationId xmlns:a16="http://schemas.microsoft.com/office/drawing/2014/main" id="{71C95AFA-8D58-F554-FB2A-1CAE64C47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43" y="4411528"/>
            <a:ext cx="2693650" cy="162754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Máy bay – Wikipedia tiếng Việt">
            <a:extLst>
              <a:ext uri="{FF2B5EF4-FFF2-40B4-BE49-F238E27FC236}">
                <a16:creationId xmlns:a16="http://schemas.microsoft.com/office/drawing/2014/main" id="{C5A9549D-696A-F752-406C-FB9E86661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386" y="1823597"/>
            <a:ext cx="3198216" cy="1798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2 ôtô đẹp nhất 2020 - VnExpress">
            <a:extLst>
              <a:ext uri="{FF2B5EF4-FFF2-40B4-BE49-F238E27FC236}">
                <a16:creationId xmlns:a16="http://schemas.microsoft.com/office/drawing/2014/main" id="{C99AA7CA-8712-AD36-6CA8-A21E9B030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238" y="4765244"/>
            <a:ext cx="2576311" cy="1545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ster Class: Lịch sử thuyền buồm và thú vui đua du thuyền">
            <a:extLst>
              <a:ext uri="{FF2B5EF4-FFF2-40B4-BE49-F238E27FC236}">
                <a16:creationId xmlns:a16="http://schemas.microsoft.com/office/drawing/2014/main" id="{F9D47602-F7F0-8C9D-007D-59FE32909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539" y="4251030"/>
            <a:ext cx="3237941" cy="17989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ối Xay Nước - Bánh Xe Nước - Cách sử dụng Nước">
            <a:extLst>
              <a:ext uri="{FF2B5EF4-FFF2-40B4-BE49-F238E27FC236}">
                <a16:creationId xmlns:a16="http://schemas.microsoft.com/office/drawing/2014/main" id="{47A6EACA-16AF-44E5-F405-1DB1976E97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4775" y="4064328"/>
            <a:ext cx="2735580" cy="19747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àu hỏa - Phương tiện giao thông - YouTube">
            <a:extLst>
              <a:ext uri="{FF2B5EF4-FFF2-40B4-BE49-F238E27FC236}">
                <a16:creationId xmlns:a16="http://schemas.microsoft.com/office/drawing/2014/main" id="{68629DCE-B4A7-3F82-E255-548C6BD7AA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6450" y="1821445"/>
            <a:ext cx="3510661" cy="19747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in năng lượng mặt trời Việt Nam không bị Hoa Kỳ điều tra chống lẩn tránh  biện pháp phòng vệ thương mại - Nhịp sống kinh tế Việt Nam &amp; Thế giới">
            <a:extLst>
              <a:ext uri="{FF2B5EF4-FFF2-40B4-BE49-F238E27FC236}">
                <a16:creationId xmlns:a16="http://schemas.microsoft.com/office/drawing/2014/main" id="{D8BB8A97-ABA6-E210-4F14-48AD835F5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168" y="1876334"/>
            <a:ext cx="3112454" cy="17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13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6" presetClass="entr" presetSubtype="21"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par>
                                <p:cTn id="20" presetID="16" presetClass="entr" presetSubtype="21"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par>
                                <p:cTn id="23" presetID="16" presetClass="entr" presetSubtype="21"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inVertical)">
                                      <p:cBhvr>
                                        <p:cTn id="25" dur="500"/>
                                        <p:tgtEl>
                                          <p:spTgt spid="1032"/>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barn(inVertical)">
                                      <p:cBhvr>
                                        <p:cTn id="31"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2" y="79211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8" name="Picture 7">
            <a:extLst>
              <a:ext uri="{FF2B5EF4-FFF2-40B4-BE49-F238E27FC236}">
                <a16:creationId xmlns:a16="http://schemas.microsoft.com/office/drawing/2014/main" id="{640D95C9-1082-C8E7-91BB-1AC265668A06}"/>
              </a:ext>
            </a:extLst>
          </p:cNvPr>
          <p:cNvPicPr>
            <a:picLocks noChangeAspect="1"/>
          </p:cNvPicPr>
          <p:nvPr/>
        </p:nvPicPr>
        <p:blipFill>
          <a:blip r:embed="rId6"/>
          <a:stretch>
            <a:fillRect/>
          </a:stretch>
        </p:blipFill>
        <p:spPr>
          <a:xfrm>
            <a:off x="1892001" y="1882643"/>
            <a:ext cx="8205927" cy="2853175"/>
          </a:xfrm>
          <a:prstGeom prst="rect">
            <a:avLst/>
          </a:prstGeom>
        </p:spPr>
      </p:pic>
    </p:spTree>
    <p:extLst>
      <p:ext uri="{BB962C8B-B14F-4D97-AF65-F5344CB8AC3E}">
        <p14:creationId xmlns:p14="http://schemas.microsoft.com/office/powerpoint/2010/main" val="851498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3" name="Picture 12" descr="Pin năng lượng mặt trời Việt Nam không bị Hoa Kỳ điều tra chống lẩn tránh  biện pháp phòng vệ thương mại - Nhịp sống kinh tế Việt Nam &amp; Thế giới">
            <a:extLst>
              <a:ext uri="{FF2B5EF4-FFF2-40B4-BE49-F238E27FC236}">
                <a16:creationId xmlns:a16="http://schemas.microsoft.com/office/drawing/2014/main" id="{F0DE4FCD-0DB1-4CBE-FE3D-3344A03CC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68" y="529812"/>
            <a:ext cx="7484122" cy="41867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4"/>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mặt trời</a:t>
              </a:r>
            </a:p>
          </p:txBody>
        </p:sp>
      </p:grpSp>
    </p:spTree>
    <p:extLst>
      <p:ext uri="{BB962C8B-B14F-4D97-AF65-F5344CB8AC3E}">
        <p14:creationId xmlns:p14="http://schemas.microsoft.com/office/powerpoint/2010/main" val="966802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xăng</a:t>
              </a:r>
            </a:p>
          </p:txBody>
        </p:sp>
      </p:grpSp>
      <p:pic>
        <p:nvPicPr>
          <p:cNvPr id="2" name="Picture 2" descr="Máy bay – Wikipedia tiếng Việt">
            <a:extLst>
              <a:ext uri="{FF2B5EF4-FFF2-40B4-BE49-F238E27FC236}">
                <a16:creationId xmlns:a16="http://schemas.microsoft.com/office/drawing/2014/main" id="{CB527DBC-CDD0-F515-7454-6380DD95D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76" y="543436"/>
            <a:ext cx="7090154" cy="398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753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8963966" y="1838354"/>
              <a:ext cx="2614943" cy="1569660"/>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chất đốt từ than đá, dầu</a:t>
              </a:r>
            </a:p>
          </p:txBody>
        </p:sp>
      </p:grpSp>
      <p:pic>
        <p:nvPicPr>
          <p:cNvPr id="3" name="Picture 10" descr="Tàu hỏa - Phương tiện giao thông - YouTube">
            <a:extLst>
              <a:ext uri="{FF2B5EF4-FFF2-40B4-BE49-F238E27FC236}">
                <a16:creationId xmlns:a16="http://schemas.microsoft.com/office/drawing/2014/main" id="{C57B5E9A-B4D6-48AC-E31D-A920CE778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38" y="463196"/>
            <a:ext cx="7255522" cy="408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502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2106986"/>
            <a:chOff x="8643607" y="1656311"/>
            <a:chExt cx="3255663" cy="2106986"/>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1947415"/>
              <a:ext cx="2614943" cy="1815882"/>
            </a:xfrm>
            <a:prstGeom prst="rect">
              <a:avLst/>
            </a:prstGeom>
            <a:noFill/>
          </p:spPr>
          <p:txBody>
            <a:bodyPr wrap="square">
              <a:spAutoFit/>
            </a:bodyPr>
            <a:lstStyle/>
            <a:p>
              <a:pPr algn="ctr">
                <a:defRPr/>
              </a:pPr>
              <a:r>
                <a:rPr lang="en-US" sz="2800" b="1">
                  <a:solidFill>
                    <a:srgbClr val="FF0000"/>
                  </a:solidFill>
                  <a:latin typeface="Times New Roman" pitchFamily="18" charset="0"/>
                  <a:cs typeface="Times New Roman" pitchFamily="18" charset="0"/>
                </a:rPr>
                <a:t>Năng lượng </a:t>
              </a:r>
              <a:r>
                <a:rPr lang="vi-VN" sz="2800" b="1">
                  <a:solidFill>
                    <a:srgbClr val="FF0000"/>
                  </a:solidFill>
                  <a:latin typeface="Times New Roman" pitchFamily="18" charset="0"/>
                  <a:cs typeface="Times New Roman" pitchFamily="18" charset="0"/>
                </a:rPr>
                <a:t>cơ bắp của người  (chân, tay)</a:t>
              </a:r>
            </a:p>
            <a:p>
              <a:pPr algn="ctr">
                <a:defRPr/>
              </a:pPr>
              <a:endParaRPr lang="en-US" sz="2800" b="1">
                <a:solidFill>
                  <a:srgbClr val="FF0000"/>
                </a:solidFill>
                <a:latin typeface="Times New Roman" pitchFamily="18" charset="0"/>
                <a:cs typeface="Times New Roman" pitchFamily="18" charset="0"/>
              </a:endParaRPr>
            </a:p>
          </p:txBody>
        </p:sp>
      </p:grpSp>
      <p:pic>
        <p:nvPicPr>
          <p:cNvPr id="3" name="Picture 17" descr="Ago-Xgame-20462009">
            <a:extLst>
              <a:ext uri="{FF2B5EF4-FFF2-40B4-BE49-F238E27FC236}">
                <a16:creationId xmlns:a16="http://schemas.microsoft.com/office/drawing/2014/main" id="{649E6A54-ABF3-2574-CD5A-409B55318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415" y="851772"/>
            <a:ext cx="6201627" cy="374712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696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gió</a:t>
              </a:r>
            </a:p>
          </p:txBody>
        </p:sp>
      </p:grpSp>
      <p:pic>
        <p:nvPicPr>
          <p:cNvPr id="3" name="Picture 6" descr="Master Class: Lịch sử thuyền buồm và thú vui đua du thuyền">
            <a:extLst>
              <a:ext uri="{FF2B5EF4-FFF2-40B4-BE49-F238E27FC236}">
                <a16:creationId xmlns:a16="http://schemas.microsoft.com/office/drawing/2014/main" id="{ADBB6AFC-B18A-04C6-7C8D-6FF408BC7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59" y="570570"/>
            <a:ext cx="7135591" cy="396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465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1933747"/>
            <a:chOff x="8643607" y="1656311"/>
            <a:chExt cx="3255663" cy="1933747"/>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9025889" y="2084575"/>
              <a:ext cx="2614943" cy="1077218"/>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từ nước</a:t>
              </a:r>
            </a:p>
          </p:txBody>
        </p:sp>
      </p:grpSp>
      <p:pic>
        <p:nvPicPr>
          <p:cNvPr id="3" name="Picture 8" descr="Cối Xay Nước - Bánh Xe Nước - Cách sử dụng Nước">
            <a:extLst>
              <a:ext uri="{FF2B5EF4-FFF2-40B4-BE49-F238E27FC236}">
                <a16:creationId xmlns:a16="http://schemas.microsoft.com/office/drawing/2014/main" id="{A7F167B0-D30D-0D29-BCDD-02C15361A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288" y="556997"/>
            <a:ext cx="5544832" cy="400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972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9629F9-C945-BDDD-6331-7594AABBCE04}"/>
              </a:ext>
            </a:extLst>
          </p:cNvPr>
          <p:cNvSpPr/>
          <p:nvPr/>
        </p:nvSpPr>
        <p:spPr>
          <a:xfrm>
            <a:off x="201289" y="308610"/>
            <a:ext cx="8183880" cy="462915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grpSp>
        <p:nvGrpSpPr>
          <p:cNvPr id="8" name="Group 7">
            <a:extLst>
              <a:ext uri="{FF2B5EF4-FFF2-40B4-BE49-F238E27FC236}">
                <a16:creationId xmlns:a16="http://schemas.microsoft.com/office/drawing/2014/main" id="{ABEBB806-DA4D-723F-5757-14AA93107AA7}"/>
              </a:ext>
            </a:extLst>
          </p:cNvPr>
          <p:cNvGrpSpPr/>
          <p:nvPr/>
        </p:nvGrpSpPr>
        <p:grpSpPr>
          <a:xfrm>
            <a:off x="8643607" y="1656311"/>
            <a:ext cx="3255663" cy="2273810"/>
            <a:chOff x="8643607" y="1656311"/>
            <a:chExt cx="3255663" cy="2273810"/>
          </a:xfrm>
        </p:grpSpPr>
        <p:pic>
          <p:nvPicPr>
            <p:cNvPr id="7" name="Picture 6">
              <a:extLst>
                <a:ext uri="{FF2B5EF4-FFF2-40B4-BE49-F238E27FC236}">
                  <a16:creationId xmlns:a16="http://schemas.microsoft.com/office/drawing/2014/main" id="{185A133A-1695-FE21-784D-41D35096D6E5}"/>
                </a:ext>
              </a:extLst>
            </p:cNvPr>
            <p:cNvPicPr>
              <a:picLocks noChangeAspect="1"/>
            </p:cNvPicPr>
            <p:nvPr/>
          </p:nvPicPr>
          <p:blipFill>
            <a:blip r:embed="rId3"/>
            <a:stretch>
              <a:fillRect/>
            </a:stretch>
          </p:blipFill>
          <p:spPr>
            <a:xfrm rot="10800000" flipV="1">
              <a:off x="8643607" y="1656311"/>
              <a:ext cx="3255663" cy="1933747"/>
            </a:xfrm>
            <a:prstGeom prst="rect">
              <a:avLst/>
            </a:prstGeom>
          </p:spPr>
        </p:pic>
        <p:sp>
          <p:nvSpPr>
            <p:cNvPr id="6" name="TextBox 5">
              <a:extLst>
                <a:ext uri="{FF2B5EF4-FFF2-40B4-BE49-F238E27FC236}">
                  <a16:creationId xmlns:a16="http://schemas.microsoft.com/office/drawing/2014/main" id="{DEEF1610-C619-2DE7-7B3D-E3705C5F1AEE}"/>
                </a:ext>
              </a:extLst>
            </p:cNvPr>
            <p:cNvSpPr txBox="1"/>
            <p:nvPr/>
          </p:nvSpPr>
          <p:spPr>
            <a:xfrm>
              <a:off x="8963966" y="1868018"/>
              <a:ext cx="2614943" cy="2062103"/>
            </a:xfrm>
            <a:prstGeom prst="rect">
              <a:avLst/>
            </a:prstGeom>
            <a:noFill/>
          </p:spPr>
          <p:txBody>
            <a:bodyPr wrap="square">
              <a:spAutoFit/>
            </a:bodyPr>
            <a:lstStyle/>
            <a:p>
              <a:pPr algn="ctr">
                <a:defRPr/>
              </a:pPr>
              <a:r>
                <a:rPr lang="en-US" sz="3200" b="1">
                  <a:solidFill>
                    <a:srgbClr val="FF0000"/>
                  </a:solidFill>
                  <a:latin typeface="Times New Roman" pitchFamily="18" charset="0"/>
                  <a:cs typeface="Times New Roman" pitchFamily="18" charset="0"/>
                </a:rPr>
                <a:t>Năng lượng chất đốt từ xăng, dầu..</a:t>
              </a:r>
            </a:p>
            <a:p>
              <a:pPr algn="ctr">
                <a:defRPr/>
              </a:pPr>
              <a:endParaRPr lang="en-US" sz="3200" b="1">
                <a:solidFill>
                  <a:srgbClr val="FF0000"/>
                </a:solidFill>
                <a:latin typeface="Times New Roman" pitchFamily="18" charset="0"/>
                <a:cs typeface="Times New Roman" pitchFamily="18" charset="0"/>
              </a:endParaRPr>
            </a:p>
          </p:txBody>
        </p:sp>
      </p:grpSp>
      <p:pic>
        <p:nvPicPr>
          <p:cNvPr id="2" name="Picture 4" descr="12 ôtô đẹp nhất 2020 - VnExpress">
            <a:extLst>
              <a:ext uri="{FF2B5EF4-FFF2-40B4-BE49-F238E27FC236}">
                <a16:creationId xmlns:a16="http://schemas.microsoft.com/office/drawing/2014/main" id="{789114C4-945F-792E-850D-0B441F4CB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68" y="860381"/>
            <a:ext cx="6798322" cy="40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37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E59C6B-3D76-72C7-D7A7-3FA257E6828E}"/>
              </a:ext>
            </a:extLst>
          </p:cNvPr>
          <p:cNvGrpSpPr/>
          <p:nvPr/>
        </p:nvGrpSpPr>
        <p:grpSpPr>
          <a:xfrm>
            <a:off x="309782" y="1649152"/>
            <a:ext cx="12828454" cy="4813624"/>
            <a:chOff x="218342" y="1969192"/>
            <a:chExt cx="12828454" cy="4813624"/>
          </a:xfrm>
        </p:grpSpPr>
        <p:pic>
          <p:nvPicPr>
            <p:cNvPr id="7" name="Picture 6">
              <a:extLst>
                <a:ext uri="{FF2B5EF4-FFF2-40B4-BE49-F238E27FC236}">
                  <a16:creationId xmlns:a16="http://schemas.microsoft.com/office/drawing/2014/main" id="{13C07BD3-6ABC-0492-BEE6-EA8DB82E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42" y="1969192"/>
              <a:ext cx="5294628" cy="3051183"/>
            </a:xfrm>
            <a:prstGeom prst="rect">
              <a:avLst/>
            </a:prstGeom>
          </p:spPr>
        </p:pic>
        <p:sp>
          <p:nvSpPr>
            <p:cNvPr id="8" name="Shape 881">
              <a:extLst>
                <a:ext uri="{FF2B5EF4-FFF2-40B4-BE49-F238E27FC236}">
                  <a16:creationId xmlns:a16="http://schemas.microsoft.com/office/drawing/2014/main" id="{6ED742C0-B213-95C8-C7C1-F8CC39644D2D}"/>
                </a:ext>
              </a:extLst>
            </p:cNvPr>
            <p:cNvSpPr txBox="1">
              <a:spLocks/>
            </p:cNvSpPr>
            <p:nvPr/>
          </p:nvSpPr>
          <p:spPr>
            <a:xfrm>
              <a:off x="504363" y="2811930"/>
              <a:ext cx="4722586" cy="1200329"/>
            </a:xfrm>
            <a:prstGeom prst="rect">
              <a:avLst/>
            </a:prstGeom>
            <a:noFill/>
          </p:spPr>
          <p:txBody>
            <a:bodyPr wrap="square" rtlCol="0">
              <a:spAutoFit/>
            </a:bodyPr>
            <a:lstStyle>
              <a:defPPr>
                <a:defRPr lang="zh-CN"/>
              </a:defPPr>
              <a:lvl1pPr algn="ctr">
                <a:lnSpc>
                  <a:spcPts val="2200"/>
                </a:lnSpc>
                <a:defRPr sz="1400" spc="300">
                  <a:solidFill>
                    <a:schemeClr val="tx1">
                      <a:lumMod val="75000"/>
                      <a:lumOff val="25000"/>
                    </a:schemeClr>
                  </a:solidFill>
                  <a:latin typeface="字魂6号-日记插画体" panose="00000500000000000000" pitchFamily="2" charset="-122"/>
                  <a:ea typeface="字魂6号-日记插画体"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Ôn lại </a:t>
              </a:r>
            </a:p>
            <a:p>
              <a:pPr marR="0" lvl="0" algn="ctr" defTabSz="914400" rtl="0" eaLnBrk="1" fontAlgn="auto" latinLnBrk="0" hangingPunct="1">
                <a:lnSpc>
                  <a:spcPct val="100000"/>
                </a:lnSpc>
                <a:spcBef>
                  <a:spcPts val="0"/>
                </a:spcBef>
                <a:spcAft>
                  <a:spcPts val="0"/>
                </a:spcAft>
                <a:buClrTx/>
                <a:buSzTx/>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nội dung bài học</a:t>
              </a:r>
              <a:endParaRPr kumimoji="0" lang="en-US" altLang="zh-CN" sz="3600" b="1" i="0" u="none" strike="noStrike" kern="1200" cap="none" spc="300" normalizeH="0" baseline="0" noProof="0" dirty="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D686DC46-0078-D222-7EC9-88C4BD24ED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56" b="99111" l="9947" r="89876"/>
                      </a14:imgEffect>
                    </a14:imgLayer>
                  </a14:imgProps>
                </a:ext>
                <a:ext uri="{28A0092B-C50C-407E-A947-70E740481C1C}">
                  <a14:useLocalDpi xmlns:a14="http://schemas.microsoft.com/office/drawing/2010/main" val="0"/>
                </a:ext>
              </a:extLst>
            </a:blip>
            <a:stretch>
              <a:fillRect/>
            </a:stretch>
          </p:blipFill>
          <p:spPr>
            <a:xfrm>
              <a:off x="9155226" y="3672325"/>
              <a:ext cx="3891570" cy="3110491"/>
            </a:xfrm>
            <a:prstGeom prst="rect">
              <a:avLst/>
            </a:prstGeom>
          </p:spPr>
        </p:pic>
      </p:grpSp>
      <p:pic>
        <p:nvPicPr>
          <p:cNvPr id="10" name="Picture 9">
            <a:extLst>
              <a:ext uri="{FF2B5EF4-FFF2-40B4-BE49-F238E27FC236}">
                <a16:creationId xmlns:a16="http://schemas.microsoft.com/office/drawing/2014/main" id="{7800F72B-0477-A36D-8179-D1A3ABA5B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271" y="301102"/>
            <a:ext cx="5841925" cy="3051183"/>
          </a:xfrm>
          <a:prstGeom prst="rect">
            <a:avLst/>
          </a:prstGeom>
        </p:spPr>
      </p:pic>
      <p:sp>
        <p:nvSpPr>
          <p:cNvPr id="11" name="Shape 881">
            <a:extLst>
              <a:ext uri="{FF2B5EF4-FFF2-40B4-BE49-F238E27FC236}">
                <a16:creationId xmlns:a16="http://schemas.microsoft.com/office/drawing/2014/main" id="{EA38F79F-975A-2853-0341-18B80BE0A0B4}"/>
              </a:ext>
            </a:extLst>
          </p:cNvPr>
          <p:cNvSpPr txBox="1">
            <a:spLocks/>
          </p:cNvSpPr>
          <p:nvPr/>
        </p:nvSpPr>
        <p:spPr>
          <a:xfrm>
            <a:off x="6225788" y="949530"/>
            <a:ext cx="4898890" cy="1754326"/>
          </a:xfrm>
          <a:prstGeom prst="rect">
            <a:avLst/>
          </a:prstGeom>
          <a:noFill/>
        </p:spPr>
        <p:txBody>
          <a:bodyPr wrap="square" rtlCol="0">
            <a:spAutoFit/>
          </a:bodyPr>
          <a:lstStyle>
            <a:defPPr>
              <a:defRPr lang="zh-CN"/>
            </a:defPPr>
            <a:lvl1pPr algn="ctr">
              <a:lnSpc>
                <a:spcPts val="2200"/>
              </a:lnSpc>
              <a:defRPr sz="1400" spc="300">
                <a:solidFill>
                  <a:schemeClr val="tx1">
                    <a:lumMod val="75000"/>
                    <a:lumOff val="25000"/>
                  </a:schemeClr>
                </a:solidFill>
                <a:latin typeface="字魂6号-日记插画体" panose="00000500000000000000" pitchFamily="2" charset="-122"/>
                <a:ea typeface="字魂6号-日记插画体"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2. Chuẩn bị:</a:t>
            </a:r>
          </a:p>
          <a:p>
            <a:pPr marR="0" lvl="0" algn="ctr" defTabSz="914400" rtl="0" eaLnBrk="1" fontAlgn="auto" latinLnBrk="0" hangingPunct="1">
              <a:lnSpc>
                <a:spcPct val="100000"/>
              </a:lnSpc>
              <a:spcBef>
                <a:spcPts val="0"/>
              </a:spcBef>
              <a:spcAft>
                <a:spcPts val="0"/>
              </a:spcAft>
              <a:buClrTx/>
              <a:buSzTx/>
              <a:tabLst/>
              <a:defRPr/>
            </a:pPr>
            <a:r>
              <a:rPr lang="en-US" altLang="zh-CN" sz="3600" b="1" noProof="0">
                <a:solidFill>
                  <a:prstClr val="black"/>
                </a:solidFill>
                <a:latin typeface="iCiel Cadena" panose="02000503000000020004" pitchFamily="2" charset="0"/>
                <a:sym typeface="字魂58号-创中黑" panose="00000500000000000000" pitchFamily="2" charset="-122"/>
              </a:rPr>
              <a:t>Ôn tập: </a:t>
            </a:r>
            <a:r>
              <a:rPr kumimoji="0" lang="en-US" altLang="zh-CN" sz="3600" b="1" i="0" u="none" strike="noStrike" kern="1200" cap="none" spc="300" normalizeH="0" baseline="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rPr>
              <a:t>Vật</a:t>
            </a:r>
            <a:r>
              <a:rPr kumimoji="0" lang="en-US" altLang="zh-CN" sz="3600" b="1" i="0" u="none" strike="noStrike" kern="1200" cap="none" spc="300" normalizeH="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rPr>
              <a:t> chất và năng lượng (tiết 2)</a:t>
            </a:r>
            <a:endParaRPr kumimoji="0" lang="en-US" altLang="zh-CN" sz="3600" b="1" i="0" u="none" strike="noStrike" kern="1200" cap="none" spc="300" normalizeH="0" baseline="0" noProof="0" dirty="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endParaRPr>
          </a:p>
        </p:txBody>
      </p:sp>
      <p:pic>
        <p:nvPicPr>
          <p:cNvPr id="13" name="Picture 12">
            <a:extLst>
              <a:ext uri="{FF2B5EF4-FFF2-40B4-BE49-F238E27FC236}">
                <a16:creationId xmlns:a16="http://schemas.microsoft.com/office/drawing/2014/main" id="{333DF706-0858-3CEA-C1F4-17EC41F73655}"/>
              </a:ext>
            </a:extLst>
          </p:cNvPr>
          <p:cNvPicPr>
            <a:picLocks noChangeAspect="1"/>
          </p:cNvPicPr>
          <p:nvPr/>
        </p:nvPicPr>
        <p:blipFill>
          <a:blip r:embed="rId6"/>
          <a:stretch>
            <a:fillRect/>
          </a:stretch>
        </p:blipFill>
        <p:spPr>
          <a:xfrm>
            <a:off x="-415092" y="0"/>
            <a:ext cx="6511092" cy="1572904"/>
          </a:xfrm>
          <a:prstGeom prst="rect">
            <a:avLst/>
          </a:prstGeom>
        </p:spPr>
      </p:pic>
    </p:spTree>
    <p:extLst>
      <p:ext uri="{BB962C8B-B14F-4D97-AF65-F5344CB8AC3E}">
        <p14:creationId xmlns:p14="http://schemas.microsoft.com/office/powerpoint/2010/main" val="580291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0" y="73877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3" name="Picture 2">
            <a:extLst>
              <a:ext uri="{FF2B5EF4-FFF2-40B4-BE49-F238E27FC236}">
                <a16:creationId xmlns:a16="http://schemas.microsoft.com/office/drawing/2014/main" id="{424527F2-5916-DD2C-92F4-B2131FE1BA19}"/>
              </a:ext>
            </a:extLst>
          </p:cNvPr>
          <p:cNvPicPr>
            <a:picLocks noChangeAspect="1"/>
          </p:cNvPicPr>
          <p:nvPr/>
        </p:nvPicPr>
        <p:blipFill>
          <a:blip r:embed="rId6"/>
          <a:stretch>
            <a:fillRect/>
          </a:stretch>
        </p:blipFill>
        <p:spPr>
          <a:xfrm>
            <a:off x="1261453" y="933738"/>
            <a:ext cx="9669094" cy="3700593"/>
          </a:xfrm>
          <a:prstGeom prst="rect">
            <a:avLst/>
          </a:prstGeom>
        </p:spPr>
      </p:pic>
    </p:spTree>
    <p:extLst>
      <p:ext uri="{BB962C8B-B14F-4D97-AF65-F5344CB8AC3E}">
        <p14:creationId xmlns:p14="http://schemas.microsoft.com/office/powerpoint/2010/main" val="3532719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7C5F19E-1E1B-0A24-90A1-52A576850C58}"/>
              </a:ext>
            </a:extLst>
          </p:cNvPr>
          <p:cNvSpPr/>
          <p:nvPr/>
        </p:nvSpPr>
        <p:spPr>
          <a:xfrm>
            <a:off x="342900" y="377190"/>
            <a:ext cx="11338560" cy="2377440"/>
          </a:xfrm>
          <a:prstGeom prst="roundRect">
            <a:avLst/>
          </a:prstGeom>
          <a:solidFill>
            <a:srgbClr val="FFC000">
              <a:lumMod val="20000"/>
              <a:lumOff val="8000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prstClr val="black"/>
                </a:solidFill>
                <a:effectLst/>
                <a:uLnTx/>
                <a:uFillTx/>
                <a:latin typeface="UTM Sharnay" panose="02040603050506020204" pitchFamily="18" charset="0"/>
                <a:ea typeface="+mn-ea"/>
                <a:cs typeface="+mn-cs"/>
              </a:rPr>
              <a:t>Em hãy nêu cách xử lí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0070C0"/>
                </a:solidFill>
                <a:effectLst/>
                <a:uLnTx/>
                <a:uFillTx/>
                <a:latin typeface="UTM Sharnay" panose="02040603050506020204" pitchFamily="18" charset="0"/>
                <a:ea typeface="+mn-ea"/>
                <a:cs typeface="+mn-cs"/>
              </a:rPr>
              <a:t>khi bị điện giật</a:t>
            </a:r>
          </a:p>
        </p:txBody>
      </p:sp>
      <p:sp>
        <p:nvSpPr>
          <p:cNvPr id="10" name="Rectangle: Rounded Corners 9">
            <a:extLst>
              <a:ext uri="{FF2B5EF4-FFF2-40B4-BE49-F238E27FC236}">
                <a16:creationId xmlns:a16="http://schemas.microsoft.com/office/drawing/2014/main" id="{0EF50BE9-F994-9A7F-24F7-F2AA53C6F052}"/>
              </a:ext>
            </a:extLst>
          </p:cNvPr>
          <p:cNvSpPr/>
          <p:nvPr/>
        </p:nvSpPr>
        <p:spPr>
          <a:xfrm>
            <a:off x="428625" y="3154680"/>
            <a:ext cx="11167110" cy="2788920"/>
          </a:xfrm>
          <a:custGeom>
            <a:avLst/>
            <a:gdLst>
              <a:gd name="connsiteX0" fmla="*/ 0 w 11167110"/>
              <a:gd name="connsiteY0" fmla="*/ 464829 h 2788920"/>
              <a:gd name="connsiteX1" fmla="*/ 464829 w 11167110"/>
              <a:gd name="connsiteY1" fmla="*/ 0 h 2788920"/>
              <a:gd name="connsiteX2" fmla="*/ 10702281 w 11167110"/>
              <a:gd name="connsiteY2" fmla="*/ 0 h 2788920"/>
              <a:gd name="connsiteX3" fmla="*/ 11167110 w 11167110"/>
              <a:gd name="connsiteY3" fmla="*/ 464829 h 2788920"/>
              <a:gd name="connsiteX4" fmla="*/ 11167110 w 11167110"/>
              <a:gd name="connsiteY4" fmla="*/ 2324091 h 2788920"/>
              <a:gd name="connsiteX5" fmla="*/ 10702281 w 11167110"/>
              <a:gd name="connsiteY5" fmla="*/ 2788920 h 2788920"/>
              <a:gd name="connsiteX6" fmla="*/ 464829 w 11167110"/>
              <a:gd name="connsiteY6" fmla="*/ 2788920 h 2788920"/>
              <a:gd name="connsiteX7" fmla="*/ 0 w 11167110"/>
              <a:gd name="connsiteY7" fmla="*/ 2324091 h 2788920"/>
              <a:gd name="connsiteX8" fmla="*/ 0 w 11167110"/>
              <a:gd name="connsiteY8" fmla="*/ 464829 h 27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7110" h="2788920" fill="none" extrusionOk="0">
                <a:moveTo>
                  <a:pt x="0" y="464829"/>
                </a:moveTo>
                <a:cubicBezTo>
                  <a:pt x="1094" y="237726"/>
                  <a:pt x="221250" y="22052"/>
                  <a:pt x="464829" y="0"/>
                </a:cubicBezTo>
                <a:cubicBezTo>
                  <a:pt x="2677995" y="72427"/>
                  <a:pt x="7015360" y="61419"/>
                  <a:pt x="10702281" y="0"/>
                </a:cubicBezTo>
                <a:cubicBezTo>
                  <a:pt x="10955327" y="-25275"/>
                  <a:pt x="11127486" y="196126"/>
                  <a:pt x="11167110" y="464829"/>
                </a:cubicBezTo>
                <a:cubicBezTo>
                  <a:pt x="11003967" y="1045817"/>
                  <a:pt x="11168026" y="2134965"/>
                  <a:pt x="11167110" y="2324091"/>
                </a:cubicBezTo>
                <a:cubicBezTo>
                  <a:pt x="11174936" y="2541090"/>
                  <a:pt x="10933645" y="2760497"/>
                  <a:pt x="10702281" y="2788920"/>
                </a:cubicBezTo>
                <a:cubicBezTo>
                  <a:pt x="7279218" y="2818747"/>
                  <a:pt x="5536722" y="2709614"/>
                  <a:pt x="464829" y="2788920"/>
                </a:cubicBezTo>
                <a:cubicBezTo>
                  <a:pt x="254206" y="2783709"/>
                  <a:pt x="-12379" y="2583257"/>
                  <a:pt x="0" y="2324091"/>
                </a:cubicBezTo>
                <a:cubicBezTo>
                  <a:pt x="81720" y="2054239"/>
                  <a:pt x="-12688" y="1247991"/>
                  <a:pt x="0" y="464829"/>
                </a:cubicBezTo>
                <a:close/>
              </a:path>
              <a:path w="11167110" h="2788920" stroke="0" extrusionOk="0">
                <a:moveTo>
                  <a:pt x="0" y="464829"/>
                </a:moveTo>
                <a:cubicBezTo>
                  <a:pt x="18948" y="213276"/>
                  <a:pt x="215662" y="15732"/>
                  <a:pt x="464829" y="0"/>
                </a:cubicBezTo>
                <a:cubicBezTo>
                  <a:pt x="4460435" y="123000"/>
                  <a:pt x="8431443" y="-96860"/>
                  <a:pt x="10702281" y="0"/>
                </a:cubicBezTo>
                <a:cubicBezTo>
                  <a:pt x="10934206" y="-18896"/>
                  <a:pt x="11171784" y="198688"/>
                  <a:pt x="11167110" y="464829"/>
                </a:cubicBezTo>
                <a:cubicBezTo>
                  <a:pt x="11309290" y="842336"/>
                  <a:pt x="11007772" y="1590921"/>
                  <a:pt x="11167110" y="2324091"/>
                </a:cubicBezTo>
                <a:cubicBezTo>
                  <a:pt x="11126984" y="2595346"/>
                  <a:pt x="10942182" y="2786168"/>
                  <a:pt x="10702281" y="2788920"/>
                </a:cubicBezTo>
                <a:cubicBezTo>
                  <a:pt x="6771892" y="2628213"/>
                  <a:pt x="1786745" y="2828587"/>
                  <a:pt x="464829" y="2788920"/>
                </a:cubicBezTo>
                <a:cubicBezTo>
                  <a:pt x="191758" y="2785617"/>
                  <a:pt x="-19914" y="2571787"/>
                  <a:pt x="0" y="2324091"/>
                </a:cubicBezTo>
                <a:cubicBezTo>
                  <a:pt x="-3574" y="1850978"/>
                  <a:pt x="-115980" y="698522"/>
                  <a:pt x="0" y="464829"/>
                </a:cubicBezTo>
                <a:close/>
              </a:path>
            </a:pathLst>
          </a:custGeom>
          <a:solidFill>
            <a:sysClr val="window" lastClr="FFFFFF"/>
          </a:solidFill>
          <a:ln w="57150" cap="flat" cmpd="sng" algn="ctr">
            <a:solidFill>
              <a:srgbClr val="ADC800"/>
            </a:solidFill>
            <a:prstDash val="solid"/>
            <a:miter lim="800000"/>
            <a:extLst>
              <a:ext uri="{C807C97D-BFC1-408E-A445-0C87EB9F89A2}">
                <ask:lineSketchStyleProps xmlns:ask="http://schemas.microsoft.com/office/drawing/2018/sketchyshapes" sd="852854689">
                  <a:prstGeom prst="roundRect">
                    <a:avLst/>
                  </a:prstGeom>
                  <ask:type>
                    <ask:lineSketchCurved/>
                  </ask:type>
                </ask:lineSketchStyleProps>
              </a:ext>
            </a:extLst>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Khi nhìn thấy người bị giật điện phải lập tức cắt nguồn điện bằng mọi cách như ngắt cầu dao, cầu chì hoặc dùng vật khô không dẫn điện như gậu gỗ, gậy tre, que nhựa,… gạt dây điện ra khỏi người bị nạn.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1221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0E39DC-8AE3-B9C8-554C-61C092C0D01A}"/>
              </a:ext>
            </a:extLst>
          </p:cNvPr>
          <p:cNvSpPr/>
          <p:nvPr/>
        </p:nvSpPr>
        <p:spPr>
          <a:xfrm>
            <a:off x="257175" y="228600"/>
            <a:ext cx="11338560" cy="2366010"/>
          </a:xfrm>
          <a:prstGeom prst="round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a:solidFill>
                  <a:srgbClr val="0070C0"/>
                </a:solidFill>
                <a:latin typeface="UTM Sharnay" panose="02040603050506020204" pitchFamily="18" charset="0"/>
              </a:rPr>
              <a:t>Để tránh lãng phí điện </a:t>
            </a:r>
            <a:r>
              <a:rPr lang="en-US" sz="6600">
                <a:solidFill>
                  <a:schemeClr val="tx1"/>
                </a:solidFill>
                <a:latin typeface="UTM Sharnay" panose="02040603050506020204" pitchFamily="18" charset="0"/>
              </a:rPr>
              <a:t>chúng ta cần làm gì? </a:t>
            </a:r>
          </a:p>
        </p:txBody>
      </p:sp>
      <p:sp>
        <p:nvSpPr>
          <p:cNvPr id="3" name="Rectangle: Rounded Corners 2">
            <a:extLst>
              <a:ext uri="{FF2B5EF4-FFF2-40B4-BE49-F238E27FC236}">
                <a16:creationId xmlns:a16="http://schemas.microsoft.com/office/drawing/2014/main" id="{7D27DAFD-7488-69C4-9D50-82D16ABFBDED}"/>
              </a:ext>
            </a:extLst>
          </p:cNvPr>
          <p:cNvSpPr/>
          <p:nvPr/>
        </p:nvSpPr>
        <p:spPr>
          <a:xfrm>
            <a:off x="257174" y="2868931"/>
            <a:ext cx="11338559" cy="2788920"/>
          </a:xfrm>
          <a:custGeom>
            <a:avLst/>
            <a:gdLst>
              <a:gd name="connsiteX0" fmla="*/ 0 w 11338559"/>
              <a:gd name="connsiteY0" fmla="*/ 464829 h 2788920"/>
              <a:gd name="connsiteX1" fmla="*/ 464829 w 11338559"/>
              <a:gd name="connsiteY1" fmla="*/ 0 h 2788920"/>
              <a:gd name="connsiteX2" fmla="*/ 10873730 w 11338559"/>
              <a:gd name="connsiteY2" fmla="*/ 0 h 2788920"/>
              <a:gd name="connsiteX3" fmla="*/ 11338559 w 11338559"/>
              <a:gd name="connsiteY3" fmla="*/ 464829 h 2788920"/>
              <a:gd name="connsiteX4" fmla="*/ 11338559 w 11338559"/>
              <a:gd name="connsiteY4" fmla="*/ 2324091 h 2788920"/>
              <a:gd name="connsiteX5" fmla="*/ 10873730 w 11338559"/>
              <a:gd name="connsiteY5" fmla="*/ 2788920 h 2788920"/>
              <a:gd name="connsiteX6" fmla="*/ 464829 w 11338559"/>
              <a:gd name="connsiteY6" fmla="*/ 2788920 h 2788920"/>
              <a:gd name="connsiteX7" fmla="*/ 0 w 11338559"/>
              <a:gd name="connsiteY7" fmla="*/ 2324091 h 2788920"/>
              <a:gd name="connsiteX8" fmla="*/ 0 w 11338559"/>
              <a:gd name="connsiteY8" fmla="*/ 464829 h 27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8559" h="2788920" fill="none" extrusionOk="0">
                <a:moveTo>
                  <a:pt x="0" y="464829"/>
                </a:moveTo>
                <a:cubicBezTo>
                  <a:pt x="1094" y="237726"/>
                  <a:pt x="221250" y="22052"/>
                  <a:pt x="464829" y="0"/>
                </a:cubicBezTo>
                <a:cubicBezTo>
                  <a:pt x="3958564" y="72427"/>
                  <a:pt x="5679307" y="61419"/>
                  <a:pt x="10873730" y="0"/>
                </a:cubicBezTo>
                <a:cubicBezTo>
                  <a:pt x="11126776" y="-25275"/>
                  <a:pt x="11298935" y="196126"/>
                  <a:pt x="11338559" y="464829"/>
                </a:cubicBezTo>
                <a:cubicBezTo>
                  <a:pt x="11175416" y="1045817"/>
                  <a:pt x="11339475" y="2134965"/>
                  <a:pt x="11338559" y="2324091"/>
                </a:cubicBezTo>
                <a:cubicBezTo>
                  <a:pt x="11346385" y="2541090"/>
                  <a:pt x="11105094" y="2760497"/>
                  <a:pt x="10873730" y="2788920"/>
                </a:cubicBezTo>
                <a:cubicBezTo>
                  <a:pt x="9650664" y="2818747"/>
                  <a:pt x="3027019" y="2709614"/>
                  <a:pt x="464829" y="2788920"/>
                </a:cubicBezTo>
                <a:cubicBezTo>
                  <a:pt x="254206" y="2783709"/>
                  <a:pt x="-12379" y="2583257"/>
                  <a:pt x="0" y="2324091"/>
                </a:cubicBezTo>
                <a:cubicBezTo>
                  <a:pt x="81720" y="2054239"/>
                  <a:pt x="-12688" y="1247991"/>
                  <a:pt x="0" y="464829"/>
                </a:cubicBezTo>
                <a:close/>
              </a:path>
              <a:path w="11338559" h="2788920" stroke="0" extrusionOk="0">
                <a:moveTo>
                  <a:pt x="0" y="464829"/>
                </a:moveTo>
                <a:cubicBezTo>
                  <a:pt x="18948" y="213276"/>
                  <a:pt x="215662" y="15732"/>
                  <a:pt x="464829" y="0"/>
                </a:cubicBezTo>
                <a:cubicBezTo>
                  <a:pt x="3928943" y="123000"/>
                  <a:pt x="9817380" y="-96860"/>
                  <a:pt x="10873730" y="0"/>
                </a:cubicBezTo>
                <a:cubicBezTo>
                  <a:pt x="11105655" y="-18896"/>
                  <a:pt x="11343233" y="198688"/>
                  <a:pt x="11338559" y="464829"/>
                </a:cubicBezTo>
                <a:cubicBezTo>
                  <a:pt x="11480739" y="842336"/>
                  <a:pt x="11179221" y="1590921"/>
                  <a:pt x="11338559" y="2324091"/>
                </a:cubicBezTo>
                <a:cubicBezTo>
                  <a:pt x="11298433" y="2595346"/>
                  <a:pt x="11113631" y="2786168"/>
                  <a:pt x="10873730" y="2788920"/>
                </a:cubicBezTo>
                <a:cubicBezTo>
                  <a:pt x="9102349" y="2628213"/>
                  <a:pt x="2969743" y="2828587"/>
                  <a:pt x="464829" y="2788920"/>
                </a:cubicBezTo>
                <a:cubicBezTo>
                  <a:pt x="191758" y="2785617"/>
                  <a:pt x="-19914" y="2571787"/>
                  <a:pt x="0" y="2324091"/>
                </a:cubicBezTo>
                <a:cubicBezTo>
                  <a:pt x="-3574" y="1850978"/>
                  <a:pt x="-115980" y="698522"/>
                  <a:pt x="0" y="464829"/>
                </a:cubicBezTo>
                <a:close/>
              </a:path>
            </a:pathLst>
          </a:custGeom>
          <a:solidFill>
            <a:schemeClr val="bg1"/>
          </a:solidFill>
          <a:ln w="57150">
            <a:solidFill>
              <a:srgbClr val="ADC80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000">
                <a:solidFill>
                  <a:srgbClr val="0070C0"/>
                </a:solidFill>
                <a:latin typeface="Times New Roman" panose="02020603050405020304" pitchFamily="18" charset="0"/>
                <a:cs typeface="Times New Roman" panose="02020603050405020304" pitchFamily="18" charset="0"/>
              </a:rPr>
              <a:t>Chỉ dùng điện khi cần thiết, ra khỏi nhà nhớ tắt đèn, quạt, tivi,…</a:t>
            </a:r>
          </a:p>
          <a:p>
            <a:pPr marL="571500" indent="-571500" algn="just">
              <a:buFont typeface="Arial" panose="020B0604020202020204" pitchFamily="34" charset="0"/>
              <a:buChar char="•"/>
            </a:pPr>
            <a:r>
              <a:rPr lang="en-US" sz="4000">
                <a:solidFill>
                  <a:srgbClr val="0070C0"/>
                </a:solidFill>
                <a:latin typeface="Times New Roman" panose="02020603050405020304" pitchFamily="18" charset="0"/>
                <a:cs typeface="Times New Roman" panose="02020603050405020304" pitchFamily="18" charset="0"/>
              </a:rPr>
              <a:t>Tiết kiệm điện khi đun nấu, sưởi, ủi quần áo (vì những việc này cần dùng nhiều năng lượng điện).</a:t>
            </a:r>
            <a:endParaRPr lang="en-US" sz="4000">
              <a:solidFill>
                <a:srgbClr val="0070C0"/>
              </a:solidFill>
            </a:endParaRPr>
          </a:p>
        </p:txBody>
      </p:sp>
    </p:spTree>
    <p:extLst>
      <p:ext uri="{BB962C8B-B14F-4D97-AF65-F5344CB8AC3E}">
        <p14:creationId xmlns:p14="http://schemas.microsoft.com/office/powerpoint/2010/main" val="28948417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78690" b="48571"/>
          <a:stretch/>
        </p:blipFill>
        <p:spPr>
          <a:xfrm>
            <a:off x="0" y="0"/>
            <a:ext cx="3194647" cy="24093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 t="51809" r="78692" b="-3238"/>
          <a:stretch/>
        </p:blipFill>
        <p:spPr>
          <a:xfrm>
            <a:off x="0" y="4572001"/>
            <a:ext cx="3194648" cy="240937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8692" r="-2" b="48571"/>
          <a:stretch/>
        </p:blipFill>
        <p:spPr>
          <a:xfrm>
            <a:off x="8554721" y="0"/>
            <a:ext cx="3637279" cy="27432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811" t="48571" r="-121"/>
          <a:stretch/>
        </p:blipFill>
        <p:spPr>
          <a:xfrm>
            <a:off x="8795283" y="4296229"/>
            <a:ext cx="3396718" cy="256177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44881" t="33143" r="15477" b="9715"/>
          <a:stretch/>
        </p:blipFill>
        <p:spPr>
          <a:xfrm>
            <a:off x="-77682" y="792117"/>
            <a:ext cx="12347360" cy="5561875"/>
          </a:xfrm>
          <a:prstGeom prst="rect">
            <a:avLst/>
          </a:prstGeom>
        </p:spPr>
      </p:pic>
      <p:pic>
        <p:nvPicPr>
          <p:cNvPr id="13" name="图片 7" descr="66">
            <a:extLst>
              <a:ext uri="{FF2B5EF4-FFF2-40B4-BE49-F238E27FC236}">
                <a16:creationId xmlns:a16="http://schemas.microsoft.com/office/drawing/2014/main" id="{29EF0C1C-E6AD-21BF-FD1E-71C4FC15DA92}"/>
              </a:ext>
            </a:extLst>
          </p:cNvPr>
          <p:cNvPicPr>
            <a:picLocks noChangeAspect="1"/>
          </p:cNvPicPr>
          <p:nvPr/>
        </p:nvPicPr>
        <p:blipFill>
          <a:blip r:embed="rId5"/>
          <a:srcRect t="66572" r="21970"/>
          <a:stretch>
            <a:fillRect/>
          </a:stretch>
        </p:blipFill>
        <p:spPr>
          <a:xfrm flipH="1">
            <a:off x="3418296" y="3390900"/>
            <a:ext cx="5926814" cy="3385431"/>
          </a:xfrm>
          <a:prstGeom prst="rect">
            <a:avLst/>
          </a:prstGeom>
        </p:spPr>
      </p:pic>
      <p:pic>
        <p:nvPicPr>
          <p:cNvPr id="8" name="Picture 7">
            <a:extLst>
              <a:ext uri="{FF2B5EF4-FFF2-40B4-BE49-F238E27FC236}">
                <a16:creationId xmlns:a16="http://schemas.microsoft.com/office/drawing/2014/main" id="{B0945F94-69FD-334C-AB7D-22488E644509}"/>
              </a:ext>
            </a:extLst>
          </p:cNvPr>
          <p:cNvPicPr>
            <a:picLocks noChangeAspect="1"/>
          </p:cNvPicPr>
          <p:nvPr/>
        </p:nvPicPr>
        <p:blipFill>
          <a:blip r:embed="rId6"/>
          <a:stretch>
            <a:fillRect/>
          </a:stretch>
        </p:blipFill>
        <p:spPr>
          <a:xfrm>
            <a:off x="2444167" y="1168371"/>
            <a:ext cx="7577985" cy="3188484"/>
          </a:xfrm>
          <a:prstGeom prst="rect">
            <a:avLst/>
          </a:prstGeom>
        </p:spPr>
      </p:pic>
    </p:spTree>
    <p:extLst>
      <p:ext uri="{BB962C8B-B14F-4D97-AF65-F5344CB8AC3E}">
        <p14:creationId xmlns:p14="http://schemas.microsoft.com/office/powerpoint/2010/main" val="28004197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14:presetBounceEnd="51000">
                                      <p:stCondLst>
                                        <p:cond delay="0"/>
                                      </p:stCondLst>
                                      <p:childTnLst>
                                        <p:animMotion origin="layout" path="M -0.25 -0.25 L 4.79167E-6 7.40741E-7 " pathEditMode="relative" rAng="0" ptsTypes="AA" p14:bounceEnd="51000">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14:presetBounceEnd="51000">
                                      <p:stCondLst>
                                        <p:cond delay="0"/>
                                      </p:stCondLst>
                                      <p:childTnLst>
                                        <p:animMotion origin="layout" path="M -0.25 0.25 L -3.33333E-6 -2.96296E-6 " pathEditMode="relative" rAng="0" ptsTypes="AA" p14:bounceEnd="51000">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14:presetBounceEnd="51000">
                                      <p:stCondLst>
                                        <p:cond delay="0"/>
                                      </p:stCondLst>
                                      <p:childTnLst>
                                        <p:animMotion origin="layout" path="M -1.25E-6 -1.48148E-6 L 0.25 -0.25 " pathEditMode="relative" rAng="0" ptsTypes="AA" p14:bounceEnd="51000">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14:presetBounceEnd="51000">
                                      <p:stCondLst>
                                        <p:cond delay="0"/>
                                      </p:stCondLst>
                                      <p:childTnLst>
                                        <p:animMotion origin="layout" path="M 1.04167E-6 -2.96296E-6 L 0.25 0.25 " pathEditMode="relative" rAng="0" ptsTypes="AA" p14:bounceEnd="51000">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9" presetClass="path" presetSubtype="0" accel="50000" fill="hold" nodeType="withEffect">
                                      <p:stCondLst>
                                        <p:cond delay="0"/>
                                      </p:stCondLst>
                                      <p:childTnLst>
                                        <p:animMotion origin="layout" path="M -0.25 -0.25 L 4.79167E-6 7.40741E-7 " pathEditMode="relative" rAng="0" ptsTypes="AA">
                                          <p:cBhvr>
                                            <p:cTn id="18" dur="2000" fill="hold"/>
                                            <p:tgtEl>
                                              <p:spTgt spid="4"/>
                                            </p:tgtEl>
                                            <p:attrNameLst>
                                              <p:attrName>ppt_x</p:attrName>
                                              <p:attrName>ppt_y</p:attrName>
                                            </p:attrNameLst>
                                          </p:cBhvr>
                                          <p:rCtr x="12500" y="12500"/>
                                        </p:animMotion>
                                      </p:childTnLst>
                                    </p:cTn>
                                  </p:par>
                                  <p:par>
                                    <p:cTn id="19" presetID="56" presetClass="path" presetSubtype="0" accel="50000" fill="hold" nodeType="withEffect">
                                      <p:stCondLst>
                                        <p:cond delay="0"/>
                                      </p:stCondLst>
                                      <p:childTnLst>
                                        <p:animMotion origin="layout" path="M -0.25 0.25 L -3.33333E-6 -2.96296E-6 " pathEditMode="relative" rAng="0" ptsTypes="AA">
                                          <p:cBhvr>
                                            <p:cTn id="20" dur="2000" fill="hold"/>
                                            <p:tgtEl>
                                              <p:spTgt spid="5"/>
                                            </p:tgtEl>
                                            <p:attrNameLst>
                                              <p:attrName>ppt_x</p:attrName>
                                              <p:attrName>ppt_y</p:attrName>
                                            </p:attrNameLst>
                                          </p:cBhvr>
                                          <p:rCtr x="12500" y="-12500"/>
                                        </p:animMotion>
                                      </p:childTnLst>
                                    </p:cTn>
                                  </p:par>
                                  <p:par>
                                    <p:cTn id="21" presetID="56" presetClass="path" presetSubtype="0" accel="50000" fill="hold" nodeType="withEffect">
                                      <p:stCondLst>
                                        <p:cond delay="0"/>
                                      </p:stCondLst>
                                      <p:childTnLst>
                                        <p:animMotion origin="layout" path="M -1.25E-6 -1.48148E-6 L 0.25 -0.25 " pathEditMode="relative" rAng="0" ptsTypes="AA">
                                          <p:cBhvr>
                                            <p:cTn id="22" dur="2000" spd="-100000" fill="hold"/>
                                            <p:tgtEl>
                                              <p:spTgt spid="6"/>
                                            </p:tgtEl>
                                            <p:attrNameLst>
                                              <p:attrName>ppt_x</p:attrName>
                                              <p:attrName>ppt_y</p:attrName>
                                            </p:attrNameLst>
                                          </p:cBhvr>
                                          <p:rCtr x="12500" y="-12500"/>
                                        </p:animMotion>
                                      </p:childTnLst>
                                    </p:cTn>
                                  </p:par>
                                  <p:par>
                                    <p:cTn id="23" presetID="49" presetClass="path" presetSubtype="0" accel="50000" fill="hold" nodeType="withEffect">
                                      <p:stCondLst>
                                        <p:cond delay="0"/>
                                      </p:stCondLst>
                                      <p:childTnLst>
                                        <p:animMotion origin="layout" path="M 1.04167E-6 -2.96296E-6 L 0.25 0.25 " pathEditMode="relative" rAng="0" ptsTypes="AA">
                                          <p:cBhvr>
                                            <p:cTn id="24" dur="2000" spd="-100000" fill="hold"/>
                                            <p:tgtEl>
                                              <p:spTgt spid="7"/>
                                            </p:tgtEl>
                                            <p:attrNameLst>
                                              <p:attrName>ppt_x</p:attrName>
                                              <p:attrName>ppt_y</p:attrName>
                                            </p:attrNameLst>
                                          </p:cBhvr>
                                          <p:rCtr x="12500" y="12500"/>
                                        </p:animMotion>
                                      </p:childTnLst>
                                    </p:cTn>
                                  </p:par>
                                  <p:par>
                                    <p:cTn id="25" presetID="22" presetClass="entr" presetSubtype="8" fill="hold"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AFBDF9-CB70-17CE-4C92-AECC756F8941}"/>
              </a:ext>
            </a:extLst>
          </p:cNvPr>
          <p:cNvSpPr txBox="1"/>
          <p:nvPr/>
        </p:nvSpPr>
        <p:spPr>
          <a:xfrm>
            <a:off x="434340" y="523833"/>
            <a:ext cx="11051462" cy="2309864"/>
          </a:xfrm>
          <a:custGeom>
            <a:avLst/>
            <a:gdLst>
              <a:gd name="connsiteX0" fmla="*/ 0 w 11051462"/>
              <a:gd name="connsiteY0" fmla="*/ 0 h 2309864"/>
              <a:gd name="connsiteX1" fmla="*/ 469687 w 11051462"/>
              <a:gd name="connsiteY1" fmla="*/ 0 h 2309864"/>
              <a:gd name="connsiteX2" fmla="*/ 828860 w 11051462"/>
              <a:gd name="connsiteY2" fmla="*/ 0 h 2309864"/>
              <a:gd name="connsiteX3" fmla="*/ 1409061 w 11051462"/>
              <a:gd name="connsiteY3" fmla="*/ 0 h 2309864"/>
              <a:gd name="connsiteX4" fmla="*/ 1989263 w 11051462"/>
              <a:gd name="connsiteY4" fmla="*/ 0 h 2309864"/>
              <a:gd name="connsiteX5" fmla="*/ 2458950 w 11051462"/>
              <a:gd name="connsiteY5" fmla="*/ 0 h 2309864"/>
              <a:gd name="connsiteX6" fmla="*/ 3149667 w 11051462"/>
              <a:gd name="connsiteY6" fmla="*/ 0 h 2309864"/>
              <a:gd name="connsiteX7" fmla="*/ 3619354 w 11051462"/>
              <a:gd name="connsiteY7" fmla="*/ 0 h 2309864"/>
              <a:gd name="connsiteX8" fmla="*/ 4420585 w 11051462"/>
              <a:gd name="connsiteY8" fmla="*/ 0 h 2309864"/>
              <a:gd name="connsiteX9" fmla="*/ 5221816 w 11051462"/>
              <a:gd name="connsiteY9" fmla="*/ 0 h 2309864"/>
              <a:gd name="connsiteX10" fmla="*/ 5580988 w 11051462"/>
              <a:gd name="connsiteY10" fmla="*/ 0 h 2309864"/>
              <a:gd name="connsiteX11" fmla="*/ 6050675 w 11051462"/>
              <a:gd name="connsiteY11" fmla="*/ 0 h 2309864"/>
              <a:gd name="connsiteX12" fmla="*/ 6741392 w 11051462"/>
              <a:gd name="connsiteY12" fmla="*/ 0 h 2309864"/>
              <a:gd name="connsiteX13" fmla="*/ 7653137 w 11051462"/>
              <a:gd name="connsiteY13" fmla="*/ 0 h 2309864"/>
              <a:gd name="connsiteX14" fmla="*/ 8012310 w 11051462"/>
              <a:gd name="connsiteY14" fmla="*/ 0 h 2309864"/>
              <a:gd name="connsiteX15" fmla="*/ 8703026 w 11051462"/>
              <a:gd name="connsiteY15" fmla="*/ 0 h 2309864"/>
              <a:gd name="connsiteX16" fmla="*/ 9172713 w 11051462"/>
              <a:gd name="connsiteY16" fmla="*/ 0 h 2309864"/>
              <a:gd name="connsiteX17" fmla="*/ 9531886 w 11051462"/>
              <a:gd name="connsiteY17" fmla="*/ 0 h 2309864"/>
              <a:gd name="connsiteX18" fmla="*/ 10443632 w 11051462"/>
              <a:gd name="connsiteY18" fmla="*/ 0 h 2309864"/>
              <a:gd name="connsiteX19" fmla="*/ 11051462 w 11051462"/>
              <a:gd name="connsiteY19" fmla="*/ 0 h 2309864"/>
              <a:gd name="connsiteX20" fmla="*/ 11051462 w 11051462"/>
              <a:gd name="connsiteY20" fmla="*/ 554367 h 2309864"/>
              <a:gd name="connsiteX21" fmla="*/ 11051462 w 11051462"/>
              <a:gd name="connsiteY21" fmla="*/ 1154932 h 2309864"/>
              <a:gd name="connsiteX22" fmla="*/ 11051462 w 11051462"/>
              <a:gd name="connsiteY22" fmla="*/ 1686201 h 2309864"/>
              <a:gd name="connsiteX23" fmla="*/ 11051462 w 11051462"/>
              <a:gd name="connsiteY23" fmla="*/ 2309864 h 2309864"/>
              <a:gd name="connsiteX24" fmla="*/ 10692289 w 11051462"/>
              <a:gd name="connsiteY24" fmla="*/ 2309864 h 2309864"/>
              <a:gd name="connsiteX25" fmla="*/ 10001573 w 11051462"/>
              <a:gd name="connsiteY25" fmla="*/ 2309864 h 2309864"/>
              <a:gd name="connsiteX26" fmla="*/ 9642401 w 11051462"/>
              <a:gd name="connsiteY26" fmla="*/ 2309864 h 2309864"/>
              <a:gd name="connsiteX27" fmla="*/ 9283228 w 11051462"/>
              <a:gd name="connsiteY27" fmla="*/ 2309864 h 2309864"/>
              <a:gd name="connsiteX28" fmla="*/ 8481997 w 11051462"/>
              <a:gd name="connsiteY28" fmla="*/ 2309864 h 2309864"/>
              <a:gd name="connsiteX29" fmla="*/ 7791281 w 11051462"/>
              <a:gd name="connsiteY29" fmla="*/ 2309864 h 2309864"/>
              <a:gd name="connsiteX30" fmla="*/ 7432108 w 11051462"/>
              <a:gd name="connsiteY30" fmla="*/ 2309864 h 2309864"/>
              <a:gd name="connsiteX31" fmla="*/ 6630877 w 11051462"/>
              <a:gd name="connsiteY31" fmla="*/ 2309864 h 2309864"/>
              <a:gd name="connsiteX32" fmla="*/ 6271705 w 11051462"/>
              <a:gd name="connsiteY32" fmla="*/ 2309864 h 2309864"/>
              <a:gd name="connsiteX33" fmla="*/ 5470474 w 11051462"/>
              <a:gd name="connsiteY33" fmla="*/ 2309864 h 2309864"/>
              <a:gd name="connsiteX34" fmla="*/ 4779757 w 11051462"/>
              <a:gd name="connsiteY34" fmla="*/ 2309864 h 2309864"/>
              <a:gd name="connsiteX35" fmla="*/ 4420585 w 11051462"/>
              <a:gd name="connsiteY35" fmla="*/ 2309864 h 2309864"/>
              <a:gd name="connsiteX36" fmla="*/ 3729868 w 11051462"/>
              <a:gd name="connsiteY36" fmla="*/ 2309864 h 2309864"/>
              <a:gd name="connsiteX37" fmla="*/ 2928637 w 11051462"/>
              <a:gd name="connsiteY37" fmla="*/ 2309864 h 2309864"/>
              <a:gd name="connsiteX38" fmla="*/ 2016892 w 11051462"/>
              <a:gd name="connsiteY38" fmla="*/ 2309864 h 2309864"/>
              <a:gd name="connsiteX39" fmla="*/ 1657719 w 11051462"/>
              <a:gd name="connsiteY39" fmla="*/ 2309864 h 2309864"/>
              <a:gd name="connsiteX40" fmla="*/ 1298547 w 11051462"/>
              <a:gd name="connsiteY40" fmla="*/ 2309864 h 2309864"/>
              <a:gd name="connsiteX41" fmla="*/ 0 w 11051462"/>
              <a:gd name="connsiteY41" fmla="*/ 2309864 h 2309864"/>
              <a:gd name="connsiteX42" fmla="*/ 0 w 11051462"/>
              <a:gd name="connsiteY42" fmla="*/ 1709299 h 2309864"/>
              <a:gd name="connsiteX43" fmla="*/ 0 w 11051462"/>
              <a:gd name="connsiteY43" fmla="*/ 1154932 h 2309864"/>
              <a:gd name="connsiteX44" fmla="*/ 0 w 11051462"/>
              <a:gd name="connsiteY44" fmla="*/ 600565 h 2309864"/>
              <a:gd name="connsiteX45" fmla="*/ 0 w 11051462"/>
              <a:gd name="connsiteY45" fmla="*/ 0 h 23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51462" h="2309864" fill="none" extrusionOk="0">
                <a:moveTo>
                  <a:pt x="0" y="0"/>
                </a:moveTo>
                <a:cubicBezTo>
                  <a:pt x="151145" y="-15159"/>
                  <a:pt x="239781" y="6813"/>
                  <a:pt x="469687" y="0"/>
                </a:cubicBezTo>
                <a:cubicBezTo>
                  <a:pt x="699593" y="-6813"/>
                  <a:pt x="667100" y="14039"/>
                  <a:pt x="828860" y="0"/>
                </a:cubicBezTo>
                <a:cubicBezTo>
                  <a:pt x="990620" y="-14039"/>
                  <a:pt x="1184767" y="20761"/>
                  <a:pt x="1409061" y="0"/>
                </a:cubicBezTo>
                <a:cubicBezTo>
                  <a:pt x="1633355" y="-20761"/>
                  <a:pt x="1866809" y="-5330"/>
                  <a:pt x="1989263" y="0"/>
                </a:cubicBezTo>
                <a:cubicBezTo>
                  <a:pt x="2111717" y="5330"/>
                  <a:pt x="2338985" y="-12422"/>
                  <a:pt x="2458950" y="0"/>
                </a:cubicBezTo>
                <a:cubicBezTo>
                  <a:pt x="2578915" y="12422"/>
                  <a:pt x="2817385" y="-30096"/>
                  <a:pt x="3149667" y="0"/>
                </a:cubicBezTo>
                <a:cubicBezTo>
                  <a:pt x="3481949" y="30096"/>
                  <a:pt x="3509720" y="-22700"/>
                  <a:pt x="3619354" y="0"/>
                </a:cubicBezTo>
                <a:cubicBezTo>
                  <a:pt x="3728988" y="22700"/>
                  <a:pt x="4128567" y="23198"/>
                  <a:pt x="4420585" y="0"/>
                </a:cubicBezTo>
                <a:cubicBezTo>
                  <a:pt x="4712603" y="-23198"/>
                  <a:pt x="4829923" y="-8203"/>
                  <a:pt x="5221816" y="0"/>
                </a:cubicBezTo>
                <a:cubicBezTo>
                  <a:pt x="5613709" y="8203"/>
                  <a:pt x="5473638" y="17375"/>
                  <a:pt x="5580988" y="0"/>
                </a:cubicBezTo>
                <a:cubicBezTo>
                  <a:pt x="5688338" y="-17375"/>
                  <a:pt x="5830918" y="7373"/>
                  <a:pt x="6050675" y="0"/>
                </a:cubicBezTo>
                <a:cubicBezTo>
                  <a:pt x="6270432" y="-7373"/>
                  <a:pt x="6588987" y="-7889"/>
                  <a:pt x="6741392" y="0"/>
                </a:cubicBezTo>
                <a:cubicBezTo>
                  <a:pt x="6893797" y="7889"/>
                  <a:pt x="7366535" y="26418"/>
                  <a:pt x="7653137" y="0"/>
                </a:cubicBezTo>
                <a:cubicBezTo>
                  <a:pt x="7939739" y="-26418"/>
                  <a:pt x="7859092" y="-9253"/>
                  <a:pt x="8012310" y="0"/>
                </a:cubicBezTo>
                <a:cubicBezTo>
                  <a:pt x="8165528" y="9253"/>
                  <a:pt x="8524313" y="-10102"/>
                  <a:pt x="8703026" y="0"/>
                </a:cubicBezTo>
                <a:cubicBezTo>
                  <a:pt x="8881739" y="10102"/>
                  <a:pt x="9004997" y="14691"/>
                  <a:pt x="9172713" y="0"/>
                </a:cubicBezTo>
                <a:cubicBezTo>
                  <a:pt x="9340429" y="-14691"/>
                  <a:pt x="9383750" y="4179"/>
                  <a:pt x="9531886" y="0"/>
                </a:cubicBezTo>
                <a:cubicBezTo>
                  <a:pt x="9680022" y="-4179"/>
                  <a:pt x="10106398" y="-27850"/>
                  <a:pt x="10443632" y="0"/>
                </a:cubicBezTo>
                <a:cubicBezTo>
                  <a:pt x="10780866" y="27850"/>
                  <a:pt x="10763912" y="6428"/>
                  <a:pt x="11051462" y="0"/>
                </a:cubicBezTo>
                <a:cubicBezTo>
                  <a:pt x="11032778" y="241961"/>
                  <a:pt x="11058174" y="297904"/>
                  <a:pt x="11051462" y="554367"/>
                </a:cubicBezTo>
                <a:cubicBezTo>
                  <a:pt x="11044750" y="810830"/>
                  <a:pt x="11067219" y="984057"/>
                  <a:pt x="11051462" y="1154932"/>
                </a:cubicBezTo>
                <a:cubicBezTo>
                  <a:pt x="11035705" y="1325808"/>
                  <a:pt x="11030698" y="1428590"/>
                  <a:pt x="11051462" y="1686201"/>
                </a:cubicBezTo>
                <a:cubicBezTo>
                  <a:pt x="11072226" y="1943812"/>
                  <a:pt x="11058089" y="2089152"/>
                  <a:pt x="11051462" y="2309864"/>
                </a:cubicBezTo>
                <a:cubicBezTo>
                  <a:pt x="10928647" y="2309052"/>
                  <a:pt x="10867837" y="2311883"/>
                  <a:pt x="10692289" y="2309864"/>
                </a:cubicBezTo>
                <a:cubicBezTo>
                  <a:pt x="10516741" y="2307845"/>
                  <a:pt x="10298639" y="2286866"/>
                  <a:pt x="10001573" y="2309864"/>
                </a:cubicBezTo>
                <a:cubicBezTo>
                  <a:pt x="9704507" y="2332862"/>
                  <a:pt x="9735332" y="2304593"/>
                  <a:pt x="9642401" y="2309864"/>
                </a:cubicBezTo>
                <a:cubicBezTo>
                  <a:pt x="9549470" y="2315135"/>
                  <a:pt x="9435891" y="2298656"/>
                  <a:pt x="9283228" y="2309864"/>
                </a:cubicBezTo>
                <a:cubicBezTo>
                  <a:pt x="9130565" y="2321072"/>
                  <a:pt x="8872703" y="2338724"/>
                  <a:pt x="8481997" y="2309864"/>
                </a:cubicBezTo>
                <a:cubicBezTo>
                  <a:pt x="8091291" y="2281004"/>
                  <a:pt x="7934065" y="2282627"/>
                  <a:pt x="7791281" y="2309864"/>
                </a:cubicBezTo>
                <a:cubicBezTo>
                  <a:pt x="7648497" y="2337101"/>
                  <a:pt x="7590309" y="2327195"/>
                  <a:pt x="7432108" y="2309864"/>
                </a:cubicBezTo>
                <a:cubicBezTo>
                  <a:pt x="7273907" y="2292533"/>
                  <a:pt x="6941219" y="2302070"/>
                  <a:pt x="6630877" y="2309864"/>
                </a:cubicBezTo>
                <a:cubicBezTo>
                  <a:pt x="6320535" y="2317658"/>
                  <a:pt x="6436133" y="2304550"/>
                  <a:pt x="6271705" y="2309864"/>
                </a:cubicBezTo>
                <a:cubicBezTo>
                  <a:pt x="6107277" y="2315178"/>
                  <a:pt x="5649223" y="2337855"/>
                  <a:pt x="5470474" y="2309864"/>
                </a:cubicBezTo>
                <a:cubicBezTo>
                  <a:pt x="5291725" y="2281873"/>
                  <a:pt x="5085896" y="2281787"/>
                  <a:pt x="4779757" y="2309864"/>
                </a:cubicBezTo>
                <a:cubicBezTo>
                  <a:pt x="4473618" y="2337941"/>
                  <a:pt x="4593254" y="2303223"/>
                  <a:pt x="4420585" y="2309864"/>
                </a:cubicBezTo>
                <a:cubicBezTo>
                  <a:pt x="4247916" y="2316505"/>
                  <a:pt x="3925628" y="2342127"/>
                  <a:pt x="3729868" y="2309864"/>
                </a:cubicBezTo>
                <a:cubicBezTo>
                  <a:pt x="3534108" y="2277601"/>
                  <a:pt x="3287887" y="2294737"/>
                  <a:pt x="2928637" y="2309864"/>
                </a:cubicBezTo>
                <a:cubicBezTo>
                  <a:pt x="2569387" y="2324991"/>
                  <a:pt x="2382180" y="2269679"/>
                  <a:pt x="2016892" y="2309864"/>
                </a:cubicBezTo>
                <a:cubicBezTo>
                  <a:pt x="1651605" y="2350049"/>
                  <a:pt x="1821286" y="2292424"/>
                  <a:pt x="1657719" y="2309864"/>
                </a:cubicBezTo>
                <a:cubicBezTo>
                  <a:pt x="1494152" y="2327304"/>
                  <a:pt x="1458009" y="2304547"/>
                  <a:pt x="1298547" y="2309864"/>
                </a:cubicBezTo>
                <a:cubicBezTo>
                  <a:pt x="1139085" y="2315181"/>
                  <a:pt x="485216" y="2268217"/>
                  <a:pt x="0" y="2309864"/>
                </a:cubicBezTo>
                <a:cubicBezTo>
                  <a:pt x="-8073" y="2111962"/>
                  <a:pt x="4466" y="1955106"/>
                  <a:pt x="0" y="1709299"/>
                </a:cubicBezTo>
                <a:cubicBezTo>
                  <a:pt x="-4466" y="1463493"/>
                  <a:pt x="14759" y="1385314"/>
                  <a:pt x="0" y="1154932"/>
                </a:cubicBezTo>
                <a:cubicBezTo>
                  <a:pt x="-14759" y="924550"/>
                  <a:pt x="20380" y="729301"/>
                  <a:pt x="0" y="600565"/>
                </a:cubicBezTo>
                <a:cubicBezTo>
                  <a:pt x="-20380" y="471829"/>
                  <a:pt x="22811" y="147661"/>
                  <a:pt x="0" y="0"/>
                </a:cubicBezTo>
                <a:close/>
              </a:path>
              <a:path w="11051462" h="2309864" stroke="0" extrusionOk="0">
                <a:moveTo>
                  <a:pt x="0" y="0"/>
                </a:moveTo>
                <a:cubicBezTo>
                  <a:pt x="217708" y="-7049"/>
                  <a:pt x="308755" y="-3211"/>
                  <a:pt x="469687" y="0"/>
                </a:cubicBezTo>
                <a:cubicBezTo>
                  <a:pt x="630619" y="3211"/>
                  <a:pt x="1056299" y="-7207"/>
                  <a:pt x="1270918" y="0"/>
                </a:cubicBezTo>
                <a:cubicBezTo>
                  <a:pt x="1485537" y="7207"/>
                  <a:pt x="1850278" y="-11130"/>
                  <a:pt x="2072149" y="0"/>
                </a:cubicBezTo>
                <a:cubicBezTo>
                  <a:pt x="2294020" y="11130"/>
                  <a:pt x="2637821" y="29174"/>
                  <a:pt x="2873380" y="0"/>
                </a:cubicBezTo>
                <a:cubicBezTo>
                  <a:pt x="3108939" y="-29174"/>
                  <a:pt x="3215012" y="-21609"/>
                  <a:pt x="3453582" y="0"/>
                </a:cubicBezTo>
                <a:cubicBezTo>
                  <a:pt x="3692152" y="21609"/>
                  <a:pt x="3781057" y="-27043"/>
                  <a:pt x="4033784" y="0"/>
                </a:cubicBezTo>
                <a:cubicBezTo>
                  <a:pt x="4286511" y="27043"/>
                  <a:pt x="4497188" y="-10198"/>
                  <a:pt x="4613985" y="0"/>
                </a:cubicBezTo>
                <a:cubicBezTo>
                  <a:pt x="4730782" y="10198"/>
                  <a:pt x="4975493" y="-19508"/>
                  <a:pt x="5304702" y="0"/>
                </a:cubicBezTo>
                <a:cubicBezTo>
                  <a:pt x="5633911" y="19508"/>
                  <a:pt x="5513887" y="781"/>
                  <a:pt x="5663874" y="0"/>
                </a:cubicBezTo>
                <a:cubicBezTo>
                  <a:pt x="5813861" y="-781"/>
                  <a:pt x="6078463" y="13363"/>
                  <a:pt x="6354591" y="0"/>
                </a:cubicBezTo>
                <a:cubicBezTo>
                  <a:pt x="6630719" y="-13363"/>
                  <a:pt x="6944081" y="-16385"/>
                  <a:pt x="7266336" y="0"/>
                </a:cubicBezTo>
                <a:cubicBezTo>
                  <a:pt x="7588592" y="16385"/>
                  <a:pt x="7580032" y="9656"/>
                  <a:pt x="7846538" y="0"/>
                </a:cubicBezTo>
                <a:cubicBezTo>
                  <a:pt x="8113044" y="-9656"/>
                  <a:pt x="8033884" y="-4356"/>
                  <a:pt x="8205711" y="0"/>
                </a:cubicBezTo>
                <a:cubicBezTo>
                  <a:pt x="8377538" y="4356"/>
                  <a:pt x="8647294" y="-11210"/>
                  <a:pt x="8896427" y="0"/>
                </a:cubicBezTo>
                <a:cubicBezTo>
                  <a:pt x="9145560" y="11210"/>
                  <a:pt x="9228584" y="12384"/>
                  <a:pt x="9476629" y="0"/>
                </a:cubicBezTo>
                <a:cubicBezTo>
                  <a:pt x="9724674" y="-12384"/>
                  <a:pt x="9999830" y="-37292"/>
                  <a:pt x="10388374" y="0"/>
                </a:cubicBezTo>
                <a:cubicBezTo>
                  <a:pt x="10776918" y="37292"/>
                  <a:pt x="10904783" y="-21919"/>
                  <a:pt x="11051462" y="0"/>
                </a:cubicBezTo>
                <a:cubicBezTo>
                  <a:pt x="11025919" y="160683"/>
                  <a:pt x="11062300" y="426093"/>
                  <a:pt x="11051462" y="554367"/>
                </a:cubicBezTo>
                <a:cubicBezTo>
                  <a:pt x="11040624" y="682641"/>
                  <a:pt x="11058451" y="828146"/>
                  <a:pt x="11051462" y="1062537"/>
                </a:cubicBezTo>
                <a:cubicBezTo>
                  <a:pt x="11044474" y="1296928"/>
                  <a:pt x="11047713" y="1369194"/>
                  <a:pt x="11051462" y="1640003"/>
                </a:cubicBezTo>
                <a:cubicBezTo>
                  <a:pt x="11055211" y="1910812"/>
                  <a:pt x="11035488" y="2119942"/>
                  <a:pt x="11051462" y="2309864"/>
                </a:cubicBezTo>
                <a:cubicBezTo>
                  <a:pt x="10953539" y="2297326"/>
                  <a:pt x="10841850" y="2299429"/>
                  <a:pt x="10692289" y="2309864"/>
                </a:cubicBezTo>
                <a:cubicBezTo>
                  <a:pt x="10542728" y="2320299"/>
                  <a:pt x="10144121" y="2306256"/>
                  <a:pt x="9891058" y="2309864"/>
                </a:cubicBezTo>
                <a:cubicBezTo>
                  <a:pt x="9637995" y="2313472"/>
                  <a:pt x="9475980" y="2304967"/>
                  <a:pt x="9310857" y="2309864"/>
                </a:cubicBezTo>
                <a:cubicBezTo>
                  <a:pt x="9145734" y="2314761"/>
                  <a:pt x="8757920" y="2301783"/>
                  <a:pt x="8509626" y="2309864"/>
                </a:cubicBezTo>
                <a:cubicBezTo>
                  <a:pt x="8261332" y="2317945"/>
                  <a:pt x="8189156" y="2296743"/>
                  <a:pt x="7929424" y="2309864"/>
                </a:cubicBezTo>
                <a:cubicBezTo>
                  <a:pt x="7669692" y="2322985"/>
                  <a:pt x="7664958" y="2306238"/>
                  <a:pt x="7570251" y="2309864"/>
                </a:cubicBezTo>
                <a:cubicBezTo>
                  <a:pt x="7475544" y="2313490"/>
                  <a:pt x="7383480" y="2299810"/>
                  <a:pt x="7211079" y="2309864"/>
                </a:cubicBezTo>
                <a:cubicBezTo>
                  <a:pt x="7038678" y="2319918"/>
                  <a:pt x="6746612" y="2319182"/>
                  <a:pt x="6520363" y="2309864"/>
                </a:cubicBezTo>
                <a:cubicBezTo>
                  <a:pt x="6294114" y="2300546"/>
                  <a:pt x="6074934" y="2337180"/>
                  <a:pt x="5829646" y="2309864"/>
                </a:cubicBezTo>
                <a:cubicBezTo>
                  <a:pt x="5584358" y="2282548"/>
                  <a:pt x="5296081" y="2311160"/>
                  <a:pt x="4917901" y="2309864"/>
                </a:cubicBezTo>
                <a:cubicBezTo>
                  <a:pt x="4539721" y="2308568"/>
                  <a:pt x="4461176" y="2332368"/>
                  <a:pt x="4337699" y="2309864"/>
                </a:cubicBezTo>
                <a:cubicBezTo>
                  <a:pt x="4214222" y="2287360"/>
                  <a:pt x="3666116" y="2336337"/>
                  <a:pt x="3425953" y="2309864"/>
                </a:cubicBezTo>
                <a:cubicBezTo>
                  <a:pt x="3185790" y="2283391"/>
                  <a:pt x="2912419" y="2307001"/>
                  <a:pt x="2514208" y="2309864"/>
                </a:cubicBezTo>
                <a:cubicBezTo>
                  <a:pt x="2115998" y="2312727"/>
                  <a:pt x="2053451" y="2268000"/>
                  <a:pt x="1602462" y="2309864"/>
                </a:cubicBezTo>
                <a:cubicBezTo>
                  <a:pt x="1151473" y="2351728"/>
                  <a:pt x="1105598" y="2323020"/>
                  <a:pt x="911746" y="2309864"/>
                </a:cubicBezTo>
                <a:cubicBezTo>
                  <a:pt x="717894" y="2296708"/>
                  <a:pt x="455742" y="2313029"/>
                  <a:pt x="0" y="2309864"/>
                </a:cubicBezTo>
                <a:cubicBezTo>
                  <a:pt x="15278" y="2091883"/>
                  <a:pt x="27690" y="1881135"/>
                  <a:pt x="0" y="1732398"/>
                </a:cubicBezTo>
                <a:cubicBezTo>
                  <a:pt x="-27690" y="1583661"/>
                  <a:pt x="9902" y="1350156"/>
                  <a:pt x="0" y="1131833"/>
                </a:cubicBezTo>
                <a:cubicBezTo>
                  <a:pt x="-9902" y="913511"/>
                  <a:pt x="15488" y="822547"/>
                  <a:pt x="0" y="623663"/>
                </a:cubicBezTo>
                <a:cubicBezTo>
                  <a:pt x="-15488" y="424779"/>
                  <a:pt x="-10012" y="164186"/>
                  <a:pt x="0" y="0"/>
                </a:cubicBezTo>
                <a:close/>
              </a:path>
            </a:pathLst>
          </a:custGeom>
          <a:solidFill>
            <a:schemeClr val="accent4">
              <a:lumMod val="20000"/>
              <a:lumOff val="80000"/>
            </a:schemeClr>
          </a:solidFill>
          <a:ln w="57150">
            <a:solidFill>
              <a:srgbClr val="00B050"/>
            </a:solidFill>
            <a:prstDash val="dash"/>
            <a:extLst>
              <a:ext uri="{C807C97D-BFC1-408E-A445-0C87EB9F89A2}">
                <ask:lineSketchStyleProps xmlns:ask="http://schemas.microsoft.com/office/drawing/2018/sketchyshapes" sd="1732455130">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a:solidFill>
                  <a:schemeClr val="accent2"/>
                </a:solidFill>
                <a:latin typeface="Times New Roman" pitchFamily="18" charset="0"/>
                <a:ea typeface="Cambria Math" pitchFamily="18" charset="0"/>
                <a:cs typeface="Times New Roman" pitchFamily="18" charset="0"/>
              </a:rPr>
              <a:t>Trong phần </a:t>
            </a:r>
            <a:r>
              <a:rPr lang="en-US" sz="4800" b="1">
                <a:solidFill>
                  <a:srgbClr val="C00000"/>
                </a:solidFill>
                <a:latin typeface="Times New Roman" pitchFamily="18" charset="0"/>
                <a:ea typeface="Cambria Math" pitchFamily="18" charset="0"/>
                <a:cs typeface="Times New Roman" pitchFamily="18" charset="0"/>
              </a:rPr>
              <a:t>vật chất và năng lượng</a:t>
            </a:r>
            <a:r>
              <a:rPr lang="en-US" sz="4800" b="1">
                <a:solidFill>
                  <a:schemeClr val="accent2"/>
                </a:solidFill>
                <a:latin typeface="Times New Roman" pitchFamily="18" charset="0"/>
                <a:ea typeface="Cambria Math" pitchFamily="18" charset="0"/>
                <a:cs typeface="Times New Roman" pitchFamily="18" charset="0"/>
              </a:rPr>
              <a:t>, em được học các loại vật liệu nào và tìm hiểu về những loại năng lượng nào?</a:t>
            </a:r>
            <a:endParaRPr lang="en-US" sz="4800" b="1" dirty="0">
              <a:solidFill>
                <a:schemeClr val="accent2"/>
              </a:solidFill>
              <a:latin typeface="Times New Roman" pitchFamily="18" charset="0"/>
              <a:ea typeface="Cambria Math" pitchFamily="18" charset="0"/>
              <a:cs typeface="Times New Roman" pitchFamily="18" charset="0"/>
            </a:endParaRPr>
          </a:p>
        </p:txBody>
      </p:sp>
      <p:grpSp>
        <p:nvGrpSpPr>
          <p:cNvPr id="4" name="Group 3">
            <a:extLst>
              <a:ext uri="{FF2B5EF4-FFF2-40B4-BE49-F238E27FC236}">
                <a16:creationId xmlns:a16="http://schemas.microsoft.com/office/drawing/2014/main" id="{9DA10842-8156-8777-14F2-117949D7A2FD}"/>
              </a:ext>
            </a:extLst>
          </p:cNvPr>
          <p:cNvGrpSpPr/>
          <p:nvPr/>
        </p:nvGrpSpPr>
        <p:grpSpPr>
          <a:xfrm>
            <a:off x="3445607" y="2296325"/>
            <a:ext cx="5024721" cy="4347630"/>
            <a:chOff x="163680" y="2817206"/>
            <a:chExt cx="5024721" cy="4347630"/>
          </a:xfrm>
        </p:grpSpPr>
        <p:pic>
          <p:nvPicPr>
            <p:cNvPr id="5" name="Picture 4">
              <a:extLst>
                <a:ext uri="{FF2B5EF4-FFF2-40B4-BE49-F238E27FC236}">
                  <a16:creationId xmlns:a16="http://schemas.microsoft.com/office/drawing/2014/main" id="{34047381-4268-25B9-7876-2E0C907743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6" name="Picture 16">
              <a:extLst>
                <a:ext uri="{FF2B5EF4-FFF2-40B4-BE49-F238E27FC236}">
                  <a16:creationId xmlns:a16="http://schemas.microsoft.com/office/drawing/2014/main" id="{3452608B-B333-744E-E02F-F499B84B18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87628F35-DBA5-390C-33A0-80415A0448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EE6C1-F1D4-D11D-119C-00633DCDB0DA}"/>
              </a:ext>
            </a:extLst>
          </p:cNvPr>
          <p:cNvSpPr/>
          <p:nvPr/>
        </p:nvSpPr>
        <p:spPr>
          <a:xfrm>
            <a:off x="480060" y="731520"/>
            <a:ext cx="5219700" cy="5177790"/>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
        <p:nvSpPr>
          <p:cNvPr id="3" name="Rectangle: Rounded Corners 2">
            <a:extLst>
              <a:ext uri="{FF2B5EF4-FFF2-40B4-BE49-F238E27FC236}">
                <a16:creationId xmlns:a16="http://schemas.microsoft.com/office/drawing/2014/main" id="{61EE5174-1975-A216-9508-15DA2310FEDA}"/>
              </a:ext>
            </a:extLst>
          </p:cNvPr>
          <p:cNvSpPr/>
          <p:nvPr/>
        </p:nvSpPr>
        <p:spPr>
          <a:xfrm>
            <a:off x="6385560" y="731520"/>
            <a:ext cx="5219700" cy="5177790"/>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sp>
        <p:nvSpPr>
          <p:cNvPr id="5" name="Text Box 7">
            <a:extLst>
              <a:ext uri="{FF2B5EF4-FFF2-40B4-BE49-F238E27FC236}">
                <a16:creationId xmlns:a16="http://schemas.microsoft.com/office/drawing/2014/main" id="{01DD9F0F-1DB8-360D-A775-D475B78D759D}"/>
              </a:ext>
            </a:extLst>
          </p:cNvPr>
          <p:cNvSpPr txBox="1">
            <a:spLocks noChangeArrowheads="1"/>
          </p:cNvSpPr>
          <p:nvPr/>
        </p:nvSpPr>
        <p:spPr bwMode="auto">
          <a:xfrm>
            <a:off x="985224" y="891041"/>
            <a:ext cx="42093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3600" b="1" u="sng" dirty="0" err="1">
                <a:solidFill>
                  <a:srgbClr val="C00000"/>
                </a:solidFill>
                <a:latin typeface="Times New Roman" pitchFamily="18" charset="0"/>
                <a:cs typeface="Times New Roman" pitchFamily="18" charset="0"/>
              </a:rPr>
              <a:t>Một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số</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loại</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vật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liệu</a:t>
            </a:r>
            <a:r>
              <a:rPr lang="en-US" altLang="en-US" sz="3600" b="1" dirty="0">
                <a:solidFill>
                  <a:srgbClr val="C00000"/>
                </a:solidFill>
                <a:latin typeface="Times New Roman" pitchFamily="18" charset="0"/>
                <a:cs typeface="Times New Roman" pitchFamily="18" charset="0"/>
              </a:rPr>
              <a:t>: </a:t>
            </a:r>
          </a:p>
        </p:txBody>
      </p:sp>
      <p:sp>
        <p:nvSpPr>
          <p:cNvPr id="6" name="TextBox 5">
            <a:extLst>
              <a:ext uri="{FF2B5EF4-FFF2-40B4-BE49-F238E27FC236}">
                <a16:creationId xmlns:a16="http://schemas.microsoft.com/office/drawing/2014/main" id="{69B12B52-BB75-889D-BD28-744FBF13EB46}"/>
              </a:ext>
            </a:extLst>
          </p:cNvPr>
          <p:cNvSpPr txBox="1"/>
          <p:nvPr/>
        </p:nvSpPr>
        <p:spPr>
          <a:xfrm>
            <a:off x="586740" y="1545822"/>
            <a:ext cx="4678680" cy="3924151"/>
          </a:xfrm>
          <a:prstGeom prst="rect">
            <a:avLst/>
          </a:prstGeom>
          <a:noFill/>
        </p:spPr>
        <p:txBody>
          <a:bodyPr wrap="square" rtlCol="0">
            <a:spAutoFit/>
          </a:bodyPr>
          <a:lstStyle/>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Mây</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tre</a:t>
            </a:r>
            <a:r>
              <a:rPr lang="en-US" altLang="en-US" sz="2800" dirty="0">
                <a:solidFill>
                  <a:srgbClr val="002060"/>
                </a:solidFill>
                <a:latin typeface="UTM Aristote" panose="02040603050506020204" pitchFamily="18" charset="0"/>
                <a:cs typeface="Times New Roman" pitchFamily="18" charset="0"/>
              </a:rPr>
              <a:t>, song</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Sắt</a:t>
            </a:r>
            <a:r>
              <a:rPr lang="en-US" altLang="en-US" sz="2800" dirty="0">
                <a:solidFill>
                  <a:srgbClr val="002060"/>
                </a:solidFill>
                <a:latin typeface="UTM Aristote" panose="02040603050506020204" pitchFamily="18" charset="0"/>
                <a:cs typeface="Times New Roman" pitchFamily="18" charset="0"/>
              </a:rPr>
              <a:t>, gang, </a:t>
            </a:r>
            <a:r>
              <a:rPr lang="en-US" altLang="en-US" sz="2800" dirty="0" err="1">
                <a:solidFill>
                  <a:srgbClr val="002060"/>
                </a:solidFill>
                <a:latin typeface="UTM Aristote" panose="02040603050506020204" pitchFamily="18" charset="0"/>
                <a:cs typeface="Times New Roman" pitchFamily="18" charset="0"/>
              </a:rPr>
              <a:t>thép</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Đồng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nhôm</a:t>
            </a:r>
            <a:endParaRPr lang="en-US" altLang="en-US" sz="2800" dirty="0">
              <a:solidFill>
                <a:srgbClr val="002060"/>
              </a:solidFill>
              <a:latin typeface="UTM Aristote" panose="02040603050506020204" pitchFamily="18" charset="0"/>
              <a:cs typeface="Times New Roman" pitchFamily="18" charset="0"/>
            </a:endParaRP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Đá </a:t>
            </a:r>
            <a:r>
              <a:rPr lang="en-US" altLang="en-US" sz="2800" dirty="0" err="1">
                <a:solidFill>
                  <a:srgbClr val="002060"/>
                </a:solidFill>
                <a:latin typeface="UTM Aristote" panose="02040603050506020204" pitchFamily="18" charset="0"/>
                <a:cs typeface="Times New Roman" pitchFamily="18" charset="0"/>
              </a:rPr>
              <a:t>vôi</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gốm</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gạch</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ngói</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Xi </a:t>
            </a:r>
            <a:r>
              <a:rPr lang="en-US" altLang="en-US" sz="2800" dirty="0" err="1">
                <a:solidFill>
                  <a:srgbClr val="002060"/>
                </a:solidFill>
                <a:latin typeface="UTM Aristote" panose="02040603050506020204" pitchFamily="18" charset="0"/>
                <a:cs typeface="Times New Roman" pitchFamily="18" charset="0"/>
              </a:rPr>
              <a:t>măng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thủy</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tinh</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a:solidFill>
                  <a:srgbClr val="002060"/>
                </a:solidFill>
                <a:latin typeface="UTM Aristote" panose="02040603050506020204" pitchFamily="18" charset="0"/>
                <a:cs typeface="Times New Roman" pitchFamily="18" charset="0"/>
              </a:rPr>
              <a:t>Cao </a:t>
            </a:r>
            <a:r>
              <a:rPr lang="en-US" altLang="en-US" sz="2800" dirty="0" err="1">
                <a:solidFill>
                  <a:srgbClr val="002060"/>
                </a:solidFill>
                <a:latin typeface="UTM Aristote" panose="02040603050506020204" pitchFamily="18" charset="0"/>
                <a:cs typeface="Times New Roman" pitchFamily="18" charset="0"/>
              </a:rPr>
              <a:t>su</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chất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dẻo</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tơ</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sợi</a:t>
            </a:r>
            <a:r>
              <a:rPr lang="en-US" altLang="en-US" sz="2800" dirty="0">
                <a:solidFill>
                  <a:srgbClr val="002060"/>
                </a:solidFill>
                <a:latin typeface="UTM Aristote" panose="02040603050506020204" pitchFamily="18" charset="0"/>
                <a:cs typeface="Times New Roman" pitchFamily="18" charset="0"/>
              </a:rPr>
              <a:t>.</a:t>
            </a:r>
          </a:p>
        </p:txBody>
      </p:sp>
      <p:sp>
        <p:nvSpPr>
          <p:cNvPr id="4" name="Text Box 14">
            <a:extLst>
              <a:ext uri="{FF2B5EF4-FFF2-40B4-BE49-F238E27FC236}">
                <a16:creationId xmlns:a16="http://schemas.microsoft.com/office/drawing/2014/main" id="{8FE767DF-7124-D101-3E3E-F53DF0B23D00}"/>
              </a:ext>
            </a:extLst>
          </p:cNvPr>
          <p:cNvSpPr txBox="1">
            <a:spLocks noChangeArrowheads="1"/>
          </p:cNvSpPr>
          <p:nvPr/>
        </p:nvSpPr>
        <p:spPr bwMode="auto">
          <a:xfrm>
            <a:off x="6492240" y="948690"/>
            <a:ext cx="5219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600" b="1" u="sng" dirty="0" err="1">
                <a:solidFill>
                  <a:srgbClr val="C00000"/>
                </a:solidFill>
                <a:latin typeface="Times New Roman" pitchFamily="18" charset="0"/>
                <a:cs typeface="Times New Roman" pitchFamily="18" charset="0"/>
              </a:rPr>
              <a:t>Một</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số</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dạng</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năng</a:t>
            </a:r>
            <a:r>
              <a:rPr lang="en-US" altLang="en-US" sz="3600" b="1" u="sng" dirty="0">
                <a:solidFill>
                  <a:srgbClr val="C00000"/>
                </a:solidFill>
                <a:latin typeface="Times New Roman" pitchFamily="18" charset="0"/>
                <a:cs typeface="Times New Roman" pitchFamily="18" charset="0"/>
              </a:rPr>
              <a:t> </a:t>
            </a:r>
            <a:r>
              <a:rPr lang="en-US" altLang="en-US" sz="3600" b="1" u="sng" dirty="0" err="1">
                <a:solidFill>
                  <a:srgbClr val="C00000"/>
                </a:solidFill>
                <a:latin typeface="Times New Roman" pitchFamily="18" charset="0"/>
                <a:cs typeface="Times New Roman" pitchFamily="18" charset="0"/>
              </a:rPr>
              <a:t>lượng</a:t>
            </a:r>
            <a:r>
              <a:rPr lang="en-US" altLang="en-US" sz="3600" b="1" dirty="0">
                <a:solidFill>
                  <a:srgbClr val="C00000"/>
                </a:solidFill>
                <a:latin typeface="Times New Roman" pitchFamily="18" charset="0"/>
                <a:cs typeface="Times New Roman" pitchFamily="18" charset="0"/>
              </a:rPr>
              <a:t>: </a:t>
            </a:r>
          </a:p>
        </p:txBody>
      </p:sp>
      <p:sp>
        <p:nvSpPr>
          <p:cNvPr id="7" name="Text Box 15">
            <a:extLst>
              <a:ext uri="{FF2B5EF4-FFF2-40B4-BE49-F238E27FC236}">
                <a16:creationId xmlns:a16="http://schemas.microsoft.com/office/drawing/2014/main" id="{2ADD5F27-C2B9-89BD-1CEC-CF0E1AE1996B}"/>
              </a:ext>
            </a:extLst>
          </p:cNvPr>
          <p:cNvSpPr txBox="1">
            <a:spLocks noChangeArrowheads="1"/>
          </p:cNvSpPr>
          <p:nvPr/>
        </p:nvSpPr>
        <p:spPr bwMode="auto">
          <a:xfrm>
            <a:off x="6492240" y="1682591"/>
            <a:ext cx="490347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eaLnBrk="1" hangingPunct="1">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mặt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trời</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chất</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đốt</a:t>
            </a:r>
            <a:r>
              <a:rPr lang="en-US" altLang="en-US" sz="2800" dirty="0">
                <a:solidFill>
                  <a:srgbClr val="002060"/>
                </a:solidFill>
                <a:latin typeface="UTM Aristote" panose="02040603050506020204" pitchFamily="18" charset="0"/>
                <a:cs typeface="Times New Roman" pitchFamily="18" charset="0"/>
              </a:rPr>
              <a:t> </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gió</a:t>
            </a:r>
            <a:r>
              <a:rPr lang="en-US" altLang="en-US" sz="2800" dirty="0">
                <a:solidFill>
                  <a:srgbClr val="002060"/>
                </a:solidFill>
                <a:latin typeface="UTM Aristote" panose="02040603050506020204" pitchFamily="18" charset="0"/>
                <a:cs typeface="Times New Roman" pitchFamily="18" charset="0"/>
              </a:rPr>
              <a:t>. </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nước</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chảy</a:t>
            </a:r>
            <a:r>
              <a:rPr lang="en-US" altLang="en-US" sz="2800" dirty="0">
                <a:solidFill>
                  <a:srgbClr val="002060"/>
                </a:solidFill>
                <a:latin typeface="UTM Aristote" panose="02040603050506020204" pitchFamily="18" charset="0"/>
                <a:cs typeface="Times New Roman" pitchFamily="18" charset="0"/>
              </a:rPr>
              <a:t>.</a:t>
            </a:r>
          </a:p>
          <a:p>
            <a:pPr marL="457200" indent="-457200">
              <a:spcBef>
                <a:spcPts val="600"/>
              </a:spcBef>
              <a:buFont typeface="字魂95号-手刻宋" panose="020B0604020202020204" charset="-122"/>
              <a:buChar char="-"/>
            </a:pPr>
            <a:r>
              <a:rPr lang="en-US" altLang="en-US" sz="2800" dirty="0" err="1">
                <a:solidFill>
                  <a:srgbClr val="002060"/>
                </a:solidFill>
                <a:latin typeface="UTM Aristote" panose="02040603050506020204" pitchFamily="18" charset="0"/>
                <a:cs typeface="Times New Roman" pitchFamily="18" charset="0"/>
              </a:rPr>
              <a:t>Năng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lượng</a:t>
            </a:r>
            <a:r>
              <a:rPr lang="en-US" altLang="en-US" sz="2800" dirty="0">
                <a:solidFill>
                  <a:srgbClr val="002060"/>
                </a:solidFill>
                <a:latin typeface="UTM Aristote" panose="02040603050506020204" pitchFamily="18" charset="0"/>
                <a:cs typeface="Times New Roman" pitchFamily="18" charset="0"/>
              </a:rPr>
              <a:t> </a:t>
            </a:r>
            <a:r>
              <a:rPr lang="en-US" altLang="en-US" sz="2800" dirty="0" err="1">
                <a:solidFill>
                  <a:srgbClr val="002060"/>
                </a:solidFill>
                <a:latin typeface="UTM Aristote" panose="02040603050506020204" pitchFamily="18" charset="0"/>
                <a:cs typeface="Times New Roman" pitchFamily="18" charset="0"/>
              </a:rPr>
              <a:t>điện</a:t>
            </a:r>
            <a:r>
              <a:rPr lang="en-US" altLang="en-US" sz="2800" dirty="0">
                <a:solidFill>
                  <a:srgbClr val="002060"/>
                </a:solidFill>
                <a:latin typeface="UTM Aristote" panose="02040603050506020204" pitchFamily="18" charset="0"/>
                <a:cs typeface="Times New Roman" pitchFamily="18" charset="0"/>
              </a:rPr>
              <a:t>. </a:t>
            </a:r>
          </a:p>
        </p:txBody>
      </p:sp>
    </p:spTree>
    <p:extLst>
      <p:ext uri="{BB962C8B-B14F-4D97-AF65-F5344CB8AC3E}">
        <p14:creationId xmlns:p14="http://schemas.microsoft.com/office/powerpoint/2010/main" val="3933940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barn(inVertical)">
                                      <p:cBhvr>
                                        <p:cTn id="57" dur="500"/>
                                        <p:tgtEl>
                                          <p:spTgt spid="7">
                                            <p:txEl>
                                              <p:pRg st="0" end="0"/>
                                            </p:txEl>
                                          </p:spTgt>
                                        </p:tgtEl>
                                      </p:cBhvr>
                                    </p:animEffect>
                                  </p:childTnLst>
                                </p:cTn>
                              </p:par>
                            </p:childTnLst>
                          </p:cTn>
                        </p:par>
                        <p:par>
                          <p:cTn id="58" fill="hold">
                            <p:stCondLst>
                              <p:cond delay="500"/>
                            </p:stCondLst>
                            <p:childTnLst>
                              <p:par>
                                <p:cTn id="59" presetID="16" presetClass="entr" presetSubtype="21" fill="hold" nodeType="after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barn(inVertical)">
                                      <p:cBhvr>
                                        <p:cTn id="61" dur="500"/>
                                        <p:tgtEl>
                                          <p:spTgt spid="7">
                                            <p:txEl>
                                              <p:pRg st="1" end="1"/>
                                            </p:txEl>
                                          </p:spTgt>
                                        </p:tgtEl>
                                      </p:cBhvr>
                                    </p:animEffect>
                                  </p:childTnLst>
                                </p:cTn>
                              </p:par>
                            </p:childTnLst>
                          </p:cTn>
                        </p:par>
                        <p:par>
                          <p:cTn id="62" fill="hold">
                            <p:stCondLst>
                              <p:cond delay="1000"/>
                            </p:stCondLst>
                            <p:childTnLst>
                              <p:par>
                                <p:cTn id="63" presetID="16" presetClass="entr" presetSubtype="21" fill="hold" nodeType="after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barn(inVertical)">
                                      <p:cBhvr>
                                        <p:cTn id="65" dur="500"/>
                                        <p:tgtEl>
                                          <p:spTgt spid="7">
                                            <p:txEl>
                                              <p:pRg st="2" end="2"/>
                                            </p:txEl>
                                          </p:spTgt>
                                        </p:tgtEl>
                                      </p:cBhvr>
                                    </p:animEffect>
                                  </p:childTnLst>
                                </p:cTn>
                              </p:par>
                            </p:childTnLst>
                          </p:cTn>
                        </p:par>
                        <p:par>
                          <p:cTn id="66" fill="hold">
                            <p:stCondLst>
                              <p:cond delay="1500"/>
                            </p:stCondLst>
                            <p:childTnLst>
                              <p:par>
                                <p:cTn id="67" presetID="16" presetClass="entr" presetSubtype="21" fill="hold" nodeType="afterEffect">
                                  <p:stCondLst>
                                    <p:cond delay="0"/>
                                  </p:stCondLst>
                                  <p:childTnLst>
                                    <p:set>
                                      <p:cBhvr>
                                        <p:cTn id="68" dur="1" fill="hold">
                                          <p:stCondLst>
                                            <p:cond delay="0"/>
                                          </p:stCondLst>
                                        </p:cTn>
                                        <p:tgtEl>
                                          <p:spTgt spid="7">
                                            <p:txEl>
                                              <p:pRg st="3" end="3"/>
                                            </p:txEl>
                                          </p:spTgt>
                                        </p:tgtEl>
                                        <p:attrNameLst>
                                          <p:attrName>style.visibility</p:attrName>
                                        </p:attrNameLst>
                                      </p:cBhvr>
                                      <p:to>
                                        <p:strVal val="visible"/>
                                      </p:to>
                                    </p:set>
                                    <p:animEffect transition="in" filter="barn(inVertical)">
                                      <p:cBhvr>
                                        <p:cTn id="69" dur="500"/>
                                        <p:tgtEl>
                                          <p:spTgt spid="7">
                                            <p:txEl>
                                              <p:pRg st="3" end="3"/>
                                            </p:txEl>
                                          </p:spTgt>
                                        </p:tgtEl>
                                      </p:cBhvr>
                                    </p:animEffect>
                                  </p:childTnLst>
                                </p:cTn>
                              </p:par>
                            </p:childTnLst>
                          </p:cTn>
                        </p:par>
                        <p:par>
                          <p:cTn id="70" fill="hold">
                            <p:stCondLst>
                              <p:cond delay="2000"/>
                            </p:stCondLst>
                            <p:childTnLst>
                              <p:par>
                                <p:cTn id="71" presetID="16" presetClass="entr" presetSubtype="21" fill="hold"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barn(inVertical)">
                                      <p:cBhvr>
                                        <p:cTn id="7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2092" y="7016750"/>
            <a:ext cx="609600" cy="609600"/>
          </a:xfrm>
          <a:prstGeom prst="rect">
            <a:avLst/>
          </a:prstGeom>
        </p:spPr>
      </p:pic>
      <p:sp>
        <p:nvSpPr>
          <p:cNvPr id="7" name="Rectangle 6">
            <a:extLst>
              <a:ext uri="{FF2B5EF4-FFF2-40B4-BE49-F238E27FC236}">
                <a16:creationId xmlns:a16="http://schemas.microsoft.com/office/drawing/2014/main" id="{2E344700-8C03-35E1-B7A0-7598B5B65A42}"/>
              </a:ext>
            </a:extLst>
          </p:cNvPr>
          <p:cNvSpPr/>
          <p:nvPr/>
        </p:nvSpPr>
        <p:spPr>
          <a:xfrm>
            <a:off x="6788411" y="2338685"/>
            <a:ext cx="5250155" cy="1938992"/>
          </a:xfrm>
          <a:prstGeom prst="rect">
            <a:avLst/>
          </a:prstGeom>
          <a:noFill/>
        </p:spPr>
        <p:txBody>
          <a:bodyPr wrap="none" lIns="91440" tIns="45720" rIns="91440" bIns="45720">
            <a:spAutoFit/>
          </a:bodyPr>
          <a:lstStyle/>
          <a:p>
            <a:pPr algn="ctr"/>
            <a:r>
              <a:rPr lang="en-US" sz="6000" b="0" cap="none" spc="0">
                <a:ln w="0"/>
                <a:solidFill>
                  <a:srgbClr val="002060"/>
                </a:solidFill>
                <a:latin typeface="UTM Colossalis" panose="02040603050506020204" pitchFamily="18" charset="0"/>
              </a:rPr>
              <a:t>Tính chất của </a:t>
            </a:r>
          </a:p>
          <a:p>
            <a:pPr algn="ctr"/>
            <a:r>
              <a:rPr lang="en-US" sz="6000" b="0" cap="none" spc="0">
                <a:ln w="0"/>
                <a:solidFill>
                  <a:srgbClr val="002060"/>
                </a:solidFill>
                <a:latin typeface="UTM Colossalis" panose="02040603050506020204" pitchFamily="18" charset="0"/>
              </a:rPr>
              <a:t>một số vật liệu</a:t>
            </a:r>
          </a:p>
        </p:txBody>
      </p:sp>
      <p:pic>
        <p:nvPicPr>
          <p:cNvPr id="2" name="Picture 1">
            <a:extLst>
              <a:ext uri="{FF2B5EF4-FFF2-40B4-BE49-F238E27FC236}">
                <a16:creationId xmlns:a16="http://schemas.microsoft.com/office/drawing/2014/main" id="{96F521FA-B8B4-B339-4BC4-CB21AA4A426D}"/>
              </a:ext>
            </a:extLst>
          </p:cNvPr>
          <p:cNvPicPr>
            <a:picLocks noChangeAspect="1"/>
          </p:cNvPicPr>
          <p:nvPr/>
        </p:nvPicPr>
        <p:blipFill>
          <a:blip r:embed="rId6"/>
          <a:stretch>
            <a:fillRect/>
          </a:stretch>
        </p:blipFill>
        <p:spPr>
          <a:xfrm>
            <a:off x="6888020" y="1244304"/>
            <a:ext cx="5303980" cy="963251"/>
          </a:xfrm>
          <a:prstGeom prst="rect">
            <a:avLst/>
          </a:prstGeom>
        </p:spPr>
      </p:pic>
    </p:spTree>
    <p:extLst>
      <p:ext uri="{BB962C8B-B14F-4D97-AF65-F5344CB8AC3E}">
        <p14:creationId xmlns:p14="http://schemas.microsoft.com/office/powerpoint/2010/main" val="101578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vector graphics&#10;&#10;Description automatically generated">
            <a:extLst>
              <a:ext uri="{FF2B5EF4-FFF2-40B4-BE49-F238E27FC236}">
                <a16:creationId xmlns:a16="http://schemas.microsoft.com/office/drawing/2014/main" id="{2465544D-7F81-E644-176F-8D022B4A0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7557" y="1935129"/>
            <a:ext cx="5074920" cy="5074920"/>
          </a:xfrm>
          <a:prstGeom prst="rect">
            <a:avLst/>
          </a:prstGeom>
        </p:spPr>
      </p:pic>
      <p:pic>
        <p:nvPicPr>
          <p:cNvPr id="3074" name="Picture 2">
            <a:hlinkClick r:id="rId4" action="ppaction://hlinksldjump"/>
            <a:extLst>
              <a:ext uri="{FF2B5EF4-FFF2-40B4-BE49-F238E27FC236}">
                <a16:creationId xmlns:a16="http://schemas.microsoft.com/office/drawing/2014/main" id="{DF084CE1-3EDA-CBEE-1A31-6AB00DC5F1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057"/>
          <a:stretch/>
        </p:blipFill>
        <p:spPr bwMode="auto">
          <a:xfrm>
            <a:off x="7693535" y="3942264"/>
            <a:ext cx="2385060" cy="190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hlinkClick r:id="rId6" action="ppaction://hlinksldjump"/>
            <a:extLst>
              <a:ext uri="{FF2B5EF4-FFF2-40B4-BE49-F238E27FC236}">
                <a16:creationId xmlns:a16="http://schemas.microsoft.com/office/drawing/2014/main" id="{602AB091-07EB-CE20-28C4-FFDDFBB678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4" t="24945" r="41055" b="32222"/>
          <a:stretch/>
        </p:blipFill>
        <p:spPr bwMode="auto">
          <a:xfrm>
            <a:off x="6422636" y="523637"/>
            <a:ext cx="2908935" cy="18219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B3238E-EEA0-28BD-1C9E-734860725F2B}"/>
              </a:ext>
            </a:extLst>
          </p:cNvPr>
          <p:cNvPicPr>
            <a:picLocks noChangeAspect="1"/>
          </p:cNvPicPr>
          <p:nvPr/>
        </p:nvPicPr>
        <p:blipFill>
          <a:blip r:embed="rId8"/>
          <a:stretch>
            <a:fillRect/>
          </a:stretch>
        </p:blipFill>
        <p:spPr>
          <a:xfrm>
            <a:off x="190657" y="108171"/>
            <a:ext cx="4438493" cy="2277241"/>
          </a:xfrm>
          <a:prstGeom prst="rect">
            <a:avLst/>
          </a:prstGeom>
        </p:spPr>
      </p:pic>
      <p:pic>
        <p:nvPicPr>
          <p:cNvPr id="6" name="Picture 5" descr="A close-up of a fish&#10;&#10;Description automatically generated with medium confidence">
            <a:hlinkClick r:id="rId9" action="ppaction://hlinksldjump"/>
            <a:extLst>
              <a:ext uri="{FF2B5EF4-FFF2-40B4-BE49-F238E27FC236}">
                <a16:creationId xmlns:a16="http://schemas.microsoft.com/office/drawing/2014/main" id="{15D04B53-DB5E-CD49-1E24-C1D636E8C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4432" y="4700789"/>
            <a:ext cx="1837053" cy="1566121"/>
          </a:xfrm>
          <a:prstGeom prst="rect">
            <a:avLst/>
          </a:prstGeom>
        </p:spPr>
      </p:pic>
      <p:pic>
        <p:nvPicPr>
          <p:cNvPr id="8" name="Picture 7" descr="A picture containing aircraft&#10;&#10;Description automatically generated">
            <a:hlinkClick r:id="rId11" action="ppaction://hlinksldjump"/>
            <a:extLst>
              <a:ext uri="{FF2B5EF4-FFF2-40B4-BE49-F238E27FC236}">
                <a16:creationId xmlns:a16="http://schemas.microsoft.com/office/drawing/2014/main" id="{9C2B7234-53F0-1610-39E5-D995F21FFF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2852" y="1700001"/>
            <a:ext cx="1728999" cy="1728999"/>
          </a:xfrm>
          <a:prstGeom prst="rect">
            <a:avLst/>
          </a:prstGeom>
        </p:spPr>
      </p:pic>
      <p:pic>
        <p:nvPicPr>
          <p:cNvPr id="10" name="Picture 9" descr="A picture containing balloon, vector graphics&#10;&#10;Description automatically generated">
            <a:hlinkClick r:id="rId13" action="ppaction://hlinksldjump"/>
            <a:extLst>
              <a:ext uri="{FF2B5EF4-FFF2-40B4-BE49-F238E27FC236}">
                <a16:creationId xmlns:a16="http://schemas.microsoft.com/office/drawing/2014/main" id="{EC371DD0-46B9-682C-1144-E0D8B3DD05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1924" y="2211634"/>
            <a:ext cx="1984873" cy="1984873"/>
          </a:xfrm>
          <a:prstGeom prst="rect">
            <a:avLst/>
          </a:prstGeom>
        </p:spPr>
      </p:pic>
      <p:pic>
        <p:nvPicPr>
          <p:cNvPr id="15" name="Picture 14" descr="A picture containing text, wheel&#10;&#10;Description automatically generated">
            <a:hlinkClick r:id="rId15" action="ppaction://hlinksldjump"/>
            <a:extLst>
              <a:ext uri="{FF2B5EF4-FFF2-40B4-BE49-F238E27FC236}">
                <a16:creationId xmlns:a16="http://schemas.microsoft.com/office/drawing/2014/main" id="{84CEFB9F-D22C-06BC-7115-1AEDD0DE72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39413" y="2579677"/>
            <a:ext cx="2654248" cy="2654248"/>
          </a:xfrm>
          <a:prstGeom prst="rect">
            <a:avLst/>
          </a:prstGeom>
        </p:spPr>
      </p:pic>
      <p:sp>
        <p:nvSpPr>
          <p:cNvPr id="16" name="Arrow: Left 15">
            <a:hlinkClick r:id="rId17" action="ppaction://hlinksldjump"/>
            <a:extLst>
              <a:ext uri="{FF2B5EF4-FFF2-40B4-BE49-F238E27FC236}">
                <a16:creationId xmlns:a16="http://schemas.microsoft.com/office/drawing/2014/main" id="{C815294D-FCB9-53E6-7EBD-E05565D10304}"/>
              </a:ext>
            </a:extLst>
          </p:cNvPr>
          <p:cNvSpPr/>
          <p:nvPr/>
        </p:nvSpPr>
        <p:spPr>
          <a:xfrm rot="10800000">
            <a:off x="11464290" y="6164605"/>
            <a:ext cx="594360" cy="632409"/>
          </a:xfrm>
          <a:prstGeom prst="leftArrow">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4" name="Picture 3">
            <a:extLst>
              <a:ext uri="{FF2B5EF4-FFF2-40B4-BE49-F238E27FC236}">
                <a16:creationId xmlns:a16="http://schemas.microsoft.com/office/drawing/2014/main" id="{6E8048C0-9504-79CA-3BF8-65037D3AD8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8466" y="799961"/>
            <a:ext cx="7803691" cy="3988961"/>
          </a:xfrm>
          <a:prstGeom prst="rect">
            <a:avLst/>
          </a:prstGeom>
        </p:spPr>
      </p:pic>
    </p:spTree>
    <p:extLst>
      <p:ext uri="{BB962C8B-B14F-4D97-AF65-F5344CB8AC3E}">
        <p14:creationId xmlns:p14="http://schemas.microsoft.com/office/powerpoint/2010/main" val="26421090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randombar(horizontal)">
                                      <p:cBhvr>
                                        <p:cTn id="22" dur="500"/>
                                        <p:tgtEl>
                                          <p:spTgt spid="3074"/>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2"/>
                                        </p:tgtEl>
                                        <p:attrNameLst>
                                          <p:attrName>r</p:attrName>
                                        </p:attrNameLst>
                                      </p:cBhvr>
                                    </p:animRot>
                                    <p:animRot by="-240000">
                                      <p:cBhvr>
                                        <p:cTn id="40" dur="400" fill="hold">
                                          <p:stCondLst>
                                            <p:cond delay="400"/>
                                          </p:stCondLst>
                                        </p:cTn>
                                        <p:tgtEl>
                                          <p:spTgt spid="2"/>
                                        </p:tgtEl>
                                        <p:attrNameLst>
                                          <p:attrName>r</p:attrName>
                                        </p:attrNameLst>
                                      </p:cBhvr>
                                    </p:animRot>
                                    <p:animRot by="240000">
                                      <p:cBhvr>
                                        <p:cTn id="41" dur="400" fill="hold">
                                          <p:stCondLst>
                                            <p:cond delay="800"/>
                                          </p:stCondLst>
                                        </p:cTn>
                                        <p:tgtEl>
                                          <p:spTgt spid="2"/>
                                        </p:tgtEl>
                                        <p:attrNameLst>
                                          <p:attrName>r</p:attrName>
                                        </p:attrNameLst>
                                      </p:cBhvr>
                                    </p:animRot>
                                    <p:animRot by="-240000">
                                      <p:cBhvr>
                                        <p:cTn id="42" dur="400" fill="hold">
                                          <p:stCondLst>
                                            <p:cond delay="1200"/>
                                          </p:stCondLst>
                                        </p:cTn>
                                        <p:tgtEl>
                                          <p:spTgt spid="2"/>
                                        </p:tgtEl>
                                        <p:attrNameLst>
                                          <p:attrName>r</p:attrName>
                                        </p:attrNameLst>
                                      </p:cBhvr>
                                    </p:animRot>
                                    <p:animRot by="120000">
                                      <p:cBhvr>
                                        <p:cTn id="43" dur="400" fill="hold">
                                          <p:stCondLst>
                                            <p:cond delay="1600"/>
                                          </p:stCondLst>
                                        </p:cTn>
                                        <p:tgtEl>
                                          <p:spTgt spid="2"/>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200" fill="hold">
                                          <p:stCondLst>
                                            <p:cond delay="0"/>
                                          </p:stCondLst>
                                        </p:cTn>
                                        <p:tgtEl>
                                          <p:spTgt spid="6"/>
                                        </p:tgtEl>
                                        <p:attrNameLst>
                                          <p:attrName>r</p:attrName>
                                        </p:attrNameLst>
                                      </p:cBhvr>
                                    </p:animRot>
                                    <p:animRot by="-240000">
                                      <p:cBhvr>
                                        <p:cTn id="46" dur="400" fill="hold">
                                          <p:stCondLst>
                                            <p:cond delay="400"/>
                                          </p:stCondLst>
                                        </p:cTn>
                                        <p:tgtEl>
                                          <p:spTgt spid="6"/>
                                        </p:tgtEl>
                                        <p:attrNameLst>
                                          <p:attrName>r</p:attrName>
                                        </p:attrNameLst>
                                      </p:cBhvr>
                                    </p:animRot>
                                    <p:animRot by="240000">
                                      <p:cBhvr>
                                        <p:cTn id="47" dur="400" fill="hold">
                                          <p:stCondLst>
                                            <p:cond delay="800"/>
                                          </p:stCondLst>
                                        </p:cTn>
                                        <p:tgtEl>
                                          <p:spTgt spid="6"/>
                                        </p:tgtEl>
                                        <p:attrNameLst>
                                          <p:attrName>r</p:attrName>
                                        </p:attrNameLst>
                                      </p:cBhvr>
                                    </p:animRot>
                                    <p:animRot by="-240000">
                                      <p:cBhvr>
                                        <p:cTn id="48" dur="400" fill="hold">
                                          <p:stCondLst>
                                            <p:cond delay="1200"/>
                                          </p:stCondLst>
                                        </p:cTn>
                                        <p:tgtEl>
                                          <p:spTgt spid="6"/>
                                        </p:tgtEl>
                                        <p:attrNameLst>
                                          <p:attrName>r</p:attrName>
                                        </p:attrNameLst>
                                      </p:cBhvr>
                                    </p:animRot>
                                    <p:animRot by="120000">
                                      <p:cBhvr>
                                        <p:cTn id="49" dur="400" fill="hold">
                                          <p:stCondLst>
                                            <p:cond delay="1600"/>
                                          </p:stCondLst>
                                        </p:cTn>
                                        <p:tgtEl>
                                          <p:spTgt spid="6"/>
                                        </p:tgtEl>
                                        <p:attrNameLst>
                                          <p:attrName>r</p:attrName>
                                        </p:attrNameLst>
                                      </p:cBhvr>
                                    </p:animRot>
                                  </p:childTnLst>
                                </p:cTn>
                              </p:par>
                              <p:par>
                                <p:cTn id="50" presetID="32" presetClass="emph" presetSubtype="0" repeatCount="indefinite" fill="hold" nodeType="withEffect">
                                  <p:stCondLst>
                                    <p:cond delay="0"/>
                                  </p:stCondLst>
                                  <p:childTnLst>
                                    <p:animRot by="120000">
                                      <p:cBhvr>
                                        <p:cTn id="51" dur="200" fill="hold">
                                          <p:stCondLst>
                                            <p:cond delay="0"/>
                                          </p:stCondLst>
                                        </p:cTn>
                                        <p:tgtEl>
                                          <p:spTgt spid="10"/>
                                        </p:tgtEl>
                                        <p:attrNameLst>
                                          <p:attrName>r</p:attrName>
                                        </p:attrNameLst>
                                      </p:cBhvr>
                                    </p:animRot>
                                    <p:animRot by="-240000">
                                      <p:cBhvr>
                                        <p:cTn id="52" dur="400" fill="hold">
                                          <p:stCondLst>
                                            <p:cond delay="400"/>
                                          </p:stCondLst>
                                        </p:cTn>
                                        <p:tgtEl>
                                          <p:spTgt spid="10"/>
                                        </p:tgtEl>
                                        <p:attrNameLst>
                                          <p:attrName>r</p:attrName>
                                        </p:attrNameLst>
                                      </p:cBhvr>
                                    </p:animRot>
                                    <p:animRot by="240000">
                                      <p:cBhvr>
                                        <p:cTn id="53" dur="400" fill="hold">
                                          <p:stCondLst>
                                            <p:cond delay="800"/>
                                          </p:stCondLst>
                                        </p:cTn>
                                        <p:tgtEl>
                                          <p:spTgt spid="10"/>
                                        </p:tgtEl>
                                        <p:attrNameLst>
                                          <p:attrName>r</p:attrName>
                                        </p:attrNameLst>
                                      </p:cBhvr>
                                    </p:animRot>
                                    <p:animRot by="-240000">
                                      <p:cBhvr>
                                        <p:cTn id="54" dur="400" fill="hold">
                                          <p:stCondLst>
                                            <p:cond delay="1200"/>
                                          </p:stCondLst>
                                        </p:cTn>
                                        <p:tgtEl>
                                          <p:spTgt spid="10"/>
                                        </p:tgtEl>
                                        <p:attrNameLst>
                                          <p:attrName>r</p:attrName>
                                        </p:attrNameLst>
                                      </p:cBhvr>
                                    </p:animRot>
                                    <p:animRot by="120000">
                                      <p:cBhvr>
                                        <p:cTn id="55" dur="400" fill="hold">
                                          <p:stCondLst>
                                            <p:cond delay="1600"/>
                                          </p:stCondLst>
                                        </p:cTn>
                                        <p:tgtEl>
                                          <p:spTgt spid="10"/>
                                        </p:tgtEl>
                                        <p:attrNameLst>
                                          <p:attrName>r</p:attrName>
                                        </p:attrNameLst>
                                      </p:cBhvr>
                                    </p:animRo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74"/>
                                        </p:tgtEl>
                                        <p:attrNameLst>
                                          <p:attrName>r</p:attrName>
                                        </p:attrNameLst>
                                      </p:cBhvr>
                                    </p:animRot>
                                    <p:animRot by="-240000">
                                      <p:cBhvr>
                                        <p:cTn id="58" dur="400" fill="hold">
                                          <p:stCondLst>
                                            <p:cond delay="400"/>
                                          </p:stCondLst>
                                        </p:cTn>
                                        <p:tgtEl>
                                          <p:spTgt spid="3074"/>
                                        </p:tgtEl>
                                        <p:attrNameLst>
                                          <p:attrName>r</p:attrName>
                                        </p:attrNameLst>
                                      </p:cBhvr>
                                    </p:animRot>
                                    <p:animRot by="240000">
                                      <p:cBhvr>
                                        <p:cTn id="59" dur="400" fill="hold">
                                          <p:stCondLst>
                                            <p:cond delay="800"/>
                                          </p:stCondLst>
                                        </p:cTn>
                                        <p:tgtEl>
                                          <p:spTgt spid="3074"/>
                                        </p:tgtEl>
                                        <p:attrNameLst>
                                          <p:attrName>r</p:attrName>
                                        </p:attrNameLst>
                                      </p:cBhvr>
                                    </p:animRot>
                                    <p:animRot by="-240000">
                                      <p:cBhvr>
                                        <p:cTn id="60" dur="400" fill="hold">
                                          <p:stCondLst>
                                            <p:cond delay="1200"/>
                                          </p:stCondLst>
                                        </p:cTn>
                                        <p:tgtEl>
                                          <p:spTgt spid="3074"/>
                                        </p:tgtEl>
                                        <p:attrNameLst>
                                          <p:attrName>r</p:attrName>
                                        </p:attrNameLst>
                                      </p:cBhvr>
                                    </p:animRot>
                                    <p:animRot by="120000">
                                      <p:cBhvr>
                                        <p:cTn id="61" dur="400" fill="hold">
                                          <p:stCondLst>
                                            <p:cond delay="1600"/>
                                          </p:stCondLst>
                                        </p:cTn>
                                        <p:tgtEl>
                                          <p:spTgt spid="3074"/>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8"/>
                                        </p:tgtEl>
                                        <p:attrNameLst>
                                          <p:attrName>r</p:attrName>
                                        </p:attrNameLst>
                                      </p:cBhvr>
                                    </p:animRot>
                                    <p:animRot by="-240000">
                                      <p:cBhvr>
                                        <p:cTn id="64" dur="400" fill="hold">
                                          <p:stCondLst>
                                            <p:cond delay="400"/>
                                          </p:stCondLst>
                                        </p:cTn>
                                        <p:tgtEl>
                                          <p:spTgt spid="8"/>
                                        </p:tgtEl>
                                        <p:attrNameLst>
                                          <p:attrName>r</p:attrName>
                                        </p:attrNameLst>
                                      </p:cBhvr>
                                    </p:animRot>
                                    <p:animRot by="240000">
                                      <p:cBhvr>
                                        <p:cTn id="65" dur="400" fill="hold">
                                          <p:stCondLst>
                                            <p:cond delay="800"/>
                                          </p:stCondLst>
                                        </p:cTn>
                                        <p:tgtEl>
                                          <p:spTgt spid="8"/>
                                        </p:tgtEl>
                                        <p:attrNameLst>
                                          <p:attrName>r</p:attrName>
                                        </p:attrNameLst>
                                      </p:cBhvr>
                                    </p:animRot>
                                    <p:animRot by="-240000">
                                      <p:cBhvr>
                                        <p:cTn id="66" dur="400" fill="hold">
                                          <p:stCondLst>
                                            <p:cond delay="1200"/>
                                          </p:stCondLst>
                                        </p:cTn>
                                        <p:tgtEl>
                                          <p:spTgt spid="8"/>
                                        </p:tgtEl>
                                        <p:attrNameLst>
                                          <p:attrName>r</p:attrName>
                                        </p:attrNameLst>
                                      </p:cBhvr>
                                    </p:animRot>
                                    <p:animRot by="120000">
                                      <p:cBhvr>
                                        <p:cTn id="67" dur="400" fill="hold">
                                          <p:stCondLst>
                                            <p:cond delay="1600"/>
                                          </p:stCondLst>
                                        </p:cTn>
                                        <p:tgtEl>
                                          <p:spTgt spid="8"/>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0"/>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6"/>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withEffect">
                                  <p:stCondLst>
                                    <p:cond delay="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3074"/>
                                        </p:tgtEl>
                                      </p:cBhvr>
                                    </p:animEffect>
                                    <p:set>
                                      <p:cBhvr>
                                        <p:cTn id="110" dur="1" fill="hold">
                                          <p:stCondLst>
                                            <p:cond delay="499"/>
                                          </p:stCondLst>
                                        </p:cTn>
                                        <p:tgtEl>
                                          <p:spTgt spid="307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2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4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4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4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4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5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5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5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5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5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5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5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6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6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6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6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6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6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6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7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7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7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7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775</Words>
  <Application>Microsoft Office PowerPoint</Application>
  <PresentationFormat>Widescreen</PresentationFormat>
  <Paragraphs>117</Paragraphs>
  <Slides>28</Slides>
  <Notes>28</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UTM Colossalis</vt:lpstr>
      <vt:lpstr>UTM Aristote</vt:lpstr>
      <vt:lpstr>Helvetica</vt:lpstr>
      <vt:lpstr>Arial</vt:lpstr>
      <vt:lpstr>iCiel Cadena</vt:lpstr>
      <vt:lpstr>等线</vt:lpstr>
      <vt:lpstr>等线 Light</vt:lpstr>
      <vt:lpstr>Times New Roman</vt:lpstr>
      <vt:lpstr>字魂95号-手刻宋</vt:lpstr>
      <vt:lpstr>UTM Sharnay</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HẠNH DUNG</dc:creator>
  <cp:lastModifiedBy>Ngo Thieu Hanh Dung</cp:lastModifiedBy>
  <cp:revision>71</cp:revision>
  <dcterms:created xsi:type="dcterms:W3CDTF">2019-03-13T05:38:41Z</dcterms:created>
  <dcterms:modified xsi:type="dcterms:W3CDTF">2023-02-23T03:44:43Z</dcterms:modified>
</cp:coreProperties>
</file>