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70" r:id="rId3"/>
    <p:sldId id="257" r:id="rId4"/>
    <p:sldId id="272" r:id="rId5"/>
    <p:sldId id="273" r:id="rId6"/>
    <p:sldId id="287" r:id="rId7"/>
    <p:sldId id="288" r:id="rId8"/>
    <p:sldId id="274" r:id="rId9"/>
    <p:sldId id="285" r:id="rId10"/>
    <p:sldId id="258" r:id="rId11"/>
    <p:sldId id="259" r:id="rId12"/>
    <p:sldId id="260" r:id="rId13"/>
    <p:sldId id="303" r:id="rId14"/>
    <p:sldId id="261" r:id="rId15"/>
    <p:sldId id="301" r:id="rId16"/>
    <p:sldId id="302" r:id="rId17"/>
    <p:sldId id="263" r:id="rId18"/>
    <p:sldId id="30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Segoe UI Black" panose="020B0A02040204020203" pitchFamily="34" charset="0"/>
      <p:bold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6">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64" y="44"/>
      </p:cViewPr>
      <p:guideLst>
        <p:guide orient="horz" pos="2126"/>
        <p:guide pos="287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0.GIF"/><Relationship Id="rId3" Type="http://schemas.openxmlformats.org/officeDocument/2006/relationships/image" Target="../media/image36.png"/><Relationship Id="rId7" Type="http://schemas.openxmlformats.org/officeDocument/2006/relationships/image" Target="../media/image4.png"/><Relationship Id="rId12"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3.svg"/><Relationship Id="rId15" Type="http://schemas.openxmlformats.org/officeDocument/2006/relationships/image" Target="../media/image10.svg"/><Relationship Id="rId10"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4.GIF"/><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image" Target="../media/image3.svg"/><Relationship Id="rId10" Type="http://schemas.openxmlformats.org/officeDocument/2006/relationships/image" Target="../media/image42.svg"/><Relationship Id="rId4" Type="http://schemas.openxmlformats.org/officeDocument/2006/relationships/image" Target="../media/image2.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0.GIF"/><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4.png"/><Relationship Id="rId10" Type="http://schemas.openxmlformats.org/officeDocument/2006/relationships/image" Target="../media/image46.svg"/><Relationship Id="rId4" Type="http://schemas.openxmlformats.org/officeDocument/2006/relationships/image" Target="../media/image3.svg"/><Relationship Id="rId9" Type="http://schemas.openxmlformats.org/officeDocument/2006/relationships/image" Target="../media/image45.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26.GIF"/><Relationship Id="rId12"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3.sv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GIF"/></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GIF"/><Relationship Id="rId5" Type="http://schemas.openxmlformats.org/officeDocument/2006/relationships/image" Target="../media/image4.png"/><Relationship Id="rId10" Type="http://schemas.openxmlformats.org/officeDocument/2006/relationships/image" Target="../media/image20.svg"/><Relationship Id="rId4" Type="http://schemas.openxmlformats.org/officeDocument/2006/relationships/image" Target="../media/image3.sv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svg"/><Relationship Id="rId9"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svg"/><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3.sv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svg"/><Relationship Id="rId9"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5.svg"/><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26.GIF"/><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6.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13.GIF"/></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26.GIF"/><Relationship Id="rId10" Type="http://schemas.openxmlformats.org/officeDocument/2006/relationships/image" Target="../media/image35.png"/><Relationship Id="rId4" Type="http://schemas.openxmlformats.org/officeDocument/2006/relationships/image" Target="../media/image5.sv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24523">
            <a:off x="-4338509" y="4508431"/>
            <a:ext cx="9386333" cy="821163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62934">
            <a:off x="13230685" y="5406999"/>
            <a:ext cx="9386333" cy="8211630"/>
          </a:xfrm>
          <a:prstGeom prst="rect">
            <a:avLst/>
          </a:prstGeom>
        </p:spPr>
      </p:pic>
      <p:grpSp>
        <p:nvGrpSpPr>
          <p:cNvPr id="5" name="Group 5"/>
          <p:cNvGrpSpPr/>
          <p:nvPr/>
        </p:nvGrpSpPr>
        <p:grpSpPr>
          <a:xfrm>
            <a:off x="2514600" y="1104900"/>
            <a:ext cx="12836525" cy="8025765"/>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grpSp>
        <p:nvGrpSpPr>
          <p:cNvPr id="8" name="Group 8"/>
          <p:cNvGrpSpPr/>
          <p:nvPr/>
        </p:nvGrpSpPr>
        <p:grpSpPr>
          <a:xfrm>
            <a:off x="5922010" y="1226820"/>
            <a:ext cx="5919470" cy="3194685"/>
            <a:chOff x="0" y="-28575"/>
            <a:chExt cx="2036904" cy="841375"/>
          </a:xfrm>
        </p:grpSpPr>
        <p:sp>
          <p:nvSpPr>
            <p:cNvPr id="9" name="Freeform 9"/>
            <p:cNvSpPr/>
            <p:nvPr/>
          </p:nvSpPr>
          <p:spPr>
            <a:xfrm>
              <a:off x="0" y="140484"/>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2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8100"/>
            <a:ext cx="5982082" cy="2431314"/>
          </a:xfrm>
          <a:prstGeom prst="rect">
            <a:avLst/>
          </a:prstGeom>
        </p:spPr>
      </p:pic>
      <p:pic>
        <p:nvPicPr>
          <p:cNvPr id="29"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394835" y="-2092325"/>
            <a:ext cx="9120505" cy="14422120"/>
          </a:xfrm>
          <a:prstGeom prst="rect">
            <a:avLst/>
          </a:prstGeom>
        </p:spPr>
      </p:pic>
      <p:pic>
        <p:nvPicPr>
          <p:cNvPr id="40" name="Picture 40"/>
          <p:cNvPicPr>
            <a:picLocks noChangeAspect="1"/>
          </p:cNvPicPr>
          <p:nvPr/>
        </p:nvPicPr>
        <p:blipFill>
          <a:blip r:embed="rId9"/>
          <a:srcRect/>
          <a:stretch>
            <a:fillRect/>
          </a:stretch>
        </p:blipFill>
        <p:spPr>
          <a:xfrm>
            <a:off x="13639800" y="0"/>
            <a:ext cx="4490720" cy="2268220"/>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35100" y="233045"/>
            <a:ext cx="2212975" cy="2391410"/>
          </a:xfrm>
          <a:prstGeom prst="rect">
            <a:avLst/>
          </a:prstGeom>
        </p:spPr>
      </p:pic>
      <p:sp>
        <p:nvSpPr>
          <p:cNvPr id="20" name="TextBox 20"/>
          <p:cNvSpPr txBox="1"/>
          <p:nvPr/>
        </p:nvSpPr>
        <p:spPr>
          <a:xfrm>
            <a:off x="5791193" y="1888989"/>
            <a:ext cx="6181410" cy="735330"/>
          </a:xfrm>
          <a:prstGeom prst="rect">
            <a:avLst/>
          </a:prstGeom>
        </p:spPr>
        <p:txBody>
          <a:bodyPr lIns="0" tIns="0" rIns="0" bIns="0" rtlCol="0" anchor="t">
            <a:spAutoFit/>
          </a:bodyPr>
          <a:lstStyle/>
          <a:p>
            <a:pPr marL="0" lvl="0" indent="0" algn="ctr">
              <a:lnSpc>
                <a:spcPts val="5735"/>
              </a:lnSpc>
              <a:spcBef>
                <a:spcPct val="0"/>
              </a:spcBef>
            </a:pPr>
            <a:r>
              <a:rPr lang="en-US" sz="4500" b="1" spc="1074">
                <a:solidFill>
                  <a:srgbClr val="FFEEC8"/>
                </a:solidFill>
                <a:latin typeface="Jua Bold"/>
              </a:rPr>
              <a:t>Tập làm văn</a:t>
            </a:r>
          </a:p>
        </p:txBody>
      </p:sp>
      <p:pic>
        <p:nvPicPr>
          <p:cNvPr id="22"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3932" y="5600855"/>
            <a:ext cx="5727948" cy="8771145"/>
          </a:xfrm>
          <a:prstGeom prst="rect">
            <a:avLst/>
          </a:prstGeom>
        </p:spPr>
      </p:pic>
      <p:pic>
        <p:nvPicPr>
          <p:cNvPr id="25"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680000" flipH="1">
            <a:off x="14947900" y="5683250"/>
            <a:ext cx="4658360" cy="7136130"/>
          </a:xfrm>
          <a:prstGeom prst="rect">
            <a:avLst/>
          </a:prstGeom>
        </p:spPr>
      </p:pic>
      <p:pic>
        <p:nvPicPr>
          <p:cNvPr id="23" name="Picture 12"/>
          <p:cNvPicPr>
            <a:picLocks noChangeAspect="1"/>
          </p:cNvPicPr>
          <p:nvPr/>
        </p:nvPicPr>
        <p:blipFill>
          <a:blip r:embed="rId14"/>
          <a:srcRect/>
          <a:stretch>
            <a:fillRect/>
          </a:stretch>
        </p:blipFill>
        <p:spPr>
          <a:xfrm rot="1320000">
            <a:off x="12975590" y="213360"/>
            <a:ext cx="4702810" cy="2656840"/>
          </a:xfrm>
          <a:prstGeom prst="rect">
            <a:avLst/>
          </a:prstGeom>
        </p:spPr>
      </p:pic>
      <p:pic>
        <p:nvPicPr>
          <p:cNvPr id="27"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219190" y="8816340"/>
            <a:ext cx="6043295" cy="1604010"/>
          </a:xfrm>
          <a:prstGeom prst="rect">
            <a:avLst/>
          </a:prstGeom>
        </p:spPr>
      </p:pic>
      <p:pic>
        <p:nvPicPr>
          <p:cNvPr id="11" name="Picture 10">
            <a:extLst>
              <a:ext uri="{FF2B5EF4-FFF2-40B4-BE49-F238E27FC236}">
                <a16:creationId xmlns:a16="http://schemas.microsoft.com/office/drawing/2014/main" id="{4D9CFF12-7038-DCCA-4770-D6D88BC3AF5A}"/>
              </a:ext>
            </a:extLst>
          </p:cNvPr>
          <p:cNvPicPr>
            <a:picLocks noChangeAspect="1"/>
          </p:cNvPicPr>
          <p:nvPr/>
        </p:nvPicPr>
        <p:blipFill>
          <a:blip r:embed="rId17"/>
          <a:stretch>
            <a:fillRect/>
          </a:stretch>
        </p:blipFill>
        <p:spPr>
          <a:xfrm>
            <a:off x="2379094" y="3461207"/>
            <a:ext cx="13107536" cy="37493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20" name="Picture 3"/>
          <p:cNvPicPr>
            <a:picLocks noChangeAspect="1"/>
          </p:cNvPicPr>
          <p:nvPr/>
        </p:nvPicPr>
        <p:blipFill>
          <a:blip r:embed="rId3"/>
          <a:srcRect/>
          <a:stretch>
            <a:fillRect/>
          </a:stretch>
        </p:blipFill>
        <p:spPr>
          <a:xfrm>
            <a:off x="-366745" y="-357992"/>
            <a:ext cx="10066789" cy="8229600"/>
          </a:xfrm>
          <a:prstGeom prst="rect">
            <a:avLst/>
          </a:prstGeom>
        </p:spPr>
      </p:pic>
      <p:pic>
        <p:nvPicPr>
          <p:cNvPr id="22" name="Picture 4"/>
          <p:cNvPicPr>
            <a:picLocks noChangeAspect="1"/>
          </p:cNvPicPr>
          <p:nvPr/>
        </p:nvPicPr>
        <p:blipFill>
          <a:blip r:embed="rId3"/>
          <a:srcRect/>
          <a:stretch>
            <a:fillRect/>
          </a:stretch>
        </p:blipFill>
        <p:spPr>
          <a:xfrm rot="5040000">
            <a:off x="8652898" y="-393552"/>
            <a:ext cx="10066789" cy="8229600"/>
          </a:xfrm>
          <a:prstGeom prst="rect">
            <a:avLst/>
          </a:prstGeom>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1266">
            <a:off x="13884636" y="-1745440"/>
            <a:ext cx="9386333" cy="8211630"/>
          </a:xfrm>
          <a:prstGeom prst="rect">
            <a:avLst/>
          </a:prstGeom>
        </p:spPr>
      </p:pic>
      <p:grpSp>
        <p:nvGrpSpPr>
          <p:cNvPr id="4" name="Group 4"/>
          <p:cNvGrpSpPr/>
          <p:nvPr/>
        </p:nvGrpSpPr>
        <p:grpSpPr>
          <a:xfrm rot="-10800000">
            <a:off x="6400618" y="1028700"/>
            <a:ext cx="10692947" cy="8229600"/>
            <a:chOff x="0" y="0"/>
            <a:chExt cx="2816250" cy="2167467"/>
          </a:xfrm>
        </p:grpSpPr>
        <p:sp>
          <p:nvSpPr>
            <p:cNvPr id="5" name="Freeform 5"/>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8" name="Picture 12"/>
          <p:cNvPicPr>
            <a:picLocks noChangeAspect="1"/>
          </p:cNvPicPr>
          <p:nvPr/>
        </p:nvPicPr>
        <p:blipFill>
          <a:blip r:embed="rId6"/>
          <a:srcRect/>
          <a:stretch>
            <a:fillRect/>
          </a:stretch>
        </p:blipFill>
        <p:spPr>
          <a:xfrm flipH="1">
            <a:off x="414655" y="1333500"/>
            <a:ext cx="5695950" cy="77374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61796">
            <a:off x="-3360806" y="-2131787"/>
            <a:ext cx="9386333" cy="821163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58704" y="7650240"/>
            <a:ext cx="6014933" cy="2444666"/>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1752607" y="-190771"/>
            <a:ext cx="7314444" cy="2972830"/>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533827" y="7842334"/>
            <a:ext cx="6014933" cy="2444666"/>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325600" y="-219075"/>
            <a:ext cx="4506595" cy="18319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05007" y="2044974"/>
            <a:ext cx="5415307" cy="14966929"/>
          </a:xfrm>
          <a:prstGeom prst="rect">
            <a:avLst/>
          </a:prstGeom>
        </p:spPr>
      </p:pic>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001000" y="3848100"/>
            <a:ext cx="7879715" cy="1208405"/>
          </a:xfrm>
          <a:prstGeom prst="rect">
            <a:avLst/>
          </a:prstGeom>
        </p:spPr>
      </p:pic>
      <p:sp>
        <p:nvSpPr>
          <p:cNvPr id="21" name="Text Box 20"/>
          <p:cNvSpPr txBox="1"/>
          <p:nvPr/>
        </p:nvSpPr>
        <p:spPr>
          <a:xfrm>
            <a:off x="8230870" y="2044700"/>
            <a:ext cx="7649845" cy="1014730"/>
          </a:xfrm>
          <a:prstGeom prst="rect">
            <a:avLst/>
          </a:prstGeom>
          <a:noFill/>
        </p:spPr>
        <p:txBody>
          <a:bodyPr wrap="square" rtlCol="0">
            <a:spAutoFit/>
            <a:scene3d>
              <a:camera prst="orthographicFront"/>
              <a:lightRig rig="threePt" dir="t"/>
            </a:scene3d>
          </a:bodyPr>
          <a:lstStyle/>
          <a:p>
            <a:r>
              <a:rPr lang="en-US" sz="6000" b="1">
                <a:ln w="9525">
                  <a:solidFill>
                    <a:schemeClr val="bg1"/>
                  </a:solidFill>
                  <a:prstDash val="solid"/>
                </a:ln>
                <a:solidFill>
                  <a:schemeClr val="tx1"/>
                </a:solidFill>
                <a:effectLst>
                  <a:outerShdw blurRad="12700" dist="38100" dir="2700000" algn="tl" rotWithShape="0">
                    <a:schemeClr val="bg1">
                      <a:lumMod val="50000"/>
                    </a:schemeClr>
                  </a:outerShdw>
                </a:effectLst>
              </a:rPr>
              <a:t>Hoạt động 1: Chữa bài</a:t>
            </a:r>
          </a:p>
        </p:txBody>
      </p:sp>
      <p:pic>
        <p:nvPicPr>
          <p:cNvPr id="38" name="Picture 38"/>
          <p:cNvPicPr>
            <a:picLocks noChangeAspect="1"/>
          </p:cNvPicPr>
          <p:nvPr/>
        </p:nvPicPr>
        <p:blipFill>
          <a:blip r:embed="rId13"/>
          <a:srcRect/>
          <a:stretch>
            <a:fillRect/>
          </a:stretch>
        </p:blipFill>
        <p:spPr>
          <a:xfrm>
            <a:off x="16535514" y="8572428"/>
            <a:ext cx="1459904" cy="1424584"/>
          </a:xfrm>
          <a:prstGeom prst="rect">
            <a:avLst/>
          </a:prstGeom>
        </p:spPr>
      </p:pic>
      <p:sp>
        <p:nvSpPr>
          <p:cNvPr id="24" name="Text Box 23"/>
          <p:cNvSpPr txBox="1"/>
          <p:nvPr/>
        </p:nvSpPr>
        <p:spPr>
          <a:xfrm>
            <a:off x="8582660" y="4022090"/>
            <a:ext cx="6717030" cy="860425"/>
          </a:xfrm>
          <a:prstGeom prst="rect">
            <a:avLst/>
          </a:prstGeom>
          <a:noFill/>
        </p:spPr>
        <p:txBody>
          <a:bodyPr wrap="square" rtlCol="0">
            <a:spAutoFit/>
          </a:bodyPr>
          <a:lstStyle/>
          <a:p>
            <a:r>
              <a:rPr lang="en-US" sz="5000"/>
              <a:t>a) Đọc lại bài làm</a:t>
            </a:r>
          </a:p>
        </p:txBody>
      </p:sp>
      <p:pic>
        <p:nvPicPr>
          <p:cNvPr id="26"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875905" y="5676900"/>
            <a:ext cx="7879715" cy="1208405"/>
          </a:xfrm>
          <a:prstGeom prst="rect">
            <a:avLst/>
          </a:prstGeom>
        </p:spPr>
      </p:pic>
      <p:sp>
        <p:nvSpPr>
          <p:cNvPr id="25" name="Text Box 24"/>
          <p:cNvSpPr txBox="1"/>
          <p:nvPr/>
        </p:nvSpPr>
        <p:spPr>
          <a:xfrm>
            <a:off x="8582025" y="5845175"/>
            <a:ext cx="6717030" cy="860425"/>
          </a:xfrm>
          <a:prstGeom prst="rect">
            <a:avLst/>
          </a:prstGeom>
          <a:noFill/>
        </p:spPr>
        <p:txBody>
          <a:bodyPr wrap="square" rtlCol="0">
            <a:spAutoFit/>
          </a:bodyPr>
          <a:lstStyle/>
          <a:p>
            <a:r>
              <a:rPr lang="en-US" sz="5000"/>
              <a:t>b) Chữa lỗi trong bài làm</a:t>
            </a:r>
          </a:p>
        </p:txBody>
      </p:sp>
      <p:pic>
        <p:nvPicPr>
          <p:cNvPr id="7"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66535" y="114300"/>
            <a:ext cx="1510030" cy="1631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par>
                                <p:cTn id="18" presetID="3" presetClass="entr" presetSubtype="1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37382">
            <a:off x="-2537478" y="6181185"/>
            <a:ext cx="9386333" cy="8211630"/>
          </a:xfrm>
          <a:prstGeom prst="rect">
            <a:avLst/>
          </a:prstGeom>
        </p:spPr>
      </p:pic>
      <p:pic>
        <p:nvPicPr>
          <p:cNvPr id="20" name="Picture 3"/>
          <p:cNvPicPr>
            <a:picLocks noChangeAspect="1"/>
          </p:cNvPicPr>
          <p:nvPr/>
        </p:nvPicPr>
        <p:blipFill>
          <a:blip r:embed="rId6"/>
          <a:srcRect/>
          <a:stretch>
            <a:fillRect/>
          </a:stretch>
        </p:blipFill>
        <p:spPr>
          <a:xfrm>
            <a:off x="-366745" y="-357992"/>
            <a:ext cx="10066789" cy="8229600"/>
          </a:xfrm>
          <a:prstGeom prst="rect">
            <a:avLst/>
          </a:prstGeom>
        </p:spPr>
      </p:pic>
      <p:pic>
        <p:nvPicPr>
          <p:cNvPr id="22" name="Picture 4"/>
          <p:cNvPicPr>
            <a:picLocks noChangeAspect="1"/>
          </p:cNvPicPr>
          <p:nvPr/>
        </p:nvPicPr>
        <p:blipFill>
          <a:blip r:embed="rId6"/>
          <a:srcRect/>
          <a:stretch>
            <a:fillRect/>
          </a:stretch>
        </p:blipFill>
        <p:spPr>
          <a:xfrm>
            <a:off x="7010153" y="4076848"/>
            <a:ext cx="10066789" cy="8229600"/>
          </a:xfrm>
          <a:prstGeom prst="rect">
            <a:avLst/>
          </a:prstGeom>
        </p:spPr>
      </p:pic>
      <p:pic>
        <p:nvPicPr>
          <p:cNvPr id="23" name="Picture 5"/>
          <p:cNvPicPr>
            <a:picLocks noChangeAspect="1"/>
          </p:cNvPicPr>
          <p:nvPr/>
        </p:nvPicPr>
        <p:blipFill>
          <a:blip r:embed="rId6"/>
          <a:srcRect/>
          <a:stretch>
            <a:fillRect/>
          </a:stretch>
        </p:blipFill>
        <p:spPr>
          <a:xfrm>
            <a:off x="10505919" y="-996167"/>
            <a:ext cx="10066789" cy="82296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1266">
            <a:off x="13884636" y="-1745440"/>
            <a:ext cx="9386333" cy="8211630"/>
          </a:xfrm>
          <a:prstGeom prst="rect">
            <a:avLst/>
          </a:prstGeom>
        </p:spPr>
      </p:pic>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803872" y="7972092"/>
            <a:ext cx="6329254" cy="257241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3617" y="-38100"/>
            <a:ext cx="6714921" cy="2729164"/>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2928" flipH="1">
            <a:off x="525145" y="994410"/>
            <a:ext cx="1563370" cy="1472565"/>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6237">
            <a:off x="12161237" y="1240600"/>
            <a:ext cx="1017774" cy="958558"/>
          </a:xfrm>
          <a:prstGeom prst="rect">
            <a:avLst/>
          </a:prstGeom>
        </p:spPr>
      </p:pic>
      <p:sp>
        <p:nvSpPr>
          <p:cNvPr id="13" name="TextBox 13"/>
          <p:cNvSpPr txBox="1"/>
          <p:nvPr/>
        </p:nvSpPr>
        <p:spPr>
          <a:xfrm>
            <a:off x="2152015" y="2534920"/>
            <a:ext cx="9549765" cy="4513580"/>
          </a:xfrm>
          <a:prstGeom prst="rect">
            <a:avLst/>
          </a:prstGeom>
        </p:spPr>
        <p:txBody>
          <a:bodyPr wrap="square" lIns="0" tIns="0" rIns="0" bIns="0" rtlCol="0" anchor="t">
            <a:spAutoFit/>
            <a:scene3d>
              <a:camera prst="orthographicFront"/>
              <a:lightRig rig="threePt" dir="t"/>
            </a:scene3d>
          </a:bodyPr>
          <a:lstStyle/>
          <a:p>
            <a:pPr algn="ctr">
              <a:lnSpc>
                <a:spcPts val="8800"/>
              </a:lnSpc>
            </a:pPr>
            <a:r>
              <a:rPr lang="en-US" sz="5500">
                <a:ln w="9525">
                  <a:solidFill>
                    <a:schemeClr val="bg1"/>
                  </a:solidFill>
                  <a:prstDash val="solid"/>
                </a:ln>
                <a:solidFill>
                  <a:schemeClr val="tx1"/>
                </a:solidFill>
                <a:effectLst>
                  <a:outerShdw blurRad="12700" dist="38100" dir="2700000" algn="tl" rotWithShape="0">
                    <a:schemeClr val="bg1">
                      <a:lumMod val="50000"/>
                    </a:schemeClr>
                  </a:outerShdw>
                </a:effectLst>
                <a:latin typeface="Segoe UI Black" panose="020B0A02040204020203" charset="0"/>
                <a:cs typeface="Segoe UI Black" panose="020B0A02040204020203" charset="0"/>
              </a:rPr>
              <a:t>Hoạt động 2: </a:t>
            </a:r>
          </a:p>
          <a:p>
            <a:pPr algn="ctr">
              <a:lnSpc>
                <a:spcPts val="8800"/>
              </a:lnSpc>
            </a:pPr>
            <a:r>
              <a:rPr lang="en-US" sz="5500">
                <a:ln w="9525">
                  <a:solidFill>
                    <a:schemeClr val="bg1"/>
                  </a:solidFill>
                  <a:prstDash val="solid"/>
                </a:ln>
                <a:solidFill>
                  <a:schemeClr val="tx1"/>
                </a:solidFill>
                <a:effectLst>
                  <a:outerShdw blurRad="12700" dist="38100" dir="2700000" algn="tl" rotWithShape="0">
                    <a:schemeClr val="bg1">
                      <a:lumMod val="50000"/>
                    </a:schemeClr>
                  </a:outerShdw>
                </a:effectLst>
                <a:latin typeface="Segoe UI Black" panose="020B0A02040204020203" charset="0"/>
                <a:cs typeface="Segoe UI Black" panose="020B0A02040204020203" charset="0"/>
              </a:rPr>
              <a:t>Chọn một đoạn trong bài làm của em viết lại theo cách khác hay hơn.</a:t>
            </a:r>
          </a:p>
        </p:txBody>
      </p:sp>
      <p:pic>
        <p:nvPicPr>
          <p:cNvPr id="15" name="Picture 12"/>
          <p:cNvPicPr>
            <a:picLocks noChangeAspect="1"/>
          </p:cNvPicPr>
          <p:nvPr/>
        </p:nvPicPr>
        <p:blipFill>
          <a:blip r:embed="rId11"/>
          <a:srcRect/>
          <a:stretch>
            <a:fillRect/>
          </a:stretch>
        </p:blipFill>
        <p:spPr>
          <a:xfrm flipH="1">
            <a:off x="12268200" y="2400300"/>
            <a:ext cx="4347210" cy="5190490"/>
          </a:xfrm>
          <a:prstGeom prst="rect">
            <a:avLst/>
          </a:prstGeom>
        </p:spPr>
      </p:pic>
      <p:pic>
        <p:nvPicPr>
          <p:cNvPr id="16" name="Picture 2"/>
          <p:cNvPicPr>
            <a:picLocks noChangeAspect="1"/>
          </p:cNvPicPr>
          <p:nvPr/>
        </p:nvPicPr>
        <p:blipFill>
          <a:blip r:embed="rId12"/>
          <a:srcRect/>
          <a:stretch>
            <a:fillRect/>
          </a:stretch>
        </p:blipFill>
        <p:spPr>
          <a:xfrm flipH="1">
            <a:off x="13182600" y="38100"/>
            <a:ext cx="5136353" cy="3858685"/>
          </a:xfrm>
          <a:prstGeom prst="rect">
            <a:avLst/>
          </a:prstGeom>
        </p:spPr>
      </p:pic>
      <p:pic>
        <p:nvPicPr>
          <p:cNvPr id="29" name="Picture 29"/>
          <p:cNvPicPr>
            <a:picLocks noChangeAspect="1"/>
          </p:cNvPicPr>
          <p:nvPr/>
        </p:nvPicPr>
        <p:blipFill>
          <a:blip r:embed="rId13"/>
          <a:srcRect/>
          <a:stretch>
            <a:fillRect/>
          </a:stretch>
        </p:blipFill>
        <p:spPr>
          <a:xfrm rot="21180000">
            <a:off x="406400" y="7308850"/>
            <a:ext cx="2792730" cy="2639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81393" flipV="1">
            <a:off x="-3017257" y="-1128622"/>
            <a:ext cx="9386333" cy="821163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80719" flipV="1">
            <a:off x="6547595" y="5502194"/>
            <a:ext cx="9386333" cy="821163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V="1">
            <a:off x="8786188" y="-4105815"/>
            <a:ext cx="9386333" cy="8211630"/>
          </a:xfrm>
          <a:prstGeom prst="rect">
            <a:avLst/>
          </a:prstGeom>
        </p:spPr>
      </p:pic>
      <p:grpSp>
        <p:nvGrpSpPr>
          <p:cNvPr id="9" name="Group 9"/>
          <p:cNvGrpSpPr/>
          <p:nvPr/>
        </p:nvGrpSpPr>
        <p:grpSpPr>
          <a:xfrm>
            <a:off x="1969135" y="1028700"/>
            <a:ext cx="14428470"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674296" y="7929007"/>
            <a:ext cx="6329254" cy="2572416"/>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9582" y="7391555"/>
            <a:ext cx="5727948" cy="8771145"/>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792">
            <a:off x="15638968" y="-561204"/>
            <a:ext cx="6196632" cy="9488836"/>
          </a:xfrm>
          <a:prstGeom prst="rect">
            <a:avLst/>
          </a:prstGeom>
        </p:spPr>
      </p:pic>
      <p:pic>
        <p:nvPicPr>
          <p:cNvPr id="22" name="Picture 2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2928">
            <a:off x="15281697" y="7478574"/>
            <a:ext cx="2140389" cy="2016467"/>
          </a:xfrm>
          <a:prstGeom prst="rect">
            <a:avLst/>
          </a:prstGeom>
        </p:spPr>
      </p:pic>
      <p:pic>
        <p:nvPicPr>
          <p:cNvPr id="30" name="Picture 3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418840" y="1078865"/>
            <a:ext cx="2119630" cy="1942465"/>
          </a:xfrm>
          <a:prstGeom prst="rect">
            <a:avLst/>
          </a:prstGeom>
        </p:spPr>
      </p:pic>
      <p:sp>
        <p:nvSpPr>
          <p:cNvPr id="24" name="TextBox 12"/>
          <p:cNvSpPr txBox="1"/>
          <p:nvPr/>
        </p:nvSpPr>
        <p:spPr>
          <a:xfrm>
            <a:off x="3200400" y="3314700"/>
            <a:ext cx="12261850" cy="2101473"/>
          </a:xfrm>
          <a:prstGeom prst="rect">
            <a:avLst/>
          </a:prstGeom>
        </p:spPr>
        <p:txBody>
          <a:bodyPr wrap="square" lIns="0" tIns="0" rIns="0" bIns="0" rtlCol="0" anchor="t">
            <a:spAutoFit/>
            <a:scene3d>
              <a:camera prst="orthographicFront"/>
              <a:lightRig rig="threePt" dir="t"/>
            </a:scene3d>
          </a:bodyPr>
          <a:lstStyle/>
          <a:p>
            <a:pPr>
              <a:lnSpc>
                <a:spcPct val="150000"/>
              </a:lnSpc>
            </a:pPr>
            <a:r>
              <a:rPr lang="vi-VN"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Đoạn</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mở</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bài</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hoặc</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kết</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bài</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theo</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kiểu</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khác</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với</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đoạn</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mở</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bài</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kết</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bài</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em</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đã</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viết</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p>
        </p:txBody>
      </p:sp>
      <p:sp>
        <p:nvSpPr>
          <p:cNvPr id="25" name="TextBox 12"/>
          <p:cNvSpPr txBox="1"/>
          <p:nvPr/>
        </p:nvSpPr>
        <p:spPr>
          <a:xfrm>
            <a:off x="3200400" y="5544820"/>
            <a:ext cx="12666980" cy="2101473"/>
          </a:xfrm>
          <a:prstGeom prst="rect">
            <a:avLst/>
          </a:prstGeom>
        </p:spPr>
        <p:txBody>
          <a:bodyPr wrap="square" lIns="0" tIns="0" rIns="0" bIns="0" rtlCol="0" anchor="t">
            <a:spAutoFit/>
            <a:scene3d>
              <a:camera prst="orthographicFront"/>
              <a:lightRig rig="threePt" dir="t"/>
            </a:scene3d>
          </a:bodyPr>
          <a:lstStyle/>
          <a:p>
            <a:pPr>
              <a:lnSpc>
                <a:spcPct val="150000"/>
              </a:lnSpc>
            </a:pPr>
            <a:r>
              <a:rPr lang="vi-VN"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Đoạn</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tả</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các</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bộ</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phận</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cây</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cối</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có</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sử</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dụng</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phép</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so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sánh</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hoặc</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nhân</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 </a:t>
            </a:r>
            <a:r>
              <a:rPr lang="en-US" sz="4800" dirty="0" err="1">
                <a:solidFill>
                  <a:schemeClr val="tx1"/>
                </a:solidFill>
                <a:effectLst>
                  <a:outerShdw blurRad="38100" dist="19050" dir="2700000" algn="tl" rotWithShape="0">
                    <a:schemeClr val="dk1">
                      <a:alpha val="40000"/>
                    </a:schemeClr>
                  </a:outerShdw>
                </a:effectLst>
                <a:cs typeface="Comic Sans MS" panose="030F0702030302020204" charset="0"/>
              </a:rPr>
              <a:t>hóa</a:t>
            </a:r>
            <a:r>
              <a:rPr lang="en-US" sz="4800" dirty="0">
                <a:solidFill>
                  <a:schemeClr val="tx1"/>
                </a:solidFill>
                <a:effectLst>
                  <a:outerShdw blurRad="38100" dist="19050" dir="2700000" algn="tl" rotWithShape="0">
                    <a:schemeClr val="dk1">
                      <a:alpha val="40000"/>
                    </a:schemeClr>
                  </a:outerShdw>
                </a:effectLst>
                <a:cs typeface="Comic Sans MS" panose="030F0702030302020204" charset="0"/>
              </a:rPr>
              <a:t>.</a:t>
            </a:r>
          </a:p>
        </p:txBody>
      </p:sp>
      <p:pic>
        <p:nvPicPr>
          <p:cNvPr id="38" name="Picture 38"/>
          <p:cNvPicPr>
            <a:picLocks noChangeAspect="1"/>
          </p:cNvPicPr>
          <p:nvPr/>
        </p:nvPicPr>
        <p:blipFill>
          <a:blip r:embed="rId13"/>
          <a:srcRect/>
          <a:stretch>
            <a:fillRect/>
          </a:stretch>
        </p:blipFill>
        <p:spPr>
          <a:xfrm rot="900000" flipH="1">
            <a:off x="769099" y="659693"/>
            <a:ext cx="1459904" cy="1424584"/>
          </a:xfrm>
          <a:prstGeom prst="rect">
            <a:avLst/>
          </a:prstGeom>
        </p:spPr>
      </p:pic>
      <p:pic>
        <p:nvPicPr>
          <p:cNvPr id="6" name="Picture 22">
            <a:extLst>
              <a:ext uri="{FF2B5EF4-FFF2-40B4-BE49-F238E27FC236}">
                <a16:creationId xmlns:a16="http://schemas.microsoft.com/office/drawing/2014/main" id="{883A7B3D-AD1D-C6E4-2FCB-FEB894C5F4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2928">
            <a:off x="2967015" y="3491568"/>
            <a:ext cx="903649" cy="851331"/>
          </a:xfrm>
          <a:prstGeom prst="rect">
            <a:avLst/>
          </a:prstGeom>
        </p:spPr>
      </p:pic>
      <p:pic>
        <p:nvPicPr>
          <p:cNvPr id="7" name="Picture 22">
            <a:extLst>
              <a:ext uri="{FF2B5EF4-FFF2-40B4-BE49-F238E27FC236}">
                <a16:creationId xmlns:a16="http://schemas.microsoft.com/office/drawing/2014/main" id="{FB027CEF-A4AE-5D93-5D41-180EDE7B3B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2928">
            <a:off x="2967015" y="5818857"/>
            <a:ext cx="903649" cy="851331"/>
          </a:xfrm>
          <a:prstGeom prst="rect">
            <a:avLst/>
          </a:prstGeom>
        </p:spPr>
      </p:pic>
      <p:pic>
        <p:nvPicPr>
          <p:cNvPr id="8" name="Picture 7">
            <a:extLst>
              <a:ext uri="{FF2B5EF4-FFF2-40B4-BE49-F238E27FC236}">
                <a16:creationId xmlns:a16="http://schemas.microsoft.com/office/drawing/2014/main" id="{E1828024-BC12-9603-FF3D-05E08771B05C}"/>
              </a:ext>
            </a:extLst>
          </p:cNvPr>
          <p:cNvPicPr>
            <a:picLocks noChangeAspect="1"/>
          </p:cNvPicPr>
          <p:nvPr/>
        </p:nvPicPr>
        <p:blipFill>
          <a:blip r:embed="rId14"/>
          <a:stretch>
            <a:fillRect/>
          </a:stretch>
        </p:blipFill>
        <p:spPr>
          <a:xfrm>
            <a:off x="4917069" y="1371985"/>
            <a:ext cx="10528705" cy="1999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34853" flipV="1">
            <a:off x="2999798" y="-5257114"/>
            <a:ext cx="9386333" cy="821163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34853" flipV="1">
            <a:off x="9934546" y="6486057"/>
            <a:ext cx="9386333" cy="8211630"/>
          </a:xfrm>
          <a:prstGeom prst="rect">
            <a:avLst/>
          </a:prstGeom>
        </p:spPr>
      </p:pic>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563787" y="8031900"/>
            <a:ext cx="6034949" cy="245280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329519" y="-635682"/>
            <a:ext cx="7893306" cy="3208098"/>
          </a:xfrm>
          <a:prstGeom prst="rect">
            <a:avLst/>
          </a:prstGeom>
        </p:spPr>
      </p:pic>
      <p:pic>
        <p:nvPicPr>
          <p:cNvPr id="2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39305" y="1907540"/>
            <a:ext cx="8644255" cy="605980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74725" y="-249555"/>
            <a:ext cx="5405755" cy="2197100"/>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68655" y="1854835"/>
            <a:ext cx="8412480" cy="1288224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078005" y="6170864"/>
            <a:ext cx="6178786" cy="9461509"/>
          </a:xfrm>
          <a:prstGeom prst="rect">
            <a:avLst/>
          </a:prstGeom>
        </p:spPr>
      </p:pic>
      <p:sp>
        <p:nvSpPr>
          <p:cNvPr id="13" name="TextBox 13"/>
          <p:cNvSpPr txBox="1"/>
          <p:nvPr/>
        </p:nvSpPr>
        <p:spPr>
          <a:xfrm>
            <a:off x="7444319" y="3612923"/>
            <a:ext cx="7878828" cy="2462213"/>
          </a:xfrm>
          <a:prstGeom prst="rect">
            <a:avLst/>
          </a:prstGeom>
        </p:spPr>
        <p:txBody>
          <a:bodyPr lIns="0" tIns="0" rIns="0" bIns="0" rtlCol="0" anchor="t">
            <a:spAutoFit/>
            <a:scene3d>
              <a:camera prst="orthographicFront"/>
              <a:lightRig rig="soft" dir="t">
                <a:rot lat="0" lon="0" rev="15600000"/>
              </a:lightRig>
            </a:scene3d>
            <a:sp3d extrusionH="57150" prstMaterial="softEdge">
              <a:bevelT w="25400" h="38100"/>
            </a:sp3d>
          </a:bodyPr>
          <a:lstStyle/>
          <a:p>
            <a:pPr marL="0" lvl="0" indent="0" algn="ctr">
              <a:lnSpc>
                <a:spcPct val="100000"/>
              </a:lnSpc>
              <a:spcBef>
                <a:spcPct val="0"/>
              </a:spcBef>
            </a:pPr>
            <a:r>
              <a:rPr lang="en-US" sz="8000" b="1" dirty="0" err="1">
                <a:ln/>
                <a:solidFill>
                  <a:schemeClr val="accent4"/>
                </a:solidFill>
                <a:effectLst/>
                <a:latin typeface="Jua Bold"/>
              </a:rPr>
              <a:t>Một</a:t>
            </a:r>
            <a:r>
              <a:rPr lang="en-US" sz="8000" b="1" dirty="0">
                <a:ln/>
                <a:solidFill>
                  <a:schemeClr val="accent4"/>
                </a:solidFill>
                <a:effectLst/>
                <a:latin typeface="Jua Bold"/>
              </a:rPr>
              <a:t> </a:t>
            </a:r>
            <a:r>
              <a:rPr lang="en-US" sz="8000" b="1" dirty="0" err="1">
                <a:ln/>
                <a:solidFill>
                  <a:schemeClr val="accent4"/>
                </a:solidFill>
                <a:effectLst/>
                <a:latin typeface="Jua Bold"/>
              </a:rPr>
              <a:t>số</a:t>
            </a:r>
            <a:r>
              <a:rPr lang="en-US" sz="8000" b="1" dirty="0">
                <a:ln/>
                <a:solidFill>
                  <a:schemeClr val="accent4"/>
                </a:solidFill>
                <a:effectLst/>
                <a:latin typeface="Jua Bold"/>
              </a:rPr>
              <a:t> </a:t>
            </a:r>
            <a:r>
              <a:rPr lang="en-US" sz="8000" b="1" dirty="0" err="1">
                <a:ln/>
                <a:solidFill>
                  <a:schemeClr val="accent4"/>
                </a:solidFill>
                <a:effectLst/>
                <a:latin typeface="Jua Bold"/>
              </a:rPr>
              <a:t>mở</a:t>
            </a:r>
            <a:r>
              <a:rPr lang="en-US" sz="8000" b="1" dirty="0">
                <a:ln/>
                <a:solidFill>
                  <a:schemeClr val="accent4"/>
                </a:solidFill>
                <a:effectLst/>
                <a:latin typeface="Jua Bold"/>
              </a:rPr>
              <a:t> </a:t>
            </a:r>
            <a:r>
              <a:rPr lang="en-US" sz="8000" b="1" dirty="0" err="1">
                <a:ln/>
                <a:solidFill>
                  <a:schemeClr val="accent4"/>
                </a:solidFill>
                <a:effectLst/>
                <a:latin typeface="Jua Bold"/>
              </a:rPr>
              <a:t>bài</a:t>
            </a:r>
            <a:r>
              <a:rPr lang="en-US" sz="8000" b="1" dirty="0">
                <a:ln/>
                <a:solidFill>
                  <a:schemeClr val="accent4"/>
                </a:solidFill>
                <a:effectLst/>
                <a:latin typeface="Jua Bold"/>
              </a:rPr>
              <a:t>, </a:t>
            </a:r>
            <a:r>
              <a:rPr lang="en-US" sz="8000" b="1" dirty="0" err="1">
                <a:ln/>
                <a:solidFill>
                  <a:schemeClr val="accent4"/>
                </a:solidFill>
                <a:effectLst/>
                <a:latin typeface="Jua Bold"/>
              </a:rPr>
              <a:t>kết</a:t>
            </a:r>
            <a:r>
              <a:rPr lang="en-US" sz="8000" b="1" dirty="0">
                <a:ln/>
                <a:solidFill>
                  <a:schemeClr val="accent4"/>
                </a:solidFill>
                <a:effectLst/>
                <a:latin typeface="Jua Bold"/>
              </a:rPr>
              <a:t> </a:t>
            </a:r>
            <a:r>
              <a:rPr lang="en-US" sz="8000" b="1" dirty="0" err="1">
                <a:ln/>
                <a:solidFill>
                  <a:schemeClr val="accent4"/>
                </a:solidFill>
                <a:effectLst/>
                <a:latin typeface="Jua Bold"/>
              </a:rPr>
              <a:t>bài</a:t>
            </a:r>
            <a:r>
              <a:rPr lang="en-US" sz="8000" b="1" dirty="0">
                <a:ln/>
                <a:solidFill>
                  <a:schemeClr val="accent4"/>
                </a:solidFill>
                <a:effectLst/>
                <a:latin typeface="Jua Bold"/>
              </a:rPr>
              <a:t> </a:t>
            </a:r>
            <a:r>
              <a:rPr lang="en-US" sz="8000" b="1" dirty="0" err="1">
                <a:ln/>
                <a:solidFill>
                  <a:schemeClr val="accent4"/>
                </a:solidFill>
                <a:effectLst/>
                <a:latin typeface="Jua Bold"/>
              </a:rPr>
              <a:t>tham</a:t>
            </a:r>
            <a:r>
              <a:rPr lang="en-US" sz="8000" b="1" dirty="0">
                <a:ln/>
                <a:solidFill>
                  <a:schemeClr val="accent4"/>
                </a:solidFill>
                <a:effectLst/>
                <a:latin typeface="Jua Bold"/>
              </a:rPr>
              <a:t> </a:t>
            </a:r>
            <a:r>
              <a:rPr lang="en-US" sz="8000" b="1" dirty="0" err="1">
                <a:ln/>
                <a:solidFill>
                  <a:schemeClr val="accent4"/>
                </a:solidFill>
                <a:effectLst/>
                <a:latin typeface="Jua Bold"/>
              </a:rPr>
              <a:t>khảo</a:t>
            </a:r>
            <a:endParaRPr lang="en-US" sz="8000" b="1" dirty="0">
              <a:ln/>
              <a:solidFill>
                <a:schemeClr val="accent4"/>
              </a:solidFill>
              <a:effectLst/>
              <a:latin typeface="Jua Bold"/>
            </a:endParaRPr>
          </a:p>
        </p:txBody>
      </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859600" flipH="1">
            <a:off x="5479774" y="2165711"/>
            <a:ext cx="1523509" cy="1434868"/>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1949">
            <a:off x="15820687" y="5048803"/>
            <a:ext cx="1247037" cy="11744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9" name="Group 9"/>
          <p:cNvGrpSpPr/>
          <p:nvPr/>
        </p:nvGrpSpPr>
        <p:grpSpPr>
          <a:xfrm>
            <a:off x="313055" y="284480"/>
            <a:ext cx="17678400" cy="9629775"/>
            <a:chOff x="0" y="0"/>
            <a:chExt cx="4274726" cy="2167467"/>
          </a:xfrm>
        </p:grpSpPr>
        <p:sp>
          <p:nvSpPr>
            <p:cNvPr id="10" name="Freeform 10"/>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2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1000" y="1181100"/>
            <a:ext cx="4098290" cy="906780"/>
          </a:xfrm>
          <a:prstGeom prst="rect">
            <a:avLst/>
          </a:prstGeom>
        </p:spPr>
      </p:pic>
      <p:sp>
        <p:nvSpPr>
          <p:cNvPr id="3" name="Text Box 2"/>
          <p:cNvSpPr txBox="1"/>
          <p:nvPr/>
        </p:nvSpPr>
        <p:spPr>
          <a:xfrm>
            <a:off x="990600" y="2476500"/>
            <a:ext cx="10167620" cy="3322955"/>
          </a:xfrm>
          <a:prstGeom prst="rect">
            <a:avLst/>
          </a:prstGeom>
          <a:noFill/>
        </p:spPr>
        <p:txBody>
          <a:bodyPr wrap="square" rtlCol="0">
            <a:spAutoFit/>
          </a:bodyPr>
          <a:lstStyle/>
          <a:p>
            <a:pPr marL="457200" indent="-457200" algn="just">
              <a:buFont typeface="Wingdings" panose="05000000000000000000" charset="0"/>
              <a:buChar char="v"/>
            </a:pPr>
            <a:r>
              <a:rPr lang="en-US" sz="3500" dirty="0"/>
              <a:t>  </a:t>
            </a:r>
            <a:r>
              <a:rPr lang="en-US" sz="3500" b="1" i="1" dirty="0">
                <a:ln/>
                <a:solidFill>
                  <a:schemeClr val="tx1"/>
                </a:solidFill>
                <a:effectLst>
                  <a:outerShdw blurRad="38100" dist="19050" dir="2700000" algn="tl" rotWithShape="0">
                    <a:schemeClr val="dk1">
                      <a:alpha val="40000"/>
                    </a:schemeClr>
                  </a:outerShdw>
                </a:effectLst>
              </a:rPr>
              <a:t> </a:t>
            </a:r>
            <a:r>
              <a:rPr lang="en-US" sz="3500" b="1" i="1" dirty="0" err="1">
                <a:ln/>
                <a:solidFill>
                  <a:schemeClr val="tx1"/>
                </a:solidFill>
                <a:effectLst>
                  <a:outerShdw blurRad="38100" dist="19050" dir="2700000" algn="tl" rotWithShape="0">
                    <a:schemeClr val="dk1">
                      <a:alpha val="40000"/>
                    </a:schemeClr>
                  </a:outerShdw>
                </a:effectLst>
              </a:rPr>
              <a:t>Mở</a:t>
            </a:r>
            <a:r>
              <a:rPr lang="en-US" sz="3500" b="1" i="1" dirty="0">
                <a:ln/>
                <a:solidFill>
                  <a:schemeClr val="tx1"/>
                </a:solidFill>
                <a:effectLst>
                  <a:outerShdw blurRad="38100" dist="19050" dir="2700000" algn="tl" rotWithShape="0">
                    <a:schemeClr val="dk1">
                      <a:alpha val="40000"/>
                    </a:schemeClr>
                  </a:outerShdw>
                </a:effectLst>
              </a:rPr>
              <a:t> </a:t>
            </a:r>
            <a:r>
              <a:rPr lang="en-US" sz="3500" b="1" i="1" dirty="0" err="1">
                <a:ln/>
                <a:solidFill>
                  <a:schemeClr val="tx1"/>
                </a:solidFill>
                <a:effectLst>
                  <a:outerShdw blurRad="38100" dist="19050" dir="2700000" algn="tl" rotWithShape="0">
                    <a:schemeClr val="dk1">
                      <a:alpha val="40000"/>
                    </a:schemeClr>
                  </a:outerShdw>
                </a:effectLst>
              </a:rPr>
              <a:t>bài</a:t>
            </a:r>
            <a:r>
              <a:rPr lang="en-US" sz="3500" b="1" i="1" dirty="0">
                <a:ln/>
                <a:solidFill>
                  <a:schemeClr val="tx1"/>
                </a:solidFill>
                <a:effectLst>
                  <a:outerShdw blurRad="38100" dist="19050" dir="2700000" algn="tl" rotWithShape="0">
                    <a:schemeClr val="dk1">
                      <a:alpha val="40000"/>
                    </a:schemeClr>
                  </a:outerShdw>
                </a:effectLst>
              </a:rPr>
              <a:t>:</a:t>
            </a:r>
            <a:r>
              <a:rPr lang="en-US" sz="3500" dirty="0"/>
              <a:t>  </a:t>
            </a:r>
            <a:r>
              <a:rPr lang="en-US" sz="3500" dirty="0" err="1"/>
              <a:t>Mỗi</a:t>
            </a:r>
            <a:r>
              <a:rPr lang="en-US" sz="3500" dirty="0"/>
              <a:t> </a:t>
            </a:r>
            <a:r>
              <a:rPr lang="en-US" sz="3500" dirty="0" err="1"/>
              <a:t>loài</a:t>
            </a:r>
            <a:r>
              <a:rPr lang="en-US" sz="3500" dirty="0"/>
              <a:t> </a:t>
            </a:r>
            <a:r>
              <a:rPr lang="en-US" sz="3500" dirty="0" err="1"/>
              <a:t>hoa</a:t>
            </a:r>
            <a:r>
              <a:rPr lang="en-US" sz="3500" dirty="0"/>
              <a:t> </a:t>
            </a:r>
            <a:r>
              <a:rPr lang="en-US" sz="3500" dirty="0" err="1"/>
              <a:t>xung</a:t>
            </a:r>
            <a:r>
              <a:rPr lang="en-US" sz="3500" dirty="0"/>
              <a:t> </a:t>
            </a:r>
            <a:r>
              <a:rPr lang="en-US" sz="3500" dirty="0" err="1"/>
              <a:t>quanh</a:t>
            </a:r>
            <a:r>
              <a:rPr lang="en-US" sz="3500" dirty="0"/>
              <a:t> ta </a:t>
            </a:r>
            <a:r>
              <a:rPr lang="en-US" sz="3500" dirty="0" err="1"/>
              <a:t>đều</a:t>
            </a:r>
            <a:r>
              <a:rPr lang="en-US" sz="3500" dirty="0"/>
              <a:t> </a:t>
            </a:r>
            <a:r>
              <a:rPr lang="en-US" sz="3500" dirty="0" err="1"/>
              <a:t>mang</a:t>
            </a:r>
            <a:r>
              <a:rPr lang="en-US" sz="3500" dirty="0"/>
              <a:t> </a:t>
            </a:r>
            <a:r>
              <a:rPr lang="en-US" sz="3500" dirty="0" err="1"/>
              <a:t>vẻ</a:t>
            </a:r>
            <a:r>
              <a:rPr lang="en-US" sz="3500" dirty="0"/>
              <a:t> </a:t>
            </a:r>
            <a:r>
              <a:rPr lang="en-US" sz="3500" dirty="0" err="1"/>
              <a:t>đẹp</a:t>
            </a:r>
            <a:r>
              <a:rPr lang="en-US" sz="3500" dirty="0"/>
              <a:t> </a:t>
            </a:r>
            <a:r>
              <a:rPr lang="en-US" sz="3500" dirty="0" err="1"/>
              <a:t>riêng</a:t>
            </a:r>
            <a:r>
              <a:rPr lang="en-US" sz="3500" dirty="0"/>
              <a:t>, </a:t>
            </a:r>
            <a:r>
              <a:rPr lang="en-US" sz="3500" dirty="0" err="1"/>
              <a:t>hương</a:t>
            </a:r>
            <a:r>
              <a:rPr lang="en-US" sz="3500" dirty="0"/>
              <a:t> </a:t>
            </a:r>
            <a:r>
              <a:rPr lang="en-US" sz="3500" dirty="0" err="1"/>
              <a:t>sắc</a:t>
            </a:r>
            <a:r>
              <a:rPr lang="en-US" sz="3500" dirty="0"/>
              <a:t> </a:t>
            </a:r>
            <a:r>
              <a:rPr lang="en-US" sz="3500" dirty="0" err="1"/>
              <a:t>riêng</a:t>
            </a:r>
            <a:r>
              <a:rPr lang="en-US" sz="3500" dirty="0"/>
              <a:t>. </a:t>
            </a:r>
            <a:r>
              <a:rPr lang="en-US" sz="3500" dirty="0" err="1"/>
              <a:t>Rực</a:t>
            </a:r>
            <a:r>
              <a:rPr lang="en-US" sz="3500" dirty="0"/>
              <a:t> </a:t>
            </a:r>
            <a:r>
              <a:rPr lang="en-US" sz="3500" dirty="0" err="1"/>
              <a:t>rỡ</a:t>
            </a:r>
            <a:r>
              <a:rPr lang="en-US" sz="3500" dirty="0"/>
              <a:t> </a:t>
            </a:r>
            <a:r>
              <a:rPr lang="en-US" sz="3500" dirty="0" err="1"/>
              <a:t>như</a:t>
            </a:r>
            <a:r>
              <a:rPr lang="en-US" sz="3500" dirty="0"/>
              <a:t> </a:t>
            </a:r>
            <a:r>
              <a:rPr lang="en-US" sz="3500" dirty="0" err="1"/>
              <a:t>hoa</a:t>
            </a:r>
            <a:r>
              <a:rPr lang="en-US" sz="3500" dirty="0"/>
              <a:t> </a:t>
            </a:r>
            <a:r>
              <a:rPr lang="en-US" sz="3500" dirty="0" err="1"/>
              <a:t>hướng</a:t>
            </a:r>
            <a:r>
              <a:rPr lang="en-US" sz="3500" dirty="0"/>
              <a:t> </a:t>
            </a:r>
            <a:r>
              <a:rPr lang="en-US" sz="3500" dirty="0" err="1"/>
              <a:t>dương</a:t>
            </a:r>
            <a:r>
              <a:rPr lang="en-US" sz="3500" dirty="0"/>
              <a:t>, </a:t>
            </a:r>
            <a:r>
              <a:rPr lang="en-US" sz="3500" dirty="0" err="1"/>
              <a:t>kiêu</a:t>
            </a:r>
            <a:r>
              <a:rPr lang="en-US" sz="3500" dirty="0"/>
              <a:t> </a:t>
            </a:r>
            <a:r>
              <a:rPr lang="en-US" sz="3500" dirty="0" err="1"/>
              <a:t>sa</a:t>
            </a:r>
            <a:r>
              <a:rPr lang="en-US" sz="3500" dirty="0"/>
              <a:t> </a:t>
            </a:r>
            <a:r>
              <a:rPr lang="en-US" sz="3500" dirty="0" err="1"/>
              <a:t>như</a:t>
            </a:r>
            <a:r>
              <a:rPr lang="en-US" sz="3500" dirty="0"/>
              <a:t> </a:t>
            </a:r>
            <a:r>
              <a:rPr lang="en-US" sz="3500" dirty="0" err="1"/>
              <a:t>hoa</a:t>
            </a:r>
            <a:r>
              <a:rPr lang="en-US" sz="3500" dirty="0"/>
              <a:t> </a:t>
            </a:r>
            <a:r>
              <a:rPr lang="en-US" sz="3500" dirty="0" err="1"/>
              <a:t>hồng</a:t>
            </a:r>
            <a:r>
              <a:rPr lang="en-US" sz="3500" dirty="0"/>
              <a:t> hay </a:t>
            </a:r>
            <a:r>
              <a:rPr lang="en-US" sz="3500" dirty="0" err="1"/>
              <a:t>cũng</a:t>
            </a:r>
            <a:r>
              <a:rPr lang="en-US" sz="3500" dirty="0"/>
              <a:t> </a:t>
            </a:r>
            <a:r>
              <a:rPr lang="en-US" sz="3500" dirty="0" err="1"/>
              <a:t>có</a:t>
            </a:r>
            <a:r>
              <a:rPr lang="en-US" sz="3500" dirty="0"/>
              <a:t> </a:t>
            </a:r>
            <a:r>
              <a:rPr lang="en-US" sz="3500" dirty="0" err="1"/>
              <a:t>thể</a:t>
            </a:r>
            <a:r>
              <a:rPr lang="en-US" sz="3500" dirty="0"/>
              <a:t> </a:t>
            </a:r>
            <a:r>
              <a:rPr lang="en-US" sz="3500" dirty="0" err="1"/>
              <a:t>thanh</a:t>
            </a:r>
            <a:r>
              <a:rPr lang="en-US" sz="3500" dirty="0"/>
              <a:t> </a:t>
            </a:r>
            <a:r>
              <a:rPr lang="en-US" sz="3500" dirty="0" err="1"/>
              <a:t>tao</a:t>
            </a:r>
            <a:r>
              <a:rPr lang="en-US" sz="3500" dirty="0"/>
              <a:t>, </a:t>
            </a:r>
            <a:r>
              <a:rPr lang="en-US" sz="3500" dirty="0" err="1"/>
              <a:t>giản</a:t>
            </a:r>
            <a:r>
              <a:rPr lang="en-US" sz="3500" dirty="0"/>
              <a:t> </a:t>
            </a:r>
            <a:r>
              <a:rPr lang="en-US" sz="3500" dirty="0" err="1"/>
              <a:t>dị</a:t>
            </a:r>
            <a:r>
              <a:rPr lang="en-US" sz="3500" dirty="0"/>
              <a:t> </a:t>
            </a:r>
            <a:r>
              <a:rPr lang="en-US" sz="3500" dirty="0" err="1"/>
              <a:t>như</a:t>
            </a:r>
            <a:r>
              <a:rPr lang="en-US" sz="3500" dirty="0"/>
              <a:t> </a:t>
            </a:r>
            <a:r>
              <a:rPr lang="en-US" sz="3500" dirty="0" err="1"/>
              <a:t>hoa</a:t>
            </a:r>
            <a:r>
              <a:rPr lang="en-US" sz="3500" dirty="0"/>
              <a:t> </a:t>
            </a:r>
            <a:r>
              <a:rPr lang="en-US" sz="3500" dirty="0" err="1"/>
              <a:t>sen.</a:t>
            </a:r>
            <a:r>
              <a:rPr lang="en-US" sz="3500" dirty="0"/>
              <a:t> </a:t>
            </a:r>
            <a:r>
              <a:rPr lang="en-US" sz="3500" dirty="0" err="1"/>
              <a:t>Nhắc</a:t>
            </a:r>
            <a:r>
              <a:rPr lang="en-US" sz="3500" dirty="0"/>
              <a:t> </a:t>
            </a:r>
            <a:r>
              <a:rPr lang="en-US" sz="3500" dirty="0" err="1"/>
              <a:t>đến</a:t>
            </a:r>
            <a:r>
              <a:rPr lang="en-US" sz="3500" dirty="0"/>
              <a:t> </a:t>
            </a:r>
            <a:r>
              <a:rPr lang="en-US" sz="3500" dirty="0" err="1"/>
              <a:t>hoa</a:t>
            </a:r>
            <a:r>
              <a:rPr lang="en-US" sz="3500" dirty="0"/>
              <a:t> </a:t>
            </a:r>
            <a:r>
              <a:rPr lang="en-US" sz="3500" dirty="0" err="1"/>
              <a:t>sen</a:t>
            </a:r>
            <a:r>
              <a:rPr lang="en-US" sz="3500" dirty="0"/>
              <a:t>, </a:t>
            </a:r>
            <a:r>
              <a:rPr lang="en-US" sz="3500" dirty="0" err="1"/>
              <a:t>không</a:t>
            </a:r>
            <a:r>
              <a:rPr lang="en-US" sz="3500" dirty="0"/>
              <a:t> ai </a:t>
            </a:r>
            <a:r>
              <a:rPr lang="en-US" sz="3500" dirty="0" err="1"/>
              <a:t>quên</a:t>
            </a:r>
            <a:r>
              <a:rPr lang="en-US" sz="3500" dirty="0"/>
              <a:t> </a:t>
            </a:r>
            <a:r>
              <a:rPr lang="en-US" sz="3500" dirty="0" err="1"/>
              <a:t>được</a:t>
            </a:r>
            <a:r>
              <a:rPr lang="en-US" sz="3500" dirty="0"/>
              <a:t> </a:t>
            </a:r>
            <a:r>
              <a:rPr lang="en-US" sz="3500" dirty="0" err="1"/>
              <a:t>vẻ</a:t>
            </a:r>
            <a:r>
              <a:rPr lang="en-US" sz="3500" dirty="0"/>
              <a:t> </a:t>
            </a:r>
            <a:r>
              <a:rPr lang="en-US" sz="3500" dirty="0" err="1"/>
              <a:t>đẹp</a:t>
            </a:r>
            <a:r>
              <a:rPr lang="en-US" sz="3500" dirty="0"/>
              <a:t> </a:t>
            </a:r>
            <a:r>
              <a:rPr lang="en-US" sz="3500" dirty="0" err="1"/>
              <a:t>dịu</a:t>
            </a:r>
            <a:r>
              <a:rPr lang="en-US" sz="3500" dirty="0"/>
              <a:t> </a:t>
            </a:r>
            <a:r>
              <a:rPr lang="en-US" sz="3500" dirty="0" err="1"/>
              <a:t>dàng</a:t>
            </a:r>
            <a:r>
              <a:rPr lang="en-US" sz="3500" dirty="0"/>
              <a:t> </a:t>
            </a:r>
            <a:r>
              <a:rPr lang="en-US" sz="3500" dirty="0" err="1"/>
              <a:t>cùng</a:t>
            </a:r>
            <a:r>
              <a:rPr lang="en-US" sz="3500" dirty="0"/>
              <a:t> </a:t>
            </a:r>
            <a:r>
              <a:rPr lang="en-US" sz="3500" dirty="0" err="1"/>
              <a:t>hương</a:t>
            </a:r>
            <a:r>
              <a:rPr lang="en-US" sz="3500" dirty="0"/>
              <a:t> </a:t>
            </a:r>
            <a:r>
              <a:rPr lang="en-US" sz="3500" dirty="0" err="1"/>
              <a:t>thơm</a:t>
            </a:r>
            <a:r>
              <a:rPr lang="en-US" sz="3500" dirty="0"/>
              <a:t> </a:t>
            </a:r>
            <a:r>
              <a:rPr lang="en-US" sz="3500" dirty="0" err="1"/>
              <a:t>tinh</a:t>
            </a:r>
            <a:r>
              <a:rPr lang="en-US" sz="3500" dirty="0"/>
              <a:t> </a:t>
            </a:r>
            <a:r>
              <a:rPr lang="en-US" sz="3500" dirty="0" err="1"/>
              <a:t>tế</a:t>
            </a:r>
            <a:r>
              <a:rPr lang="en-US" sz="3500" dirty="0"/>
              <a:t> </a:t>
            </a:r>
            <a:r>
              <a:rPr lang="en-US" sz="3500" dirty="0" err="1"/>
              <a:t>của</a:t>
            </a:r>
            <a:r>
              <a:rPr lang="en-US" sz="3500" dirty="0"/>
              <a:t> </a:t>
            </a:r>
            <a:r>
              <a:rPr lang="en-US" sz="3500" dirty="0" err="1"/>
              <a:t>nó</a:t>
            </a:r>
            <a:r>
              <a:rPr lang="en-US" sz="3500" dirty="0"/>
              <a:t>.</a:t>
            </a:r>
          </a:p>
        </p:txBody>
      </p:sp>
      <p:sp>
        <p:nvSpPr>
          <p:cNvPr id="4" name="Text Box 3"/>
          <p:cNvSpPr txBox="1"/>
          <p:nvPr/>
        </p:nvSpPr>
        <p:spPr>
          <a:xfrm>
            <a:off x="4826635" y="1217930"/>
            <a:ext cx="2826385" cy="783590"/>
          </a:xfrm>
          <a:prstGeom prst="rect">
            <a:avLst/>
          </a:prstGeom>
          <a:noFill/>
        </p:spPr>
        <p:txBody>
          <a:bodyPr wrap="square" rtlCol="0">
            <a:spAutoFit/>
            <a:scene3d>
              <a:camera prst="orthographicFront"/>
              <a:lightRig rig="threePt" dir="t"/>
            </a:scene3d>
          </a:bodyPr>
          <a:lstStyle/>
          <a:p>
            <a:r>
              <a:rPr lang="en-US" sz="4500" b="1">
                <a:ln w="6600">
                  <a:solidFill>
                    <a:schemeClr val="accent2"/>
                  </a:solidFill>
                  <a:prstDash val="solid"/>
                </a:ln>
                <a:solidFill>
                  <a:srgbClr val="FFFFFF"/>
                </a:solidFill>
                <a:effectLst>
                  <a:outerShdw dist="38100" dir="2700000" algn="tl" rotWithShape="0">
                    <a:schemeClr val="accent2"/>
                  </a:outerShdw>
                </a:effectLst>
              </a:rPr>
              <a:t>Tả hoa sen</a:t>
            </a:r>
          </a:p>
        </p:txBody>
      </p:sp>
      <p:sp>
        <p:nvSpPr>
          <p:cNvPr id="19" name="Text Box 18"/>
          <p:cNvSpPr txBox="1"/>
          <p:nvPr/>
        </p:nvSpPr>
        <p:spPr>
          <a:xfrm>
            <a:off x="838200" y="6274435"/>
            <a:ext cx="15916275" cy="2784475"/>
          </a:xfrm>
          <a:prstGeom prst="rect">
            <a:avLst/>
          </a:prstGeom>
          <a:noFill/>
        </p:spPr>
        <p:txBody>
          <a:bodyPr wrap="square" rtlCol="0">
            <a:spAutoFit/>
          </a:bodyPr>
          <a:lstStyle/>
          <a:p>
            <a:pPr marL="457200" indent="-457200" algn="just">
              <a:buFont typeface="Wingdings" panose="05000000000000000000" charset="0"/>
              <a:buChar char="v"/>
            </a:pPr>
            <a:r>
              <a:rPr lang="en-US" sz="3500" b="1" i="1">
                <a:solidFill>
                  <a:schemeClr val="tx1"/>
                </a:solidFill>
                <a:effectLst>
                  <a:outerShdw blurRad="38100" dist="19050" dir="2700000" algn="tl" rotWithShape="0">
                    <a:schemeClr val="dk1">
                      <a:alpha val="40000"/>
                    </a:schemeClr>
                  </a:outerShdw>
                </a:effectLst>
              </a:rPr>
              <a:t>   Kết bài:</a:t>
            </a:r>
            <a:r>
              <a:rPr lang="en-US" sz="3500"/>
              <a:t>  Vẻ đẹp dịu dàng thanh khiết của đầm sen đang mùa hoa nở luôn neo đậu trong trái tim em, dù đi đến bất cứ nơi đâu, được thấy bao nhiêu cảnh lạ thì em cũng không thể quên được vẻ đẹp của đầm sen. Dù trải qua bao nhiêu năm thăng trầm, hoa sen vẫn mãi là một loài hoa tượng trưng cho vẻ đẹp của dân tộc, cho bản sắc riêng của quốc gia Việt Nam.</a:t>
            </a:r>
          </a:p>
        </p:txBody>
      </p:sp>
      <p:grpSp>
        <p:nvGrpSpPr>
          <p:cNvPr id="21" name="Group 7"/>
          <p:cNvGrpSpPr>
            <a:grpSpLocks noChangeAspect="1"/>
          </p:cNvGrpSpPr>
          <p:nvPr/>
        </p:nvGrpSpPr>
        <p:grpSpPr>
          <a:xfrm>
            <a:off x="11664950" y="1190625"/>
            <a:ext cx="5786120" cy="4734560"/>
            <a:chOff x="0" y="0"/>
            <a:chExt cx="5594350" cy="5608320"/>
          </a:xfrm>
          <a:blipFill rotWithShape="1">
            <a:blip r:embed="rId5"/>
            <a:stretch>
              <a:fillRect/>
            </a:stretch>
          </a:blipFill>
          <a:effectLst>
            <a:reflection blurRad="6350" stA="52000" endA="300" endPos="35000" dir="5400000" sy="-100000" algn="bl" rotWithShape="0"/>
          </a:effectLst>
        </p:grpSpPr>
        <p:sp>
          <p:nvSpPr>
            <p:cNvPr id="22" name="Freeform 8"/>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grpFill/>
            <a:ln w="12700">
              <a:solidFill>
                <a:srgbClr val="000000"/>
              </a:solidFill>
            </a:ln>
          </p:spPr>
        </p:sp>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9" name="Group 9"/>
          <p:cNvGrpSpPr/>
          <p:nvPr/>
        </p:nvGrpSpPr>
        <p:grpSpPr>
          <a:xfrm>
            <a:off x="304800" y="266700"/>
            <a:ext cx="17678400" cy="9629775"/>
            <a:chOff x="0" y="0"/>
            <a:chExt cx="4274726" cy="2167467"/>
          </a:xfrm>
        </p:grpSpPr>
        <p:sp>
          <p:nvSpPr>
            <p:cNvPr id="10" name="Freeform 10"/>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2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05400" y="1104900"/>
            <a:ext cx="4098290" cy="906780"/>
          </a:xfrm>
          <a:prstGeom prst="rect">
            <a:avLst/>
          </a:prstGeom>
        </p:spPr>
      </p:pic>
      <p:sp>
        <p:nvSpPr>
          <p:cNvPr id="5" name="Text Box 4"/>
          <p:cNvSpPr txBox="1"/>
          <p:nvPr/>
        </p:nvSpPr>
        <p:spPr>
          <a:xfrm>
            <a:off x="595636" y="2849880"/>
            <a:ext cx="11443964" cy="3323987"/>
          </a:xfrm>
          <a:prstGeom prst="rect">
            <a:avLst/>
          </a:prstGeom>
          <a:noFill/>
        </p:spPr>
        <p:txBody>
          <a:bodyPr wrap="square" rtlCol="0">
            <a:spAutoFit/>
          </a:bodyPr>
          <a:lstStyle/>
          <a:p>
            <a:pPr marL="457200" indent="-457200" algn="just">
              <a:buFont typeface="Wingdings" panose="05000000000000000000" charset="0"/>
              <a:buChar char="v"/>
            </a:pPr>
            <a:r>
              <a:rPr lang="en-US" sz="3500" b="1" i="1" dirty="0"/>
              <a:t>  </a:t>
            </a:r>
            <a:r>
              <a:rPr lang="en-US" sz="3500" b="1" i="1" dirty="0" err="1"/>
              <a:t>Mở</a:t>
            </a:r>
            <a:r>
              <a:rPr lang="en-US" sz="3500" b="1" i="1" dirty="0"/>
              <a:t> </a:t>
            </a:r>
            <a:r>
              <a:rPr lang="en-US" sz="3500" b="1" i="1" dirty="0" err="1"/>
              <a:t>bài</a:t>
            </a:r>
            <a:r>
              <a:rPr lang="en-US" sz="3500" b="1" i="1" dirty="0"/>
              <a:t>:</a:t>
            </a:r>
            <a:r>
              <a:rPr lang="en-US" sz="3500" dirty="0"/>
              <a:t> </a:t>
            </a:r>
            <a:r>
              <a:rPr lang="en-US" sz="3500" dirty="0" err="1"/>
              <a:t>Tuổi</a:t>
            </a:r>
            <a:r>
              <a:rPr lang="en-US" sz="3500" dirty="0"/>
              <a:t> </a:t>
            </a:r>
            <a:r>
              <a:rPr lang="en-US" sz="3500" dirty="0" err="1"/>
              <a:t>thơ</a:t>
            </a:r>
            <a:r>
              <a:rPr lang="en-US" sz="3500" dirty="0"/>
              <a:t> </a:t>
            </a:r>
            <a:r>
              <a:rPr lang="en-US" sz="3500" dirty="0" err="1"/>
              <a:t>của</a:t>
            </a:r>
            <a:r>
              <a:rPr lang="en-US" sz="3500" dirty="0"/>
              <a:t> </a:t>
            </a:r>
            <a:r>
              <a:rPr lang="en-US" sz="3500" dirty="0" err="1"/>
              <a:t>em</a:t>
            </a:r>
            <a:r>
              <a:rPr lang="en-US" sz="3500" dirty="0"/>
              <a:t> </a:t>
            </a:r>
            <a:r>
              <a:rPr lang="en-US" sz="3500" dirty="0" err="1"/>
              <a:t>là</a:t>
            </a:r>
            <a:r>
              <a:rPr lang="en-US" sz="3500" dirty="0"/>
              <a:t> </a:t>
            </a:r>
            <a:r>
              <a:rPr lang="en-US" sz="3500" dirty="0" err="1"/>
              <a:t>những</a:t>
            </a:r>
            <a:r>
              <a:rPr lang="en-US" sz="3500" dirty="0"/>
              <a:t> </a:t>
            </a:r>
            <a:r>
              <a:rPr lang="en-US" sz="3500" dirty="0" err="1"/>
              <a:t>ngày</a:t>
            </a:r>
            <a:r>
              <a:rPr lang="en-US" sz="3500" dirty="0"/>
              <a:t> </a:t>
            </a:r>
            <a:r>
              <a:rPr lang="en-US" sz="3500" dirty="0" err="1"/>
              <a:t>tháng</a:t>
            </a:r>
            <a:r>
              <a:rPr lang="en-US" sz="3500" dirty="0"/>
              <a:t> </a:t>
            </a:r>
            <a:r>
              <a:rPr lang="en-US" sz="3500" dirty="0" err="1"/>
              <a:t>vô</a:t>
            </a:r>
            <a:r>
              <a:rPr lang="en-US" sz="3500" dirty="0"/>
              <a:t> </a:t>
            </a:r>
            <a:r>
              <a:rPr lang="en-US" sz="3500" dirty="0" err="1"/>
              <a:t>tư</a:t>
            </a:r>
            <a:r>
              <a:rPr lang="en-US" sz="3500" dirty="0"/>
              <a:t> </a:t>
            </a:r>
            <a:r>
              <a:rPr lang="en-US" sz="3500" dirty="0" err="1"/>
              <a:t>chơi</a:t>
            </a:r>
            <a:r>
              <a:rPr lang="en-US" sz="3500" dirty="0"/>
              <a:t> </a:t>
            </a:r>
            <a:r>
              <a:rPr lang="en-US" sz="3500" dirty="0" err="1"/>
              <a:t>đùa</a:t>
            </a:r>
            <a:r>
              <a:rPr lang="en-US" sz="3500" dirty="0"/>
              <a:t> </a:t>
            </a:r>
            <a:r>
              <a:rPr lang="en-US" sz="3500" dirty="0" err="1"/>
              <a:t>bên</a:t>
            </a:r>
            <a:r>
              <a:rPr lang="en-US" sz="3500" dirty="0"/>
              <a:t> </a:t>
            </a:r>
            <a:r>
              <a:rPr lang="en-US" sz="3500" dirty="0" err="1"/>
              <a:t>đám</a:t>
            </a:r>
            <a:r>
              <a:rPr lang="en-US" sz="3500" dirty="0"/>
              <a:t> </a:t>
            </a:r>
            <a:r>
              <a:rPr lang="en-US" sz="3500" dirty="0" err="1"/>
              <a:t>bạn</a:t>
            </a:r>
            <a:r>
              <a:rPr lang="en-US" sz="3500" dirty="0"/>
              <a:t>. </a:t>
            </a:r>
            <a:r>
              <a:rPr lang="en-US" sz="3500" dirty="0" err="1"/>
              <a:t>Dù</a:t>
            </a:r>
            <a:r>
              <a:rPr lang="en-US" sz="3500" dirty="0"/>
              <a:t> </a:t>
            </a:r>
            <a:r>
              <a:rPr lang="en-US" sz="3500" dirty="0" err="1"/>
              <a:t>đã</a:t>
            </a:r>
            <a:r>
              <a:rPr lang="en-US" sz="3500" dirty="0"/>
              <a:t> </a:t>
            </a:r>
            <a:r>
              <a:rPr lang="en-US" sz="3500" dirty="0" err="1"/>
              <a:t>lâu</a:t>
            </a:r>
            <a:r>
              <a:rPr lang="en-US" sz="3500" dirty="0"/>
              <a:t> </a:t>
            </a:r>
            <a:r>
              <a:rPr lang="en-US" sz="3500" dirty="0" err="1"/>
              <a:t>rồi</a:t>
            </a:r>
            <a:r>
              <a:rPr lang="en-US" sz="3500" dirty="0"/>
              <a:t>, </a:t>
            </a:r>
            <a:r>
              <a:rPr lang="en-US" sz="3500" dirty="0" err="1"/>
              <a:t>nhưng</a:t>
            </a:r>
            <a:r>
              <a:rPr lang="en-US" sz="3500" dirty="0"/>
              <a:t> </a:t>
            </a:r>
            <a:r>
              <a:rPr lang="en-US" sz="3500" dirty="0" err="1"/>
              <a:t>em</a:t>
            </a:r>
            <a:r>
              <a:rPr lang="en-US" sz="3500" dirty="0"/>
              <a:t> </a:t>
            </a:r>
            <a:r>
              <a:rPr lang="en-US" sz="3500" dirty="0" err="1"/>
              <a:t>vẫn</a:t>
            </a:r>
            <a:r>
              <a:rPr lang="en-US" sz="3500" dirty="0"/>
              <a:t> </a:t>
            </a:r>
            <a:r>
              <a:rPr lang="en-US" sz="3500" dirty="0" err="1"/>
              <a:t>nhớ</a:t>
            </a:r>
            <a:r>
              <a:rPr lang="en-US" sz="3500" dirty="0"/>
              <a:t> </a:t>
            </a:r>
            <a:r>
              <a:rPr lang="en-US" sz="3500" dirty="0" err="1"/>
              <a:t>rõ</a:t>
            </a:r>
            <a:r>
              <a:rPr lang="en-US" sz="3500" dirty="0"/>
              <a:t> </a:t>
            </a:r>
            <a:r>
              <a:rPr lang="en-US" sz="3500" dirty="0" err="1"/>
              <a:t>lắm</a:t>
            </a:r>
            <a:r>
              <a:rPr lang="en-US" sz="3500" dirty="0"/>
              <a:t>, </a:t>
            </a:r>
            <a:r>
              <a:rPr lang="en-US" sz="3500" dirty="0" err="1"/>
              <a:t>những</a:t>
            </a:r>
            <a:r>
              <a:rPr lang="en-US" sz="3500" dirty="0"/>
              <a:t> </a:t>
            </a:r>
            <a:r>
              <a:rPr lang="en-US" sz="3500" dirty="0" err="1"/>
              <a:t>buổi</a:t>
            </a:r>
            <a:r>
              <a:rPr lang="en-US" sz="3500" dirty="0"/>
              <a:t> </a:t>
            </a:r>
            <a:r>
              <a:rPr lang="en-US" sz="3500" dirty="0" err="1"/>
              <a:t>trưa</a:t>
            </a:r>
            <a:r>
              <a:rPr lang="en-US" sz="3500" dirty="0"/>
              <a:t> </a:t>
            </a:r>
            <a:r>
              <a:rPr lang="en-US" sz="3500" dirty="0" err="1"/>
              <a:t>hè</a:t>
            </a:r>
            <a:r>
              <a:rPr lang="en-US" sz="3500" dirty="0"/>
              <a:t>, </a:t>
            </a:r>
            <a:r>
              <a:rPr lang="en-US" sz="3500" dirty="0" err="1"/>
              <a:t>chúng</a:t>
            </a:r>
            <a:r>
              <a:rPr lang="en-US" sz="3500" dirty="0"/>
              <a:t> </a:t>
            </a:r>
            <a:r>
              <a:rPr lang="en-US" sz="3500" dirty="0" err="1"/>
              <a:t>em</a:t>
            </a:r>
            <a:r>
              <a:rPr lang="en-US" sz="3500" dirty="0"/>
              <a:t> </a:t>
            </a:r>
            <a:r>
              <a:rPr lang="en-US" sz="3500" dirty="0" err="1"/>
              <a:t>ngồi</a:t>
            </a:r>
            <a:r>
              <a:rPr lang="en-US" sz="3500" dirty="0"/>
              <a:t> </a:t>
            </a:r>
            <a:r>
              <a:rPr lang="en-US" sz="3500" dirty="0" err="1"/>
              <a:t>chơi</a:t>
            </a:r>
            <a:r>
              <a:rPr lang="en-US" sz="3500" dirty="0"/>
              <a:t> </a:t>
            </a:r>
            <a:r>
              <a:rPr lang="en-US" sz="3500" dirty="0" err="1"/>
              <a:t>đồ</a:t>
            </a:r>
            <a:r>
              <a:rPr lang="en-US" sz="3500" dirty="0"/>
              <a:t> </a:t>
            </a:r>
            <a:r>
              <a:rPr lang="en-US" sz="3500" dirty="0" err="1"/>
              <a:t>hàng</a:t>
            </a:r>
            <a:r>
              <a:rPr lang="en-US" sz="3500" dirty="0"/>
              <a:t>, </a:t>
            </a:r>
            <a:r>
              <a:rPr lang="en-US" sz="3500" dirty="0" err="1"/>
              <a:t>nằm</a:t>
            </a:r>
            <a:r>
              <a:rPr lang="en-US" sz="3500" dirty="0"/>
              <a:t> </a:t>
            </a:r>
            <a:r>
              <a:rPr lang="en-US" sz="3500" dirty="0" err="1"/>
              <a:t>trò</a:t>
            </a:r>
            <a:r>
              <a:rPr lang="en-US" sz="3500" dirty="0"/>
              <a:t> </a:t>
            </a:r>
            <a:r>
              <a:rPr lang="en-US" sz="3500" dirty="0" err="1"/>
              <a:t>chuyện</a:t>
            </a:r>
            <a:r>
              <a:rPr lang="en-US" sz="3500" dirty="0"/>
              <a:t> </a:t>
            </a:r>
            <a:r>
              <a:rPr lang="en-US" sz="3500" dirty="0" err="1"/>
              <a:t>dưới</a:t>
            </a:r>
            <a:r>
              <a:rPr lang="en-US" sz="3500" dirty="0"/>
              <a:t> </a:t>
            </a:r>
            <a:r>
              <a:rPr lang="en-US" sz="3500" dirty="0" err="1"/>
              <a:t>bóng</a:t>
            </a:r>
            <a:r>
              <a:rPr lang="en-US" sz="3500" dirty="0"/>
              <a:t> </a:t>
            </a:r>
            <a:r>
              <a:rPr lang="en-US" sz="3500" dirty="0" err="1"/>
              <a:t>mát</a:t>
            </a:r>
            <a:r>
              <a:rPr lang="en-US" sz="3500" dirty="0"/>
              <a:t> </a:t>
            </a:r>
            <a:r>
              <a:rPr lang="en-US" sz="3500" dirty="0" err="1"/>
              <a:t>của</a:t>
            </a:r>
            <a:r>
              <a:rPr lang="en-US" sz="3500" dirty="0"/>
              <a:t> </a:t>
            </a:r>
            <a:r>
              <a:rPr lang="en-US" sz="3500" dirty="0" err="1"/>
              <a:t>cây</a:t>
            </a:r>
            <a:r>
              <a:rPr lang="en-US" sz="3500" dirty="0"/>
              <a:t> </a:t>
            </a:r>
            <a:r>
              <a:rPr lang="en-US" sz="3500" dirty="0" err="1"/>
              <a:t>dừa</a:t>
            </a:r>
            <a:r>
              <a:rPr lang="en-US" sz="3500" dirty="0"/>
              <a:t>. </a:t>
            </a:r>
            <a:r>
              <a:rPr lang="en-US" sz="3500" dirty="0" err="1"/>
              <a:t>Cứ</a:t>
            </a:r>
            <a:r>
              <a:rPr lang="en-US" sz="3500" dirty="0"/>
              <a:t> </a:t>
            </a:r>
            <a:r>
              <a:rPr lang="en-US" sz="3500" dirty="0" err="1"/>
              <a:t>thế</a:t>
            </a:r>
            <a:r>
              <a:rPr lang="en-US" sz="3500" dirty="0"/>
              <a:t>, </a:t>
            </a:r>
            <a:r>
              <a:rPr lang="en-US" sz="3500" dirty="0" err="1"/>
              <a:t>cây</a:t>
            </a:r>
            <a:r>
              <a:rPr lang="en-US" sz="3500" dirty="0"/>
              <a:t> </a:t>
            </a:r>
            <a:r>
              <a:rPr lang="en-US" sz="3500" dirty="0" err="1"/>
              <a:t>dừa</a:t>
            </a:r>
            <a:r>
              <a:rPr lang="en-US" sz="3500" dirty="0"/>
              <a:t> </a:t>
            </a:r>
            <a:r>
              <a:rPr lang="en-US" sz="3500" dirty="0" err="1"/>
              <a:t>như</a:t>
            </a:r>
            <a:r>
              <a:rPr lang="en-US" sz="3500" dirty="0"/>
              <a:t> </a:t>
            </a:r>
            <a:r>
              <a:rPr lang="en-US" sz="3500" dirty="0" err="1"/>
              <a:t>một</a:t>
            </a:r>
            <a:r>
              <a:rPr lang="en-US" sz="3500" dirty="0"/>
              <a:t> </a:t>
            </a:r>
            <a:r>
              <a:rPr lang="en-US" sz="3500" dirty="0" err="1"/>
              <a:t>người</a:t>
            </a:r>
            <a:r>
              <a:rPr lang="en-US" sz="3500" dirty="0"/>
              <a:t> </a:t>
            </a:r>
            <a:r>
              <a:rPr lang="en-US" sz="3500" dirty="0" err="1"/>
              <a:t>bạn</a:t>
            </a:r>
            <a:r>
              <a:rPr lang="en-US" sz="3500" dirty="0"/>
              <a:t> </a:t>
            </a:r>
            <a:r>
              <a:rPr lang="en-US" sz="3500" dirty="0" err="1"/>
              <a:t>lớn</a:t>
            </a:r>
            <a:r>
              <a:rPr lang="en-US" sz="3500" dirty="0"/>
              <a:t>, </a:t>
            </a:r>
            <a:r>
              <a:rPr lang="en-US" sz="3500" dirty="0" err="1"/>
              <a:t>luôn</a:t>
            </a:r>
            <a:r>
              <a:rPr lang="en-US" sz="3500" dirty="0"/>
              <a:t> ở </a:t>
            </a:r>
            <a:r>
              <a:rPr lang="en-US" sz="3500" dirty="0" err="1"/>
              <a:t>bên</a:t>
            </a:r>
            <a:r>
              <a:rPr lang="en-US" sz="3500" dirty="0"/>
              <a:t> </a:t>
            </a:r>
            <a:r>
              <a:rPr lang="en-US" sz="3500" dirty="0" err="1"/>
              <a:t>che</a:t>
            </a:r>
            <a:r>
              <a:rPr lang="en-US" sz="3500" dirty="0"/>
              <a:t> </a:t>
            </a:r>
            <a:r>
              <a:rPr lang="en-US" sz="3500" dirty="0" err="1"/>
              <a:t>chở</a:t>
            </a:r>
            <a:r>
              <a:rPr lang="en-US" sz="3500" dirty="0"/>
              <a:t> </a:t>
            </a:r>
            <a:r>
              <a:rPr lang="en-US" sz="3500" dirty="0" err="1"/>
              <a:t>cho</a:t>
            </a:r>
            <a:r>
              <a:rPr lang="en-US" sz="3500" dirty="0"/>
              <a:t> </a:t>
            </a:r>
            <a:r>
              <a:rPr lang="en-US" sz="3500" dirty="0" err="1"/>
              <a:t>chúng</a:t>
            </a:r>
            <a:r>
              <a:rPr lang="en-US" sz="3500" dirty="0"/>
              <a:t> </a:t>
            </a:r>
            <a:r>
              <a:rPr lang="en-US" sz="3500" dirty="0" err="1"/>
              <a:t>em</a:t>
            </a:r>
            <a:r>
              <a:rPr lang="en-US" sz="3500" dirty="0"/>
              <a:t> qua </a:t>
            </a:r>
            <a:r>
              <a:rPr lang="en-US" sz="3500" dirty="0" err="1"/>
              <a:t>những</a:t>
            </a:r>
            <a:r>
              <a:rPr lang="en-US" sz="3500" dirty="0"/>
              <a:t> </a:t>
            </a:r>
            <a:r>
              <a:rPr lang="en-US" sz="3500" dirty="0" err="1"/>
              <a:t>ngày</a:t>
            </a:r>
            <a:r>
              <a:rPr lang="en-US" sz="3500" dirty="0"/>
              <a:t> </a:t>
            </a:r>
            <a:r>
              <a:rPr lang="en-US" sz="3500" dirty="0" err="1"/>
              <a:t>tuổi</a:t>
            </a:r>
            <a:r>
              <a:rPr lang="en-US" sz="3500" dirty="0"/>
              <a:t> </a:t>
            </a:r>
            <a:r>
              <a:rPr lang="en-US" sz="3500" dirty="0" err="1"/>
              <a:t>thơ</a:t>
            </a:r>
            <a:r>
              <a:rPr lang="en-US" sz="3500" dirty="0"/>
              <a:t>.</a:t>
            </a:r>
          </a:p>
        </p:txBody>
      </p:sp>
      <p:sp>
        <p:nvSpPr>
          <p:cNvPr id="6" name="Text Box 5"/>
          <p:cNvSpPr txBox="1"/>
          <p:nvPr/>
        </p:nvSpPr>
        <p:spPr>
          <a:xfrm>
            <a:off x="5791200" y="1104900"/>
            <a:ext cx="2826385" cy="783590"/>
          </a:xfrm>
          <a:prstGeom prst="rect">
            <a:avLst/>
          </a:prstGeom>
          <a:noFill/>
        </p:spPr>
        <p:txBody>
          <a:bodyPr wrap="square" rtlCol="0">
            <a:spAutoFit/>
            <a:scene3d>
              <a:camera prst="orthographicFront"/>
              <a:lightRig rig="threePt" dir="t"/>
            </a:scene3d>
          </a:bodyPr>
          <a:lstStyle/>
          <a:p>
            <a:r>
              <a:rPr lang="en-US" sz="4500" b="1">
                <a:ln w="6600">
                  <a:solidFill>
                    <a:schemeClr val="accent2"/>
                  </a:solidFill>
                  <a:prstDash val="solid"/>
                </a:ln>
                <a:solidFill>
                  <a:srgbClr val="FFFFFF"/>
                </a:solidFill>
                <a:effectLst>
                  <a:outerShdw dist="38100" dir="2700000" algn="tl" rotWithShape="0">
                    <a:schemeClr val="accent2"/>
                  </a:outerShdw>
                </a:effectLst>
              </a:rPr>
              <a:t>Tả cây dừa </a:t>
            </a:r>
          </a:p>
        </p:txBody>
      </p:sp>
      <p:sp>
        <p:nvSpPr>
          <p:cNvPr id="19" name="Text Box 18"/>
          <p:cNvSpPr txBox="1"/>
          <p:nvPr/>
        </p:nvSpPr>
        <p:spPr>
          <a:xfrm>
            <a:off x="595636" y="7144041"/>
            <a:ext cx="13885545" cy="2245360"/>
          </a:xfrm>
          <a:prstGeom prst="rect">
            <a:avLst/>
          </a:prstGeom>
          <a:noFill/>
        </p:spPr>
        <p:txBody>
          <a:bodyPr wrap="square" rtlCol="0">
            <a:spAutoFit/>
          </a:bodyPr>
          <a:lstStyle/>
          <a:p>
            <a:pPr marL="457200" indent="-457200" algn="just">
              <a:buFont typeface="Wingdings" panose="05000000000000000000" charset="0"/>
              <a:buChar char="v"/>
            </a:pPr>
            <a:r>
              <a:rPr lang="en-US" sz="3500" b="1" i="1" dirty="0">
                <a:solidFill>
                  <a:schemeClr val="tx1"/>
                </a:solidFill>
                <a:effectLst>
                  <a:outerShdw blurRad="38100" dist="19050" dir="2700000" algn="tl" rotWithShape="0">
                    <a:schemeClr val="dk1">
                      <a:alpha val="40000"/>
                    </a:schemeClr>
                  </a:outerShdw>
                </a:effectLst>
              </a:rPr>
              <a:t>   </a:t>
            </a:r>
            <a:r>
              <a:rPr lang="en-US" sz="3500" b="1" i="1" dirty="0" err="1">
                <a:solidFill>
                  <a:schemeClr val="tx1"/>
                </a:solidFill>
                <a:effectLst>
                  <a:outerShdw blurRad="38100" dist="19050" dir="2700000" algn="tl" rotWithShape="0">
                    <a:schemeClr val="dk1">
                      <a:alpha val="40000"/>
                    </a:schemeClr>
                  </a:outerShdw>
                </a:effectLst>
              </a:rPr>
              <a:t>Kết</a:t>
            </a:r>
            <a:r>
              <a:rPr lang="en-US" sz="3500" b="1" i="1" dirty="0">
                <a:solidFill>
                  <a:schemeClr val="tx1"/>
                </a:solidFill>
                <a:effectLst>
                  <a:outerShdw blurRad="38100" dist="19050" dir="2700000" algn="tl" rotWithShape="0">
                    <a:schemeClr val="dk1">
                      <a:alpha val="40000"/>
                    </a:schemeClr>
                  </a:outerShdw>
                </a:effectLst>
              </a:rPr>
              <a:t> </a:t>
            </a:r>
            <a:r>
              <a:rPr lang="en-US" sz="3500" b="1" i="1" dirty="0" err="1">
                <a:solidFill>
                  <a:schemeClr val="tx1"/>
                </a:solidFill>
                <a:effectLst>
                  <a:outerShdw blurRad="38100" dist="19050" dir="2700000" algn="tl" rotWithShape="0">
                    <a:schemeClr val="dk1">
                      <a:alpha val="40000"/>
                    </a:schemeClr>
                  </a:outerShdw>
                </a:effectLst>
              </a:rPr>
              <a:t>bài</a:t>
            </a:r>
            <a:r>
              <a:rPr lang="en-US" sz="3500" b="1" i="1" dirty="0">
                <a:solidFill>
                  <a:schemeClr val="tx1"/>
                </a:solidFill>
                <a:effectLst>
                  <a:outerShdw blurRad="38100" dist="19050" dir="2700000" algn="tl" rotWithShape="0">
                    <a:schemeClr val="dk1">
                      <a:alpha val="40000"/>
                    </a:schemeClr>
                  </a:outerShdw>
                </a:effectLst>
              </a:rPr>
              <a:t>:</a:t>
            </a:r>
            <a:r>
              <a:rPr lang="en-US" sz="3500" dirty="0"/>
              <a:t>  </a:t>
            </a:r>
            <a:r>
              <a:rPr lang="en-US" sz="3500" dirty="0" err="1"/>
              <a:t>Hình</a:t>
            </a:r>
            <a:r>
              <a:rPr lang="en-US" sz="3500" dirty="0"/>
              <a:t> </a:t>
            </a:r>
            <a:r>
              <a:rPr lang="en-US" sz="3500" dirty="0" err="1"/>
              <a:t>ảnh</a:t>
            </a:r>
            <a:r>
              <a:rPr lang="en-US" sz="3500" dirty="0"/>
              <a:t> </a:t>
            </a:r>
            <a:r>
              <a:rPr lang="en-US" sz="3500" dirty="0" err="1"/>
              <a:t>cây</a:t>
            </a:r>
            <a:r>
              <a:rPr lang="en-US" sz="3500" dirty="0"/>
              <a:t> </a:t>
            </a:r>
            <a:r>
              <a:rPr lang="en-US" sz="3500" dirty="0" err="1"/>
              <a:t>dừa</a:t>
            </a:r>
            <a:r>
              <a:rPr lang="en-US" sz="3500" dirty="0"/>
              <a:t> </a:t>
            </a:r>
            <a:r>
              <a:rPr lang="en-US" sz="3500" dirty="0" err="1"/>
              <a:t>làm</a:t>
            </a:r>
            <a:r>
              <a:rPr lang="en-US" sz="3500" dirty="0"/>
              <a:t> </a:t>
            </a:r>
            <a:r>
              <a:rPr lang="en-US" sz="3500" dirty="0" err="1"/>
              <a:t>em</a:t>
            </a:r>
            <a:r>
              <a:rPr lang="en-US" sz="3500" dirty="0"/>
              <a:t> </a:t>
            </a:r>
            <a:r>
              <a:rPr lang="en-US" sz="3500" dirty="0" err="1"/>
              <a:t>nhớ</a:t>
            </a:r>
            <a:r>
              <a:rPr lang="en-US" sz="3500" dirty="0"/>
              <a:t> </a:t>
            </a:r>
            <a:r>
              <a:rPr lang="en-US" sz="3500" dirty="0" err="1"/>
              <a:t>lại</a:t>
            </a:r>
            <a:r>
              <a:rPr lang="en-US" sz="3500" dirty="0"/>
              <a:t> </a:t>
            </a:r>
            <a:r>
              <a:rPr lang="en-US" sz="3500" dirty="0" err="1"/>
              <a:t>những</a:t>
            </a:r>
            <a:r>
              <a:rPr lang="en-US" sz="3500" dirty="0"/>
              <a:t> </a:t>
            </a:r>
            <a:r>
              <a:rPr lang="en-US" sz="3500" dirty="0" err="1"/>
              <a:t>ngày</a:t>
            </a:r>
            <a:r>
              <a:rPr lang="en-US" sz="3500" dirty="0"/>
              <a:t> </a:t>
            </a:r>
            <a:r>
              <a:rPr lang="en-US" sz="3500" dirty="0" err="1"/>
              <a:t>thơ</a:t>
            </a:r>
            <a:r>
              <a:rPr lang="en-US" sz="3500" dirty="0"/>
              <a:t> </a:t>
            </a:r>
            <a:r>
              <a:rPr lang="en-US" sz="3500" dirty="0" err="1"/>
              <a:t>ấu</a:t>
            </a:r>
            <a:r>
              <a:rPr lang="en-US" sz="3500" dirty="0"/>
              <a:t>. </a:t>
            </a:r>
            <a:r>
              <a:rPr lang="en-US" sz="3500" dirty="0" err="1"/>
              <a:t>Dù</a:t>
            </a:r>
            <a:r>
              <a:rPr lang="en-US" sz="3500" dirty="0"/>
              <a:t> </a:t>
            </a:r>
            <a:r>
              <a:rPr lang="en-US" sz="3500" dirty="0" err="1"/>
              <a:t>đã</a:t>
            </a:r>
            <a:r>
              <a:rPr lang="en-US" sz="3500" dirty="0"/>
              <a:t> </a:t>
            </a:r>
            <a:r>
              <a:rPr lang="en-US" sz="3500" dirty="0" err="1"/>
              <a:t>từng</a:t>
            </a:r>
            <a:r>
              <a:rPr lang="en-US" sz="3500" dirty="0"/>
              <a:t> </a:t>
            </a:r>
            <a:r>
              <a:rPr lang="en-US" sz="3500" dirty="0" err="1"/>
              <a:t>đi</a:t>
            </a:r>
            <a:r>
              <a:rPr lang="en-US" sz="3500" dirty="0"/>
              <a:t> </a:t>
            </a:r>
            <a:r>
              <a:rPr lang="en-US" sz="3500" dirty="0" err="1"/>
              <a:t>chơi</a:t>
            </a:r>
            <a:r>
              <a:rPr lang="en-US" sz="3500" dirty="0"/>
              <a:t> </a:t>
            </a:r>
            <a:r>
              <a:rPr lang="en-US" sz="3500" dirty="0" err="1"/>
              <a:t>rất</a:t>
            </a:r>
            <a:r>
              <a:rPr lang="en-US" sz="3500" dirty="0"/>
              <a:t> </a:t>
            </a:r>
            <a:r>
              <a:rPr lang="en-US" sz="3500" dirty="0" err="1"/>
              <a:t>nhiều</a:t>
            </a:r>
            <a:r>
              <a:rPr lang="en-US" sz="3500" dirty="0"/>
              <a:t> </a:t>
            </a:r>
            <a:r>
              <a:rPr lang="en-US" sz="3500" dirty="0" err="1"/>
              <a:t>nơi</a:t>
            </a:r>
            <a:r>
              <a:rPr lang="en-US" sz="3500" dirty="0"/>
              <a:t>, </a:t>
            </a:r>
            <a:r>
              <a:rPr lang="en-US" sz="3500" dirty="0" err="1"/>
              <a:t>ngắm</a:t>
            </a:r>
            <a:r>
              <a:rPr lang="en-US" sz="3500" dirty="0"/>
              <a:t> </a:t>
            </a:r>
            <a:r>
              <a:rPr lang="en-US" sz="3500" dirty="0" err="1"/>
              <a:t>nhiều</a:t>
            </a:r>
            <a:r>
              <a:rPr lang="en-US" sz="3500" dirty="0"/>
              <a:t> </a:t>
            </a:r>
            <a:r>
              <a:rPr lang="en-US" sz="3500" dirty="0" err="1"/>
              <a:t>loại</a:t>
            </a:r>
            <a:r>
              <a:rPr lang="en-US" sz="3500" dirty="0"/>
              <a:t> </a:t>
            </a:r>
            <a:r>
              <a:rPr lang="en-US" sz="3500" dirty="0" err="1"/>
              <a:t>cây</a:t>
            </a:r>
            <a:r>
              <a:rPr lang="en-US" sz="3500" dirty="0"/>
              <a:t> </a:t>
            </a:r>
            <a:r>
              <a:rPr lang="en-US" sz="3500" dirty="0" err="1"/>
              <a:t>cao</a:t>
            </a:r>
            <a:r>
              <a:rPr lang="en-US" sz="3500" dirty="0"/>
              <a:t> </a:t>
            </a:r>
            <a:r>
              <a:rPr lang="en-US" sz="3500" dirty="0" err="1"/>
              <a:t>lớn</a:t>
            </a:r>
            <a:r>
              <a:rPr lang="en-US" sz="3500" dirty="0"/>
              <a:t>, </a:t>
            </a:r>
            <a:r>
              <a:rPr lang="en-US" sz="3500" dirty="0" err="1"/>
              <a:t>đẹp</a:t>
            </a:r>
            <a:r>
              <a:rPr lang="en-US" sz="3500" dirty="0"/>
              <a:t> </a:t>
            </a:r>
            <a:r>
              <a:rPr lang="en-US" sz="3500" dirty="0" err="1"/>
              <a:t>đẽ</a:t>
            </a:r>
            <a:r>
              <a:rPr lang="en-US" sz="3500" dirty="0"/>
              <a:t>, </a:t>
            </a:r>
            <a:r>
              <a:rPr lang="en-US" sz="3500" dirty="0" err="1"/>
              <a:t>quý</a:t>
            </a:r>
            <a:r>
              <a:rPr lang="en-US" sz="3500" dirty="0"/>
              <a:t> </a:t>
            </a:r>
            <a:r>
              <a:rPr lang="en-US" sz="3500" dirty="0" err="1"/>
              <a:t>giá</a:t>
            </a:r>
            <a:r>
              <a:rPr lang="en-US" sz="3500" dirty="0"/>
              <a:t>. </a:t>
            </a:r>
            <a:r>
              <a:rPr lang="en-US" sz="3500" dirty="0" err="1"/>
              <a:t>Nhưng</a:t>
            </a:r>
            <a:r>
              <a:rPr lang="en-US" sz="3500" dirty="0"/>
              <a:t> </a:t>
            </a:r>
            <a:r>
              <a:rPr lang="en-US" sz="3500" dirty="0" err="1"/>
              <a:t>với</a:t>
            </a:r>
            <a:r>
              <a:rPr lang="en-US" sz="3500" dirty="0"/>
              <a:t> </a:t>
            </a:r>
            <a:r>
              <a:rPr lang="en-US" sz="3500" dirty="0" err="1"/>
              <a:t>em</a:t>
            </a:r>
            <a:r>
              <a:rPr lang="en-US" sz="3500" dirty="0"/>
              <a:t>, </a:t>
            </a:r>
            <a:r>
              <a:rPr lang="en-US" sz="3500" dirty="0" err="1"/>
              <a:t>hình</a:t>
            </a:r>
            <a:r>
              <a:rPr lang="en-US" sz="3500" dirty="0"/>
              <a:t> </a:t>
            </a:r>
            <a:r>
              <a:rPr lang="en-US" sz="3500" dirty="0" err="1"/>
              <a:t>ảnh</a:t>
            </a:r>
            <a:r>
              <a:rPr lang="en-US" sz="3500" dirty="0"/>
              <a:t> </a:t>
            </a:r>
            <a:r>
              <a:rPr lang="en-US" sz="3500" dirty="0" err="1"/>
              <a:t>cây</a:t>
            </a:r>
            <a:r>
              <a:rPr lang="en-US" sz="3500" dirty="0"/>
              <a:t> </a:t>
            </a:r>
            <a:r>
              <a:rPr lang="en-US" sz="3500" dirty="0" err="1"/>
              <a:t>dừa</a:t>
            </a:r>
            <a:r>
              <a:rPr lang="en-US" sz="3500" dirty="0"/>
              <a:t> </a:t>
            </a:r>
            <a:r>
              <a:rPr lang="en-US" sz="3500" dirty="0" err="1"/>
              <a:t>xanh</a:t>
            </a:r>
            <a:r>
              <a:rPr lang="en-US" sz="3500" dirty="0"/>
              <a:t> </a:t>
            </a:r>
            <a:r>
              <a:rPr lang="en-US" sz="3500" dirty="0" err="1"/>
              <a:t>quê</a:t>
            </a:r>
            <a:r>
              <a:rPr lang="en-US" sz="3500" dirty="0"/>
              <a:t> </a:t>
            </a:r>
            <a:r>
              <a:rPr lang="en-US" sz="3500" dirty="0" err="1"/>
              <a:t>hương</a:t>
            </a:r>
            <a:r>
              <a:rPr lang="en-US" sz="3500" dirty="0"/>
              <a:t> </a:t>
            </a:r>
            <a:r>
              <a:rPr lang="en-US" sz="3500" dirty="0" err="1"/>
              <a:t>sẽ</a:t>
            </a:r>
            <a:r>
              <a:rPr lang="en-US" sz="3500" dirty="0"/>
              <a:t> </a:t>
            </a:r>
            <a:r>
              <a:rPr lang="en-US" sz="3500" dirty="0" err="1"/>
              <a:t>mãi</a:t>
            </a:r>
            <a:r>
              <a:rPr lang="en-US" sz="3500" dirty="0"/>
              <a:t> </a:t>
            </a:r>
            <a:r>
              <a:rPr lang="en-US" sz="3500" dirty="0" err="1"/>
              <a:t>luôn</a:t>
            </a:r>
            <a:r>
              <a:rPr lang="en-US" sz="3500" dirty="0"/>
              <a:t> </a:t>
            </a:r>
            <a:r>
              <a:rPr lang="en-US" sz="3500" dirty="0" err="1"/>
              <a:t>là</a:t>
            </a:r>
            <a:r>
              <a:rPr lang="en-US" sz="3500" dirty="0"/>
              <a:t> </a:t>
            </a:r>
            <a:r>
              <a:rPr lang="en-US" sz="3500" dirty="0" err="1"/>
              <a:t>hình</a:t>
            </a:r>
            <a:r>
              <a:rPr lang="en-US" sz="3500" dirty="0"/>
              <a:t> </a:t>
            </a:r>
            <a:r>
              <a:rPr lang="en-US" sz="3500" dirty="0" err="1"/>
              <a:t>ảnh</a:t>
            </a:r>
            <a:r>
              <a:rPr lang="en-US" sz="3500" dirty="0"/>
              <a:t> </a:t>
            </a:r>
            <a:r>
              <a:rPr lang="en-US" sz="3500" dirty="0" err="1"/>
              <a:t>loài</a:t>
            </a:r>
            <a:r>
              <a:rPr lang="en-US" sz="3500" dirty="0"/>
              <a:t> </a:t>
            </a:r>
            <a:r>
              <a:rPr lang="en-US" sz="3500" dirty="0" err="1"/>
              <a:t>cây</a:t>
            </a:r>
            <a:r>
              <a:rPr lang="en-US" sz="3500" dirty="0"/>
              <a:t> </a:t>
            </a:r>
            <a:r>
              <a:rPr lang="en-US" sz="3500" dirty="0" err="1"/>
              <a:t>đẹp</a:t>
            </a:r>
            <a:r>
              <a:rPr lang="en-US" sz="3500" dirty="0"/>
              <a:t> </a:t>
            </a:r>
            <a:r>
              <a:rPr lang="en-US" sz="3500" dirty="0" err="1"/>
              <a:t>nhất</a:t>
            </a:r>
            <a:r>
              <a:rPr lang="en-US" sz="3500" dirty="0"/>
              <a:t>.</a:t>
            </a:r>
          </a:p>
        </p:txBody>
      </p:sp>
      <p:pic>
        <p:nvPicPr>
          <p:cNvPr id="7" name="Picture 6" descr="1645535132487_anh_2_ds"/>
          <p:cNvPicPr>
            <a:picLocks noChangeAspect="1"/>
          </p:cNvPicPr>
          <p:nvPr/>
        </p:nvPicPr>
        <p:blipFill>
          <a:blip r:embed="rId5"/>
          <a:stretch>
            <a:fillRect/>
          </a:stretch>
        </p:blipFill>
        <p:spPr>
          <a:xfrm flipH="1">
            <a:off x="11734799" y="435150"/>
            <a:ext cx="7139609" cy="9873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9" name="Group 9"/>
          <p:cNvGrpSpPr/>
          <p:nvPr/>
        </p:nvGrpSpPr>
        <p:grpSpPr>
          <a:xfrm>
            <a:off x="304800" y="266700"/>
            <a:ext cx="17678400" cy="9671685"/>
            <a:chOff x="0" y="0"/>
            <a:chExt cx="4274726" cy="2167467"/>
          </a:xfrm>
        </p:grpSpPr>
        <p:sp>
          <p:nvSpPr>
            <p:cNvPr id="10" name="Freeform 10"/>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20"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0" y="1104900"/>
            <a:ext cx="4930775" cy="906780"/>
          </a:xfrm>
          <a:prstGeom prst="rect">
            <a:avLst/>
          </a:prstGeom>
        </p:spPr>
      </p:pic>
      <p:sp>
        <p:nvSpPr>
          <p:cNvPr id="5" name="Text Box 4"/>
          <p:cNvSpPr txBox="1"/>
          <p:nvPr/>
        </p:nvSpPr>
        <p:spPr>
          <a:xfrm>
            <a:off x="7162800" y="5905500"/>
            <a:ext cx="10320655" cy="2784475"/>
          </a:xfrm>
          <a:prstGeom prst="rect">
            <a:avLst/>
          </a:prstGeom>
          <a:noFill/>
        </p:spPr>
        <p:txBody>
          <a:bodyPr wrap="square" rtlCol="0">
            <a:spAutoFit/>
          </a:bodyPr>
          <a:lstStyle/>
          <a:p>
            <a:pPr marL="457200" indent="-457200" algn="just">
              <a:buFont typeface="Wingdings" panose="05000000000000000000" charset="0"/>
              <a:buChar char="v"/>
            </a:pPr>
            <a:r>
              <a:rPr lang="en-US" sz="3500" b="1" i="1"/>
              <a:t>  Kết bài: </a:t>
            </a:r>
            <a:r>
              <a:rPr lang="en-US" sz="3500"/>
              <a:t>Em rất yêu quý giàn mướp, cây là người bạn thân thiết của gia đình em, làm đẹp và tràn ngập sức sống cho khu vườn nhỏ bé nhà em. Em sẽ chăm sóc cây thật tốt để ây luôn khỏe mạnh, tươi tốt mãi với thời gian. </a:t>
            </a:r>
          </a:p>
        </p:txBody>
      </p:sp>
      <p:sp>
        <p:nvSpPr>
          <p:cNvPr id="6" name="Text Box 5"/>
          <p:cNvSpPr txBox="1"/>
          <p:nvPr/>
        </p:nvSpPr>
        <p:spPr>
          <a:xfrm>
            <a:off x="10668000" y="1104900"/>
            <a:ext cx="3588385" cy="783590"/>
          </a:xfrm>
          <a:prstGeom prst="rect">
            <a:avLst/>
          </a:prstGeom>
          <a:noFill/>
        </p:spPr>
        <p:txBody>
          <a:bodyPr wrap="square" rtlCol="0">
            <a:spAutoFit/>
            <a:scene3d>
              <a:camera prst="orthographicFront"/>
              <a:lightRig rig="threePt" dir="t"/>
            </a:scene3d>
          </a:bodyPr>
          <a:lstStyle/>
          <a:p>
            <a:r>
              <a:rPr lang="en-US" sz="4500" b="1">
                <a:ln w="6600">
                  <a:solidFill>
                    <a:schemeClr val="accent2"/>
                  </a:solidFill>
                  <a:prstDash val="solid"/>
                </a:ln>
                <a:solidFill>
                  <a:srgbClr val="FFFFFF"/>
                </a:solidFill>
                <a:effectLst>
                  <a:outerShdw dist="38100" dir="2700000" algn="tl" rotWithShape="0">
                    <a:schemeClr val="accent2"/>
                  </a:outerShdw>
                </a:effectLst>
              </a:rPr>
              <a:t>Tả giàn mướp </a:t>
            </a:r>
          </a:p>
        </p:txBody>
      </p:sp>
      <p:sp>
        <p:nvSpPr>
          <p:cNvPr id="19" name="Text Box 18"/>
          <p:cNvSpPr txBox="1"/>
          <p:nvPr/>
        </p:nvSpPr>
        <p:spPr>
          <a:xfrm>
            <a:off x="7162800" y="2628900"/>
            <a:ext cx="10161270" cy="2784475"/>
          </a:xfrm>
          <a:prstGeom prst="rect">
            <a:avLst/>
          </a:prstGeom>
          <a:noFill/>
        </p:spPr>
        <p:txBody>
          <a:bodyPr wrap="square" rtlCol="0">
            <a:spAutoFit/>
          </a:bodyPr>
          <a:lstStyle/>
          <a:p>
            <a:pPr marL="457200" indent="-457200" algn="just">
              <a:buFont typeface="Wingdings" panose="05000000000000000000" charset="0"/>
              <a:buChar char="v"/>
            </a:pPr>
            <a:r>
              <a:rPr lang="en-US" sz="3500" b="1" i="1">
                <a:solidFill>
                  <a:schemeClr val="tx1"/>
                </a:solidFill>
                <a:effectLst>
                  <a:outerShdw blurRad="38100" dist="19050" dir="2700000" algn="tl" rotWithShape="0">
                    <a:schemeClr val="dk1">
                      <a:alpha val="40000"/>
                    </a:schemeClr>
                  </a:outerShdw>
                </a:effectLst>
              </a:rPr>
              <a:t>   Mở bài:</a:t>
            </a:r>
            <a:r>
              <a:rPr lang="en-US" sz="3500"/>
              <a:t> Nhà em trồng rất nhiều loài cây, nào là cây cải, cây ớt, cây hoa mười giờ... Mỗi khi đi học về em thường ra vườn chăm sóc chúng nên cây nào cũng tươi tốt. Nhưng ấn tượng với em nhất vẫn là giàn mướp xanh ươm. </a:t>
            </a:r>
          </a:p>
        </p:txBody>
      </p:sp>
      <p:sp>
        <p:nvSpPr>
          <p:cNvPr id="3" name="Cloud 2"/>
          <p:cNvSpPr/>
          <p:nvPr/>
        </p:nvSpPr>
        <p:spPr>
          <a:xfrm>
            <a:off x="617220" y="1485900"/>
            <a:ext cx="6545580" cy="5697220"/>
          </a:xfrm>
          <a:prstGeom prst="cloud">
            <a:avLst/>
          </a:prstGeom>
          <a:blipFill rotWithShape="1">
            <a:blip r:embed="rId5"/>
            <a:stretch>
              <a:fillRect/>
            </a:stretch>
          </a:blipFill>
          <a:ln>
            <a:noFill/>
          </a:ln>
          <a:effectLst>
            <a:reflection blurRad="6350" stA="50000" endA="300" endPos="55000" dir="5400000" sy="-100000" algn="bl" rotWithShape="0"/>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34853" flipV="1">
            <a:off x="-2348541" y="3127618"/>
            <a:ext cx="9386333" cy="821163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020283">
            <a:off x="440063" y="-1912883"/>
            <a:ext cx="9386333" cy="821163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18062">
            <a:off x="11901270" y="6065786"/>
            <a:ext cx="9386333" cy="8211630"/>
          </a:xfrm>
          <a:prstGeom prst="rect">
            <a:avLst/>
          </a:prstGeom>
        </p:spPr>
      </p:pic>
      <p:grpSp>
        <p:nvGrpSpPr>
          <p:cNvPr id="6" name="Group 6"/>
          <p:cNvGrpSpPr/>
          <p:nvPr/>
        </p:nvGrpSpPr>
        <p:grpSpPr>
          <a:xfrm>
            <a:off x="1028700" y="1028700"/>
            <a:ext cx="16230600" cy="8229600"/>
            <a:chOff x="0" y="0"/>
            <a:chExt cx="4274726" cy="2167467"/>
          </a:xfrm>
        </p:grpSpPr>
        <p:sp>
          <p:nvSpPr>
            <p:cNvPr id="7" name="Freeform 7"/>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sp>
        <p:nvSpPr>
          <p:cNvPr id="26" name="TextBox 26"/>
          <p:cNvSpPr txBox="1"/>
          <p:nvPr/>
        </p:nvSpPr>
        <p:spPr>
          <a:xfrm>
            <a:off x="2667000" y="2552700"/>
            <a:ext cx="12801600" cy="3462020"/>
          </a:xfrm>
          <a:prstGeom prst="rect">
            <a:avLst/>
          </a:prstGeom>
        </p:spPr>
        <p:txBody>
          <a:bodyPr wrap="square" lIns="0" tIns="0" rIns="0" bIns="0" rtlCol="0" anchor="t">
            <a:spAutoFit/>
          </a:bodyPr>
          <a:lstStyle/>
          <a:p>
            <a:pPr marL="0" lvl="0" indent="0" algn="ctr">
              <a:lnSpc>
                <a:spcPct val="125000"/>
              </a:lnSpc>
              <a:spcBef>
                <a:spcPts val="0"/>
              </a:spcBef>
              <a:spcAft>
                <a:spcPts val="0"/>
              </a:spcAft>
            </a:pP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Hẹn</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gặp</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lại</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các</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em</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vào</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tiết</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học</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 </a:t>
            </a:r>
            <a:r>
              <a:rPr lang="en-US" sz="9000" b="1" dirty="0" err="1">
                <a:ln>
                  <a:solidFill>
                    <a:sysClr val="windowText" lastClr="000000"/>
                  </a:solidFill>
                </a:ln>
                <a:solidFill>
                  <a:schemeClr val="accent5">
                    <a:lumMod val="75000"/>
                  </a:schemeClr>
                </a:solidFill>
                <a:latin typeface="Segoe UI Black" panose="020B0A02040204020203" charset="0"/>
                <a:cs typeface="Segoe UI Black" panose="020B0A02040204020203" charset="0"/>
              </a:rPr>
              <a:t>sau</a:t>
            </a:r>
            <a:r>
              <a:rPr lang="en-US" sz="9000" b="1" dirty="0">
                <a:ln>
                  <a:solidFill>
                    <a:sysClr val="windowText" lastClr="000000"/>
                  </a:solidFill>
                </a:ln>
                <a:solidFill>
                  <a:schemeClr val="accent5">
                    <a:lumMod val="75000"/>
                  </a:schemeClr>
                </a:solidFill>
                <a:latin typeface="Segoe UI Black" panose="020B0A02040204020203" charset="0"/>
                <a:cs typeface="Segoe UI Black" panose="020B0A02040204020203" charset="0"/>
              </a:rPr>
              <a:t>!</a:t>
            </a:r>
          </a:p>
        </p:txBody>
      </p:sp>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612652" y="7834199"/>
            <a:ext cx="6034949" cy="2452801"/>
          </a:xfrm>
          <a:prstGeom prst="rect">
            <a:avLst/>
          </a:prstGeom>
        </p:spPr>
      </p:pic>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66365" y="-342900"/>
            <a:ext cx="6242050" cy="2536825"/>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12512794" y="4440"/>
            <a:ext cx="7620268" cy="3097126"/>
          </a:xfrm>
          <a:prstGeom prst="rect">
            <a:avLst/>
          </a:prstGeom>
        </p:spPr>
      </p:pic>
      <p:pic>
        <p:nvPicPr>
          <p:cNvPr id="37" name="Picture 37"/>
          <p:cNvPicPr>
            <a:picLocks noChangeAspect="1"/>
          </p:cNvPicPr>
          <p:nvPr/>
        </p:nvPicPr>
        <p:blipFill>
          <a:blip r:embed="rId7"/>
          <a:srcRect/>
          <a:stretch>
            <a:fillRect/>
          </a:stretch>
        </p:blipFill>
        <p:spPr>
          <a:xfrm rot="1080000">
            <a:off x="1821180" y="6056630"/>
            <a:ext cx="2733675" cy="2848610"/>
          </a:xfrm>
          <a:prstGeom prst="rect">
            <a:avLst/>
          </a:prstGeom>
        </p:spPr>
      </p:pic>
      <p:pic>
        <p:nvPicPr>
          <p:cNvPr id="33" name="Picture 33"/>
          <p:cNvPicPr>
            <a:picLocks noChangeAspect="1"/>
          </p:cNvPicPr>
          <p:nvPr/>
        </p:nvPicPr>
        <p:blipFill>
          <a:blip r:embed="rId8"/>
          <a:srcRect/>
          <a:stretch>
            <a:fillRect/>
          </a:stretch>
        </p:blipFill>
        <p:spPr>
          <a:xfrm rot="20820000">
            <a:off x="15422245" y="909955"/>
            <a:ext cx="1175385" cy="1755140"/>
          </a:xfrm>
          <a:prstGeom prst="rect">
            <a:avLst/>
          </a:prstGeom>
        </p:spPr>
      </p:pic>
      <p:pic>
        <p:nvPicPr>
          <p:cNvPr id="34"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7800" y="266700"/>
            <a:ext cx="1779905" cy="1924050"/>
          </a:xfrm>
          <a:prstGeom prst="rect">
            <a:avLst/>
          </a:prstGeom>
        </p:spPr>
      </p:pic>
      <p:pic>
        <p:nvPicPr>
          <p:cNvPr id="35"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60000" flipH="1">
            <a:off x="13954125" y="4274820"/>
            <a:ext cx="4389755" cy="11179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24523">
            <a:off x="-4338509" y="4508431"/>
            <a:ext cx="9386333" cy="821163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62934">
            <a:off x="13230685" y="5406999"/>
            <a:ext cx="9386333" cy="8211630"/>
          </a:xfrm>
          <a:prstGeom prst="rect">
            <a:avLst/>
          </a:prstGeom>
        </p:spPr>
      </p:pic>
      <p:grpSp>
        <p:nvGrpSpPr>
          <p:cNvPr id="5" name="Group 5"/>
          <p:cNvGrpSpPr/>
          <p:nvPr/>
        </p:nvGrpSpPr>
        <p:grpSpPr>
          <a:xfrm>
            <a:off x="2514600" y="1104900"/>
            <a:ext cx="12836525" cy="8025765"/>
            <a:chOff x="0" y="0"/>
            <a:chExt cx="2816250" cy="2167467"/>
          </a:xfrm>
        </p:grpSpPr>
        <p:sp>
          <p:nvSpPr>
            <p:cNvPr id="6" name="Freeform 6"/>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grpSp>
        <p:nvGrpSpPr>
          <p:cNvPr id="8" name="Group 8"/>
          <p:cNvGrpSpPr/>
          <p:nvPr/>
        </p:nvGrpSpPr>
        <p:grpSpPr>
          <a:xfrm>
            <a:off x="5922010" y="1226820"/>
            <a:ext cx="5919470" cy="3194685"/>
            <a:chOff x="0" y="-28575"/>
            <a:chExt cx="2036904" cy="841375"/>
          </a:xfrm>
        </p:grpSpPr>
        <p:sp>
          <p:nvSpPr>
            <p:cNvPr id="9" name="Freeform 9"/>
            <p:cNvSpPr/>
            <p:nvPr/>
          </p:nvSpPr>
          <p:spPr>
            <a:xfrm>
              <a:off x="0" y="140484"/>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2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600" y="38100"/>
            <a:ext cx="5982082" cy="2431314"/>
          </a:xfrm>
          <a:prstGeom prst="rect">
            <a:avLst/>
          </a:prstGeom>
        </p:spPr>
      </p:pic>
      <p:pic>
        <p:nvPicPr>
          <p:cNvPr id="29"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394835" y="-2092325"/>
            <a:ext cx="9120505" cy="14422120"/>
          </a:xfrm>
          <a:prstGeom prst="rect">
            <a:avLst/>
          </a:prstGeom>
        </p:spPr>
      </p:pic>
      <p:pic>
        <p:nvPicPr>
          <p:cNvPr id="40" name="Picture 40"/>
          <p:cNvPicPr>
            <a:picLocks noChangeAspect="1"/>
          </p:cNvPicPr>
          <p:nvPr/>
        </p:nvPicPr>
        <p:blipFill>
          <a:blip r:embed="rId9"/>
          <a:srcRect/>
          <a:stretch>
            <a:fillRect/>
          </a:stretch>
        </p:blipFill>
        <p:spPr>
          <a:xfrm>
            <a:off x="13639800" y="0"/>
            <a:ext cx="4490720" cy="2268220"/>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35100" y="233045"/>
            <a:ext cx="2212975" cy="2391410"/>
          </a:xfrm>
          <a:prstGeom prst="rect">
            <a:avLst/>
          </a:prstGeom>
        </p:spPr>
      </p:pic>
      <p:sp>
        <p:nvSpPr>
          <p:cNvPr id="20" name="TextBox 20"/>
          <p:cNvSpPr txBox="1"/>
          <p:nvPr/>
        </p:nvSpPr>
        <p:spPr>
          <a:xfrm>
            <a:off x="5791193" y="1888989"/>
            <a:ext cx="6181410" cy="735330"/>
          </a:xfrm>
          <a:prstGeom prst="rect">
            <a:avLst/>
          </a:prstGeom>
        </p:spPr>
        <p:txBody>
          <a:bodyPr lIns="0" tIns="0" rIns="0" bIns="0" rtlCol="0" anchor="t">
            <a:spAutoFit/>
          </a:bodyPr>
          <a:lstStyle/>
          <a:p>
            <a:pPr marL="0" lvl="0" indent="0" algn="ctr">
              <a:lnSpc>
                <a:spcPts val="5735"/>
              </a:lnSpc>
              <a:spcBef>
                <a:spcPct val="0"/>
              </a:spcBef>
            </a:pPr>
            <a:r>
              <a:rPr lang="en-US" sz="4500" b="1" spc="1074">
                <a:solidFill>
                  <a:srgbClr val="FFEEC8"/>
                </a:solidFill>
                <a:latin typeface="Jua Bold"/>
              </a:rPr>
              <a:t>Tập làm văn</a:t>
            </a:r>
          </a:p>
        </p:txBody>
      </p:sp>
      <p:pic>
        <p:nvPicPr>
          <p:cNvPr id="22"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3932" y="5600855"/>
            <a:ext cx="5727948" cy="8771145"/>
          </a:xfrm>
          <a:prstGeom prst="rect">
            <a:avLst/>
          </a:prstGeom>
        </p:spPr>
      </p:pic>
      <p:pic>
        <p:nvPicPr>
          <p:cNvPr id="25"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680000" flipH="1">
            <a:off x="14947900" y="5683250"/>
            <a:ext cx="4658360" cy="7136130"/>
          </a:xfrm>
          <a:prstGeom prst="rect">
            <a:avLst/>
          </a:prstGeom>
        </p:spPr>
      </p:pic>
      <p:pic>
        <p:nvPicPr>
          <p:cNvPr id="23" name="Picture 12"/>
          <p:cNvPicPr>
            <a:picLocks noChangeAspect="1"/>
          </p:cNvPicPr>
          <p:nvPr/>
        </p:nvPicPr>
        <p:blipFill>
          <a:blip r:embed="rId14"/>
          <a:srcRect/>
          <a:stretch>
            <a:fillRect/>
          </a:stretch>
        </p:blipFill>
        <p:spPr>
          <a:xfrm rot="1320000">
            <a:off x="12975590" y="213360"/>
            <a:ext cx="4702810" cy="2656840"/>
          </a:xfrm>
          <a:prstGeom prst="rect">
            <a:avLst/>
          </a:prstGeom>
        </p:spPr>
      </p:pic>
      <p:pic>
        <p:nvPicPr>
          <p:cNvPr id="27"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219190" y="8816340"/>
            <a:ext cx="6043295" cy="1604010"/>
          </a:xfrm>
          <a:prstGeom prst="rect">
            <a:avLst/>
          </a:prstGeom>
        </p:spPr>
      </p:pic>
      <p:pic>
        <p:nvPicPr>
          <p:cNvPr id="11" name="Picture 10">
            <a:extLst>
              <a:ext uri="{FF2B5EF4-FFF2-40B4-BE49-F238E27FC236}">
                <a16:creationId xmlns:a16="http://schemas.microsoft.com/office/drawing/2014/main" id="{440BCC87-6670-E17D-C980-FC7633689D51}"/>
              </a:ext>
            </a:extLst>
          </p:cNvPr>
          <p:cNvPicPr>
            <a:picLocks noChangeAspect="1"/>
          </p:cNvPicPr>
          <p:nvPr/>
        </p:nvPicPr>
        <p:blipFill>
          <a:blip r:embed="rId17"/>
          <a:stretch>
            <a:fillRect/>
          </a:stretch>
        </p:blipFill>
        <p:spPr>
          <a:xfrm>
            <a:off x="2514600" y="3603989"/>
            <a:ext cx="13107536" cy="3749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03470">
            <a:off x="14044118" y="2468484"/>
            <a:ext cx="9386333" cy="821163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1796">
            <a:off x="-3360806" y="-2131787"/>
            <a:ext cx="9386333" cy="8211630"/>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358704" y="7650240"/>
            <a:ext cx="6014933" cy="2444666"/>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381000" y="114300"/>
            <a:ext cx="4935855" cy="2005965"/>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33827" y="7842334"/>
            <a:ext cx="6014933" cy="244466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376504" y="-402232"/>
            <a:ext cx="6014933" cy="2444666"/>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612" y="2171974"/>
            <a:ext cx="5415307" cy="14966929"/>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800" y="1846580"/>
            <a:ext cx="11737340" cy="6123305"/>
          </a:xfrm>
          <a:prstGeom prst="rect">
            <a:avLst/>
          </a:prstGeom>
        </p:spPr>
      </p:pic>
      <p:sp>
        <p:nvSpPr>
          <p:cNvPr id="24" name="TextBox 20"/>
          <p:cNvSpPr txBox="1"/>
          <p:nvPr/>
        </p:nvSpPr>
        <p:spPr>
          <a:xfrm>
            <a:off x="5867400" y="3758565"/>
            <a:ext cx="9697085" cy="3062377"/>
          </a:xfrm>
          <a:prstGeom prst="rect">
            <a:avLst/>
          </a:prstGeom>
        </p:spPr>
        <p:txBody>
          <a:bodyPr wrap="square" lIns="0" tIns="0" rIns="0" bIns="0" rtlCol="0" anchor="t">
            <a:spAutoFit/>
            <a:scene3d>
              <a:camera prst="orthographicFront"/>
              <a:lightRig rig="threePt" dir="t"/>
            </a:scene3d>
          </a:bodyPr>
          <a:lstStyle/>
          <a:p>
            <a:pPr marL="0" lvl="0" indent="0" algn="ctr">
              <a:lnSpc>
                <a:spcPct val="100000"/>
              </a:lnSpc>
              <a:spcBef>
                <a:spcPct val="0"/>
              </a:spcBef>
            </a:pPr>
            <a:r>
              <a:rPr lang="vi-VN" sz="19900" b="1" spc="1074"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ua Bold"/>
              </a:rPr>
              <a:t>ĐỐ EM</a:t>
            </a:r>
            <a:endParaRPr lang="en-US" sz="19900" b="1" spc="1074"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Jua Bold"/>
            </a:endParaRPr>
          </a:p>
        </p:txBody>
      </p:sp>
      <p:pic>
        <p:nvPicPr>
          <p:cNvPr id="25" name="Picture 12"/>
          <p:cNvPicPr>
            <a:picLocks noChangeAspect="1"/>
          </p:cNvPicPr>
          <p:nvPr/>
        </p:nvPicPr>
        <p:blipFill>
          <a:blip r:embed="rId11"/>
          <a:srcRect/>
          <a:stretch>
            <a:fillRect/>
          </a:stretch>
        </p:blipFill>
        <p:spPr>
          <a:xfrm rot="21420000">
            <a:off x="14517370" y="469900"/>
            <a:ext cx="2793365" cy="15779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62821">
            <a:off x="2013480" y="6570202"/>
            <a:ext cx="9386333" cy="821163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451">
            <a:off x="-2402752" y="-2870100"/>
            <a:ext cx="9386333" cy="821163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14075" y="0"/>
            <a:ext cx="5982082" cy="243131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14381" y="8042643"/>
            <a:ext cx="5982082" cy="2431314"/>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42723" y="8207973"/>
            <a:ext cx="6014933" cy="244466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05408" y="1215657"/>
            <a:ext cx="3056957" cy="3303195"/>
          </a:xfrm>
          <a:prstGeom prst="rect">
            <a:avLst/>
          </a:prstGeom>
        </p:spPr>
      </p:pic>
      <p:sp>
        <p:nvSpPr>
          <p:cNvPr id="12" name="TextBox 12"/>
          <p:cNvSpPr txBox="1"/>
          <p:nvPr/>
        </p:nvSpPr>
        <p:spPr>
          <a:xfrm>
            <a:off x="2290414" y="2115645"/>
            <a:ext cx="11689359" cy="1155316"/>
          </a:xfrm>
          <a:prstGeom prst="rect">
            <a:avLst/>
          </a:prstGeom>
          <a:solidFill>
            <a:srgbClr val="FFFF00"/>
          </a:solidFill>
        </p:spPr>
        <p:txBody>
          <a:bodyPr wrap="square" lIns="0" tIns="0" rIns="0" bIns="0" rtlCol="0" anchor="t">
            <a:spAutoFit/>
          </a:bodyPr>
          <a:lstStyle/>
          <a:p>
            <a:pPr marL="0" lvl="0" indent="0" algn="ctr">
              <a:lnSpc>
                <a:spcPts val="9900"/>
              </a:lnSpc>
            </a:pPr>
            <a:r>
              <a:rPr lang="vi-VN" sz="6000" dirty="0">
                <a:ln w="0"/>
                <a:effectLst>
                  <a:outerShdw blurRad="38100" dist="19050" dir="2700000" algn="tl" rotWithShape="0">
                    <a:schemeClr val="dk1">
                      <a:alpha val="40000"/>
                    </a:schemeClr>
                  </a:outerShdw>
                </a:effectLst>
                <a:latin typeface="Jua Bold"/>
              </a:rPr>
              <a:t>1. C</a:t>
            </a:r>
            <a:r>
              <a:rPr lang="en-US" sz="6000" dirty="0" err="1">
                <a:ln w="0"/>
                <a:effectLst>
                  <a:outerShdw blurRad="38100" dist="19050" dir="2700000" algn="tl" rotWithShape="0">
                    <a:schemeClr val="dk1">
                      <a:alpha val="40000"/>
                    </a:schemeClr>
                  </a:outerShdw>
                </a:effectLst>
                <a:latin typeface="Jua Bold"/>
              </a:rPr>
              <a:t>ấu</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tạo</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bài</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văn</a:t>
            </a:r>
            <a:r>
              <a:rPr lang="vi-VN"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miêu</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tả</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cây</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cối</a:t>
            </a:r>
            <a:r>
              <a:rPr lang="vi-VN" sz="6000" dirty="0">
                <a:ln w="0"/>
                <a:effectLst>
                  <a:outerShdw blurRad="38100" dist="19050" dir="2700000" algn="tl" rotWithShape="0">
                    <a:schemeClr val="dk1">
                      <a:alpha val="40000"/>
                    </a:schemeClr>
                  </a:outerShdw>
                </a:effectLst>
                <a:latin typeface="Jua Bold"/>
              </a:rPr>
              <a:t> ?</a:t>
            </a:r>
            <a:endParaRPr lang="en-US" sz="6000" dirty="0">
              <a:ln w="0"/>
              <a:effectLst>
                <a:outerShdw blurRad="38100" dist="19050" dir="2700000" algn="tl" rotWithShape="0">
                  <a:schemeClr val="dk1">
                    <a:alpha val="40000"/>
                  </a:schemeClr>
                </a:outerShdw>
              </a:effectLst>
              <a:latin typeface="Jua Bold"/>
            </a:endParaRPr>
          </a:p>
        </p:txBody>
      </p:sp>
      <p:sp>
        <p:nvSpPr>
          <p:cNvPr id="13" name="TextBox 13"/>
          <p:cNvSpPr txBox="1"/>
          <p:nvPr/>
        </p:nvSpPr>
        <p:spPr>
          <a:xfrm>
            <a:off x="4114800" y="6843395"/>
            <a:ext cx="9870440" cy="640080"/>
          </a:xfrm>
          <a:prstGeom prst="rect">
            <a:avLst/>
          </a:prstGeom>
        </p:spPr>
        <p:txBody>
          <a:bodyPr wrap="square" lIns="0" tIns="0" rIns="0" bIns="0" rtlCol="0" anchor="t">
            <a:spAutoFit/>
          </a:bodyPr>
          <a:lstStyle/>
          <a:p>
            <a:pPr>
              <a:lnSpc>
                <a:spcPts val="4995"/>
              </a:lnSpc>
            </a:pPr>
            <a:r>
              <a:rPr lang="en-US" sz="5000">
                <a:solidFill>
                  <a:srgbClr val="393C50"/>
                </a:solidFill>
                <a:latin typeface="Jua Bold"/>
              </a:rPr>
              <a:t>Mở bài, thân bài, kết bài</a:t>
            </a:r>
          </a:p>
        </p:txBody>
      </p:sp>
      <p:sp>
        <p:nvSpPr>
          <p:cNvPr id="22" name="Oval 21"/>
          <p:cNvSpPr/>
          <p:nvPr/>
        </p:nvSpPr>
        <p:spPr>
          <a:xfrm>
            <a:off x="2971800" y="3975735"/>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4191000" y="4004310"/>
            <a:ext cx="5928995" cy="640080"/>
          </a:xfrm>
          <a:prstGeom prst="rect">
            <a:avLst/>
          </a:prstGeom>
        </p:spPr>
        <p:txBody>
          <a:bodyPr wrap="square" lIns="0" tIns="0" rIns="0" bIns="0" rtlCol="0" anchor="t">
            <a:spAutoFit/>
          </a:bodyPr>
          <a:lstStyle/>
          <a:p>
            <a:pPr>
              <a:lnSpc>
                <a:spcPts val="4995"/>
              </a:lnSpc>
            </a:pPr>
            <a:r>
              <a:rPr lang="en-US" sz="5000">
                <a:solidFill>
                  <a:srgbClr val="393C50"/>
                </a:solidFill>
                <a:latin typeface="Jua Bold"/>
              </a:rPr>
              <a:t>Mở bài, kết bài</a:t>
            </a:r>
          </a:p>
        </p:txBody>
      </p:sp>
      <p:sp>
        <p:nvSpPr>
          <p:cNvPr id="15" name="TextBox 15"/>
          <p:cNvSpPr txBox="1"/>
          <p:nvPr/>
        </p:nvSpPr>
        <p:spPr>
          <a:xfrm>
            <a:off x="3177540" y="3917315"/>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A.</a:t>
            </a:r>
          </a:p>
        </p:txBody>
      </p:sp>
      <p:sp>
        <p:nvSpPr>
          <p:cNvPr id="24" name="Oval 23"/>
          <p:cNvSpPr/>
          <p:nvPr/>
        </p:nvSpPr>
        <p:spPr>
          <a:xfrm>
            <a:off x="2971800" y="5405120"/>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971800" y="6806565"/>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3177540" y="5380355"/>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B.</a:t>
            </a:r>
          </a:p>
        </p:txBody>
      </p:sp>
      <p:sp>
        <p:nvSpPr>
          <p:cNvPr id="17" name="TextBox 17"/>
          <p:cNvSpPr txBox="1"/>
          <p:nvPr/>
        </p:nvSpPr>
        <p:spPr>
          <a:xfrm>
            <a:off x="3177540" y="6799580"/>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C.</a:t>
            </a:r>
          </a:p>
        </p:txBody>
      </p:sp>
      <p:sp>
        <p:nvSpPr>
          <p:cNvPr id="18" name="TextBox 18"/>
          <p:cNvSpPr txBox="1"/>
          <p:nvPr/>
        </p:nvSpPr>
        <p:spPr>
          <a:xfrm>
            <a:off x="4114800" y="5452745"/>
            <a:ext cx="6650355" cy="640080"/>
          </a:xfrm>
          <a:prstGeom prst="rect">
            <a:avLst/>
          </a:prstGeom>
        </p:spPr>
        <p:txBody>
          <a:bodyPr wrap="square" lIns="0" tIns="0" rIns="0" bIns="0" rtlCol="0" anchor="t">
            <a:spAutoFit/>
          </a:bodyPr>
          <a:lstStyle/>
          <a:p>
            <a:pPr>
              <a:lnSpc>
                <a:spcPts val="4995"/>
              </a:lnSpc>
            </a:pPr>
            <a:r>
              <a:rPr lang="en-US" sz="5000" dirty="0" err="1">
                <a:solidFill>
                  <a:srgbClr val="393C50"/>
                </a:solidFill>
                <a:latin typeface="Jua Bold"/>
              </a:rPr>
              <a:t>Thân</a:t>
            </a:r>
            <a:r>
              <a:rPr lang="en-US" sz="5000" dirty="0">
                <a:solidFill>
                  <a:srgbClr val="393C50"/>
                </a:solidFill>
                <a:latin typeface="Jua Bold"/>
              </a:rPr>
              <a:t> </a:t>
            </a:r>
            <a:r>
              <a:rPr lang="en-US" sz="5000" dirty="0" err="1">
                <a:solidFill>
                  <a:srgbClr val="393C50"/>
                </a:solidFill>
                <a:latin typeface="Jua Bold"/>
              </a:rPr>
              <a:t>bài</a:t>
            </a:r>
            <a:r>
              <a:rPr lang="en-US" sz="5000" dirty="0">
                <a:solidFill>
                  <a:srgbClr val="393C50"/>
                </a:solidFill>
                <a:latin typeface="Jua Bold"/>
              </a:rPr>
              <a:t>, </a:t>
            </a:r>
            <a:r>
              <a:rPr lang="en-US" sz="5000" dirty="0" err="1">
                <a:solidFill>
                  <a:srgbClr val="393C50"/>
                </a:solidFill>
                <a:latin typeface="Jua Bold"/>
              </a:rPr>
              <a:t>kết</a:t>
            </a:r>
            <a:r>
              <a:rPr lang="en-US" sz="5000" dirty="0">
                <a:solidFill>
                  <a:srgbClr val="393C50"/>
                </a:solidFill>
                <a:latin typeface="Jua Bold"/>
              </a:rPr>
              <a:t> </a:t>
            </a:r>
            <a:r>
              <a:rPr lang="en-US" sz="5000" dirty="0" err="1">
                <a:solidFill>
                  <a:srgbClr val="393C50"/>
                </a:solidFill>
                <a:latin typeface="Jua Bold"/>
              </a:rPr>
              <a:t>bài</a:t>
            </a:r>
            <a:r>
              <a:rPr lang="en-US" sz="5000" dirty="0">
                <a:solidFill>
                  <a:srgbClr val="393C50"/>
                </a:solidFill>
                <a:latin typeface="Jua Bold"/>
              </a:rPr>
              <a:t> </a:t>
            </a:r>
          </a:p>
        </p:txBody>
      </p:sp>
      <p:pic>
        <p:nvPicPr>
          <p:cNvPr id="32" name="Picture 32"/>
          <p:cNvPicPr>
            <a:picLocks noChangeAspect="1"/>
          </p:cNvPicPr>
          <p:nvPr/>
        </p:nvPicPr>
        <p:blipFill>
          <a:blip r:embed="rId9"/>
          <a:srcRect/>
          <a:stretch>
            <a:fillRect/>
          </a:stretch>
        </p:blipFill>
        <p:spPr>
          <a:xfrm rot="19920000" flipH="1">
            <a:off x="110490" y="-173355"/>
            <a:ext cx="2280285" cy="2338705"/>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06450" y="7277382"/>
            <a:ext cx="1677521" cy="1767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ppt_y</p:attrName>
                                        </p:attrNameLst>
                                      </p:cBhvr>
                                      <p:tavLst>
                                        <p:tav tm="0">
                                          <p:val>
                                            <p:strVal val="#ppt_y+#ppt_h*1.125000"/>
                                          </p:val>
                                        </p:tav>
                                        <p:tav tm="100000">
                                          <p:val>
                                            <p:strVal val="#ppt_y"/>
                                          </p:val>
                                        </p:tav>
                                      </p:tavLst>
                                    </p:anim>
                                    <p:animEffect transition="in" filter="wipe(up)">
                                      <p:cBhvr>
                                        <p:cTn id="17" dur="500"/>
                                        <p:tgtEl>
                                          <p:spTgt spid="1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ppt_y</p:attrName>
                                        </p:attrNameLst>
                                      </p:cBhvr>
                                      <p:tavLst>
                                        <p:tav tm="0">
                                          <p:val>
                                            <p:strVal val="#ppt_y+#ppt_h*1.125000"/>
                                          </p:val>
                                        </p:tav>
                                        <p:tav tm="100000">
                                          <p:val>
                                            <p:strVal val="#ppt_y"/>
                                          </p:val>
                                        </p:tav>
                                      </p:tavLst>
                                    </p:anim>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ppt_y</p:attrName>
                                        </p:attrNameLst>
                                      </p:cBhvr>
                                      <p:tavLst>
                                        <p:tav tm="0">
                                          <p:val>
                                            <p:strVal val="#ppt_y+#ppt_h*1.125000"/>
                                          </p:val>
                                        </p:tav>
                                        <p:tav tm="100000">
                                          <p:val>
                                            <p:strVal val="#ppt_y"/>
                                          </p:val>
                                        </p:tav>
                                      </p:tavLst>
                                    </p:anim>
                                    <p:animEffect transition="in" filter="wipe(up)">
                                      <p:cBhvr>
                                        <p:cTn id="27" dur="500"/>
                                        <p:tgtEl>
                                          <p:spTgt spid="24"/>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p:tgtEl>
                                          <p:spTgt spid="16"/>
                                        </p:tgtEl>
                                        <p:attrNameLst>
                                          <p:attrName>ppt_y</p:attrName>
                                        </p:attrNameLst>
                                      </p:cBhvr>
                                      <p:tavLst>
                                        <p:tav tm="0">
                                          <p:val>
                                            <p:strVal val="#ppt_y+#ppt_h*1.125000"/>
                                          </p:val>
                                        </p:tav>
                                        <p:tav tm="100000">
                                          <p:val>
                                            <p:strVal val="#ppt_y"/>
                                          </p:val>
                                        </p:tav>
                                      </p:tavLst>
                                    </p:anim>
                                    <p:animEffect transition="in" filter="wipe(up)">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ppt_y</p:attrName>
                                        </p:attrNameLst>
                                      </p:cBhvr>
                                      <p:tavLst>
                                        <p:tav tm="0">
                                          <p:val>
                                            <p:strVal val="#ppt_y+#ppt_h*1.125000"/>
                                          </p:val>
                                        </p:tav>
                                        <p:tav tm="100000">
                                          <p:val>
                                            <p:strVal val="#ppt_y"/>
                                          </p:val>
                                        </p:tav>
                                      </p:tavLst>
                                    </p:anim>
                                    <p:animEffect transition="in" filter="wipe(up)">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p:tgtEl>
                                          <p:spTgt spid="23"/>
                                        </p:tgtEl>
                                        <p:attrNameLst>
                                          <p:attrName>ppt_y</p:attrName>
                                        </p:attrNameLst>
                                      </p:cBhvr>
                                      <p:tavLst>
                                        <p:tav tm="0">
                                          <p:val>
                                            <p:strVal val="#ppt_y+#ppt_h*1.125000"/>
                                          </p:val>
                                        </p:tav>
                                        <p:tav tm="100000">
                                          <p:val>
                                            <p:strVal val="#ppt_y"/>
                                          </p:val>
                                        </p:tav>
                                      </p:tavLst>
                                    </p:anim>
                                    <p:animEffect transition="in" filter="wipe(up)">
                                      <p:cBhvr>
                                        <p:cTn id="41" dur="500"/>
                                        <p:tgtEl>
                                          <p:spTgt spid="23"/>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p:tgtEl>
                                          <p:spTgt spid="17"/>
                                        </p:tgtEl>
                                        <p:attrNameLst>
                                          <p:attrName>ppt_y</p:attrName>
                                        </p:attrNameLst>
                                      </p:cBhvr>
                                      <p:tavLst>
                                        <p:tav tm="0">
                                          <p:val>
                                            <p:strVal val="#ppt_y+#ppt_h*1.125000"/>
                                          </p:val>
                                        </p:tav>
                                        <p:tav tm="100000">
                                          <p:val>
                                            <p:strVal val="#ppt_y"/>
                                          </p:val>
                                        </p:tav>
                                      </p:tavLst>
                                    </p:anim>
                                    <p:animEffect transition="in" filter="wipe(up)">
                                      <p:cBhvr>
                                        <p:cTn id="45" dur="500"/>
                                        <p:tgtEl>
                                          <p:spTgt spid="17"/>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p:tgtEl>
                                          <p:spTgt spid="13"/>
                                        </p:tgtEl>
                                        <p:attrNameLst>
                                          <p:attrName>ppt_y</p:attrName>
                                        </p:attrNameLst>
                                      </p:cBhvr>
                                      <p:tavLst>
                                        <p:tav tm="0">
                                          <p:val>
                                            <p:strVal val="#ppt_y+#ppt_h*1.125000"/>
                                          </p:val>
                                        </p:tav>
                                        <p:tav tm="100000">
                                          <p:val>
                                            <p:strVal val="#ppt_y"/>
                                          </p:val>
                                        </p:tav>
                                      </p:tavLst>
                                    </p:anim>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1" nodeType="clickEffect">
                                  <p:stCondLst>
                                    <p:cond delay="0"/>
                                  </p:stCondLst>
                                  <p:childTnLst>
                                    <p:animEffect transition="out" filter="blinds(horizontal)">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3" presetClass="exit" presetSubtype="10" fill="hold" grpId="1" nodeType="withEffect">
                                  <p:stCondLst>
                                    <p:cond delay="0"/>
                                  </p:stCondLst>
                                  <p:childTnLst>
                                    <p:animEffect transition="out" filter="blinds(horizontal)">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3" presetClass="exit" presetSubtype="10" fill="hold" grpId="1" nodeType="withEffect">
                                  <p:stCondLst>
                                    <p:cond delay="0"/>
                                  </p:stCondLst>
                                  <p:childTnLst>
                                    <p:animEffect transition="out" filter="blinds(horizontal)">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animBg="1"/>
      <p:bldP spid="22" grpId="1" animBg="1"/>
      <p:bldP spid="14" grpId="0"/>
      <p:bldP spid="14" grpId="1"/>
      <p:bldP spid="15" grpId="0"/>
      <p:bldP spid="15" grpId="1"/>
      <p:bldP spid="24" grpId="0" animBg="1"/>
      <p:bldP spid="24" grpId="1" animBg="1"/>
      <p:bldP spid="23" grpId="0" animBg="1"/>
      <p:bldP spid="16" grpId="0"/>
      <p:bldP spid="16" grpId="1"/>
      <p:bldP spid="17" grpId="0"/>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62821">
            <a:off x="2013480" y="6570202"/>
            <a:ext cx="9386333" cy="821163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451">
            <a:off x="-2022870" y="-2675620"/>
            <a:ext cx="9386333" cy="821163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14075" y="0"/>
            <a:ext cx="5982082" cy="243131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14381" y="8042643"/>
            <a:ext cx="5982082" cy="2431314"/>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42723" y="8207973"/>
            <a:ext cx="6014933" cy="244466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30173" y="1181367"/>
            <a:ext cx="3056957" cy="3303195"/>
          </a:xfrm>
          <a:prstGeom prst="rect">
            <a:avLst/>
          </a:prstGeom>
        </p:spPr>
      </p:pic>
      <p:sp>
        <p:nvSpPr>
          <p:cNvPr id="12" name="TextBox 12"/>
          <p:cNvSpPr txBox="1"/>
          <p:nvPr/>
        </p:nvSpPr>
        <p:spPr>
          <a:xfrm>
            <a:off x="3602061" y="1941857"/>
            <a:ext cx="8102988" cy="1195905"/>
          </a:xfrm>
          <a:prstGeom prst="rect">
            <a:avLst/>
          </a:prstGeom>
          <a:solidFill>
            <a:srgbClr val="FFFF00"/>
          </a:solidFill>
        </p:spPr>
        <p:txBody>
          <a:bodyPr wrap="square" lIns="0" tIns="0" rIns="0" bIns="0" rtlCol="0" anchor="t">
            <a:spAutoFit/>
            <a:scene3d>
              <a:camera prst="orthographicFront"/>
              <a:lightRig rig="threePt" dir="t"/>
            </a:scene3d>
          </a:bodyPr>
          <a:lstStyle/>
          <a:p>
            <a:pPr marL="0" lvl="0" indent="0">
              <a:lnSpc>
                <a:spcPts val="9900"/>
              </a:lnSpc>
            </a:pPr>
            <a:r>
              <a:rPr lang="vi-VN" sz="6000" dirty="0">
                <a:ln w="0"/>
                <a:effectLst>
                  <a:outerShdw blurRad="38100" dist="19050" dir="2700000" algn="tl" rotWithShape="0">
                    <a:schemeClr val="dk1">
                      <a:alpha val="40000"/>
                    </a:schemeClr>
                  </a:outerShdw>
                </a:effectLst>
                <a:latin typeface="Jua Bold"/>
              </a:rPr>
              <a:t>2. </a:t>
            </a:r>
            <a:r>
              <a:rPr lang="en-US" sz="6000" dirty="0" err="1">
                <a:ln w="0"/>
                <a:effectLst>
                  <a:outerShdw blurRad="38100" dist="19050" dir="2700000" algn="tl" rotWithShape="0">
                    <a:schemeClr val="dk1">
                      <a:alpha val="40000"/>
                    </a:schemeClr>
                  </a:outerShdw>
                </a:effectLst>
                <a:latin typeface="Jua Bold"/>
              </a:rPr>
              <a:t>Có</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mấy</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kiểu</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mở</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bài</a:t>
            </a:r>
            <a:r>
              <a:rPr lang="en-US" sz="6000" dirty="0">
                <a:ln w="0"/>
                <a:effectLst>
                  <a:outerShdw blurRad="38100" dist="19050" dir="2700000" algn="tl" rotWithShape="0">
                    <a:schemeClr val="dk1">
                      <a:alpha val="40000"/>
                    </a:schemeClr>
                  </a:outerShdw>
                </a:effectLst>
                <a:latin typeface="Jua Bold"/>
              </a:rPr>
              <a:t>?</a:t>
            </a:r>
          </a:p>
        </p:txBody>
      </p:sp>
      <p:sp>
        <p:nvSpPr>
          <p:cNvPr id="13" name="TextBox 13"/>
          <p:cNvSpPr txBox="1"/>
          <p:nvPr/>
        </p:nvSpPr>
        <p:spPr>
          <a:xfrm>
            <a:off x="3886200" y="6889115"/>
            <a:ext cx="9870440" cy="1280795"/>
          </a:xfrm>
          <a:prstGeom prst="rect">
            <a:avLst/>
          </a:prstGeom>
        </p:spPr>
        <p:txBody>
          <a:bodyPr wrap="square" lIns="0" tIns="0" rIns="0" bIns="0" rtlCol="0" anchor="t">
            <a:spAutoFit/>
          </a:bodyPr>
          <a:lstStyle/>
          <a:p>
            <a:pPr>
              <a:lnSpc>
                <a:spcPts val="4995"/>
              </a:lnSpc>
            </a:pPr>
            <a:r>
              <a:rPr lang="en-US" sz="5000">
                <a:solidFill>
                  <a:srgbClr val="393C50"/>
                </a:solidFill>
                <a:latin typeface="Jua Bold"/>
              </a:rPr>
              <a:t>Tất cả các ý trên</a:t>
            </a:r>
          </a:p>
          <a:p>
            <a:pPr>
              <a:lnSpc>
                <a:spcPts val="4995"/>
              </a:lnSpc>
            </a:pPr>
            <a:endParaRPr lang="en-US" sz="5000">
              <a:solidFill>
                <a:srgbClr val="393C50"/>
              </a:solidFill>
              <a:latin typeface="Jua Bold"/>
            </a:endParaRPr>
          </a:p>
        </p:txBody>
      </p:sp>
      <p:sp>
        <p:nvSpPr>
          <p:cNvPr id="22" name="Oval 21"/>
          <p:cNvSpPr/>
          <p:nvPr/>
        </p:nvSpPr>
        <p:spPr>
          <a:xfrm>
            <a:off x="2590800" y="3927475"/>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3886200" y="5524500"/>
            <a:ext cx="11874500" cy="1280795"/>
          </a:xfrm>
          <a:prstGeom prst="rect">
            <a:avLst/>
          </a:prstGeom>
        </p:spPr>
        <p:txBody>
          <a:bodyPr wrap="square" lIns="0" tIns="0" rIns="0" bIns="0" rtlCol="0" anchor="t">
            <a:spAutoFit/>
          </a:bodyPr>
          <a:lstStyle/>
          <a:p>
            <a:pPr>
              <a:lnSpc>
                <a:spcPts val="4995"/>
              </a:lnSpc>
            </a:pPr>
            <a:r>
              <a:rPr lang="en-US" sz="5000">
                <a:solidFill>
                  <a:srgbClr val="393C50"/>
                </a:solidFill>
                <a:latin typeface="Jua Bold"/>
              </a:rPr>
              <a:t>Mở bài mở rộng, không mở rộng</a:t>
            </a:r>
          </a:p>
          <a:p>
            <a:pPr>
              <a:lnSpc>
                <a:spcPts val="4995"/>
              </a:lnSpc>
            </a:pPr>
            <a:r>
              <a:rPr lang="en-US" sz="5000">
                <a:solidFill>
                  <a:srgbClr val="393C50"/>
                </a:solidFill>
                <a:latin typeface="Jua Bold"/>
              </a:rPr>
              <a:t> </a:t>
            </a:r>
          </a:p>
        </p:txBody>
      </p:sp>
      <p:sp>
        <p:nvSpPr>
          <p:cNvPr id="15" name="TextBox 15"/>
          <p:cNvSpPr txBox="1"/>
          <p:nvPr/>
        </p:nvSpPr>
        <p:spPr>
          <a:xfrm>
            <a:off x="2819400" y="3850640"/>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A.</a:t>
            </a:r>
          </a:p>
        </p:txBody>
      </p:sp>
      <p:sp>
        <p:nvSpPr>
          <p:cNvPr id="20" name="Oval 19"/>
          <p:cNvSpPr/>
          <p:nvPr/>
        </p:nvSpPr>
        <p:spPr>
          <a:xfrm>
            <a:off x="2590800" y="5437505"/>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6777355"/>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2819400" y="5332730"/>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B.</a:t>
            </a:r>
          </a:p>
        </p:txBody>
      </p:sp>
      <p:sp>
        <p:nvSpPr>
          <p:cNvPr id="17" name="TextBox 17"/>
          <p:cNvSpPr txBox="1"/>
          <p:nvPr/>
        </p:nvSpPr>
        <p:spPr>
          <a:xfrm>
            <a:off x="2819400" y="6751955"/>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C.</a:t>
            </a:r>
          </a:p>
        </p:txBody>
      </p:sp>
      <p:sp>
        <p:nvSpPr>
          <p:cNvPr id="18" name="TextBox 18"/>
          <p:cNvSpPr txBox="1"/>
          <p:nvPr/>
        </p:nvSpPr>
        <p:spPr>
          <a:xfrm>
            <a:off x="3810000" y="4083685"/>
            <a:ext cx="11218545" cy="1280795"/>
          </a:xfrm>
          <a:prstGeom prst="rect">
            <a:avLst/>
          </a:prstGeom>
        </p:spPr>
        <p:txBody>
          <a:bodyPr wrap="square" lIns="0" tIns="0" rIns="0" bIns="0" rtlCol="0" anchor="t">
            <a:spAutoFit/>
          </a:bodyPr>
          <a:lstStyle/>
          <a:p>
            <a:pPr>
              <a:lnSpc>
                <a:spcPts val="4995"/>
              </a:lnSpc>
            </a:pPr>
            <a:r>
              <a:rPr lang="en-US" sz="5000">
                <a:solidFill>
                  <a:srgbClr val="393C50"/>
                </a:solidFill>
                <a:latin typeface="Jua Bold"/>
              </a:rPr>
              <a:t>Mở bài trực tiếp, mở bài gián tiếp</a:t>
            </a:r>
          </a:p>
          <a:p>
            <a:pPr>
              <a:lnSpc>
                <a:spcPts val="4995"/>
              </a:lnSpc>
            </a:pPr>
            <a:r>
              <a:rPr lang="en-US" sz="5000">
                <a:solidFill>
                  <a:srgbClr val="393C50"/>
                </a:solidFill>
                <a:latin typeface="Jua Bold"/>
              </a:rPr>
              <a:t>  </a:t>
            </a:r>
          </a:p>
        </p:txBody>
      </p:sp>
      <p:pic>
        <p:nvPicPr>
          <p:cNvPr id="32" name="Picture 32"/>
          <p:cNvPicPr>
            <a:picLocks noChangeAspect="1"/>
          </p:cNvPicPr>
          <p:nvPr/>
        </p:nvPicPr>
        <p:blipFill>
          <a:blip r:embed="rId9"/>
          <a:srcRect/>
          <a:stretch>
            <a:fillRect/>
          </a:stretch>
        </p:blipFill>
        <p:spPr>
          <a:xfrm rot="19920000" flipH="1">
            <a:off x="110490" y="-173355"/>
            <a:ext cx="2280285" cy="2338705"/>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06450" y="7277382"/>
            <a:ext cx="1677521" cy="1767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heckerboard(across)">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grpId="1" nodeType="clickEffect">
                                  <p:stCondLst>
                                    <p:cond delay="0"/>
                                  </p:stCondLst>
                                  <p:childTnLst>
                                    <p:animEffect transition="out" filter="checkerboard(across)">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5" presetClass="exit" presetSubtype="10" fill="hold" grpId="1" nodeType="withEffect">
                                  <p:stCondLst>
                                    <p:cond delay="0"/>
                                  </p:stCondLst>
                                  <p:childTnLst>
                                    <p:animEffect transition="out" filter="checkerboard(across)">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5" presetClass="exit" presetSubtype="10" fill="hold" grpId="1" nodeType="withEffect">
                                  <p:stCondLst>
                                    <p:cond delay="0"/>
                                  </p:stCondLst>
                                  <p:childTnLst>
                                    <p:animEffect transition="out" filter="checkerboard(across)">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22" grpId="0" animBg="1"/>
      <p:bldP spid="14" grpId="0"/>
      <p:bldP spid="14" grpId="1"/>
      <p:bldP spid="15" grpId="0"/>
      <p:bldP spid="20" grpId="0" animBg="1"/>
      <p:bldP spid="20" grpId="1" animBg="1"/>
      <p:bldP spid="19" grpId="0" animBg="1"/>
      <p:bldP spid="19" grpId="1" animBg="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062821">
            <a:off x="2013480" y="6570202"/>
            <a:ext cx="9386333" cy="821163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44451">
            <a:off x="-2022870" y="-2675620"/>
            <a:ext cx="9386333" cy="821163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14075" y="0"/>
            <a:ext cx="5982082" cy="243131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14381" y="8042643"/>
            <a:ext cx="5982082" cy="2431314"/>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42723" y="8207973"/>
            <a:ext cx="6014933" cy="244466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05408" y="1215657"/>
            <a:ext cx="3056957" cy="3303195"/>
          </a:xfrm>
          <a:prstGeom prst="rect">
            <a:avLst/>
          </a:prstGeom>
        </p:spPr>
      </p:pic>
      <p:sp>
        <p:nvSpPr>
          <p:cNvPr id="12" name="TextBox 12"/>
          <p:cNvSpPr txBox="1"/>
          <p:nvPr/>
        </p:nvSpPr>
        <p:spPr>
          <a:xfrm>
            <a:off x="3801807" y="2172970"/>
            <a:ext cx="8466393" cy="1155316"/>
          </a:xfrm>
          <a:prstGeom prst="rect">
            <a:avLst/>
          </a:prstGeom>
          <a:solidFill>
            <a:srgbClr val="FFFF00"/>
          </a:solidFill>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lvl="0" indent="0">
              <a:lnSpc>
                <a:spcPts val="9900"/>
              </a:lnSpc>
            </a:pPr>
            <a:r>
              <a:rPr lang="vi-VN" sz="6000" dirty="0">
                <a:ln w="0"/>
                <a:effectLst>
                  <a:outerShdw blurRad="38100" dist="19050" dir="2700000" algn="tl" rotWithShape="0">
                    <a:schemeClr val="dk1">
                      <a:alpha val="40000"/>
                    </a:schemeClr>
                  </a:outerShdw>
                </a:effectLst>
                <a:latin typeface="Jua Bold"/>
              </a:rPr>
              <a:t>3. </a:t>
            </a:r>
            <a:r>
              <a:rPr lang="en-US" sz="6000" dirty="0" err="1">
                <a:ln w="0"/>
                <a:effectLst>
                  <a:outerShdw blurRad="38100" dist="19050" dir="2700000" algn="tl" rotWithShape="0">
                    <a:schemeClr val="dk1">
                      <a:alpha val="40000"/>
                    </a:schemeClr>
                  </a:outerShdw>
                </a:effectLst>
                <a:latin typeface="Jua Bold"/>
              </a:rPr>
              <a:t>Có</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mấy</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kiểu</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kết</a:t>
            </a:r>
            <a:r>
              <a:rPr lang="en-US" sz="6000" dirty="0">
                <a:ln w="0"/>
                <a:effectLst>
                  <a:outerShdw blurRad="38100" dist="19050" dir="2700000" algn="tl" rotWithShape="0">
                    <a:schemeClr val="dk1">
                      <a:alpha val="40000"/>
                    </a:schemeClr>
                  </a:outerShdw>
                </a:effectLst>
                <a:latin typeface="Jua Bold"/>
              </a:rPr>
              <a:t> </a:t>
            </a:r>
            <a:r>
              <a:rPr lang="en-US" sz="6000" dirty="0" err="1">
                <a:ln w="0"/>
                <a:effectLst>
                  <a:outerShdw blurRad="38100" dist="19050" dir="2700000" algn="tl" rotWithShape="0">
                    <a:schemeClr val="dk1">
                      <a:alpha val="40000"/>
                    </a:schemeClr>
                  </a:outerShdw>
                </a:effectLst>
                <a:latin typeface="Jua Bold"/>
              </a:rPr>
              <a:t>bài</a:t>
            </a:r>
            <a:r>
              <a:rPr lang="en-US" sz="6000" dirty="0">
                <a:ln w="0"/>
                <a:effectLst>
                  <a:outerShdw blurRad="38100" dist="19050" dir="2700000" algn="tl" rotWithShape="0">
                    <a:schemeClr val="dk1">
                      <a:alpha val="40000"/>
                    </a:schemeClr>
                  </a:outerShdw>
                </a:effectLst>
                <a:latin typeface="Jua Bold"/>
              </a:rPr>
              <a:t>?</a:t>
            </a:r>
            <a:endParaRPr lang="en-US" sz="8000" b="1" dirty="0">
              <a:solidFill>
                <a:schemeClr val="accent3"/>
              </a:solidFill>
              <a:effectLst/>
              <a:latin typeface="Jua Bold"/>
            </a:endParaRPr>
          </a:p>
        </p:txBody>
      </p:sp>
      <p:sp>
        <p:nvSpPr>
          <p:cNvPr id="13" name="TextBox 13"/>
          <p:cNvSpPr txBox="1"/>
          <p:nvPr/>
        </p:nvSpPr>
        <p:spPr>
          <a:xfrm>
            <a:off x="4114800" y="6843395"/>
            <a:ext cx="10153015" cy="1280795"/>
          </a:xfrm>
          <a:prstGeom prst="rect">
            <a:avLst/>
          </a:prstGeom>
        </p:spPr>
        <p:txBody>
          <a:bodyPr wrap="square" lIns="0" tIns="0" rIns="0" bIns="0" rtlCol="0" anchor="t">
            <a:spAutoFit/>
          </a:bodyPr>
          <a:lstStyle/>
          <a:p>
            <a:pPr>
              <a:lnSpc>
                <a:spcPts val="4995"/>
              </a:lnSpc>
            </a:pPr>
            <a:r>
              <a:rPr lang="en-US" sz="4700">
                <a:solidFill>
                  <a:srgbClr val="393C50"/>
                </a:solidFill>
                <a:latin typeface="Jua Bold"/>
              </a:rPr>
              <a:t>Tất cả ý trên</a:t>
            </a:r>
          </a:p>
          <a:p>
            <a:pPr>
              <a:lnSpc>
                <a:spcPts val="4995"/>
              </a:lnSpc>
            </a:pPr>
            <a:endParaRPr lang="en-US" sz="4700">
              <a:solidFill>
                <a:srgbClr val="393C50"/>
              </a:solidFill>
              <a:latin typeface="Jua Bold"/>
            </a:endParaRPr>
          </a:p>
        </p:txBody>
      </p:sp>
      <p:sp>
        <p:nvSpPr>
          <p:cNvPr id="22" name="Oval 21"/>
          <p:cNvSpPr/>
          <p:nvPr/>
        </p:nvSpPr>
        <p:spPr>
          <a:xfrm>
            <a:off x="2743200" y="3938905"/>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4114800" y="4000500"/>
            <a:ext cx="9206230" cy="1280795"/>
          </a:xfrm>
          <a:prstGeom prst="rect">
            <a:avLst/>
          </a:prstGeom>
        </p:spPr>
        <p:txBody>
          <a:bodyPr wrap="square" lIns="0" tIns="0" rIns="0" bIns="0" rtlCol="0" anchor="t">
            <a:spAutoFit/>
          </a:bodyPr>
          <a:lstStyle/>
          <a:p>
            <a:pPr>
              <a:lnSpc>
                <a:spcPts val="4995"/>
              </a:lnSpc>
            </a:pPr>
            <a:r>
              <a:rPr lang="en-US" sz="4700">
                <a:solidFill>
                  <a:srgbClr val="393C50"/>
                </a:solidFill>
                <a:latin typeface="Jua Bold"/>
              </a:rPr>
              <a:t>Kết bài trực tiếp, gián tiếp </a:t>
            </a:r>
          </a:p>
          <a:p>
            <a:pPr>
              <a:lnSpc>
                <a:spcPts val="4995"/>
              </a:lnSpc>
            </a:pPr>
            <a:endParaRPr lang="en-US" sz="4700">
              <a:solidFill>
                <a:srgbClr val="393C50"/>
              </a:solidFill>
              <a:latin typeface="Jua Bold"/>
            </a:endParaRPr>
          </a:p>
        </p:txBody>
      </p:sp>
      <p:sp>
        <p:nvSpPr>
          <p:cNvPr id="15" name="TextBox 15"/>
          <p:cNvSpPr txBox="1"/>
          <p:nvPr/>
        </p:nvSpPr>
        <p:spPr>
          <a:xfrm>
            <a:off x="2927350" y="3848100"/>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A.</a:t>
            </a:r>
          </a:p>
        </p:txBody>
      </p:sp>
      <p:sp>
        <p:nvSpPr>
          <p:cNvPr id="20" name="Oval 19"/>
          <p:cNvSpPr/>
          <p:nvPr/>
        </p:nvSpPr>
        <p:spPr>
          <a:xfrm>
            <a:off x="2743200" y="5411470"/>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43200" y="6783070"/>
            <a:ext cx="990600" cy="806450"/>
          </a:xfrm>
          <a:prstGeom prst="ellipse">
            <a:avLst/>
          </a:prstGeom>
          <a:solidFill>
            <a:schemeClr val="accent5">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2948940" y="5343525"/>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B.</a:t>
            </a:r>
          </a:p>
        </p:txBody>
      </p:sp>
      <p:sp>
        <p:nvSpPr>
          <p:cNvPr id="17" name="TextBox 17"/>
          <p:cNvSpPr txBox="1"/>
          <p:nvPr/>
        </p:nvSpPr>
        <p:spPr>
          <a:xfrm>
            <a:off x="2948940" y="6762750"/>
            <a:ext cx="1187450" cy="820420"/>
          </a:xfrm>
          <a:prstGeom prst="rect">
            <a:avLst/>
          </a:prstGeom>
        </p:spPr>
        <p:txBody>
          <a:bodyPr wrap="square" lIns="0" tIns="0" rIns="0" bIns="0" rtlCol="0" anchor="t">
            <a:spAutoFit/>
          </a:bodyPr>
          <a:lstStyle/>
          <a:p>
            <a:pPr algn="just">
              <a:lnSpc>
                <a:spcPts val="6400"/>
              </a:lnSpc>
            </a:pPr>
            <a:r>
              <a:rPr lang="en-US" sz="5000">
                <a:solidFill>
                  <a:srgbClr val="F9705A"/>
                </a:solidFill>
                <a:latin typeface="Jua Bold"/>
              </a:rPr>
              <a:t>C.</a:t>
            </a:r>
          </a:p>
        </p:txBody>
      </p:sp>
      <p:sp>
        <p:nvSpPr>
          <p:cNvPr id="18" name="TextBox 18"/>
          <p:cNvSpPr txBox="1"/>
          <p:nvPr/>
        </p:nvSpPr>
        <p:spPr>
          <a:xfrm>
            <a:off x="4114800" y="5452745"/>
            <a:ext cx="12490450" cy="1280795"/>
          </a:xfrm>
          <a:prstGeom prst="rect">
            <a:avLst/>
          </a:prstGeom>
        </p:spPr>
        <p:txBody>
          <a:bodyPr wrap="square" lIns="0" tIns="0" rIns="0" bIns="0" rtlCol="0" anchor="t">
            <a:spAutoFit/>
          </a:bodyPr>
          <a:lstStyle/>
          <a:p>
            <a:pPr>
              <a:lnSpc>
                <a:spcPts val="4995"/>
              </a:lnSpc>
            </a:pPr>
            <a:r>
              <a:rPr lang="en-US" sz="4700">
                <a:solidFill>
                  <a:srgbClr val="393C50"/>
                </a:solidFill>
                <a:latin typeface="Jua Bold"/>
              </a:rPr>
              <a:t>Kết bài mở rộng, kết bài không mở rộng</a:t>
            </a:r>
          </a:p>
          <a:p>
            <a:pPr>
              <a:lnSpc>
                <a:spcPts val="4995"/>
              </a:lnSpc>
            </a:pPr>
            <a:r>
              <a:rPr lang="en-US" sz="4700">
                <a:solidFill>
                  <a:srgbClr val="393C50"/>
                </a:solidFill>
                <a:latin typeface="Jua Bold"/>
              </a:rPr>
              <a:t>  </a:t>
            </a:r>
          </a:p>
        </p:txBody>
      </p:sp>
      <p:pic>
        <p:nvPicPr>
          <p:cNvPr id="32" name="Picture 32"/>
          <p:cNvPicPr>
            <a:picLocks noChangeAspect="1"/>
          </p:cNvPicPr>
          <p:nvPr/>
        </p:nvPicPr>
        <p:blipFill>
          <a:blip r:embed="rId9"/>
          <a:srcRect/>
          <a:stretch>
            <a:fillRect/>
          </a:stretch>
        </p:blipFill>
        <p:spPr>
          <a:xfrm rot="19920000" flipH="1">
            <a:off x="110490" y="-173355"/>
            <a:ext cx="2280285" cy="2338705"/>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06450" y="7277382"/>
            <a:ext cx="1677521" cy="1767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heckerboard(across)">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22" grpId="0" animBg="1"/>
      <p:bldP spid="22" grpId="1" animBg="1"/>
      <p:bldP spid="14" grpId="0"/>
      <p:bldP spid="14" grpId="1"/>
      <p:bldP spid="15" grpId="0"/>
      <p:bldP spid="15" grpId="1"/>
      <p:bldP spid="20" grpId="0" animBg="1"/>
      <p:bldP spid="19" grpId="0" animBg="1"/>
      <p:bldP spid="19" grpId="1" animBg="1"/>
      <p:bldP spid="16" grpId="0"/>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16"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180" y="687070"/>
            <a:ext cx="15041245" cy="922337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34853" flipV="1">
            <a:off x="12360640" y="-3389269"/>
            <a:ext cx="9386333" cy="8211630"/>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495782" y="-342871"/>
            <a:ext cx="7271573" cy="295540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3429000" y="6614160"/>
            <a:ext cx="9386570" cy="5110480"/>
          </a:xfrm>
          <a:prstGeom prst="rect">
            <a:avLst/>
          </a:prstGeom>
        </p:spPr>
      </p:pic>
      <p:pic>
        <p:nvPicPr>
          <p:cNvPr id="23" name="Picture 12"/>
          <p:cNvPicPr>
            <a:picLocks noChangeAspect="1"/>
          </p:cNvPicPr>
          <p:nvPr/>
        </p:nvPicPr>
        <p:blipFill>
          <a:blip r:embed="rId9"/>
          <a:srcRect/>
          <a:stretch>
            <a:fillRect/>
          </a:stretch>
        </p:blipFill>
        <p:spPr>
          <a:xfrm>
            <a:off x="7239000" y="114300"/>
            <a:ext cx="2995295" cy="1692275"/>
          </a:xfrm>
          <a:prstGeom prst="rect">
            <a:avLst/>
          </a:prstGeom>
        </p:spPr>
      </p:pic>
      <p:sp>
        <p:nvSpPr>
          <p:cNvPr id="12" name="TextBox 12"/>
          <p:cNvSpPr txBox="1"/>
          <p:nvPr/>
        </p:nvSpPr>
        <p:spPr>
          <a:xfrm>
            <a:off x="4495782" y="2487670"/>
            <a:ext cx="9037646" cy="768985"/>
          </a:xfrm>
          <a:prstGeom prst="rect">
            <a:avLst/>
          </a:prstGeom>
        </p:spPr>
        <p:txBody>
          <a:bodyPr lIns="0" tIns="0" rIns="0" bIns="0" rtlCol="0" anchor="t">
            <a:spAutoFit/>
            <a:scene3d>
              <a:camera prst="orthographicFront"/>
              <a:lightRig rig="threePt" dir="t"/>
            </a:scene3d>
          </a:bodyPr>
          <a:lstStyle/>
          <a:p>
            <a:pPr algn="ctr">
              <a:lnSpc>
                <a:spcPct val="100000"/>
              </a:lnSpc>
            </a:pPr>
            <a:r>
              <a:rPr lang="en-US" sz="5000" b="1" dirty="0" err="1">
                <a:ln w="22225">
                  <a:solidFill>
                    <a:schemeClr val="accent4"/>
                  </a:solidFill>
                  <a:prstDash val="solid"/>
                </a:ln>
                <a:solidFill>
                  <a:srgbClr val="7030A0"/>
                </a:solidFill>
                <a:effectLst/>
                <a:latin typeface="Jua Bold"/>
              </a:rPr>
              <a:t>Đọc</a:t>
            </a:r>
            <a:r>
              <a:rPr lang="en-US" sz="5000" b="1" dirty="0">
                <a:ln w="22225">
                  <a:solidFill>
                    <a:schemeClr val="accent4"/>
                  </a:solidFill>
                  <a:prstDash val="solid"/>
                </a:ln>
                <a:solidFill>
                  <a:srgbClr val="7030A0"/>
                </a:solidFill>
                <a:effectLst/>
                <a:latin typeface="Jua Bold"/>
              </a:rPr>
              <a:t> </a:t>
            </a:r>
            <a:r>
              <a:rPr lang="en-US" sz="5000" b="1" dirty="0" err="1">
                <a:ln w="22225">
                  <a:solidFill>
                    <a:schemeClr val="accent4"/>
                  </a:solidFill>
                  <a:prstDash val="solid"/>
                </a:ln>
                <a:solidFill>
                  <a:srgbClr val="7030A0"/>
                </a:solidFill>
                <a:effectLst/>
                <a:latin typeface="Jua Bold"/>
              </a:rPr>
              <a:t>lại</a:t>
            </a:r>
            <a:r>
              <a:rPr lang="en-US" sz="5000" b="1" dirty="0">
                <a:ln w="22225">
                  <a:solidFill>
                    <a:schemeClr val="accent4"/>
                  </a:solidFill>
                  <a:prstDash val="solid"/>
                </a:ln>
                <a:solidFill>
                  <a:srgbClr val="7030A0"/>
                </a:solidFill>
                <a:effectLst/>
                <a:latin typeface="Jua Bold"/>
              </a:rPr>
              <a:t> </a:t>
            </a:r>
            <a:r>
              <a:rPr lang="en-US" sz="5000" b="1" dirty="0" err="1">
                <a:ln w="22225">
                  <a:solidFill>
                    <a:schemeClr val="accent4"/>
                  </a:solidFill>
                  <a:prstDash val="solid"/>
                </a:ln>
                <a:solidFill>
                  <a:srgbClr val="7030A0"/>
                </a:solidFill>
                <a:effectLst/>
                <a:latin typeface="Jua Bold"/>
              </a:rPr>
              <a:t>các</a:t>
            </a:r>
            <a:r>
              <a:rPr lang="en-US" sz="5000" b="1" dirty="0">
                <a:ln w="22225">
                  <a:solidFill>
                    <a:schemeClr val="accent4"/>
                  </a:solidFill>
                  <a:prstDash val="solid"/>
                </a:ln>
                <a:solidFill>
                  <a:srgbClr val="7030A0"/>
                </a:solidFill>
                <a:effectLst/>
                <a:latin typeface="Jua Bold"/>
              </a:rPr>
              <a:t> </a:t>
            </a:r>
            <a:r>
              <a:rPr lang="en-US" sz="5000" b="1" dirty="0" err="1">
                <a:ln w="22225">
                  <a:solidFill>
                    <a:schemeClr val="accent4"/>
                  </a:solidFill>
                  <a:prstDash val="solid"/>
                </a:ln>
                <a:solidFill>
                  <a:srgbClr val="7030A0"/>
                </a:solidFill>
                <a:effectLst/>
                <a:latin typeface="Jua Bold"/>
              </a:rPr>
              <a:t>đề</a:t>
            </a:r>
            <a:r>
              <a:rPr lang="en-US" sz="5000" b="1" dirty="0">
                <a:ln w="22225">
                  <a:solidFill>
                    <a:schemeClr val="accent4"/>
                  </a:solidFill>
                  <a:prstDash val="solid"/>
                </a:ln>
                <a:solidFill>
                  <a:srgbClr val="7030A0"/>
                </a:solidFill>
                <a:effectLst/>
                <a:latin typeface="Jua Bold"/>
              </a:rPr>
              <a:t> </a:t>
            </a:r>
            <a:r>
              <a:rPr lang="en-US" sz="5000" b="1" dirty="0" err="1">
                <a:ln w="22225">
                  <a:solidFill>
                    <a:schemeClr val="accent4"/>
                  </a:solidFill>
                  <a:prstDash val="solid"/>
                </a:ln>
                <a:solidFill>
                  <a:srgbClr val="7030A0"/>
                </a:solidFill>
                <a:effectLst/>
                <a:latin typeface="Jua Bold"/>
              </a:rPr>
              <a:t>bài</a:t>
            </a:r>
            <a:r>
              <a:rPr lang="en-US" sz="5000" b="1" dirty="0">
                <a:ln w="22225">
                  <a:solidFill>
                    <a:schemeClr val="accent4"/>
                  </a:solidFill>
                  <a:prstDash val="solid"/>
                </a:ln>
                <a:solidFill>
                  <a:srgbClr val="7030A0"/>
                </a:solidFill>
                <a:effectLst/>
                <a:latin typeface="Jua Bold"/>
              </a:rPr>
              <a:t> </a:t>
            </a:r>
            <a:r>
              <a:rPr lang="en-US" sz="5000" b="1" dirty="0" err="1">
                <a:ln w="22225">
                  <a:solidFill>
                    <a:schemeClr val="accent4"/>
                  </a:solidFill>
                  <a:prstDash val="solid"/>
                </a:ln>
                <a:solidFill>
                  <a:srgbClr val="7030A0"/>
                </a:solidFill>
                <a:effectLst/>
                <a:latin typeface="Jua Bold"/>
              </a:rPr>
              <a:t>sau</a:t>
            </a:r>
            <a:r>
              <a:rPr lang="en-US" sz="5000" b="1" dirty="0">
                <a:ln w="22225">
                  <a:solidFill>
                    <a:schemeClr val="accent4"/>
                  </a:solidFill>
                  <a:prstDash val="solid"/>
                </a:ln>
                <a:solidFill>
                  <a:srgbClr val="7030A0"/>
                </a:solidFill>
                <a:effectLst/>
                <a:latin typeface="Jua Bold"/>
              </a:rPr>
              <a:t>: </a:t>
            </a:r>
          </a:p>
        </p:txBody>
      </p:sp>
      <p:sp>
        <p:nvSpPr>
          <p:cNvPr id="21" name="Text Box 20"/>
          <p:cNvSpPr txBox="1"/>
          <p:nvPr/>
        </p:nvSpPr>
        <p:spPr>
          <a:xfrm>
            <a:off x="3429000" y="3299604"/>
            <a:ext cx="11944350" cy="4708981"/>
          </a:xfrm>
          <a:prstGeom prst="rect">
            <a:avLst/>
          </a:prstGeom>
          <a:noFill/>
        </p:spPr>
        <p:txBody>
          <a:bodyPr wrap="square" rtlCol="0">
            <a:spAutoFit/>
            <a:scene3d>
              <a:camera prst="orthographicFront"/>
              <a:lightRig rig="threePt" dir="t"/>
            </a:scene3d>
          </a:bodyPr>
          <a:lstStyle/>
          <a:p>
            <a:pPr>
              <a:lnSpc>
                <a:spcPct val="100000"/>
              </a:lnSpc>
            </a:pP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1.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Tả</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một</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loài</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hoa</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mà</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em</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thích</a:t>
            </a:r>
            <a:endPar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endParaRPr>
          </a:p>
          <a:p>
            <a:pPr>
              <a:lnSpc>
                <a:spcPct val="100000"/>
              </a:lnSpc>
            </a:pP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2.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Tả</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một</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loại</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trái</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cây</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mà</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em</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thích</a:t>
            </a:r>
            <a:endPar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endParaRPr>
          </a:p>
          <a:p>
            <a:pPr>
              <a:lnSpc>
                <a:spcPct val="100000"/>
              </a:lnSpc>
            </a:pP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3.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Tả</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một</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giàn</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dây</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leo</a:t>
            </a:r>
            <a:endPar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endParaRPr>
          </a:p>
          <a:p>
            <a:pPr>
              <a:lnSpc>
                <a:spcPct val="100000"/>
              </a:lnSpc>
            </a:pP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4.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Tả</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một</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cây</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non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mới</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trồng</a:t>
            </a:r>
            <a:endPar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endParaRPr>
          </a:p>
          <a:p>
            <a:pPr>
              <a:lnSpc>
                <a:spcPct val="100000"/>
              </a:lnSpc>
            </a:pP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5.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Tả</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một</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cây</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cổ</a:t>
            </a:r>
            <a:r>
              <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 </a:t>
            </a:r>
            <a:r>
              <a:rPr lang="en-US" sz="6000" b="1" dirty="0" err="1">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rPr>
              <a:t>thụ</a:t>
            </a:r>
            <a:endParaRPr lang="en-US" sz="6000" b="1" dirty="0">
              <a:ln>
                <a:solidFill>
                  <a:schemeClr val="bg1"/>
                </a:solidFill>
              </a:ln>
              <a:solidFill>
                <a:schemeClr val="tx1"/>
              </a:solidFill>
              <a:effectLst>
                <a:outerShdw blurRad="38100" dist="25400" dir="5400000" algn="ctr" rotWithShape="0">
                  <a:srgbClr val="6E747A">
                    <a:alpha val="43000"/>
                  </a:srgbClr>
                </a:outerShdw>
              </a:effectLst>
              <a:cs typeface="Comic Sans MS" panose="030F0702030302020204"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6" name="Group 6"/>
          <p:cNvGrpSpPr/>
          <p:nvPr/>
        </p:nvGrpSpPr>
        <p:grpSpPr>
          <a:xfrm>
            <a:off x="627380" y="499110"/>
            <a:ext cx="17083405" cy="9303385"/>
            <a:chOff x="0" y="0"/>
            <a:chExt cx="2816250" cy="2167467"/>
          </a:xfrm>
        </p:grpSpPr>
        <p:sp>
          <p:nvSpPr>
            <p:cNvPr id="7" name="Freeform 7"/>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5163967" y="-190533"/>
            <a:ext cx="5634353" cy="2289985"/>
          </a:xfrm>
          <a:prstGeom prst="rect">
            <a:avLst/>
          </a:prstGeom>
        </p:spPr>
      </p:pic>
      <p:pic>
        <p:nvPicPr>
          <p:cNvPr id="37" name="Picture 37"/>
          <p:cNvPicPr>
            <a:picLocks noChangeAspect="1"/>
          </p:cNvPicPr>
          <p:nvPr/>
        </p:nvPicPr>
        <p:blipFill>
          <a:blip r:embed="rId5"/>
          <a:srcRect/>
          <a:stretch>
            <a:fillRect/>
          </a:stretch>
        </p:blipFill>
        <p:spPr>
          <a:xfrm rot="2040000">
            <a:off x="412750" y="8737600"/>
            <a:ext cx="1265555" cy="1318895"/>
          </a:xfrm>
          <a:prstGeom prst="rect">
            <a:avLst/>
          </a:prstGeom>
        </p:spPr>
      </p:pic>
      <p:pic>
        <p:nvPicPr>
          <p:cNvPr id="23" name="Picture 12"/>
          <p:cNvPicPr>
            <a:picLocks noChangeAspect="1"/>
          </p:cNvPicPr>
          <p:nvPr/>
        </p:nvPicPr>
        <p:blipFill>
          <a:blip r:embed="rId6"/>
          <a:srcRect/>
          <a:stretch>
            <a:fillRect/>
          </a:stretch>
        </p:blipFill>
        <p:spPr>
          <a:xfrm>
            <a:off x="16230600" y="114300"/>
            <a:ext cx="2146935" cy="1212850"/>
          </a:xfrm>
          <a:prstGeom prst="rect">
            <a:avLst/>
          </a:prstGeom>
        </p:spPr>
      </p:pic>
      <p:sp>
        <p:nvSpPr>
          <p:cNvPr id="10" name="Text Box 9"/>
          <p:cNvSpPr txBox="1"/>
          <p:nvPr/>
        </p:nvSpPr>
        <p:spPr>
          <a:xfrm>
            <a:off x="1295400" y="2049780"/>
            <a:ext cx="12733655" cy="1799590"/>
          </a:xfrm>
          <a:prstGeom prst="rect">
            <a:avLst/>
          </a:prstGeom>
          <a:noFill/>
        </p:spPr>
        <p:txBody>
          <a:bodyPr wrap="square" rtlCol="0">
            <a:spAutoFit/>
          </a:bodyPr>
          <a:lstStyle/>
          <a:p>
            <a:r>
              <a:rPr lang="en-US" sz="3700" b="1"/>
              <a:t>a) MỞ BÀI: </a:t>
            </a:r>
          </a:p>
          <a:p>
            <a:r>
              <a:rPr lang="en-US" sz="3700"/>
              <a:t>- Giới thiệu cây hoa, hoặc quả em định tả</a:t>
            </a:r>
          </a:p>
          <a:p>
            <a:r>
              <a:rPr lang="en-US" sz="3700"/>
              <a:t>- Nêu thời điểm em quan sát cây, hoa hoặc quả ấy</a:t>
            </a:r>
          </a:p>
        </p:txBody>
      </p:sp>
      <p:sp>
        <p:nvSpPr>
          <p:cNvPr id="11" name="Text Box 10"/>
          <p:cNvSpPr txBox="1"/>
          <p:nvPr/>
        </p:nvSpPr>
        <p:spPr>
          <a:xfrm>
            <a:off x="1295400" y="3935730"/>
            <a:ext cx="16032480" cy="4076700"/>
          </a:xfrm>
          <a:prstGeom prst="rect">
            <a:avLst/>
          </a:prstGeom>
          <a:noFill/>
        </p:spPr>
        <p:txBody>
          <a:bodyPr wrap="square" rtlCol="0">
            <a:spAutoFit/>
          </a:bodyPr>
          <a:lstStyle/>
          <a:p>
            <a:pPr algn="just"/>
            <a:r>
              <a:rPr lang="en-US" sz="3700" b="1"/>
              <a:t>b) THÂN BÀI:</a:t>
            </a:r>
          </a:p>
          <a:p>
            <a:pPr algn="just"/>
            <a:r>
              <a:rPr lang="en-US" sz="3700"/>
              <a:t>- Tả bao quát toàn bộ cây (hoặc hoa, quả).</a:t>
            </a:r>
          </a:p>
          <a:p>
            <a:pPr algn="just"/>
            <a:r>
              <a:rPr lang="en-US" sz="3700"/>
              <a:t>- Tả từng bộ phận của cây (hoa, quả), hoặc sự thay đổi của cây (hoa, quả), theo thời gian. Chú ý thể hiện kết quả em đã quan sát được nhờ các giác quan: thị giác (nhìn), khứu giác (ngửi), xúc giác (sờ), vị giác (nếm).</a:t>
            </a:r>
          </a:p>
          <a:p>
            <a:pPr algn="just"/>
            <a:r>
              <a:rPr lang="en-US" sz="3700"/>
              <a:t>- Tả cảnh vật thiên nhiên xung quanh, hoạt động của con người, chim chóc, bướm ong... liên quan đến cây (hoa, quả).</a:t>
            </a:r>
          </a:p>
        </p:txBody>
      </p:sp>
      <p:sp>
        <p:nvSpPr>
          <p:cNvPr id="13" name="Text Box 12"/>
          <p:cNvSpPr txBox="1"/>
          <p:nvPr/>
        </p:nvSpPr>
        <p:spPr>
          <a:xfrm>
            <a:off x="1295400" y="8099425"/>
            <a:ext cx="15596870" cy="660400"/>
          </a:xfrm>
          <a:prstGeom prst="rect">
            <a:avLst/>
          </a:prstGeom>
          <a:noFill/>
        </p:spPr>
        <p:txBody>
          <a:bodyPr wrap="square" rtlCol="0">
            <a:spAutoFit/>
          </a:bodyPr>
          <a:lstStyle/>
          <a:p>
            <a:r>
              <a:rPr lang="en-US" sz="3700" b="1"/>
              <a:t>c) KẾT BÀI:</a:t>
            </a:r>
            <a:r>
              <a:rPr lang="en-US" sz="3700"/>
              <a:t> Nêu suy nghĩ hoặc tình cảm của em với cây (hoa, quả) được miêu tả.</a:t>
            </a:r>
          </a:p>
        </p:txBody>
      </p:sp>
      <p:pic>
        <p:nvPicPr>
          <p:cNvPr id="3" name="Picture 2">
            <a:extLst>
              <a:ext uri="{FF2B5EF4-FFF2-40B4-BE49-F238E27FC236}">
                <a16:creationId xmlns:a16="http://schemas.microsoft.com/office/drawing/2014/main" id="{8747BC36-3829-604F-711C-C5067121F1E4}"/>
              </a:ext>
            </a:extLst>
          </p:cNvPr>
          <p:cNvPicPr>
            <a:picLocks noChangeAspect="1"/>
          </p:cNvPicPr>
          <p:nvPr/>
        </p:nvPicPr>
        <p:blipFill>
          <a:blip r:embed="rId7"/>
          <a:stretch>
            <a:fillRect/>
          </a:stretch>
        </p:blipFill>
        <p:spPr>
          <a:xfrm>
            <a:off x="3394900" y="720725"/>
            <a:ext cx="11455377" cy="154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u"/>
      </p:transition>
    </mc:Choice>
    <mc:Fallback xmlns="">
      <p:transition spd="slow">
        <p:wipe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34853" flipV="1">
            <a:off x="79122" y="-2537179"/>
            <a:ext cx="9386333" cy="821163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34853" flipV="1">
            <a:off x="12360640" y="-3389269"/>
            <a:ext cx="9386333" cy="821163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99798" flipV="1">
            <a:off x="9804018" y="4529029"/>
            <a:ext cx="9386333" cy="8211630"/>
          </a:xfrm>
          <a:prstGeom prst="rect">
            <a:avLst/>
          </a:prstGeom>
        </p:spPr>
      </p:pic>
      <p:grpSp>
        <p:nvGrpSpPr>
          <p:cNvPr id="6" name="Group 6"/>
          <p:cNvGrpSpPr/>
          <p:nvPr/>
        </p:nvGrpSpPr>
        <p:grpSpPr>
          <a:xfrm>
            <a:off x="1028700" y="1028700"/>
            <a:ext cx="10692947" cy="8229600"/>
            <a:chOff x="0" y="0"/>
            <a:chExt cx="2816250" cy="2167467"/>
          </a:xfrm>
        </p:grpSpPr>
        <p:sp>
          <p:nvSpPr>
            <p:cNvPr id="7" name="Freeform 7"/>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grpSp>
        <p:nvGrpSpPr>
          <p:cNvPr id="9" name="Group 9"/>
          <p:cNvGrpSpPr/>
          <p:nvPr/>
        </p:nvGrpSpPr>
        <p:grpSpPr>
          <a:xfrm>
            <a:off x="12314093" y="1028700"/>
            <a:ext cx="4945207" cy="8229600"/>
            <a:chOff x="0" y="0"/>
            <a:chExt cx="1302441" cy="2167467"/>
          </a:xfrm>
        </p:grpSpPr>
        <p:sp>
          <p:nvSpPr>
            <p:cNvPr id="10" name="Freeform 10"/>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1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1170" y="456565"/>
            <a:ext cx="11322685" cy="8935720"/>
          </a:xfrm>
          <a:prstGeom prst="rect">
            <a:avLst/>
          </a:prstGeom>
        </p:spPr>
      </p:pic>
      <p:sp>
        <p:nvSpPr>
          <p:cNvPr id="12" name="TextBox 12"/>
          <p:cNvSpPr txBox="1"/>
          <p:nvPr/>
        </p:nvSpPr>
        <p:spPr>
          <a:xfrm>
            <a:off x="1828892" y="3009587"/>
            <a:ext cx="9037646" cy="3693160"/>
          </a:xfrm>
          <a:prstGeom prst="rect">
            <a:avLst/>
          </a:prstGeom>
        </p:spPr>
        <p:txBody>
          <a:bodyPr lIns="0" tIns="0" rIns="0" bIns="0" rtlCol="0" anchor="t">
            <a:spAutoFit/>
          </a:bodyPr>
          <a:lstStyle/>
          <a:p>
            <a:pPr algn="ctr">
              <a:lnSpc>
                <a:spcPct val="100000"/>
              </a:lnSpc>
            </a:pPr>
            <a:r>
              <a:rPr lang="en-US" sz="12000" b="1">
                <a:solidFill>
                  <a:srgbClr val="F9705A"/>
                </a:solidFill>
                <a:latin typeface="Jua Bold"/>
              </a:rPr>
              <a:t>Lắng nghe nhận xét</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22290" y="7754130"/>
            <a:ext cx="9323464" cy="3789361"/>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924782" y="-342871"/>
            <a:ext cx="7271573" cy="2955405"/>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3199477" y="1333192"/>
            <a:ext cx="5634353" cy="2289985"/>
          </a:xfrm>
          <a:prstGeom prst="rect">
            <a:avLst/>
          </a:prstGeom>
        </p:spPr>
      </p:pic>
      <p:pic>
        <p:nvPicPr>
          <p:cNvPr id="19"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30400" y="1257300"/>
            <a:ext cx="5942965" cy="9648825"/>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355039" y="1458238"/>
            <a:ext cx="5871919" cy="14951645"/>
          </a:xfrm>
          <a:prstGeom prst="rect">
            <a:avLst/>
          </a:prstGeom>
        </p:spPr>
      </p:pic>
      <p:pic>
        <p:nvPicPr>
          <p:cNvPr id="37" name="Picture 37"/>
          <p:cNvPicPr>
            <a:picLocks noChangeAspect="1"/>
          </p:cNvPicPr>
          <p:nvPr/>
        </p:nvPicPr>
        <p:blipFill>
          <a:blip r:embed="rId13"/>
          <a:srcRect/>
          <a:stretch>
            <a:fillRect/>
          </a:stretch>
        </p:blipFill>
        <p:spPr>
          <a:xfrm rot="1320000">
            <a:off x="473710" y="7393940"/>
            <a:ext cx="2025015" cy="2110740"/>
          </a:xfrm>
          <a:prstGeom prst="rect">
            <a:avLst/>
          </a:prstGeom>
        </p:spPr>
      </p:pic>
      <p:pic>
        <p:nvPicPr>
          <p:cNvPr id="23" name="Picture 12"/>
          <p:cNvPicPr>
            <a:picLocks noChangeAspect="1"/>
          </p:cNvPicPr>
          <p:nvPr/>
        </p:nvPicPr>
        <p:blipFill>
          <a:blip r:embed="rId14"/>
          <a:srcRect/>
          <a:stretch>
            <a:fillRect/>
          </a:stretch>
        </p:blipFill>
        <p:spPr>
          <a:xfrm rot="1320000">
            <a:off x="9046845" y="429895"/>
            <a:ext cx="2995295" cy="1692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u"/>
      </p:transition>
    </mc:Choice>
    <mc:Fallback xmlns="">
      <p:transition spd="slow">
        <p:wipe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8288000" cy="10287000"/>
          </a:xfrm>
          <a:prstGeom prst="rect">
            <a:avLst/>
          </a:prstGeom>
        </p:spPr>
      </p:pic>
      <p:grpSp>
        <p:nvGrpSpPr>
          <p:cNvPr id="6" name="Group 6"/>
          <p:cNvGrpSpPr/>
          <p:nvPr/>
        </p:nvGrpSpPr>
        <p:grpSpPr>
          <a:xfrm>
            <a:off x="863600" y="642620"/>
            <a:ext cx="16593185" cy="9020810"/>
            <a:chOff x="0" y="0"/>
            <a:chExt cx="2816250" cy="2167467"/>
          </a:xfrm>
        </p:grpSpPr>
        <p:sp>
          <p:nvSpPr>
            <p:cNvPr id="7" name="Freeform 7"/>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240"/>
                </a:lnSpc>
              </a:pPr>
              <a:endParaRPr/>
            </a:p>
          </p:txBody>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5163967" y="-190533"/>
            <a:ext cx="5634353" cy="2289985"/>
          </a:xfrm>
          <a:prstGeom prst="rect">
            <a:avLst/>
          </a:prstGeom>
        </p:spPr>
      </p:pic>
      <p:pic>
        <p:nvPicPr>
          <p:cNvPr id="37" name="Picture 37"/>
          <p:cNvPicPr>
            <a:picLocks noChangeAspect="1"/>
          </p:cNvPicPr>
          <p:nvPr/>
        </p:nvPicPr>
        <p:blipFill>
          <a:blip r:embed="rId5"/>
          <a:srcRect/>
          <a:stretch>
            <a:fillRect/>
          </a:stretch>
        </p:blipFill>
        <p:spPr>
          <a:xfrm rot="2040000">
            <a:off x="412750" y="8737600"/>
            <a:ext cx="1265555" cy="1318895"/>
          </a:xfrm>
          <a:prstGeom prst="rect">
            <a:avLst/>
          </a:prstGeom>
        </p:spPr>
      </p:pic>
      <p:pic>
        <p:nvPicPr>
          <p:cNvPr id="23" name="Picture 12"/>
          <p:cNvPicPr>
            <a:picLocks noChangeAspect="1"/>
          </p:cNvPicPr>
          <p:nvPr/>
        </p:nvPicPr>
        <p:blipFill>
          <a:blip r:embed="rId6"/>
          <a:srcRect/>
          <a:stretch>
            <a:fillRect/>
          </a:stretch>
        </p:blipFill>
        <p:spPr>
          <a:xfrm>
            <a:off x="16230600" y="114300"/>
            <a:ext cx="2146935" cy="1212850"/>
          </a:xfrm>
          <a:prstGeom prst="rect">
            <a:avLst/>
          </a:prstGeom>
        </p:spPr>
      </p:pic>
      <p:sp>
        <p:nvSpPr>
          <p:cNvPr id="20" name="Text Box 19"/>
          <p:cNvSpPr txBox="1"/>
          <p:nvPr/>
        </p:nvSpPr>
        <p:spPr>
          <a:xfrm>
            <a:off x="5463078" y="3742498"/>
            <a:ext cx="7834278" cy="1015663"/>
          </a:xfrm>
          <a:prstGeom prst="rect">
            <a:avLst/>
          </a:prstGeom>
          <a:noFill/>
        </p:spPr>
        <p:txBody>
          <a:bodyPr wrap="square" rtlCol="0">
            <a:spAutoFit/>
          </a:bodyPr>
          <a:lstStyle/>
          <a:p>
            <a:r>
              <a:rPr lang="en-US" sz="6000"/>
              <a:t>Cách mở bài, kết bài </a:t>
            </a:r>
          </a:p>
        </p:txBody>
      </p:sp>
      <p:sp>
        <p:nvSpPr>
          <p:cNvPr id="21" name="Text Box 20"/>
          <p:cNvSpPr txBox="1"/>
          <p:nvPr/>
        </p:nvSpPr>
        <p:spPr>
          <a:xfrm>
            <a:off x="5539278" y="5495098"/>
            <a:ext cx="10234122" cy="1015663"/>
          </a:xfrm>
          <a:prstGeom prst="rect">
            <a:avLst/>
          </a:prstGeom>
          <a:noFill/>
        </p:spPr>
        <p:txBody>
          <a:bodyPr wrap="square" rtlCol="0">
            <a:spAutoFit/>
          </a:bodyPr>
          <a:lstStyle/>
          <a:p>
            <a:r>
              <a:rPr lang="en-US" sz="6000"/>
              <a:t>Cách dùng từ, đặt câu, chính tả </a:t>
            </a:r>
          </a:p>
        </p:txBody>
      </p:sp>
      <p:sp>
        <p:nvSpPr>
          <p:cNvPr id="25" name="Text Box 24"/>
          <p:cNvSpPr txBox="1"/>
          <p:nvPr/>
        </p:nvSpPr>
        <p:spPr>
          <a:xfrm>
            <a:off x="5539278" y="7247698"/>
            <a:ext cx="10234122" cy="1938992"/>
          </a:xfrm>
          <a:prstGeom prst="rect">
            <a:avLst/>
          </a:prstGeom>
          <a:noFill/>
        </p:spPr>
        <p:txBody>
          <a:bodyPr wrap="square" rtlCol="0">
            <a:spAutoFit/>
          </a:bodyPr>
          <a:lstStyle/>
          <a:p>
            <a:r>
              <a:rPr lang="en-US" sz="6000" dirty="0" err="1"/>
              <a:t>Cách</a:t>
            </a:r>
            <a:r>
              <a:rPr lang="en-US" sz="6000" dirty="0"/>
              <a:t> </a:t>
            </a:r>
            <a:r>
              <a:rPr lang="en-US" sz="6000" dirty="0" err="1"/>
              <a:t>dùng</a:t>
            </a:r>
            <a:r>
              <a:rPr lang="en-US" sz="6000" dirty="0"/>
              <a:t> </a:t>
            </a:r>
            <a:r>
              <a:rPr lang="en-US" sz="6000" dirty="0" err="1"/>
              <a:t>các</a:t>
            </a:r>
            <a:r>
              <a:rPr lang="en-US" sz="6000" dirty="0"/>
              <a:t> </a:t>
            </a:r>
            <a:r>
              <a:rPr lang="en-US" sz="6000" dirty="0" err="1"/>
              <a:t>biện</a:t>
            </a:r>
            <a:r>
              <a:rPr lang="en-US" sz="6000" dirty="0"/>
              <a:t> </a:t>
            </a:r>
            <a:r>
              <a:rPr lang="en-US" sz="6000" dirty="0" err="1"/>
              <a:t>pháp</a:t>
            </a:r>
            <a:r>
              <a:rPr lang="en-US" sz="6000" dirty="0"/>
              <a:t> </a:t>
            </a:r>
            <a:r>
              <a:rPr lang="en-US" sz="6000" dirty="0" err="1"/>
              <a:t>tu</a:t>
            </a:r>
            <a:r>
              <a:rPr lang="en-US" sz="6000" dirty="0"/>
              <a:t> </a:t>
            </a:r>
            <a:r>
              <a:rPr lang="en-US" sz="6000" dirty="0" err="1"/>
              <a:t>từ</a:t>
            </a:r>
            <a:r>
              <a:rPr lang="en-US" sz="6000" dirty="0"/>
              <a:t>: so </a:t>
            </a:r>
            <a:r>
              <a:rPr lang="en-US" sz="6000" dirty="0" err="1"/>
              <a:t>sánh</a:t>
            </a:r>
            <a:r>
              <a:rPr lang="en-US" sz="6000" dirty="0"/>
              <a:t>, </a:t>
            </a:r>
            <a:r>
              <a:rPr lang="en-US" sz="6000" dirty="0" err="1"/>
              <a:t>nhân</a:t>
            </a:r>
            <a:r>
              <a:rPr lang="en-US" sz="6000" dirty="0"/>
              <a:t> </a:t>
            </a:r>
            <a:r>
              <a:rPr lang="en-US" sz="6000" dirty="0" err="1"/>
              <a:t>hóa</a:t>
            </a:r>
            <a:r>
              <a:rPr lang="en-US" sz="6000" dirty="0"/>
              <a:t>,... </a:t>
            </a:r>
          </a:p>
        </p:txBody>
      </p:sp>
      <p:pic>
        <p:nvPicPr>
          <p:cNvPr id="26" name="Picture 9"/>
          <p:cNvPicPr>
            <a:picLocks noChangeAspect="1"/>
          </p:cNvPicPr>
          <p:nvPr/>
        </p:nvPicPr>
        <p:blipFill>
          <a:blip r:embed="rId7"/>
          <a:srcRect/>
          <a:stretch>
            <a:fillRect/>
          </a:stretch>
        </p:blipFill>
        <p:spPr>
          <a:xfrm rot="16200000">
            <a:off x="4475543" y="3665772"/>
            <a:ext cx="702945" cy="1013875"/>
          </a:xfrm>
          <a:prstGeom prst="rect">
            <a:avLst/>
          </a:prstGeom>
        </p:spPr>
      </p:pic>
      <p:pic>
        <p:nvPicPr>
          <p:cNvPr id="27" name="Picture 9"/>
          <p:cNvPicPr>
            <a:picLocks noChangeAspect="1"/>
          </p:cNvPicPr>
          <p:nvPr/>
        </p:nvPicPr>
        <p:blipFill>
          <a:blip r:embed="rId7"/>
          <a:srcRect/>
          <a:stretch>
            <a:fillRect/>
          </a:stretch>
        </p:blipFill>
        <p:spPr>
          <a:xfrm rot="16200000">
            <a:off x="4475543" y="7170972"/>
            <a:ext cx="702945" cy="1013875"/>
          </a:xfrm>
          <a:prstGeom prst="rect">
            <a:avLst/>
          </a:prstGeom>
        </p:spPr>
      </p:pic>
      <p:pic>
        <p:nvPicPr>
          <p:cNvPr id="28" name="Picture 9"/>
          <p:cNvPicPr>
            <a:picLocks noChangeAspect="1"/>
          </p:cNvPicPr>
          <p:nvPr/>
        </p:nvPicPr>
        <p:blipFill>
          <a:blip r:embed="rId7"/>
          <a:srcRect/>
          <a:stretch>
            <a:fillRect/>
          </a:stretch>
        </p:blipFill>
        <p:spPr>
          <a:xfrm rot="16200000">
            <a:off x="4475543" y="5418372"/>
            <a:ext cx="702945" cy="1013875"/>
          </a:xfrm>
          <a:prstGeom prst="rect">
            <a:avLst/>
          </a:prstGeom>
        </p:spPr>
      </p:pic>
      <p:pic>
        <p:nvPicPr>
          <p:cNvPr id="3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4032" y="3575720"/>
            <a:ext cx="2404048" cy="5493985"/>
          </a:xfrm>
          <a:prstGeom prst="rect">
            <a:avLst/>
          </a:prstGeom>
        </p:spPr>
      </p:pic>
      <p:pic>
        <p:nvPicPr>
          <p:cNvPr id="3" name="Picture 2">
            <a:extLst>
              <a:ext uri="{FF2B5EF4-FFF2-40B4-BE49-F238E27FC236}">
                <a16:creationId xmlns:a16="http://schemas.microsoft.com/office/drawing/2014/main" id="{CFAF9523-711D-489C-6859-DF0B2E471BEB}"/>
              </a:ext>
            </a:extLst>
          </p:cNvPr>
          <p:cNvPicPr>
            <a:picLocks noChangeAspect="1"/>
          </p:cNvPicPr>
          <p:nvPr/>
        </p:nvPicPr>
        <p:blipFill>
          <a:blip r:embed="rId10"/>
          <a:stretch>
            <a:fillRect/>
          </a:stretch>
        </p:blipFill>
        <p:spPr>
          <a:xfrm>
            <a:off x="2738898" y="328596"/>
            <a:ext cx="12842588" cy="30853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880</Words>
  <Application>Microsoft Office PowerPoint</Application>
  <PresentationFormat>Custom</PresentationFormat>
  <Paragraphs>63</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Wingdings</vt:lpstr>
      <vt:lpstr>Calibri</vt:lpstr>
      <vt:lpstr>Segoe UI Black</vt:lpstr>
      <vt:lpstr>Arial</vt:lpstr>
      <vt:lpstr>Jua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Illustrative Weather Quiz Game Presentation</dc:title>
  <dc:creator>EduFive</dc:creator>
  <cp:lastModifiedBy>ASUS</cp:lastModifiedBy>
  <cp:revision>6</cp:revision>
  <dcterms:created xsi:type="dcterms:W3CDTF">2006-08-16T00:00:00Z</dcterms:created>
  <dcterms:modified xsi:type="dcterms:W3CDTF">2023-03-25T12:35:13Z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6AF052DDA1484443B2590C4CC3D425E8</vt:lpwstr>
  </property>
  <property fmtid="{D5CDD505-2E9C-101B-9397-08002B2CF9AE}" pid="3" name="KSOProductBuildVer">
    <vt:lpwstr>1033-11.2.0.11486</vt:lpwstr>
  </property>
</Properties>
</file>