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8"/>
  </p:notesMasterIdLst>
  <p:sldIdLst>
    <p:sldId id="256" r:id="rId2"/>
    <p:sldId id="260" r:id="rId3"/>
    <p:sldId id="258" r:id="rId4"/>
    <p:sldId id="257" r:id="rId5"/>
    <p:sldId id="259" r:id="rId6"/>
    <p:sldId id="307" r:id="rId7"/>
    <p:sldId id="308" r:id="rId8"/>
    <p:sldId id="309" r:id="rId9"/>
    <p:sldId id="316" r:id="rId10"/>
    <p:sldId id="261" r:id="rId11"/>
    <p:sldId id="312" r:id="rId12"/>
    <p:sldId id="313" r:id="rId13"/>
    <p:sldId id="314" r:id="rId14"/>
    <p:sldId id="315" r:id="rId15"/>
    <p:sldId id="317" r:id="rId16"/>
    <p:sldId id="318" r:id="rId17"/>
    <p:sldId id="319" r:id="rId18"/>
    <p:sldId id="320" r:id="rId19"/>
    <p:sldId id="322" r:id="rId20"/>
    <p:sldId id="321" r:id="rId21"/>
    <p:sldId id="324" r:id="rId22"/>
    <p:sldId id="326" r:id="rId23"/>
    <p:sldId id="325" r:id="rId24"/>
    <p:sldId id="328" r:id="rId25"/>
    <p:sldId id="329" r:id="rId26"/>
    <p:sldId id="323" r:id="rId27"/>
  </p:sldIdLst>
  <p:sldSz cx="9144000" cy="5143500" type="screen16x9"/>
  <p:notesSz cx="6858000" cy="9144000"/>
  <p:embeddedFontLst>
    <p:embeddedFont>
      <p:font typeface="Comfortaa" panose="020B0604020202020204" charset="0"/>
      <p:regular r:id="rId29"/>
      <p:bold r:id="rId30"/>
    </p:embeddedFont>
    <p:embeddedFont>
      <p:font typeface="VNI-Avo" panose="020B0604020202020204"/>
      <p:regular r:id="rId31"/>
      <p:bold r:id="rId32"/>
      <p:italic r:id="rId33"/>
      <p:boldItalic r:id="rId34"/>
    </p:embeddedFont>
    <p:embeddedFont>
      <p:font typeface="Quicksand" panose="020B0604020202020204" charset="0"/>
      <p:regular r:id="rId35"/>
      <p:bold r:id="rId36"/>
    </p:embeddedFont>
    <p:embeddedFont>
      <p:font typeface="Patrick Hand SC" panose="020B0604020202020204" charset="0"/>
      <p:regular r:id="rId37"/>
    </p:embeddedFont>
    <p:embeddedFont>
      <p:font typeface="VNI-Cooper" panose="020B0604020202020204"/>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3BA2B-444E-4FAC-94A4-DBAE321A5BC4}">
  <a:tblStyle styleId="{1E13BA2B-444E-4FAC-94A4-DBAE321A5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81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42447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05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1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481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96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65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659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6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80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0" name="Picture 19"/>
          <p:cNvPicPr>
            <a:picLocks noChangeAspect="1"/>
          </p:cNvPicPr>
          <p:nvPr/>
        </p:nvPicPr>
        <p:blipFill rotWithShape="1">
          <a:blip r:embed="rId4"/>
          <a:srcRect b="32776"/>
          <a:stretch/>
        </p:blipFill>
        <p:spPr>
          <a:xfrm>
            <a:off x="-97713" y="522571"/>
            <a:ext cx="9241713" cy="4691784"/>
          </a:xfrm>
          <a:prstGeom prst="rect">
            <a:avLst/>
          </a:prstGeom>
        </p:spPr>
      </p:pic>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TextBox 725"/>
          <p:cNvSpPr txBox="1"/>
          <p:nvPr/>
        </p:nvSpPr>
        <p:spPr>
          <a:xfrm>
            <a:off x="3174791" y="874655"/>
            <a:ext cx="2307255" cy="523220"/>
          </a:xfrm>
          <a:prstGeom prst="rect">
            <a:avLst/>
          </a:prstGeom>
          <a:noFill/>
        </p:spPr>
        <p:txBody>
          <a:bodyPr wrap="square" rtlCol="0">
            <a:spAutoFit/>
          </a:bodyPr>
          <a:lstStyle/>
          <a:p>
            <a:r>
              <a:rPr lang="en-US" sz="2800" b="1" dirty="0" err="1">
                <a:solidFill>
                  <a:srgbClr val="FF0000"/>
                </a:solidFill>
                <a:latin typeface="VNI-Avo" pitchFamily="2" charset="0"/>
              </a:rPr>
              <a:t>Taäp</a:t>
            </a:r>
            <a:r>
              <a:rPr lang="en-US" sz="2800" b="1" dirty="0">
                <a:solidFill>
                  <a:srgbClr val="FF0000"/>
                </a:solidFill>
                <a:latin typeface="VNI-Avo" pitchFamily="2" charset="0"/>
              </a:rPr>
              <a:t> </a:t>
            </a:r>
            <a:r>
              <a:rPr lang="en-US" sz="2800" b="1" dirty="0" err="1">
                <a:solidFill>
                  <a:srgbClr val="FF0000"/>
                </a:solidFill>
                <a:latin typeface="VNI-Avo" pitchFamily="2" charset="0"/>
              </a:rPr>
              <a:t>ñoïc</a:t>
            </a:r>
            <a:endParaRPr lang="en-US" sz="2800" b="1" dirty="0">
              <a:solidFill>
                <a:srgbClr val="FF0000"/>
              </a:solidFill>
              <a:latin typeface="VNI-Avo" pitchFamily="2" charset="0"/>
            </a:endParaRPr>
          </a:p>
        </p:txBody>
      </p:sp>
      <p:pic>
        <p:nvPicPr>
          <p:cNvPr id="12" name="Picture 11"/>
          <p:cNvPicPr>
            <a:picLocks noChangeAspect="1"/>
          </p:cNvPicPr>
          <p:nvPr/>
        </p:nvPicPr>
        <p:blipFill rotWithShape="1">
          <a:blip r:embed="rId5"/>
          <a:srcRect t="18372" b="31459"/>
          <a:stretch/>
        </p:blipFill>
        <p:spPr>
          <a:xfrm>
            <a:off x="1186771" y="1309344"/>
            <a:ext cx="5218660" cy="1937305"/>
          </a:xfrm>
          <a:prstGeom prst="rect">
            <a:avLst/>
          </a:prstGeom>
        </p:spPr>
      </p:pic>
      <p:grpSp>
        <p:nvGrpSpPr>
          <p:cNvPr id="10" name="Group 9"/>
          <p:cNvGrpSpPr/>
          <p:nvPr/>
        </p:nvGrpSpPr>
        <p:grpSpPr>
          <a:xfrm rot="21309702">
            <a:off x="6219627" y="1356188"/>
            <a:ext cx="2527195" cy="3330284"/>
            <a:chOff x="598560" y="1127257"/>
            <a:chExt cx="3061353" cy="4081804"/>
          </a:xfrm>
        </p:grpSpPr>
        <p:grpSp>
          <p:nvGrpSpPr>
            <p:cNvPr id="9" name="Group 8"/>
            <p:cNvGrpSpPr/>
            <p:nvPr/>
          </p:nvGrpSpPr>
          <p:grpSpPr>
            <a:xfrm>
              <a:off x="598560" y="1127257"/>
              <a:ext cx="3061353" cy="4081804"/>
              <a:chOff x="2287995" y="1361921"/>
              <a:chExt cx="3061353" cy="4081804"/>
            </a:xfrm>
          </p:grpSpPr>
          <p:pic>
            <p:nvPicPr>
              <p:cNvPr id="7" name="Picture 6"/>
              <p:cNvPicPr>
                <a:picLocks noChangeAspect="1"/>
              </p:cNvPicPr>
              <p:nvPr/>
            </p:nvPicPr>
            <p:blipFill>
              <a:blip r:embed="rId6"/>
              <a:stretch>
                <a:fillRect/>
              </a:stretch>
            </p:blipFill>
            <p:spPr>
              <a:xfrm rot="1245578">
                <a:off x="2287995" y="1361921"/>
                <a:ext cx="3061353" cy="4081804"/>
              </a:xfrm>
              <a:prstGeom prst="rect">
                <a:avLst/>
              </a:prstGeom>
            </p:spPr>
          </p:pic>
          <p:sp>
            <p:nvSpPr>
              <p:cNvPr id="8" name="Rectangle 7"/>
              <p:cNvSpPr/>
              <p:nvPr/>
            </p:nvSpPr>
            <p:spPr>
              <a:xfrm rot="1264524">
                <a:off x="2523224" y="1488414"/>
                <a:ext cx="2615983" cy="380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a:stretch>
              <a:fillRect/>
            </a:stretch>
          </p:blipFill>
          <p:spPr>
            <a:xfrm rot="1261233">
              <a:off x="980027" y="1427626"/>
              <a:ext cx="2323505" cy="3496875"/>
            </a:xfrm>
            <a:prstGeom prst="rect">
              <a:avLst/>
            </a:prstGeom>
          </p:spPr>
        </p:pic>
      </p:grpSp>
      <p:sp>
        <p:nvSpPr>
          <p:cNvPr id="725" name="Google Shape;725;p27"/>
          <p:cNvSpPr/>
          <p:nvPr/>
        </p:nvSpPr>
        <p:spPr>
          <a:xfrm rot="-7788965">
            <a:off x="7475979" y="669008"/>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TextBox 726"/>
          <p:cNvSpPr txBox="1"/>
          <p:nvPr/>
        </p:nvSpPr>
        <p:spPr>
          <a:xfrm>
            <a:off x="1828675" y="1867978"/>
            <a:ext cx="4545205" cy="584775"/>
          </a:xfrm>
          <a:prstGeom prst="rect">
            <a:avLst/>
          </a:prstGeom>
          <a:noFill/>
        </p:spPr>
        <p:txBody>
          <a:bodyPr wrap="square" rtlCol="0">
            <a:spAutoFit/>
          </a:bodyPr>
          <a:lstStyle/>
          <a:p>
            <a:r>
              <a:rPr lang="en-US" sz="3200" b="1" dirty="0">
                <a:latin typeface="VNI-Cooper" pitchFamily="2" charset="0"/>
              </a:rPr>
              <a:t>TIEÁNG RAO ÑEÂM</a:t>
            </a:r>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ackgroundRemoval t="10000" b="90000" l="2500" r="96750"/>
                    </a14:imgEffect>
                  </a14:imgLayer>
                </a14:imgProps>
              </a:ext>
            </a:extLst>
          </a:blip>
          <a:stretch>
            <a:fillRect/>
          </a:stretch>
        </p:blipFill>
        <p:spPr>
          <a:xfrm rot="20824837">
            <a:off x="4656343" y="2986218"/>
            <a:ext cx="2089531" cy="2089531"/>
          </a:xfrm>
          <a:prstGeom prst="rect">
            <a:avLst/>
          </a:prstGeom>
        </p:spPr>
      </p:pic>
      <p:pic>
        <p:nvPicPr>
          <p:cNvPr id="19" name="Picture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810350" y="2716483"/>
            <a:ext cx="4503595" cy="278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25"/>
                                        </p:tgtEl>
                                        <p:attrNameLst>
                                          <p:attrName>style.visibility</p:attrName>
                                        </p:attrNameLst>
                                      </p:cBhvr>
                                      <p:to>
                                        <p:strVal val="visible"/>
                                      </p:to>
                                    </p:set>
                                    <p:animEffect transition="in" filter="fade">
                                      <p:cBhvr>
                                        <p:cTn id="18" dur="1000"/>
                                        <p:tgtEl>
                                          <p:spTgt spid="725"/>
                                        </p:tgtEl>
                                      </p:cBhvr>
                                    </p:animEffect>
                                    <p:anim calcmode="lin" valueType="num">
                                      <p:cBhvr>
                                        <p:cTn id="19" dur="1000" fill="hold"/>
                                        <p:tgtEl>
                                          <p:spTgt spid="725"/>
                                        </p:tgtEl>
                                        <p:attrNameLst>
                                          <p:attrName>ppt_x</p:attrName>
                                        </p:attrNameLst>
                                      </p:cBhvr>
                                      <p:tavLst>
                                        <p:tav tm="0">
                                          <p:val>
                                            <p:strVal val="#ppt_x"/>
                                          </p:val>
                                        </p:tav>
                                        <p:tav tm="100000">
                                          <p:val>
                                            <p:strVal val="#ppt_x"/>
                                          </p:val>
                                        </p:tav>
                                      </p:tavLst>
                                    </p:anim>
                                    <p:anim calcmode="lin" valueType="num">
                                      <p:cBhvr>
                                        <p:cTn id="20" dur="1000" fill="hold"/>
                                        <p:tgtEl>
                                          <p:spTgt spid="72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27"/>
                                        </p:tgtEl>
                                        <p:attrNameLst>
                                          <p:attrName>style.visibility</p:attrName>
                                        </p:attrNameLst>
                                      </p:cBhvr>
                                      <p:to>
                                        <p:strVal val="visible"/>
                                      </p:to>
                                    </p:set>
                                    <p:animEffect transition="in" filter="fade">
                                      <p:cBhvr>
                                        <p:cTn id="36" dur="1000"/>
                                        <p:tgtEl>
                                          <p:spTgt spid="727"/>
                                        </p:tgtEl>
                                      </p:cBhvr>
                                    </p:animEffect>
                                    <p:anim calcmode="lin" valueType="num">
                                      <p:cBhvr>
                                        <p:cTn id="37" dur="1000" fill="hold"/>
                                        <p:tgtEl>
                                          <p:spTgt spid="727"/>
                                        </p:tgtEl>
                                        <p:attrNameLst>
                                          <p:attrName>ppt_x</p:attrName>
                                        </p:attrNameLst>
                                      </p:cBhvr>
                                      <p:tavLst>
                                        <p:tav tm="0">
                                          <p:val>
                                            <p:strVal val="#ppt_x"/>
                                          </p:val>
                                        </p:tav>
                                        <p:tav tm="100000">
                                          <p:val>
                                            <p:strVal val="#ppt_x"/>
                                          </p:val>
                                        </p:tav>
                                      </p:tavLst>
                                    </p:anim>
                                    <p:anim calcmode="lin" valueType="num">
                                      <p:cBhvr>
                                        <p:cTn id="38" dur="1000" fill="hold"/>
                                        <p:tgtEl>
                                          <p:spTgt spid="7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animBg="1"/>
      <p:bldP spid="7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76" name="Picture 75"/>
          <p:cNvPicPr>
            <a:picLocks noChangeAspect="1"/>
          </p:cNvPicPr>
          <p:nvPr/>
        </p:nvPicPr>
        <p:blipFill rotWithShape="1">
          <a:blip r:embed="rId4"/>
          <a:srcRect b="32776"/>
          <a:stretch/>
        </p:blipFill>
        <p:spPr>
          <a:xfrm>
            <a:off x="-97713" y="522571"/>
            <a:ext cx="9241713" cy="4691784"/>
          </a:xfrm>
          <a:prstGeom prst="rect">
            <a:avLst/>
          </a:prstGeom>
        </p:spPr>
      </p:pic>
      <p:sp>
        <p:nvSpPr>
          <p:cNvPr id="77" name="Rectangle: Rounded Corners 76"/>
          <p:cNvSpPr/>
          <p:nvPr/>
        </p:nvSpPr>
        <p:spPr>
          <a:xfrm>
            <a:off x="3261772" y="1498633"/>
            <a:ext cx="4348065" cy="9093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3109372" y="1346233"/>
            <a:ext cx="4348065" cy="909320"/>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Google Shape;910;p32"/>
          <p:cNvSpPr/>
          <p:nvPr/>
        </p:nvSpPr>
        <p:spPr>
          <a:xfrm>
            <a:off x="1285367" y="1238868"/>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txBox="1">
            <a:spLocks noGrp="1"/>
          </p:cNvSpPr>
          <p:nvPr>
            <p:ph type="title" idx="2"/>
          </p:nvPr>
        </p:nvSpPr>
        <p:spPr>
          <a:xfrm>
            <a:off x="1340895" y="1308747"/>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912" name="Google Shape;912;p32"/>
          <p:cNvGrpSpPr/>
          <p:nvPr/>
        </p:nvGrpSpPr>
        <p:grpSpPr>
          <a:xfrm rot="-511074">
            <a:off x="7957994" y="3736037"/>
            <a:ext cx="865643" cy="870452"/>
            <a:chOff x="6800087" y="4246967"/>
            <a:chExt cx="756000" cy="760200"/>
          </a:xfrm>
        </p:grpSpPr>
        <p:sp>
          <p:nvSpPr>
            <p:cNvPr id="913" name="Google Shape;913;p32"/>
            <p:cNvSpPr/>
            <p:nvPr/>
          </p:nvSpPr>
          <p:spPr>
            <a:xfrm rot="1566802">
              <a:off x="6897273" y="4341357"/>
              <a:ext cx="561628" cy="57142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txBox="1"/>
            <p:nvPr/>
          </p:nvSpPr>
          <p:spPr>
            <a:xfrm rot="1567264">
              <a:off x="7032142" y="4339415"/>
              <a:ext cx="380903" cy="5714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3"/>
                  </a:solidFill>
                  <a:latin typeface="Patrick Hand SC"/>
                  <a:ea typeface="Patrick Hand SC"/>
                  <a:cs typeface="Patrick Hand SC"/>
                  <a:sym typeface="Patrick Hand SC"/>
                </a:rPr>
                <a:t>?</a:t>
              </a:r>
              <a:endParaRPr sz="3400" b="1">
                <a:solidFill>
                  <a:schemeClr val="accent3"/>
                </a:solidFill>
                <a:latin typeface="Patrick Hand SC"/>
                <a:ea typeface="Patrick Hand SC"/>
                <a:cs typeface="Patrick Hand SC"/>
                <a:sym typeface="Patrick Hand SC"/>
              </a:endParaRPr>
            </a:p>
          </p:txBody>
        </p:sp>
      </p:grpSp>
      <p:grpSp>
        <p:nvGrpSpPr>
          <p:cNvPr id="916" name="Google Shape;916;p32"/>
          <p:cNvGrpSpPr/>
          <p:nvPr/>
        </p:nvGrpSpPr>
        <p:grpSpPr>
          <a:xfrm>
            <a:off x="459283" y="3625008"/>
            <a:ext cx="932846" cy="932846"/>
            <a:chOff x="459283" y="3625008"/>
            <a:chExt cx="932846" cy="932846"/>
          </a:xfrm>
        </p:grpSpPr>
        <p:sp>
          <p:nvSpPr>
            <p:cNvPr id="917" name="Google Shape;917;p32"/>
            <p:cNvSpPr/>
            <p:nvPr/>
          </p:nvSpPr>
          <p:spPr>
            <a:xfrm rot="-8100000">
              <a:off x="407211" y="395036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8100000">
              <a:off x="537971" y="363456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8100000">
              <a:off x="546969" y="361284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rot="-8100000">
              <a:off x="880952" y="405942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8100000">
              <a:off x="904935" y="415075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8100000">
              <a:off x="789688" y="405487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100000">
              <a:off x="866835" y="395792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100000">
              <a:off x="986710" y="406896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100000">
              <a:off x="1093108" y="426169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100000">
              <a:off x="1006499" y="426160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100000">
              <a:off x="1073858" y="436787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100000">
              <a:off x="1096239" y="445741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100000">
              <a:off x="1175602" y="441053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100000">
              <a:off x="1184215" y="429528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100000">
              <a:off x="1277787" y="433488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100000">
              <a:off x="1247140" y="425067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100000">
              <a:off x="1160612" y="418472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100000">
              <a:off x="1074095" y="416518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100000">
              <a:off x="854775" y="385929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100000">
              <a:off x="774800" y="386680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100000">
              <a:off x="674160" y="392916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100000">
              <a:off x="678950" y="383781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100000">
              <a:off x="751061" y="375712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100000">
              <a:off x="582169" y="393096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100000">
              <a:off x="807828" y="416347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100000">
              <a:off x="967826" y="397136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100000">
              <a:off x="996996" y="416521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100000">
              <a:off x="760212" y="396788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100000">
              <a:off x="1071611" y="407598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100000">
              <a:off x="691674" y="405286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100000">
              <a:off x="919327" y="426813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2"/>
          <p:cNvGrpSpPr/>
          <p:nvPr/>
        </p:nvGrpSpPr>
        <p:grpSpPr>
          <a:xfrm>
            <a:off x="7898308" y="723458"/>
            <a:ext cx="932846" cy="932846"/>
            <a:chOff x="7898308" y="723458"/>
            <a:chExt cx="932846" cy="932846"/>
          </a:xfrm>
        </p:grpSpPr>
        <p:sp>
          <p:nvSpPr>
            <p:cNvPr id="949" name="Google Shape;949;p32"/>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74"/>
          <p:cNvSpPr txBox="1"/>
          <p:nvPr/>
        </p:nvSpPr>
        <p:spPr>
          <a:xfrm>
            <a:off x="3684183" y="1477727"/>
            <a:ext cx="3529783" cy="646331"/>
          </a:xfrm>
          <a:prstGeom prst="rect">
            <a:avLst/>
          </a:prstGeom>
          <a:noFill/>
        </p:spPr>
        <p:txBody>
          <a:bodyPr wrap="square" rtlCol="0">
            <a:spAutoFit/>
          </a:bodyPr>
          <a:lstStyle/>
          <a:p>
            <a:r>
              <a:rPr lang="en-US" sz="3600" b="1" dirty="0">
                <a:solidFill>
                  <a:schemeClr val="accent5"/>
                </a:solidFill>
              </a:rPr>
              <a:t>TÌM HIỂU BÀI</a:t>
            </a: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311709" y="2330072"/>
            <a:ext cx="3066255" cy="3066255"/>
          </a:xfrm>
          <a:prstGeom prst="rect">
            <a:avLst/>
          </a:prstGeom>
        </p:spPr>
      </p:pic>
      <p:cxnSp>
        <p:nvCxnSpPr>
          <p:cNvPr id="7" name="Straight Connector 6"/>
          <p:cNvCxnSpPr/>
          <p:nvPr/>
        </p:nvCxnSpPr>
        <p:spPr>
          <a:xfrm>
            <a:off x="3109372" y="2575249"/>
            <a:ext cx="4500465"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style.rotation</p:attrName>
                                        </p:attrNameLst>
                                      </p:cBhvr>
                                      <p:tavLst>
                                        <p:tav tm="0">
                                          <p:val>
                                            <p:fltVal val="90"/>
                                          </p:val>
                                        </p:tav>
                                        <p:tav tm="100000">
                                          <p:val>
                                            <p:fltVal val="0"/>
                                          </p:val>
                                        </p:tav>
                                      </p:tavLst>
                                    </p:anim>
                                    <p:animEffect transition="in" filter="fade">
                                      <p:cBhvr>
                                        <p:cTn id="10" dur="1000"/>
                                        <p:tgtEl>
                                          <p:spTgt spid="7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7" presetID="31" presetClass="entr" presetSubtype="0" fill="hold" grpId="0" nodeType="withEffect">
                                  <p:stCondLst>
                                    <p:cond delay="0"/>
                                  </p:stCondLst>
                                  <p:childTnLst>
                                    <p:set>
                                      <p:cBhvr>
                                        <p:cTn id="18" dur="1" fill="hold">
                                          <p:stCondLst>
                                            <p:cond delay="0"/>
                                          </p:stCondLst>
                                        </p:cTn>
                                        <p:tgtEl>
                                          <p:spTgt spid="910"/>
                                        </p:tgtEl>
                                        <p:attrNameLst>
                                          <p:attrName>style.visibility</p:attrName>
                                        </p:attrNameLst>
                                      </p:cBhvr>
                                      <p:to>
                                        <p:strVal val="visible"/>
                                      </p:to>
                                    </p:set>
                                    <p:anim calcmode="lin" valueType="num">
                                      <p:cBhvr>
                                        <p:cTn id="19" dur="1000" fill="hold"/>
                                        <p:tgtEl>
                                          <p:spTgt spid="910"/>
                                        </p:tgtEl>
                                        <p:attrNameLst>
                                          <p:attrName>ppt_w</p:attrName>
                                        </p:attrNameLst>
                                      </p:cBhvr>
                                      <p:tavLst>
                                        <p:tav tm="0">
                                          <p:val>
                                            <p:fltVal val="0"/>
                                          </p:val>
                                        </p:tav>
                                        <p:tav tm="100000">
                                          <p:val>
                                            <p:strVal val="#ppt_w"/>
                                          </p:val>
                                        </p:tav>
                                      </p:tavLst>
                                    </p:anim>
                                    <p:anim calcmode="lin" valueType="num">
                                      <p:cBhvr>
                                        <p:cTn id="20" dur="1000" fill="hold"/>
                                        <p:tgtEl>
                                          <p:spTgt spid="910"/>
                                        </p:tgtEl>
                                        <p:attrNameLst>
                                          <p:attrName>ppt_h</p:attrName>
                                        </p:attrNameLst>
                                      </p:cBhvr>
                                      <p:tavLst>
                                        <p:tav tm="0">
                                          <p:val>
                                            <p:fltVal val="0"/>
                                          </p:val>
                                        </p:tav>
                                        <p:tav tm="100000">
                                          <p:val>
                                            <p:strVal val="#ppt_h"/>
                                          </p:val>
                                        </p:tav>
                                      </p:tavLst>
                                    </p:anim>
                                    <p:anim calcmode="lin" valueType="num">
                                      <p:cBhvr>
                                        <p:cTn id="21" dur="1000" fill="hold"/>
                                        <p:tgtEl>
                                          <p:spTgt spid="910"/>
                                        </p:tgtEl>
                                        <p:attrNameLst>
                                          <p:attrName>style.rotation</p:attrName>
                                        </p:attrNameLst>
                                      </p:cBhvr>
                                      <p:tavLst>
                                        <p:tav tm="0">
                                          <p:val>
                                            <p:fltVal val="90"/>
                                          </p:val>
                                        </p:tav>
                                        <p:tav tm="100000">
                                          <p:val>
                                            <p:fltVal val="0"/>
                                          </p:val>
                                        </p:tav>
                                      </p:tavLst>
                                    </p:anim>
                                    <p:animEffect transition="in" filter="fade">
                                      <p:cBhvr>
                                        <p:cTn id="22" dur="1000"/>
                                        <p:tgtEl>
                                          <p:spTgt spid="91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3" presetID="31" presetClass="entr" presetSubtype="0" fill="hold" grpId="0" nodeType="withEffect">
                                  <p:stCondLst>
                                    <p:cond delay="0"/>
                                  </p:stCondLst>
                                  <p:childTnLst>
                                    <p:set>
                                      <p:cBhvr>
                                        <p:cTn id="24" dur="1" fill="hold">
                                          <p:stCondLst>
                                            <p:cond delay="0"/>
                                          </p:stCondLst>
                                        </p:cTn>
                                        <p:tgtEl>
                                          <p:spTgt spid="911"/>
                                        </p:tgtEl>
                                        <p:attrNameLst>
                                          <p:attrName>style.visibility</p:attrName>
                                        </p:attrNameLst>
                                      </p:cBhvr>
                                      <p:to>
                                        <p:strVal val="visible"/>
                                      </p:to>
                                    </p:set>
                                    <p:anim calcmode="lin" valueType="num">
                                      <p:cBhvr>
                                        <p:cTn id="25" dur="1000" fill="hold"/>
                                        <p:tgtEl>
                                          <p:spTgt spid="911"/>
                                        </p:tgtEl>
                                        <p:attrNameLst>
                                          <p:attrName>ppt_w</p:attrName>
                                        </p:attrNameLst>
                                      </p:cBhvr>
                                      <p:tavLst>
                                        <p:tav tm="0">
                                          <p:val>
                                            <p:fltVal val="0"/>
                                          </p:val>
                                        </p:tav>
                                        <p:tav tm="100000">
                                          <p:val>
                                            <p:strVal val="#ppt_w"/>
                                          </p:val>
                                        </p:tav>
                                      </p:tavLst>
                                    </p:anim>
                                    <p:anim calcmode="lin" valueType="num">
                                      <p:cBhvr>
                                        <p:cTn id="26" dur="1000" fill="hold"/>
                                        <p:tgtEl>
                                          <p:spTgt spid="911"/>
                                        </p:tgtEl>
                                        <p:attrNameLst>
                                          <p:attrName>ppt_h</p:attrName>
                                        </p:attrNameLst>
                                      </p:cBhvr>
                                      <p:tavLst>
                                        <p:tav tm="0">
                                          <p:val>
                                            <p:fltVal val="0"/>
                                          </p:val>
                                        </p:tav>
                                        <p:tav tm="100000">
                                          <p:val>
                                            <p:strVal val="#ppt_h"/>
                                          </p:val>
                                        </p:tav>
                                      </p:tavLst>
                                    </p:anim>
                                    <p:anim calcmode="lin" valueType="num">
                                      <p:cBhvr>
                                        <p:cTn id="27" dur="1000" fill="hold"/>
                                        <p:tgtEl>
                                          <p:spTgt spid="911"/>
                                        </p:tgtEl>
                                        <p:attrNameLst>
                                          <p:attrName>style.rotation</p:attrName>
                                        </p:attrNameLst>
                                      </p:cBhvr>
                                      <p:tavLst>
                                        <p:tav tm="0">
                                          <p:val>
                                            <p:fltVal val="90"/>
                                          </p:val>
                                        </p:tav>
                                        <p:tav tm="100000">
                                          <p:val>
                                            <p:fltVal val="0"/>
                                          </p:val>
                                        </p:tav>
                                      </p:tavLst>
                                    </p:anim>
                                    <p:animEffect transition="in" filter="fade">
                                      <p:cBhvr>
                                        <p:cTn id="28" dur="1000"/>
                                        <p:tgtEl>
                                          <p:spTgt spid="911"/>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9" presetID="31" presetClass="entr" presetSubtype="0" fill="hold" nodeType="withEffect">
                                  <p:stCondLst>
                                    <p:cond delay="0"/>
                                  </p:stCondLst>
                                  <p:childTnLst>
                                    <p:set>
                                      <p:cBhvr>
                                        <p:cTn id="30" dur="1" fill="hold">
                                          <p:stCondLst>
                                            <p:cond delay="0"/>
                                          </p:stCondLst>
                                        </p:cTn>
                                        <p:tgtEl>
                                          <p:spTgt spid="912"/>
                                        </p:tgtEl>
                                        <p:attrNameLst>
                                          <p:attrName>style.visibility</p:attrName>
                                        </p:attrNameLst>
                                      </p:cBhvr>
                                      <p:to>
                                        <p:strVal val="visible"/>
                                      </p:to>
                                    </p:set>
                                    <p:anim calcmode="lin" valueType="num">
                                      <p:cBhvr>
                                        <p:cTn id="31" dur="1000" fill="hold"/>
                                        <p:tgtEl>
                                          <p:spTgt spid="912"/>
                                        </p:tgtEl>
                                        <p:attrNameLst>
                                          <p:attrName>ppt_w</p:attrName>
                                        </p:attrNameLst>
                                      </p:cBhvr>
                                      <p:tavLst>
                                        <p:tav tm="0">
                                          <p:val>
                                            <p:fltVal val="0"/>
                                          </p:val>
                                        </p:tav>
                                        <p:tav tm="100000">
                                          <p:val>
                                            <p:strVal val="#ppt_w"/>
                                          </p:val>
                                        </p:tav>
                                      </p:tavLst>
                                    </p:anim>
                                    <p:anim calcmode="lin" valueType="num">
                                      <p:cBhvr>
                                        <p:cTn id="32" dur="1000" fill="hold"/>
                                        <p:tgtEl>
                                          <p:spTgt spid="912"/>
                                        </p:tgtEl>
                                        <p:attrNameLst>
                                          <p:attrName>ppt_h</p:attrName>
                                        </p:attrNameLst>
                                      </p:cBhvr>
                                      <p:tavLst>
                                        <p:tav tm="0">
                                          <p:val>
                                            <p:fltVal val="0"/>
                                          </p:val>
                                        </p:tav>
                                        <p:tav tm="100000">
                                          <p:val>
                                            <p:strVal val="#ppt_h"/>
                                          </p:val>
                                        </p:tav>
                                      </p:tavLst>
                                    </p:anim>
                                    <p:anim calcmode="lin" valueType="num">
                                      <p:cBhvr>
                                        <p:cTn id="33" dur="1000" fill="hold"/>
                                        <p:tgtEl>
                                          <p:spTgt spid="912"/>
                                        </p:tgtEl>
                                        <p:attrNameLst>
                                          <p:attrName>style.rotation</p:attrName>
                                        </p:attrNameLst>
                                      </p:cBhvr>
                                      <p:tavLst>
                                        <p:tav tm="0">
                                          <p:val>
                                            <p:fltVal val="90"/>
                                          </p:val>
                                        </p:tav>
                                        <p:tav tm="100000">
                                          <p:val>
                                            <p:fltVal val="0"/>
                                          </p:val>
                                        </p:tav>
                                      </p:tavLst>
                                    </p:anim>
                                    <p:animEffect transition="in" filter="fade">
                                      <p:cBhvr>
                                        <p:cTn id="34" dur="1000"/>
                                        <p:tgtEl>
                                          <p:spTgt spid="91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31" presetClass="entr" presetSubtype="0" fill="hold" nodeType="withEffect">
                                  <p:stCondLst>
                                    <p:cond delay="0"/>
                                  </p:stCondLst>
                                  <p:childTnLst>
                                    <p:set>
                                      <p:cBhvr>
                                        <p:cTn id="36" dur="1" fill="hold">
                                          <p:stCondLst>
                                            <p:cond delay="0"/>
                                          </p:stCondLst>
                                        </p:cTn>
                                        <p:tgtEl>
                                          <p:spTgt spid="916"/>
                                        </p:tgtEl>
                                        <p:attrNameLst>
                                          <p:attrName>style.visibility</p:attrName>
                                        </p:attrNameLst>
                                      </p:cBhvr>
                                      <p:to>
                                        <p:strVal val="visible"/>
                                      </p:to>
                                    </p:set>
                                    <p:anim calcmode="lin" valueType="num">
                                      <p:cBhvr>
                                        <p:cTn id="37" dur="1000" fill="hold"/>
                                        <p:tgtEl>
                                          <p:spTgt spid="916"/>
                                        </p:tgtEl>
                                        <p:attrNameLst>
                                          <p:attrName>ppt_w</p:attrName>
                                        </p:attrNameLst>
                                      </p:cBhvr>
                                      <p:tavLst>
                                        <p:tav tm="0">
                                          <p:val>
                                            <p:fltVal val="0"/>
                                          </p:val>
                                        </p:tav>
                                        <p:tav tm="100000">
                                          <p:val>
                                            <p:strVal val="#ppt_w"/>
                                          </p:val>
                                        </p:tav>
                                      </p:tavLst>
                                    </p:anim>
                                    <p:anim calcmode="lin" valueType="num">
                                      <p:cBhvr>
                                        <p:cTn id="38" dur="1000" fill="hold"/>
                                        <p:tgtEl>
                                          <p:spTgt spid="916"/>
                                        </p:tgtEl>
                                        <p:attrNameLst>
                                          <p:attrName>ppt_h</p:attrName>
                                        </p:attrNameLst>
                                      </p:cBhvr>
                                      <p:tavLst>
                                        <p:tav tm="0">
                                          <p:val>
                                            <p:fltVal val="0"/>
                                          </p:val>
                                        </p:tav>
                                        <p:tav tm="100000">
                                          <p:val>
                                            <p:strVal val="#ppt_h"/>
                                          </p:val>
                                        </p:tav>
                                      </p:tavLst>
                                    </p:anim>
                                    <p:anim calcmode="lin" valueType="num">
                                      <p:cBhvr>
                                        <p:cTn id="39" dur="1000" fill="hold"/>
                                        <p:tgtEl>
                                          <p:spTgt spid="916"/>
                                        </p:tgtEl>
                                        <p:attrNameLst>
                                          <p:attrName>style.rotation</p:attrName>
                                        </p:attrNameLst>
                                      </p:cBhvr>
                                      <p:tavLst>
                                        <p:tav tm="0">
                                          <p:val>
                                            <p:fltVal val="90"/>
                                          </p:val>
                                        </p:tav>
                                        <p:tav tm="100000">
                                          <p:val>
                                            <p:fltVal val="0"/>
                                          </p:val>
                                        </p:tav>
                                      </p:tavLst>
                                    </p:anim>
                                    <p:animEffect transition="in" filter="fade">
                                      <p:cBhvr>
                                        <p:cTn id="40" dur="1000"/>
                                        <p:tgtEl>
                                          <p:spTgt spid="91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41" presetID="31" presetClass="entr" presetSubtype="0" fill="hold" nodeType="withEffect">
                                  <p:stCondLst>
                                    <p:cond delay="0"/>
                                  </p:stCondLst>
                                  <p:childTnLst>
                                    <p:set>
                                      <p:cBhvr>
                                        <p:cTn id="42" dur="1" fill="hold">
                                          <p:stCondLst>
                                            <p:cond delay="0"/>
                                          </p:stCondLst>
                                        </p:cTn>
                                        <p:tgtEl>
                                          <p:spTgt spid="948"/>
                                        </p:tgtEl>
                                        <p:attrNameLst>
                                          <p:attrName>style.visibility</p:attrName>
                                        </p:attrNameLst>
                                      </p:cBhvr>
                                      <p:to>
                                        <p:strVal val="visible"/>
                                      </p:to>
                                    </p:set>
                                    <p:anim calcmode="lin" valueType="num">
                                      <p:cBhvr>
                                        <p:cTn id="43" dur="1000" fill="hold"/>
                                        <p:tgtEl>
                                          <p:spTgt spid="948"/>
                                        </p:tgtEl>
                                        <p:attrNameLst>
                                          <p:attrName>ppt_w</p:attrName>
                                        </p:attrNameLst>
                                      </p:cBhvr>
                                      <p:tavLst>
                                        <p:tav tm="0">
                                          <p:val>
                                            <p:fltVal val="0"/>
                                          </p:val>
                                        </p:tav>
                                        <p:tav tm="100000">
                                          <p:val>
                                            <p:strVal val="#ppt_w"/>
                                          </p:val>
                                        </p:tav>
                                      </p:tavLst>
                                    </p:anim>
                                    <p:anim calcmode="lin" valueType="num">
                                      <p:cBhvr>
                                        <p:cTn id="44" dur="1000" fill="hold"/>
                                        <p:tgtEl>
                                          <p:spTgt spid="948"/>
                                        </p:tgtEl>
                                        <p:attrNameLst>
                                          <p:attrName>ppt_h</p:attrName>
                                        </p:attrNameLst>
                                      </p:cBhvr>
                                      <p:tavLst>
                                        <p:tav tm="0">
                                          <p:val>
                                            <p:fltVal val="0"/>
                                          </p:val>
                                        </p:tav>
                                        <p:tav tm="100000">
                                          <p:val>
                                            <p:strVal val="#ppt_h"/>
                                          </p:val>
                                        </p:tav>
                                      </p:tavLst>
                                    </p:anim>
                                    <p:anim calcmode="lin" valueType="num">
                                      <p:cBhvr>
                                        <p:cTn id="45" dur="1000" fill="hold"/>
                                        <p:tgtEl>
                                          <p:spTgt spid="948"/>
                                        </p:tgtEl>
                                        <p:attrNameLst>
                                          <p:attrName>style.rotation</p:attrName>
                                        </p:attrNameLst>
                                      </p:cBhvr>
                                      <p:tavLst>
                                        <p:tav tm="0">
                                          <p:val>
                                            <p:fltVal val="90"/>
                                          </p:val>
                                        </p:tav>
                                        <p:tav tm="100000">
                                          <p:val>
                                            <p:fltVal val="0"/>
                                          </p:val>
                                        </p:tav>
                                      </p:tavLst>
                                    </p:anim>
                                    <p:animEffect transition="in" filter="fade">
                                      <p:cBhvr>
                                        <p:cTn id="46" dur="1000"/>
                                        <p:tgtEl>
                                          <p:spTgt spid="948"/>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par>
                                <p:cTn id="47" presetID="3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1000" fill="hold"/>
                                        <p:tgtEl>
                                          <p:spTgt spid="75"/>
                                        </p:tgtEl>
                                        <p:attrNameLst>
                                          <p:attrName>ppt_w</p:attrName>
                                        </p:attrNameLst>
                                      </p:cBhvr>
                                      <p:tavLst>
                                        <p:tav tm="0">
                                          <p:val>
                                            <p:fltVal val="0"/>
                                          </p:val>
                                        </p:tav>
                                        <p:tav tm="100000">
                                          <p:val>
                                            <p:strVal val="#ppt_w"/>
                                          </p:val>
                                        </p:tav>
                                      </p:tavLst>
                                    </p:anim>
                                    <p:anim calcmode="lin" valueType="num">
                                      <p:cBhvr>
                                        <p:cTn id="50" dur="1000" fill="hold"/>
                                        <p:tgtEl>
                                          <p:spTgt spid="75"/>
                                        </p:tgtEl>
                                        <p:attrNameLst>
                                          <p:attrName>ppt_h</p:attrName>
                                        </p:attrNameLst>
                                      </p:cBhvr>
                                      <p:tavLst>
                                        <p:tav tm="0">
                                          <p:val>
                                            <p:fltVal val="0"/>
                                          </p:val>
                                        </p:tav>
                                        <p:tav tm="100000">
                                          <p:val>
                                            <p:strVal val="#ppt_h"/>
                                          </p:val>
                                        </p:tav>
                                      </p:tavLst>
                                    </p:anim>
                                    <p:anim calcmode="lin" valueType="num">
                                      <p:cBhvr>
                                        <p:cTn id="51" dur="1000" fill="hold"/>
                                        <p:tgtEl>
                                          <p:spTgt spid="75"/>
                                        </p:tgtEl>
                                        <p:attrNameLst>
                                          <p:attrName>style.rotation</p:attrName>
                                        </p:attrNameLst>
                                      </p:cBhvr>
                                      <p:tavLst>
                                        <p:tav tm="0">
                                          <p:val>
                                            <p:fltVal val="90"/>
                                          </p:val>
                                        </p:tav>
                                        <p:tav tm="100000">
                                          <p:val>
                                            <p:fltVal val="0"/>
                                          </p:val>
                                        </p:tav>
                                      </p:tavLst>
                                    </p:anim>
                                    <p:animEffect transition="in" filter="fade">
                                      <p:cBhvr>
                                        <p:cTn id="52" dur="1000"/>
                                        <p:tgtEl>
                                          <p:spTgt spid="75"/>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3" presetID="3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59" presetID="3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 grpId="0" animBg="1"/>
      <p:bldP spid="910" grpId="0" animBg="1"/>
      <p:bldP spid="911"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00808" y="1276118"/>
            <a:ext cx="6772332" cy="954107"/>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những</a:t>
            </a:r>
            <a:r>
              <a:rPr lang="en-US" sz="2800" dirty="0"/>
              <a:t> </a:t>
            </a:r>
            <a:r>
              <a:rPr lang="en-US" sz="2800" dirty="0" err="1"/>
              <a:t>lúc</a:t>
            </a:r>
            <a:r>
              <a:rPr lang="en-US" sz="2800" dirty="0"/>
              <a:t> </a:t>
            </a:r>
            <a:r>
              <a:rPr lang="en-US" sz="2800" dirty="0" err="1"/>
              <a:t>nào</a:t>
            </a:r>
            <a:r>
              <a:rPr lang="en-US" sz="2800" dirty="0"/>
              <a:t>? </a:t>
            </a:r>
          </a:p>
        </p:txBody>
      </p:sp>
      <p:sp>
        <p:nvSpPr>
          <p:cNvPr id="36" name="Rectangle: Rounded Corners 35"/>
          <p:cNvSpPr/>
          <p:nvPr/>
        </p:nvSpPr>
        <p:spPr>
          <a:xfrm>
            <a:off x="1610257" y="1164256"/>
            <a:ext cx="6610015"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50894" y="290182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1384995"/>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các</a:t>
            </a:r>
            <a:r>
              <a:rPr lang="en-US" sz="2800" dirty="0"/>
              <a:t> </a:t>
            </a:r>
            <a:r>
              <a:rPr lang="en-US" sz="2800" dirty="0" err="1"/>
              <a:t>đêm</a:t>
            </a:r>
            <a:r>
              <a:rPr lang="en-US" sz="2800" dirty="0"/>
              <a:t> </a:t>
            </a:r>
            <a:r>
              <a:rPr lang="en-US" sz="2800" dirty="0" err="1"/>
              <a:t>khuya</a:t>
            </a:r>
            <a:r>
              <a:rPr lang="en-US" sz="2800" dirty="0"/>
              <a:t> </a:t>
            </a:r>
            <a:r>
              <a:rPr lang="en-US" sz="2800" dirty="0" err="1"/>
              <a:t>tĩnh</a:t>
            </a:r>
            <a:r>
              <a:rPr lang="en-US" sz="2800" dirty="0"/>
              <a:t> </a:t>
            </a:r>
            <a:r>
              <a:rPr lang="en-US" sz="2800" dirty="0" err="1"/>
              <a:t>mịch</a:t>
            </a:r>
            <a:r>
              <a:rPr lang="en-US" sz="2800" dirty="0"/>
              <a:t>.</a:t>
            </a:r>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50118" y="3172410"/>
            <a:ext cx="2202024" cy="2202024"/>
          </a:xfrm>
          <a:prstGeom prst="rect">
            <a:avLst/>
          </a:prstGeom>
        </p:spPr>
      </p:pic>
      <p:pic>
        <p:nvPicPr>
          <p:cNvPr id="46" name="Picture 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203648" y="4299143"/>
            <a:ext cx="8563271" cy="834100"/>
          </a:xfrm>
          <a:prstGeom prst="rect">
            <a:avLst/>
          </a:prstGeom>
        </p:spPr>
      </p:pic>
    </p:spTree>
    <p:extLst>
      <p:ext uri="{BB962C8B-B14F-4D97-AF65-F5344CB8AC3E}">
        <p14:creationId xmlns:p14="http://schemas.microsoft.com/office/powerpoint/2010/main" val="31312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67543" y="1295659"/>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giác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p>
        </p:txBody>
      </p:sp>
      <p:sp>
        <p:nvSpPr>
          <p:cNvPr id="36" name="Rectangle: Rounded Corners 35"/>
          <p:cNvSpPr/>
          <p:nvPr/>
        </p:nvSpPr>
        <p:spPr>
          <a:xfrm>
            <a:off x="1362269" y="1164256"/>
            <a:ext cx="6858003"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14401" y="272299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thấy</a:t>
            </a:r>
            <a:r>
              <a:rPr lang="en-US" sz="2800" dirty="0"/>
              <a:t> </a:t>
            </a:r>
            <a:r>
              <a:rPr lang="en-US" sz="2800" dirty="0" err="1"/>
              <a:t>buồn</a:t>
            </a:r>
            <a:r>
              <a:rPr lang="en-US" sz="2800" dirty="0"/>
              <a:t> </a:t>
            </a:r>
            <a:r>
              <a:rPr lang="en-US" sz="2800" dirty="0" err="1"/>
              <a:t>não</a:t>
            </a:r>
            <a:r>
              <a:rPr lang="en-US" sz="2800" dirty="0"/>
              <a:t> </a:t>
            </a:r>
            <a:r>
              <a:rPr lang="en-US" sz="2800" dirty="0" err="1"/>
              <a:t>ruột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23934" y="3158412"/>
            <a:ext cx="2202024" cy="2202024"/>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535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965" r="13492"/>
          <a:stretch/>
        </p:blipFill>
        <p:spPr>
          <a:xfrm>
            <a:off x="5374433" y="545452"/>
            <a:ext cx="3069771" cy="2810069"/>
          </a:xfrm>
          <a:prstGeom prst="rect">
            <a:avLst/>
          </a:prstGeom>
        </p:spPr>
      </p:pic>
      <p:pic>
        <p:nvPicPr>
          <p:cNvPr id="8" name="Picture 7"/>
          <p:cNvPicPr>
            <a:picLocks noChangeAspect="1"/>
          </p:cNvPicPr>
          <p:nvPr/>
        </p:nvPicPr>
        <p:blipFill>
          <a:blip r:embed="rId3"/>
          <a:stretch>
            <a:fillRect/>
          </a:stretch>
        </p:blipFill>
        <p:spPr>
          <a:xfrm>
            <a:off x="735367" y="438539"/>
            <a:ext cx="4536430" cy="4105469"/>
          </a:xfrm>
          <a:prstGeom prst="rect">
            <a:avLst/>
          </a:prstGeom>
        </p:spPr>
      </p:pic>
      <p:sp>
        <p:nvSpPr>
          <p:cNvPr id="9" name="Rectangle: Rounded Corners 8"/>
          <p:cNvSpPr/>
          <p:nvPr/>
        </p:nvSpPr>
        <p:spPr>
          <a:xfrm>
            <a:off x="5611838" y="3682550"/>
            <a:ext cx="2832366" cy="161854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5486400" y="3613689"/>
            <a:ext cx="2832366" cy="1618548"/>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02619" y="3822798"/>
            <a:ext cx="2741585" cy="1200329"/>
          </a:xfrm>
          <a:prstGeom prst="rect">
            <a:avLst/>
          </a:prstGeom>
          <a:noFill/>
        </p:spPr>
        <p:txBody>
          <a:bodyPr wrap="square" rtlCol="0">
            <a:spAutoFit/>
          </a:bodyPr>
          <a:lstStyle/>
          <a:p>
            <a:r>
              <a:rPr lang="vi-VN" sz="2400" dirty="0"/>
              <a:t>Hình ảnh những người bán hàng rong đêm khuya</a:t>
            </a:r>
            <a:endParaRPr lang="en-US" sz="2400" dirty="0"/>
          </a:p>
        </p:txBody>
      </p:sp>
    </p:spTree>
    <p:extLst>
      <p:ext uri="{BB962C8B-B14F-4D97-AF65-F5344CB8AC3E}">
        <p14:creationId xmlns:p14="http://schemas.microsoft.com/office/powerpoint/2010/main" val="412120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425960" y="1283869"/>
            <a:ext cx="4376056" cy="523220"/>
          </a:xfrm>
          <a:prstGeom prst="rect">
            <a:avLst/>
          </a:prstGeom>
          <a:noFill/>
        </p:spPr>
        <p:txBody>
          <a:bodyPr wrap="square" rtlCol="0">
            <a:spAutoFit/>
          </a:bodyPr>
          <a:lstStyle/>
          <a:p>
            <a:r>
              <a:rPr lang="vi-VN" sz="2800" dirty="0"/>
              <a:t>Đám cháy xảy ra lúc nào? </a:t>
            </a:r>
            <a:endParaRPr lang="en-US" sz="2800" dirty="0"/>
          </a:p>
        </p:txBody>
      </p:sp>
      <p:sp>
        <p:nvSpPr>
          <p:cNvPr id="36" name="Rectangle: Rounded Corners 35"/>
          <p:cNvSpPr/>
          <p:nvPr/>
        </p:nvSpPr>
        <p:spPr>
          <a:xfrm>
            <a:off x="2108719" y="1099347"/>
            <a:ext cx="5206482"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Đám cháy xảy ra lúc nửa đêm</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77281" y="2670888"/>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30388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Đám cháy được miêu tả như thế nào?</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1384995"/>
          </a:xfrm>
          <a:prstGeom prst="rect">
            <a:avLst/>
          </a:prstGeom>
          <a:noFill/>
        </p:spPr>
        <p:txBody>
          <a:bodyPr wrap="square" rtlCol="0">
            <a:spAutoFit/>
          </a:bodyPr>
          <a:lstStyle/>
          <a:p>
            <a:r>
              <a:rPr lang="vi-VN" sz="2800" dirty="0"/>
              <a:t>Ngôi nhà bốc lửa phừng phừng, tiếng kêu thảm thiết, khung cửa ập xuống, khói bay mù mịt.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26976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279323" y="3951509"/>
            <a:ext cx="6968938" cy="1017037"/>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3885" y="3882648"/>
            <a:ext cx="6968938" cy="99492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66521" y="3986368"/>
            <a:ext cx="6656302" cy="830997"/>
          </a:xfrm>
          <a:prstGeom prst="rect">
            <a:avLst/>
          </a:prstGeom>
          <a:noFill/>
        </p:spPr>
        <p:txBody>
          <a:bodyPr wrap="square" rtlCol="0">
            <a:spAutoFit/>
          </a:bodyPr>
          <a:lstStyle/>
          <a:p>
            <a:r>
              <a:rPr lang="vi-VN" sz="2400" dirty="0"/>
              <a:t>Hình ảnh ngôi nhà bốc lửa phừng phừng, khói bay mù mịt. </a:t>
            </a:r>
            <a:endParaRPr lang="en-US" sz="2400" dirty="0"/>
          </a:p>
        </p:txBody>
      </p:sp>
      <p:pic>
        <p:nvPicPr>
          <p:cNvPr id="2" name="Picture 1"/>
          <p:cNvPicPr>
            <a:picLocks noChangeAspect="1"/>
          </p:cNvPicPr>
          <p:nvPr/>
        </p:nvPicPr>
        <p:blipFill rotWithShape="1">
          <a:blip r:embed="rId2"/>
          <a:srcRect b="21645"/>
          <a:stretch/>
        </p:blipFill>
        <p:spPr>
          <a:xfrm>
            <a:off x="1349828" y="417430"/>
            <a:ext cx="6506547" cy="3398785"/>
          </a:xfrm>
          <a:prstGeom prst="rect">
            <a:avLst/>
          </a:prstGeom>
        </p:spPr>
      </p:pic>
    </p:spTree>
    <p:extLst>
      <p:ext uri="{BB962C8B-B14F-4D97-AF65-F5344CB8AC3E}">
        <p14:creationId xmlns:p14="http://schemas.microsoft.com/office/powerpoint/2010/main" val="3836261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Người đã dũng cảm cứu dứa bé là ai?</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Người bán bánh giò</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9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Con người và hành động của anh có gì đặc biệt?</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86409" y="254682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10139" y="2487961"/>
            <a:ext cx="6772332" cy="2246769"/>
          </a:xfrm>
          <a:prstGeom prst="rect">
            <a:avLst/>
          </a:prstGeom>
          <a:noFill/>
        </p:spPr>
        <p:txBody>
          <a:bodyPr wrap="square" rtlCol="0">
            <a:spAutoFit/>
          </a:bodyPr>
          <a:lstStyle/>
          <a:p>
            <a:r>
              <a:rPr lang="vi-VN" sz="2800" dirty="0"/>
              <a:t>Là thương binh nặng, chỉ còn một chân,khi rời quân ngũ làm nghề bán bánh giò. Anh là người bán bánh giò bình thường, nhưng anh có hành động cao đẹp, dũng cảm.</a:t>
            </a:r>
            <a:endParaRPr lang="en-US" sz="2800" dirty="0"/>
          </a:p>
        </p:txBody>
      </p:sp>
    </p:spTree>
    <p:extLst>
      <p:ext uri="{BB962C8B-B14F-4D97-AF65-F5344CB8AC3E}">
        <p14:creationId xmlns:p14="http://schemas.microsoft.com/office/powerpoint/2010/main" val="41584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5678" y="205801"/>
            <a:ext cx="2457576" cy="4762745"/>
          </a:xfrm>
          <a:prstGeom prst="rect">
            <a:avLst/>
          </a:prstGeom>
        </p:spPr>
      </p:pic>
      <p:pic>
        <p:nvPicPr>
          <p:cNvPr id="7" name="Picture 6"/>
          <p:cNvPicPr>
            <a:picLocks noChangeAspect="1"/>
          </p:cNvPicPr>
          <p:nvPr/>
        </p:nvPicPr>
        <p:blipFill rotWithShape="1">
          <a:blip r:embed="rId2"/>
          <a:srcRect t="35643" b="4017"/>
          <a:stretch/>
        </p:blipFill>
        <p:spPr>
          <a:xfrm>
            <a:off x="4432041" y="549597"/>
            <a:ext cx="3778898" cy="4418949"/>
          </a:xfrm>
          <a:prstGeom prst="roundRect">
            <a:avLst/>
          </a:prstGeom>
        </p:spPr>
      </p:pic>
      <p:sp>
        <p:nvSpPr>
          <p:cNvPr id="4" name="Rectangle: Rounded Corners 3"/>
          <p:cNvSpPr/>
          <p:nvPr/>
        </p:nvSpPr>
        <p:spPr>
          <a:xfrm>
            <a:off x="4170784" y="429208"/>
            <a:ext cx="4301412" cy="4714292"/>
          </a:xfrm>
          <a:prstGeom prst="roundRect">
            <a:avLst/>
          </a:prstGeom>
          <a:noFill/>
          <a:ln w="3810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368351" y="2759071"/>
            <a:ext cx="662473"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 name="Picture 1"/>
          <p:cNvPicPr>
            <a:picLocks noChangeAspect="1"/>
          </p:cNvPicPr>
          <p:nvPr/>
        </p:nvPicPr>
        <p:blipFill rotWithShape="1">
          <a:blip r:embed="rId4"/>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9547" b="48687" l="24441" r="42173"/>
                    </a14:imgEffect>
                  </a14:imgLayer>
                </a14:imgProps>
              </a:ext>
            </a:extLst>
          </a:blip>
          <a:srcRect l="25473" t="12880" r="58742" b="49932"/>
          <a:stretch/>
        </p:blipFill>
        <p:spPr>
          <a:xfrm>
            <a:off x="4261890" y="964533"/>
            <a:ext cx="531845" cy="838679"/>
          </a:xfrm>
          <a:prstGeom prst="rect">
            <a:avLst/>
          </a:prstGeom>
        </p:spPr>
      </p:pic>
      <p:sp>
        <p:nvSpPr>
          <p:cNvPr id="5" name="TextBox 4"/>
          <p:cNvSpPr txBox="1"/>
          <p:nvPr/>
        </p:nvSpPr>
        <p:spPr>
          <a:xfrm>
            <a:off x="3183022" y="2223500"/>
            <a:ext cx="3529783" cy="584775"/>
          </a:xfrm>
          <a:prstGeom prst="rect">
            <a:avLst/>
          </a:prstGeom>
          <a:noFill/>
        </p:spPr>
        <p:txBody>
          <a:bodyPr wrap="square" rtlCol="0">
            <a:spAutoFit/>
          </a:bodyPr>
          <a:lstStyle/>
          <a:p>
            <a:r>
              <a:rPr lang="en-US" sz="3200" b="1" dirty="0"/>
              <a:t>LUYỆN ĐỌC</a:t>
            </a:r>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5429442" y="2776839"/>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214208" y="1748209"/>
            <a:ext cx="3647700" cy="3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par>
                                <p:cTn id="53" presetID="26"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wipe(down)">
                                      <p:cBhvr>
                                        <p:cTn id="55" dur="580">
                                          <p:stCondLst>
                                            <p:cond delay="0"/>
                                          </p:stCondLst>
                                        </p:cTn>
                                        <p:tgtEl>
                                          <p:spTgt spid="898"/>
                                        </p:tgtEl>
                                      </p:cBhvr>
                                    </p:animEffect>
                                    <p:anim calcmode="lin" valueType="num">
                                      <p:cBhvr>
                                        <p:cTn id="56" dur="1822" tmFilter="0,0; 0.14,0.36; 0.43,0.73; 0.71,0.91; 1.0,1.0">
                                          <p:stCondLst>
                                            <p:cond delay="0"/>
                                          </p:stCondLst>
                                        </p:cTn>
                                        <p:tgtEl>
                                          <p:spTgt spid="89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9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9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9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98"/>
                                        </p:tgtEl>
                                        <p:attrNameLst>
                                          <p:attrName>ppt_y</p:attrName>
                                        </p:attrNameLst>
                                      </p:cBhvr>
                                      <p:tavLst>
                                        <p:tav tm="0" fmla="#ppt_y-sin(pi*$)/81">
                                          <p:val>
                                            <p:fltVal val="0"/>
                                          </p:val>
                                        </p:tav>
                                        <p:tav tm="100000">
                                          <p:val>
                                            <p:fltVal val="1"/>
                                          </p:val>
                                        </p:tav>
                                      </p:tavLst>
                                    </p:anim>
                                    <p:animScale>
                                      <p:cBhvr>
                                        <p:cTn id="61" dur="26">
                                          <p:stCondLst>
                                            <p:cond delay="650"/>
                                          </p:stCondLst>
                                        </p:cTn>
                                        <p:tgtEl>
                                          <p:spTgt spid="898"/>
                                        </p:tgtEl>
                                      </p:cBhvr>
                                      <p:to x="100000" y="60000"/>
                                    </p:animScale>
                                    <p:animScale>
                                      <p:cBhvr>
                                        <p:cTn id="62" dur="166" decel="50000">
                                          <p:stCondLst>
                                            <p:cond delay="676"/>
                                          </p:stCondLst>
                                        </p:cTn>
                                        <p:tgtEl>
                                          <p:spTgt spid="898"/>
                                        </p:tgtEl>
                                      </p:cBhvr>
                                      <p:to x="100000" y="100000"/>
                                    </p:animScale>
                                    <p:animScale>
                                      <p:cBhvr>
                                        <p:cTn id="63" dur="26">
                                          <p:stCondLst>
                                            <p:cond delay="1312"/>
                                          </p:stCondLst>
                                        </p:cTn>
                                        <p:tgtEl>
                                          <p:spTgt spid="898"/>
                                        </p:tgtEl>
                                      </p:cBhvr>
                                      <p:to x="100000" y="80000"/>
                                    </p:animScale>
                                    <p:animScale>
                                      <p:cBhvr>
                                        <p:cTn id="64" dur="166" decel="50000">
                                          <p:stCondLst>
                                            <p:cond delay="1338"/>
                                          </p:stCondLst>
                                        </p:cTn>
                                        <p:tgtEl>
                                          <p:spTgt spid="898"/>
                                        </p:tgtEl>
                                      </p:cBhvr>
                                      <p:to x="100000" y="100000"/>
                                    </p:animScale>
                                    <p:animScale>
                                      <p:cBhvr>
                                        <p:cTn id="65" dur="26">
                                          <p:stCondLst>
                                            <p:cond delay="1642"/>
                                          </p:stCondLst>
                                        </p:cTn>
                                        <p:tgtEl>
                                          <p:spTgt spid="898"/>
                                        </p:tgtEl>
                                      </p:cBhvr>
                                      <p:to x="100000" y="90000"/>
                                    </p:animScale>
                                    <p:animScale>
                                      <p:cBhvr>
                                        <p:cTn id="66" dur="166" decel="50000">
                                          <p:stCondLst>
                                            <p:cond delay="1668"/>
                                          </p:stCondLst>
                                        </p:cTn>
                                        <p:tgtEl>
                                          <p:spTgt spid="898"/>
                                        </p:tgtEl>
                                      </p:cBhvr>
                                      <p:to x="100000" y="100000"/>
                                    </p:animScale>
                                    <p:animScale>
                                      <p:cBhvr>
                                        <p:cTn id="67" dur="26">
                                          <p:stCondLst>
                                            <p:cond delay="1808"/>
                                          </p:stCondLst>
                                        </p:cTn>
                                        <p:tgtEl>
                                          <p:spTgt spid="898"/>
                                        </p:tgtEl>
                                      </p:cBhvr>
                                      <p:to x="100000" y="95000"/>
                                    </p:animScale>
                                    <p:animScale>
                                      <p:cBhvr>
                                        <p:cTn id="68" dur="166" decel="50000">
                                          <p:stCondLst>
                                            <p:cond delay="1834"/>
                                          </p:stCondLst>
                                        </p:cTn>
                                        <p:tgtEl>
                                          <p:spTgt spid="898"/>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69" presetID="26" presetClass="entr" presetSubtype="0" fill="hold" nodeType="withEffect">
                                  <p:stCondLst>
                                    <p:cond delay="0"/>
                                  </p:stCondLst>
                                  <p:childTnLst>
                                    <p:set>
                                      <p:cBhvr>
                                        <p:cTn id="70" dur="1" fill="hold">
                                          <p:stCondLst>
                                            <p:cond delay="0"/>
                                          </p:stCondLst>
                                        </p:cTn>
                                        <p:tgtEl>
                                          <p:spTgt spid="901"/>
                                        </p:tgtEl>
                                        <p:attrNameLst>
                                          <p:attrName>style.visibility</p:attrName>
                                        </p:attrNameLst>
                                      </p:cBhvr>
                                      <p:to>
                                        <p:strVal val="visible"/>
                                      </p:to>
                                    </p:set>
                                    <p:animEffect transition="in" filter="wipe(down)">
                                      <p:cBhvr>
                                        <p:cTn id="71" dur="580">
                                          <p:stCondLst>
                                            <p:cond delay="0"/>
                                          </p:stCondLst>
                                        </p:cTn>
                                        <p:tgtEl>
                                          <p:spTgt spid="901"/>
                                        </p:tgtEl>
                                      </p:cBhvr>
                                    </p:animEffect>
                                    <p:anim calcmode="lin" valueType="num">
                                      <p:cBhvr>
                                        <p:cTn id="72" dur="1822" tmFilter="0,0; 0.14,0.36; 0.43,0.73; 0.71,0.91; 1.0,1.0">
                                          <p:stCondLst>
                                            <p:cond delay="0"/>
                                          </p:stCondLst>
                                        </p:cTn>
                                        <p:tgtEl>
                                          <p:spTgt spid="90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0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0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0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01"/>
                                        </p:tgtEl>
                                        <p:attrNameLst>
                                          <p:attrName>ppt_y</p:attrName>
                                        </p:attrNameLst>
                                      </p:cBhvr>
                                      <p:tavLst>
                                        <p:tav tm="0" fmla="#ppt_y-sin(pi*$)/81">
                                          <p:val>
                                            <p:fltVal val="0"/>
                                          </p:val>
                                        </p:tav>
                                        <p:tav tm="100000">
                                          <p:val>
                                            <p:fltVal val="1"/>
                                          </p:val>
                                        </p:tav>
                                      </p:tavLst>
                                    </p:anim>
                                    <p:animScale>
                                      <p:cBhvr>
                                        <p:cTn id="77" dur="26">
                                          <p:stCondLst>
                                            <p:cond delay="650"/>
                                          </p:stCondLst>
                                        </p:cTn>
                                        <p:tgtEl>
                                          <p:spTgt spid="901"/>
                                        </p:tgtEl>
                                      </p:cBhvr>
                                      <p:to x="100000" y="60000"/>
                                    </p:animScale>
                                    <p:animScale>
                                      <p:cBhvr>
                                        <p:cTn id="78" dur="166" decel="50000">
                                          <p:stCondLst>
                                            <p:cond delay="676"/>
                                          </p:stCondLst>
                                        </p:cTn>
                                        <p:tgtEl>
                                          <p:spTgt spid="901"/>
                                        </p:tgtEl>
                                      </p:cBhvr>
                                      <p:to x="100000" y="100000"/>
                                    </p:animScale>
                                    <p:animScale>
                                      <p:cBhvr>
                                        <p:cTn id="79" dur="26">
                                          <p:stCondLst>
                                            <p:cond delay="1312"/>
                                          </p:stCondLst>
                                        </p:cTn>
                                        <p:tgtEl>
                                          <p:spTgt spid="901"/>
                                        </p:tgtEl>
                                      </p:cBhvr>
                                      <p:to x="100000" y="80000"/>
                                    </p:animScale>
                                    <p:animScale>
                                      <p:cBhvr>
                                        <p:cTn id="80" dur="166" decel="50000">
                                          <p:stCondLst>
                                            <p:cond delay="1338"/>
                                          </p:stCondLst>
                                        </p:cTn>
                                        <p:tgtEl>
                                          <p:spTgt spid="901"/>
                                        </p:tgtEl>
                                      </p:cBhvr>
                                      <p:to x="100000" y="100000"/>
                                    </p:animScale>
                                    <p:animScale>
                                      <p:cBhvr>
                                        <p:cTn id="81" dur="26">
                                          <p:stCondLst>
                                            <p:cond delay="1642"/>
                                          </p:stCondLst>
                                        </p:cTn>
                                        <p:tgtEl>
                                          <p:spTgt spid="901"/>
                                        </p:tgtEl>
                                      </p:cBhvr>
                                      <p:to x="100000" y="90000"/>
                                    </p:animScale>
                                    <p:animScale>
                                      <p:cBhvr>
                                        <p:cTn id="82" dur="166" decel="50000">
                                          <p:stCondLst>
                                            <p:cond delay="1668"/>
                                          </p:stCondLst>
                                        </p:cTn>
                                        <p:tgtEl>
                                          <p:spTgt spid="901"/>
                                        </p:tgtEl>
                                      </p:cBhvr>
                                      <p:to x="100000" y="100000"/>
                                    </p:animScale>
                                    <p:animScale>
                                      <p:cBhvr>
                                        <p:cTn id="83" dur="26">
                                          <p:stCondLst>
                                            <p:cond delay="1808"/>
                                          </p:stCondLst>
                                        </p:cTn>
                                        <p:tgtEl>
                                          <p:spTgt spid="901"/>
                                        </p:tgtEl>
                                      </p:cBhvr>
                                      <p:to x="100000" y="95000"/>
                                    </p:animScale>
                                    <p:animScale>
                                      <p:cBhvr>
                                        <p:cTn id="84" dur="166" decel="50000">
                                          <p:stCondLst>
                                            <p:cond delay="1834"/>
                                          </p:stCondLst>
                                        </p:cTn>
                                        <p:tgtEl>
                                          <p:spTgt spid="901"/>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par>
                                <p:cTn id="85" presetID="26" presetClass="entr" presetSubtype="0" fill="hold" grpId="0" nodeType="withEffect">
                                  <p:stCondLst>
                                    <p:cond delay="0"/>
                                  </p:stCondLst>
                                  <p:childTnLst>
                                    <p:set>
                                      <p:cBhvr>
                                        <p:cTn id="86" dur="1" fill="hold">
                                          <p:stCondLst>
                                            <p:cond delay="0"/>
                                          </p:stCondLst>
                                        </p:cTn>
                                        <p:tgtEl>
                                          <p:spTgt spid="904"/>
                                        </p:tgtEl>
                                        <p:attrNameLst>
                                          <p:attrName>style.visibility</p:attrName>
                                        </p:attrNameLst>
                                      </p:cBhvr>
                                      <p:to>
                                        <p:strVal val="visible"/>
                                      </p:to>
                                    </p:set>
                                    <p:animEffect transition="in" filter="wipe(down)">
                                      <p:cBhvr>
                                        <p:cTn id="87" dur="580">
                                          <p:stCondLst>
                                            <p:cond delay="0"/>
                                          </p:stCondLst>
                                        </p:cTn>
                                        <p:tgtEl>
                                          <p:spTgt spid="904"/>
                                        </p:tgtEl>
                                      </p:cBhvr>
                                    </p:animEffect>
                                    <p:anim calcmode="lin" valueType="num">
                                      <p:cBhvr>
                                        <p:cTn id="88" dur="1822" tmFilter="0,0; 0.14,0.36; 0.43,0.73; 0.71,0.91; 1.0,1.0">
                                          <p:stCondLst>
                                            <p:cond delay="0"/>
                                          </p:stCondLst>
                                        </p:cTn>
                                        <p:tgtEl>
                                          <p:spTgt spid="90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0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0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0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04"/>
                                        </p:tgtEl>
                                        <p:attrNameLst>
                                          <p:attrName>ppt_y</p:attrName>
                                        </p:attrNameLst>
                                      </p:cBhvr>
                                      <p:tavLst>
                                        <p:tav tm="0" fmla="#ppt_y-sin(pi*$)/81">
                                          <p:val>
                                            <p:fltVal val="0"/>
                                          </p:val>
                                        </p:tav>
                                        <p:tav tm="100000">
                                          <p:val>
                                            <p:fltVal val="1"/>
                                          </p:val>
                                        </p:tav>
                                      </p:tavLst>
                                    </p:anim>
                                    <p:animScale>
                                      <p:cBhvr>
                                        <p:cTn id="93" dur="26">
                                          <p:stCondLst>
                                            <p:cond delay="650"/>
                                          </p:stCondLst>
                                        </p:cTn>
                                        <p:tgtEl>
                                          <p:spTgt spid="904"/>
                                        </p:tgtEl>
                                      </p:cBhvr>
                                      <p:to x="100000" y="60000"/>
                                    </p:animScale>
                                    <p:animScale>
                                      <p:cBhvr>
                                        <p:cTn id="94" dur="166" decel="50000">
                                          <p:stCondLst>
                                            <p:cond delay="676"/>
                                          </p:stCondLst>
                                        </p:cTn>
                                        <p:tgtEl>
                                          <p:spTgt spid="904"/>
                                        </p:tgtEl>
                                      </p:cBhvr>
                                      <p:to x="100000" y="100000"/>
                                    </p:animScale>
                                    <p:animScale>
                                      <p:cBhvr>
                                        <p:cTn id="95" dur="26">
                                          <p:stCondLst>
                                            <p:cond delay="1312"/>
                                          </p:stCondLst>
                                        </p:cTn>
                                        <p:tgtEl>
                                          <p:spTgt spid="904"/>
                                        </p:tgtEl>
                                      </p:cBhvr>
                                      <p:to x="100000" y="80000"/>
                                    </p:animScale>
                                    <p:animScale>
                                      <p:cBhvr>
                                        <p:cTn id="96" dur="166" decel="50000">
                                          <p:stCondLst>
                                            <p:cond delay="1338"/>
                                          </p:stCondLst>
                                        </p:cTn>
                                        <p:tgtEl>
                                          <p:spTgt spid="904"/>
                                        </p:tgtEl>
                                      </p:cBhvr>
                                      <p:to x="100000" y="100000"/>
                                    </p:animScale>
                                    <p:animScale>
                                      <p:cBhvr>
                                        <p:cTn id="97" dur="26">
                                          <p:stCondLst>
                                            <p:cond delay="1642"/>
                                          </p:stCondLst>
                                        </p:cTn>
                                        <p:tgtEl>
                                          <p:spTgt spid="904"/>
                                        </p:tgtEl>
                                      </p:cBhvr>
                                      <p:to x="100000" y="90000"/>
                                    </p:animScale>
                                    <p:animScale>
                                      <p:cBhvr>
                                        <p:cTn id="98" dur="166" decel="50000">
                                          <p:stCondLst>
                                            <p:cond delay="1668"/>
                                          </p:stCondLst>
                                        </p:cTn>
                                        <p:tgtEl>
                                          <p:spTgt spid="904"/>
                                        </p:tgtEl>
                                      </p:cBhvr>
                                      <p:to x="100000" y="100000"/>
                                    </p:animScale>
                                    <p:animScale>
                                      <p:cBhvr>
                                        <p:cTn id="99" dur="26">
                                          <p:stCondLst>
                                            <p:cond delay="1808"/>
                                          </p:stCondLst>
                                        </p:cTn>
                                        <p:tgtEl>
                                          <p:spTgt spid="904"/>
                                        </p:tgtEl>
                                      </p:cBhvr>
                                      <p:to x="100000" y="95000"/>
                                    </p:animScale>
                                    <p:animScale>
                                      <p:cBhvr>
                                        <p:cTn id="100" dur="166" decel="50000">
                                          <p:stCondLst>
                                            <p:cond delay="1834"/>
                                          </p:stCondLst>
                                        </p:cTn>
                                        <p:tgtEl>
                                          <p:spTgt spid="904"/>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par>
                                <p:cTn id="101" presetID="26"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80">
                                          <p:stCondLst>
                                            <p:cond delay="0"/>
                                          </p:stCondLst>
                                        </p:cTn>
                                        <p:tgtEl>
                                          <p:spTgt spid="3"/>
                                        </p:tgtEl>
                                      </p:cBhvr>
                                    </p:animEffect>
                                    <p:anim calcmode="lin" valueType="num">
                                      <p:cBhvr>
                                        <p:cTn id="1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gtEl>
                                      </p:cBhvr>
                                      <p:to x="100000" y="60000"/>
                                    </p:animScale>
                                    <p:animScale>
                                      <p:cBhvr>
                                        <p:cTn id="110" dur="166" decel="50000">
                                          <p:stCondLst>
                                            <p:cond delay="676"/>
                                          </p:stCondLst>
                                        </p:cTn>
                                        <p:tgtEl>
                                          <p:spTgt spid="3"/>
                                        </p:tgtEl>
                                      </p:cBhvr>
                                      <p:to x="100000" y="100000"/>
                                    </p:animScale>
                                    <p:animScale>
                                      <p:cBhvr>
                                        <p:cTn id="111" dur="26">
                                          <p:stCondLst>
                                            <p:cond delay="1312"/>
                                          </p:stCondLst>
                                        </p:cTn>
                                        <p:tgtEl>
                                          <p:spTgt spid="3"/>
                                        </p:tgtEl>
                                      </p:cBhvr>
                                      <p:to x="100000" y="80000"/>
                                    </p:animScale>
                                    <p:animScale>
                                      <p:cBhvr>
                                        <p:cTn id="112" dur="166" decel="50000">
                                          <p:stCondLst>
                                            <p:cond delay="1338"/>
                                          </p:stCondLst>
                                        </p:cTn>
                                        <p:tgtEl>
                                          <p:spTgt spid="3"/>
                                        </p:tgtEl>
                                      </p:cBhvr>
                                      <p:to x="100000" y="100000"/>
                                    </p:animScale>
                                    <p:animScale>
                                      <p:cBhvr>
                                        <p:cTn id="113" dur="26">
                                          <p:stCondLst>
                                            <p:cond delay="1642"/>
                                          </p:stCondLst>
                                        </p:cTn>
                                        <p:tgtEl>
                                          <p:spTgt spid="3"/>
                                        </p:tgtEl>
                                      </p:cBhvr>
                                      <p:to x="100000" y="90000"/>
                                    </p:animScale>
                                    <p:animScale>
                                      <p:cBhvr>
                                        <p:cTn id="114" dur="166" decel="50000">
                                          <p:stCondLst>
                                            <p:cond delay="1668"/>
                                          </p:stCondLst>
                                        </p:cTn>
                                        <p:tgtEl>
                                          <p:spTgt spid="3"/>
                                        </p:tgtEl>
                                      </p:cBhvr>
                                      <p:to x="100000" y="100000"/>
                                    </p:animScale>
                                    <p:animScale>
                                      <p:cBhvr>
                                        <p:cTn id="115" dur="26">
                                          <p:stCondLst>
                                            <p:cond delay="1808"/>
                                          </p:stCondLst>
                                        </p:cTn>
                                        <p:tgtEl>
                                          <p:spTgt spid="3"/>
                                        </p:tgtEl>
                                      </p:cBhvr>
                                      <p:to x="100000" y="95000"/>
                                    </p:animScale>
                                    <p:animScale>
                                      <p:cBhvr>
                                        <p:cTn id="116" dur="166" decel="50000">
                                          <p:stCondLst>
                                            <p:cond delay="1834"/>
                                          </p:stCondLst>
                                        </p:cTn>
                                        <p:tgtEl>
                                          <p:spTgt spid="3"/>
                                        </p:tgtEl>
                                      </p:cBhvr>
                                      <p:to x="100000" y="100000"/>
                                    </p:animScale>
                                  </p:childTnLst>
                                  <p:subTnLst>
                                    <p:audio>
                                      <p:cMediaNode>
                                        <p:cTn display="0" masterRel="sameClick">
                                          <p:stCondLst>
                                            <p:cond evt="begin" delay="0">
                                              <p:tn val="101"/>
                                            </p:cond>
                                          </p:stCondLst>
                                          <p:endCondLst>
                                            <p:cond evt="onStopAudio" delay="0">
                                              <p:tgtEl>
                                                <p:sldTgt/>
                                              </p:tgtEl>
                                            </p:cond>
                                          </p:endCondLst>
                                        </p:cTn>
                                        <p:tgtEl>
                                          <p:sndTgt r:embed="rId3" name="chimes.wav"/>
                                        </p:tgtEl>
                                      </p:cMediaNode>
                                    </p:audio>
                                  </p:sub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subTnLst>
                                    <p:audio>
                                      <p:cMediaNode>
                                        <p:cTn display="0" masterRel="sameClick">
                                          <p:stCondLst>
                                            <p:cond evt="begin" delay="0">
                                              <p:tn val="117"/>
                                            </p:cond>
                                          </p:stCondLst>
                                          <p:endCondLst>
                                            <p:cond evt="onStopAudio" delay="0">
                                              <p:tgtEl>
                                                <p:sldTgt/>
                                              </p:tgtEl>
                                            </p:cond>
                                          </p:endCondLst>
                                        </p:cTn>
                                        <p:tgtEl>
                                          <p:sndTgt r:embed="rId3" name="chimes.wav"/>
                                        </p:tgtEl>
                                      </p:cMediaNode>
                                    </p:audio>
                                  </p:subTnLst>
                                </p:cTn>
                              </p:par>
                              <p:par>
                                <p:cTn id="133" presetID="26" presetClass="entr" presetSubtype="0" fill="hold"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80">
                                          <p:stCondLst>
                                            <p:cond delay="0"/>
                                          </p:stCondLst>
                                        </p:cTn>
                                        <p:tgtEl>
                                          <p:spTgt spid="10"/>
                                        </p:tgtEl>
                                      </p:cBhvr>
                                    </p:animEffect>
                                    <p:anim calcmode="lin" valueType="num">
                                      <p:cBhvr>
                                        <p:cTn id="1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tgtEl>
                                      </p:cBhvr>
                                      <p:to x="100000" y="60000"/>
                                    </p:animScale>
                                    <p:animScale>
                                      <p:cBhvr>
                                        <p:cTn id="142" dur="166" decel="50000">
                                          <p:stCondLst>
                                            <p:cond delay="676"/>
                                          </p:stCondLst>
                                        </p:cTn>
                                        <p:tgtEl>
                                          <p:spTgt spid="10"/>
                                        </p:tgtEl>
                                      </p:cBhvr>
                                      <p:to x="100000" y="100000"/>
                                    </p:animScale>
                                    <p:animScale>
                                      <p:cBhvr>
                                        <p:cTn id="143" dur="26">
                                          <p:stCondLst>
                                            <p:cond delay="1312"/>
                                          </p:stCondLst>
                                        </p:cTn>
                                        <p:tgtEl>
                                          <p:spTgt spid="10"/>
                                        </p:tgtEl>
                                      </p:cBhvr>
                                      <p:to x="100000" y="80000"/>
                                    </p:animScale>
                                    <p:animScale>
                                      <p:cBhvr>
                                        <p:cTn id="144" dur="166" decel="50000">
                                          <p:stCondLst>
                                            <p:cond delay="1338"/>
                                          </p:stCondLst>
                                        </p:cTn>
                                        <p:tgtEl>
                                          <p:spTgt spid="10"/>
                                        </p:tgtEl>
                                      </p:cBhvr>
                                      <p:to x="100000" y="100000"/>
                                    </p:animScale>
                                    <p:animScale>
                                      <p:cBhvr>
                                        <p:cTn id="145" dur="26">
                                          <p:stCondLst>
                                            <p:cond delay="1642"/>
                                          </p:stCondLst>
                                        </p:cTn>
                                        <p:tgtEl>
                                          <p:spTgt spid="10"/>
                                        </p:tgtEl>
                                      </p:cBhvr>
                                      <p:to x="100000" y="90000"/>
                                    </p:animScale>
                                    <p:animScale>
                                      <p:cBhvr>
                                        <p:cTn id="146" dur="166" decel="50000">
                                          <p:stCondLst>
                                            <p:cond delay="1668"/>
                                          </p:stCondLst>
                                        </p:cTn>
                                        <p:tgtEl>
                                          <p:spTgt spid="10"/>
                                        </p:tgtEl>
                                      </p:cBhvr>
                                      <p:to x="100000" y="100000"/>
                                    </p:animScale>
                                    <p:animScale>
                                      <p:cBhvr>
                                        <p:cTn id="147" dur="26">
                                          <p:stCondLst>
                                            <p:cond delay="1808"/>
                                          </p:stCondLst>
                                        </p:cTn>
                                        <p:tgtEl>
                                          <p:spTgt spid="10"/>
                                        </p:tgtEl>
                                      </p:cBhvr>
                                      <p:to x="100000" y="95000"/>
                                    </p:animScale>
                                    <p:animScale>
                                      <p:cBhvr>
                                        <p:cTn id="148" dur="166" decel="50000">
                                          <p:stCondLst>
                                            <p:cond delay="1834"/>
                                          </p:stCondLst>
                                        </p:cTn>
                                        <p:tgtEl>
                                          <p:spTgt spid="10"/>
                                        </p:tgtEl>
                                      </p:cBhvr>
                                      <p:to x="100000" y="100000"/>
                                    </p:animScale>
                                  </p:childTnLst>
                                  <p:subTnLst>
                                    <p:audio>
                                      <p:cMediaNode>
                                        <p:cTn display="0" masterRel="sameClick">
                                          <p:stCondLst>
                                            <p:cond evt="begin" delay="0">
                                              <p:tn val="133"/>
                                            </p:cond>
                                          </p:stCondLst>
                                          <p:endCondLst>
                                            <p:cond evt="onStopAudio" delay="0">
                                              <p:tgtEl>
                                                <p:sldTgt/>
                                              </p:tgtEl>
                                            </p:cond>
                                          </p:endCondLst>
                                        </p:cTn>
                                        <p:tgtEl>
                                          <p:sndTgt r:embed="rId3" name="chimes.wav"/>
                                        </p:tgtEl>
                                      </p:cMediaNode>
                                    </p:audio>
                                  </p:subTnLst>
                                </p:cTn>
                              </p:par>
                              <p:par>
                                <p:cTn id="149" presetID="26" presetClass="entr" presetSubtype="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subTnLst>
                                    <p:audio>
                                      <p:cMediaNode>
                                        <p:cTn display="0" masterRel="sameClick">
                                          <p:stCondLst>
                                            <p:cond evt="begin" delay="0">
                                              <p:tn val="149"/>
                                            </p:cond>
                                          </p:stCondLst>
                                          <p:endCondLst>
                                            <p:cond evt="onStopAudio" delay="0">
                                              <p:tgtEl>
                                                <p:sldTgt/>
                                              </p:tgtEl>
                                            </p:cond>
                                          </p:endCondLst>
                                        </p:cTn>
                                        <p:tgtEl>
                                          <p:sndTgt r:embed="rId3" name="chimes.wav"/>
                                        </p:tgtEl>
                                      </p:cMediaNode>
                                    </p:audio>
                                  </p:subTnLst>
                                </p:cTn>
                              </p:par>
                              <p:par>
                                <p:cTn id="165" presetID="26"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wipe(down)">
                                      <p:cBhvr>
                                        <p:cTn id="167" dur="580">
                                          <p:stCondLst>
                                            <p:cond delay="0"/>
                                          </p:stCondLst>
                                        </p:cTn>
                                        <p:tgtEl>
                                          <p:spTgt spid="25"/>
                                        </p:tgtEl>
                                      </p:cBhvr>
                                    </p:animEffect>
                                    <p:anim calcmode="lin" valueType="num">
                                      <p:cBhvr>
                                        <p:cTn id="16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3" dur="26">
                                          <p:stCondLst>
                                            <p:cond delay="650"/>
                                          </p:stCondLst>
                                        </p:cTn>
                                        <p:tgtEl>
                                          <p:spTgt spid="25"/>
                                        </p:tgtEl>
                                      </p:cBhvr>
                                      <p:to x="100000" y="60000"/>
                                    </p:animScale>
                                    <p:animScale>
                                      <p:cBhvr>
                                        <p:cTn id="174" dur="166" decel="50000">
                                          <p:stCondLst>
                                            <p:cond delay="676"/>
                                          </p:stCondLst>
                                        </p:cTn>
                                        <p:tgtEl>
                                          <p:spTgt spid="25"/>
                                        </p:tgtEl>
                                      </p:cBhvr>
                                      <p:to x="100000" y="100000"/>
                                    </p:animScale>
                                    <p:animScale>
                                      <p:cBhvr>
                                        <p:cTn id="175" dur="26">
                                          <p:stCondLst>
                                            <p:cond delay="1312"/>
                                          </p:stCondLst>
                                        </p:cTn>
                                        <p:tgtEl>
                                          <p:spTgt spid="25"/>
                                        </p:tgtEl>
                                      </p:cBhvr>
                                      <p:to x="100000" y="80000"/>
                                    </p:animScale>
                                    <p:animScale>
                                      <p:cBhvr>
                                        <p:cTn id="176" dur="166" decel="50000">
                                          <p:stCondLst>
                                            <p:cond delay="1338"/>
                                          </p:stCondLst>
                                        </p:cTn>
                                        <p:tgtEl>
                                          <p:spTgt spid="25"/>
                                        </p:tgtEl>
                                      </p:cBhvr>
                                      <p:to x="100000" y="100000"/>
                                    </p:animScale>
                                    <p:animScale>
                                      <p:cBhvr>
                                        <p:cTn id="177" dur="26">
                                          <p:stCondLst>
                                            <p:cond delay="1642"/>
                                          </p:stCondLst>
                                        </p:cTn>
                                        <p:tgtEl>
                                          <p:spTgt spid="25"/>
                                        </p:tgtEl>
                                      </p:cBhvr>
                                      <p:to x="100000" y="90000"/>
                                    </p:animScale>
                                    <p:animScale>
                                      <p:cBhvr>
                                        <p:cTn id="178" dur="166" decel="50000">
                                          <p:stCondLst>
                                            <p:cond delay="1668"/>
                                          </p:stCondLst>
                                        </p:cTn>
                                        <p:tgtEl>
                                          <p:spTgt spid="25"/>
                                        </p:tgtEl>
                                      </p:cBhvr>
                                      <p:to x="100000" y="100000"/>
                                    </p:animScale>
                                    <p:animScale>
                                      <p:cBhvr>
                                        <p:cTn id="179" dur="26">
                                          <p:stCondLst>
                                            <p:cond delay="1808"/>
                                          </p:stCondLst>
                                        </p:cTn>
                                        <p:tgtEl>
                                          <p:spTgt spid="25"/>
                                        </p:tgtEl>
                                      </p:cBhvr>
                                      <p:to x="100000" y="95000"/>
                                    </p:animScale>
                                    <p:animScale>
                                      <p:cBhvr>
                                        <p:cTn id="180" dur="166" decel="50000">
                                          <p:stCondLst>
                                            <p:cond delay="1834"/>
                                          </p:stCondLst>
                                        </p:cTn>
                                        <p:tgtEl>
                                          <p:spTgt spid="25"/>
                                        </p:tgtEl>
                                      </p:cBhvr>
                                      <p:to x="100000" y="100000"/>
                                    </p:animScale>
                                  </p:childTnLst>
                                  <p:subTnLst>
                                    <p:audio>
                                      <p:cMediaNode>
                                        <p:cTn display="0" masterRel="sameClick">
                                          <p:stCondLst>
                                            <p:cond evt="begin" delay="0">
                                              <p:tn val="165"/>
                                            </p:cond>
                                          </p:stCondLst>
                                          <p:endCondLst>
                                            <p:cond evt="onStopAudio" delay="0">
                                              <p:tgtEl>
                                                <p:sldTgt/>
                                              </p:tgtEl>
                                            </p:cond>
                                          </p:endCondLst>
                                        </p:cTn>
                                        <p:tgtEl>
                                          <p:sndTgt r:embed="rId3" name="chimes.wav"/>
                                        </p:tgtEl>
                                      </p:cMediaNode>
                                    </p:audio>
                                  </p:subTnLst>
                                </p:cTn>
                              </p:par>
                              <p:par>
                                <p:cTn id="181" presetID="26" presetClass="entr" presetSubtype="0" fill="hold" nodeType="withEffect">
                                  <p:stCondLst>
                                    <p:cond delay="0"/>
                                  </p:stCondLst>
                                  <p:childTnLst>
                                    <p:set>
                                      <p:cBhvr>
                                        <p:cTn id="182" dur="1" fill="hold">
                                          <p:stCondLst>
                                            <p:cond delay="0"/>
                                          </p:stCondLst>
                                        </p:cTn>
                                        <p:tgtEl>
                                          <p:spTgt spid="16"/>
                                        </p:tgtEl>
                                        <p:attrNameLst>
                                          <p:attrName>style.visibility</p:attrName>
                                        </p:attrNameLst>
                                      </p:cBhvr>
                                      <p:to>
                                        <p:strVal val="visible"/>
                                      </p:to>
                                    </p:set>
                                    <p:animEffect transition="in" filter="wipe(down)">
                                      <p:cBhvr>
                                        <p:cTn id="183" dur="580">
                                          <p:stCondLst>
                                            <p:cond delay="0"/>
                                          </p:stCondLst>
                                        </p:cTn>
                                        <p:tgtEl>
                                          <p:spTgt spid="16"/>
                                        </p:tgtEl>
                                      </p:cBhvr>
                                    </p:animEffect>
                                    <p:anim calcmode="lin" valueType="num">
                                      <p:cBhvr>
                                        <p:cTn id="1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9" dur="26">
                                          <p:stCondLst>
                                            <p:cond delay="650"/>
                                          </p:stCondLst>
                                        </p:cTn>
                                        <p:tgtEl>
                                          <p:spTgt spid="16"/>
                                        </p:tgtEl>
                                      </p:cBhvr>
                                      <p:to x="100000" y="60000"/>
                                    </p:animScale>
                                    <p:animScale>
                                      <p:cBhvr>
                                        <p:cTn id="190" dur="166" decel="50000">
                                          <p:stCondLst>
                                            <p:cond delay="676"/>
                                          </p:stCondLst>
                                        </p:cTn>
                                        <p:tgtEl>
                                          <p:spTgt spid="16"/>
                                        </p:tgtEl>
                                      </p:cBhvr>
                                      <p:to x="100000" y="100000"/>
                                    </p:animScale>
                                    <p:animScale>
                                      <p:cBhvr>
                                        <p:cTn id="191" dur="26">
                                          <p:stCondLst>
                                            <p:cond delay="1312"/>
                                          </p:stCondLst>
                                        </p:cTn>
                                        <p:tgtEl>
                                          <p:spTgt spid="16"/>
                                        </p:tgtEl>
                                      </p:cBhvr>
                                      <p:to x="100000" y="80000"/>
                                    </p:animScale>
                                    <p:animScale>
                                      <p:cBhvr>
                                        <p:cTn id="192" dur="166" decel="50000">
                                          <p:stCondLst>
                                            <p:cond delay="1338"/>
                                          </p:stCondLst>
                                        </p:cTn>
                                        <p:tgtEl>
                                          <p:spTgt spid="16"/>
                                        </p:tgtEl>
                                      </p:cBhvr>
                                      <p:to x="100000" y="100000"/>
                                    </p:animScale>
                                    <p:animScale>
                                      <p:cBhvr>
                                        <p:cTn id="193" dur="26">
                                          <p:stCondLst>
                                            <p:cond delay="1642"/>
                                          </p:stCondLst>
                                        </p:cTn>
                                        <p:tgtEl>
                                          <p:spTgt spid="16"/>
                                        </p:tgtEl>
                                      </p:cBhvr>
                                      <p:to x="100000" y="90000"/>
                                    </p:animScale>
                                    <p:animScale>
                                      <p:cBhvr>
                                        <p:cTn id="194" dur="166" decel="50000">
                                          <p:stCondLst>
                                            <p:cond delay="1668"/>
                                          </p:stCondLst>
                                        </p:cTn>
                                        <p:tgtEl>
                                          <p:spTgt spid="16"/>
                                        </p:tgtEl>
                                      </p:cBhvr>
                                      <p:to x="100000" y="100000"/>
                                    </p:animScale>
                                    <p:animScale>
                                      <p:cBhvr>
                                        <p:cTn id="195" dur="26">
                                          <p:stCondLst>
                                            <p:cond delay="1808"/>
                                          </p:stCondLst>
                                        </p:cTn>
                                        <p:tgtEl>
                                          <p:spTgt spid="16"/>
                                        </p:tgtEl>
                                      </p:cBhvr>
                                      <p:to x="100000" y="95000"/>
                                    </p:animScale>
                                    <p:animScale>
                                      <p:cBhvr>
                                        <p:cTn id="196" dur="166" decel="50000">
                                          <p:stCondLst>
                                            <p:cond delay="1834"/>
                                          </p:stCondLst>
                                        </p:cTn>
                                        <p:tgtEl>
                                          <p:spTgt spid="16"/>
                                        </p:tgtEl>
                                      </p:cBhvr>
                                      <p:to x="100000" y="100000"/>
                                    </p:animScale>
                                  </p:childTnLst>
                                  <p:subTnLst>
                                    <p:audio>
                                      <p:cMediaNode>
                                        <p:cTn display="0" masterRel="sameClick">
                                          <p:stCondLst>
                                            <p:cond evt="begin" delay="0">
                                              <p:tn val="1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7" grpId="0" animBg="1"/>
      <p:bldP spid="904" grpId="0" animBg="1"/>
      <p:bldP spid="5"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Chi tiết nào trong câu chuyện gây bất ngờ cho người đọc?</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14605" y="248796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175657" y="2487961"/>
            <a:ext cx="7406814" cy="1938992"/>
          </a:xfrm>
          <a:prstGeom prst="rect">
            <a:avLst/>
          </a:prstGeom>
          <a:noFill/>
        </p:spPr>
        <p:txBody>
          <a:bodyPr wrap="square" rtlCol="0">
            <a:spAutoFit/>
          </a:bodyPr>
          <a:lstStyle/>
          <a:p>
            <a:r>
              <a:rPr lang="vi-VN" sz="2400" dirty="0"/>
              <a:t>Người ta cấp cứu cho người đàn ông, phát hiện ra anh có một cái chân gỗ. Kiểm tra giấy tờ thì biết anh là một thương binh. Để ý đến chiếc xe đạp nằm lăn lóc ở góc tường và những chiếc bánh giò tung tóe, mới biết anh là người bán bánh giò.</a:t>
            </a:r>
            <a:endParaRPr lang="en-US" sz="2400"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464907" y="4426953"/>
            <a:ext cx="8292683" cy="8341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77889" y="3674301"/>
            <a:ext cx="1744825" cy="1744825"/>
          </a:xfrm>
          <a:prstGeom prst="rect">
            <a:avLst/>
          </a:prstGeom>
        </p:spPr>
      </p:pic>
    </p:spTree>
    <p:extLst>
      <p:ext uri="{BB962C8B-B14F-4D97-AF65-F5344CB8AC3E}">
        <p14:creationId xmlns:p14="http://schemas.microsoft.com/office/powerpoint/2010/main" val="22054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82960" y="1116239"/>
            <a:ext cx="6848669" cy="1384995"/>
          </a:xfrm>
          <a:prstGeom prst="rect">
            <a:avLst/>
          </a:prstGeom>
          <a:noFill/>
        </p:spPr>
        <p:txBody>
          <a:bodyPr wrap="square" rtlCol="0">
            <a:spAutoFit/>
          </a:bodyPr>
          <a:lstStyle/>
          <a:p>
            <a:r>
              <a:rPr lang="vi-VN" sz="2800" dirty="0"/>
              <a:t>Câu chuyện trên gợi cho em suy ngĩ gì về trách nhiệm công dân của mỗi người trong cuộc sống?</a:t>
            </a:r>
            <a:endParaRPr lang="en-US" sz="2800" dirty="0"/>
          </a:p>
        </p:txBody>
      </p:sp>
      <p:sp>
        <p:nvSpPr>
          <p:cNvPr id="36" name="Rectangle: Rounded Corners 35"/>
          <p:cNvSpPr/>
          <p:nvPr/>
        </p:nvSpPr>
        <p:spPr>
          <a:xfrm>
            <a:off x="1175658" y="1099346"/>
            <a:ext cx="7063274" cy="153188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33267" y="2880910"/>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380931" y="2842236"/>
            <a:ext cx="7406814" cy="830997"/>
          </a:xfrm>
          <a:prstGeom prst="rect">
            <a:avLst/>
          </a:prstGeom>
          <a:noFill/>
        </p:spPr>
        <p:txBody>
          <a:bodyPr wrap="square" rtlCol="0">
            <a:spAutoFit/>
          </a:bodyPr>
          <a:lstStyle/>
          <a:p>
            <a:r>
              <a:rPr lang="vi-VN" sz="2400" dirty="0"/>
              <a:t>Mỗi công dân cần có ý thức giúp đỡ mọi người, cứu người khi gặp nạn.</a:t>
            </a:r>
            <a:endParaRPr lang="en-US" sz="24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91886" y="3062837"/>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772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30423" y="1423293"/>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875902" y="1908927"/>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713419" y="1385707"/>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604606" y="2596006"/>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38015" y="2848440"/>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893343" y="239456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4713419" y="3187570"/>
            <a:ext cx="3642121" cy="1631216"/>
          </a:xfrm>
          <a:prstGeom prst="rect">
            <a:avLst/>
          </a:prstGeom>
          <a:noFill/>
        </p:spPr>
        <p:txBody>
          <a:bodyPr wrap="square" rtlCol="0">
            <a:spAutoFit/>
          </a:bodyPr>
          <a:lstStyle/>
          <a:p>
            <a:r>
              <a:rPr lang="vi-VN" sz="2000" b="1" i="1" dirty="0"/>
              <a:t>Ca ngợi hành động xả thân cao thượng của anh thương binh nghèo, dũng cảm xông vào đám cháy cứu một gia đình thoát nạn</a:t>
            </a:r>
            <a:endParaRPr lang="en-US" sz="2000" b="1" i="1" dirty="0"/>
          </a:p>
        </p:txBody>
      </p:sp>
      <p:sp>
        <p:nvSpPr>
          <p:cNvPr id="17" name="TextBox 16"/>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18" name="Straight Connector 17"/>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543048" y="3767740"/>
            <a:ext cx="154886" cy="421083"/>
            <a:chOff x="5654351" y="3716548"/>
            <a:chExt cx="154886" cy="421083"/>
          </a:xfrm>
        </p:grpSpPr>
        <p:cxnSp>
          <p:nvCxnSpPr>
            <p:cNvPr id="20" name="Straight Connector 19"/>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1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57983" y="448511"/>
            <a:ext cx="5033283" cy="3355522"/>
          </a:xfrm>
          <a:prstGeom prst="rect">
            <a:avLst/>
          </a:prstGeom>
        </p:spPr>
      </p:pic>
      <p:sp>
        <p:nvSpPr>
          <p:cNvPr id="8" name="Rectangle 7"/>
          <p:cNvSpPr/>
          <p:nvPr/>
        </p:nvSpPr>
        <p:spPr>
          <a:xfrm>
            <a:off x="867745" y="3961658"/>
            <a:ext cx="7660433" cy="830997"/>
          </a:xfrm>
          <a:prstGeom prst="rect">
            <a:avLst/>
          </a:prstGeom>
        </p:spPr>
        <p:txBody>
          <a:bodyPr wrap="square">
            <a:spAutoFit/>
          </a:bodyPr>
          <a:lstStyle/>
          <a:p>
            <a:r>
              <a:rPr lang="vi-VN" sz="2400" b="1" dirty="0">
                <a:solidFill>
                  <a:srgbClr val="4C4947"/>
                </a:solidFill>
                <a:latin typeface="+mj-lt"/>
              </a:rPr>
              <a:t>Anh Nguyễn Ngọc Mạnh - một người làm nghề chở hàng ở Đông Anh, Hà Nội đã cứu đứa bé rơi từ tầng 12 xuống</a:t>
            </a:r>
            <a:endParaRPr lang="en-US" sz="2400" dirty="0">
              <a:latin typeface="+mj-lt"/>
            </a:endParaRPr>
          </a:p>
        </p:txBody>
      </p:sp>
    </p:spTree>
    <p:extLst>
      <p:ext uri="{BB962C8B-B14F-4D97-AF65-F5344CB8AC3E}">
        <p14:creationId xmlns:p14="http://schemas.microsoft.com/office/powerpoint/2010/main" val="357441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19" name="Picture 18"/>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2914734" y="2192696"/>
            <a:ext cx="3529783" cy="584775"/>
          </a:xfrm>
          <a:prstGeom prst="rect">
            <a:avLst/>
          </a:prstGeom>
          <a:noFill/>
        </p:spPr>
        <p:txBody>
          <a:bodyPr wrap="square" rtlCol="0">
            <a:spAutoFit/>
          </a:bodyPr>
          <a:lstStyle/>
          <a:p>
            <a:r>
              <a:rPr lang="vi-VN" sz="3200" b="1" dirty="0"/>
              <a:t>ĐỌC DIỄN CẢM</a:t>
            </a:r>
            <a:endParaRPr lang="en-US" sz="3200" b="1" dirty="0"/>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78806" y="2834936"/>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75212" y="1919512"/>
            <a:ext cx="3277509" cy="3277509"/>
          </a:xfrm>
          <a:prstGeom prst="rect">
            <a:avLst/>
          </a:prstGeom>
        </p:spPr>
      </p:pic>
      <p:sp>
        <p:nvSpPr>
          <p:cNvPr id="18" name="TextBox 17"/>
          <p:cNvSpPr txBox="1"/>
          <p:nvPr/>
        </p:nvSpPr>
        <p:spPr>
          <a:xfrm>
            <a:off x="4151078" y="814801"/>
            <a:ext cx="472065" cy="1107996"/>
          </a:xfrm>
          <a:prstGeom prst="rect">
            <a:avLst/>
          </a:prstGeom>
          <a:noFill/>
        </p:spPr>
        <p:txBody>
          <a:bodyPr wrap="square" rtlCol="0">
            <a:spAutoFit/>
          </a:bodyPr>
          <a:lstStyle/>
          <a:p>
            <a:r>
              <a:rPr lang="vi-VN" sz="6600" b="1" dirty="0"/>
              <a:t>3</a:t>
            </a:r>
            <a:endParaRPr lang="en-US" sz="6600" b="1" dirty="0"/>
          </a:p>
        </p:txBody>
      </p:sp>
    </p:spTree>
    <p:extLst>
      <p:ext uri="{BB962C8B-B14F-4D97-AF65-F5344CB8AC3E}">
        <p14:creationId xmlns:p14="http://schemas.microsoft.com/office/powerpoint/2010/main" val="1363845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3422224" y="934480"/>
            <a:ext cx="199201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326327" y="840380"/>
            <a:ext cx="199201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79541" y="935953"/>
            <a:ext cx="3529783" cy="584775"/>
          </a:xfrm>
          <a:prstGeom prst="rect">
            <a:avLst/>
          </a:prstGeom>
          <a:noFill/>
        </p:spPr>
        <p:txBody>
          <a:bodyPr wrap="square" rtlCol="0">
            <a:spAutoFit/>
          </a:bodyPr>
          <a:lstStyle/>
          <a:p>
            <a:r>
              <a:rPr lang="vi-VN" sz="3200" b="1" dirty="0"/>
              <a:t>Dặn dò:</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4</a:t>
            </a:r>
            <a:endParaRPr lang="en-US" sz="6600" b="1" dirty="0"/>
          </a:p>
        </p:txBody>
      </p:sp>
      <p:sp>
        <p:nvSpPr>
          <p:cNvPr id="19" name="TextBox 18"/>
          <p:cNvSpPr txBox="1"/>
          <p:nvPr/>
        </p:nvSpPr>
        <p:spPr>
          <a:xfrm>
            <a:off x="2517101" y="1927624"/>
            <a:ext cx="4614024" cy="1077218"/>
          </a:xfrm>
          <a:prstGeom prst="rect">
            <a:avLst/>
          </a:prstGeom>
          <a:noFill/>
        </p:spPr>
        <p:txBody>
          <a:bodyPr wrap="square" rtlCol="0">
            <a:spAutoFit/>
          </a:bodyPr>
          <a:lstStyle/>
          <a:p>
            <a:pPr marL="457200" indent="-457200">
              <a:buFont typeface="Wingdings" panose="05000000000000000000" pitchFamily="2" charset="2"/>
              <a:buChar char="Ø"/>
            </a:pPr>
            <a:r>
              <a:rPr lang="vi-VN" sz="3200" dirty="0">
                <a:latin typeface="+mj-lt"/>
              </a:rPr>
              <a:t>Luyện đọc lại</a:t>
            </a:r>
          </a:p>
          <a:p>
            <a:pPr marL="457200" indent="-457200">
              <a:buFont typeface="Wingdings" panose="05000000000000000000" pitchFamily="2" charset="2"/>
              <a:buChar char="Ø"/>
            </a:pPr>
            <a:r>
              <a:rPr lang="vi-VN" sz="3200" dirty="0">
                <a:latin typeface="+mj-lt"/>
              </a:rPr>
              <a:t>Chuẩn bị bài tiếp theo</a:t>
            </a:r>
            <a:endParaRPr lang="en-US" sz="3200" dirty="0">
              <a:latin typeface="+mj-lt"/>
            </a:endParaRPr>
          </a:p>
        </p:txBody>
      </p:sp>
    </p:spTree>
    <p:extLst>
      <p:ext uri="{BB962C8B-B14F-4D97-AF65-F5344CB8AC3E}">
        <p14:creationId xmlns:p14="http://schemas.microsoft.com/office/powerpoint/2010/main" val="2250907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9721" y="2349207"/>
            <a:ext cx="3721749" cy="2626341"/>
          </a:xfrm>
          <a:prstGeom prst="rect">
            <a:avLst/>
          </a:prstGeom>
        </p:spPr>
      </p:pic>
      <p:sp>
        <p:nvSpPr>
          <p:cNvPr id="8" name="TextBox 7"/>
          <p:cNvSpPr txBox="1"/>
          <p:nvPr/>
        </p:nvSpPr>
        <p:spPr>
          <a:xfrm>
            <a:off x="1642187" y="1110345"/>
            <a:ext cx="6484775" cy="1446550"/>
          </a:xfrm>
          <a:prstGeom prst="rect">
            <a:avLst/>
          </a:prstGeom>
          <a:noFill/>
        </p:spPr>
        <p:txBody>
          <a:bodyPr wrap="square" rtlCol="0">
            <a:spAutoFit/>
          </a:bodyPr>
          <a:lstStyle/>
          <a:p>
            <a:r>
              <a:rPr lang="vi-VN" sz="4400" b="1" dirty="0">
                <a:solidFill>
                  <a:schemeClr val="tx2">
                    <a:lumMod val="75000"/>
                  </a:schemeClr>
                </a:solidFill>
              </a:rPr>
              <a:t>HẸN GẶP LẠI CÁC EM VÀO TIẾT SAU NHÉ!</a:t>
            </a:r>
            <a:endParaRPr lang="en-US" sz="4400" b="1" dirty="0">
              <a:solidFill>
                <a:schemeClr val="tx2">
                  <a:lumMod val="75000"/>
                </a:schemeClr>
              </a:solidFill>
            </a:endParaRPr>
          </a:p>
        </p:txBody>
      </p:sp>
    </p:spTree>
    <p:extLst>
      <p:ext uri="{BB962C8B-B14F-4D97-AF65-F5344CB8AC3E}">
        <p14:creationId xmlns:p14="http://schemas.microsoft.com/office/powerpoint/2010/main" val="362777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17" name="Rectangle: Rounded Corners 16"/>
          <p:cNvSpPr/>
          <p:nvPr/>
        </p:nvSpPr>
        <p:spPr>
          <a:xfrm>
            <a:off x="2593911" y="1140817"/>
            <a:ext cx="5850293" cy="858416"/>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2593911" y="2101803"/>
            <a:ext cx="5850294" cy="858416"/>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2593911" y="3053579"/>
            <a:ext cx="5850294" cy="85841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p:cNvSpPr/>
          <p:nvPr/>
        </p:nvSpPr>
        <p:spPr>
          <a:xfrm>
            <a:off x="2593911" y="4005355"/>
            <a:ext cx="5850294" cy="858416"/>
          </a:xfrm>
          <a:prstGeom prst="roundRect">
            <a:avLst/>
          </a:prstGeom>
          <a:solidFill>
            <a:srgbClr val="DE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Google Shape;736;p29"/>
          <p:cNvSpPr txBox="1">
            <a:spLocks noGrp="1"/>
          </p:cNvSpPr>
          <p:nvPr>
            <p:ph type="title"/>
          </p:nvPr>
        </p:nvSpPr>
        <p:spPr>
          <a:xfrm>
            <a:off x="1766453" y="264374"/>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latin typeface="VNI-Cooper" pitchFamily="2" charset="0"/>
              </a:rPr>
              <a:t>Boá cuïc baøi ñoïc</a:t>
            </a:r>
            <a:endParaRPr dirty="0">
              <a:solidFill>
                <a:schemeClr val="dk2"/>
              </a:solidFill>
              <a:latin typeface="VNI-Cooper" pitchFamily="2" charset="0"/>
            </a:endParaRPr>
          </a:p>
        </p:txBody>
      </p:sp>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rot="8617263" flipH="1">
            <a:off x="1231734" y="338581"/>
            <a:ext cx="717929" cy="824189"/>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942391" y="1192025"/>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1:</a:t>
            </a:r>
          </a:p>
        </p:txBody>
      </p:sp>
      <p:sp>
        <p:nvSpPr>
          <p:cNvPr id="34" name="TextBox 33"/>
          <p:cNvSpPr txBox="1"/>
          <p:nvPr/>
        </p:nvSpPr>
        <p:spPr>
          <a:xfrm>
            <a:off x="942391" y="214988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2:</a:t>
            </a:r>
          </a:p>
        </p:txBody>
      </p:sp>
      <p:sp>
        <p:nvSpPr>
          <p:cNvPr id="35" name="TextBox 34"/>
          <p:cNvSpPr txBox="1"/>
          <p:nvPr/>
        </p:nvSpPr>
        <p:spPr>
          <a:xfrm>
            <a:off x="942391" y="3107029"/>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3:</a:t>
            </a:r>
          </a:p>
        </p:txBody>
      </p:sp>
      <p:sp>
        <p:nvSpPr>
          <p:cNvPr id="36" name="TextBox 35"/>
          <p:cNvSpPr txBox="1"/>
          <p:nvPr/>
        </p:nvSpPr>
        <p:spPr>
          <a:xfrm>
            <a:off x="942391" y="406134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4:</a:t>
            </a:r>
          </a:p>
        </p:txBody>
      </p:sp>
      <p:sp>
        <p:nvSpPr>
          <p:cNvPr id="20" name="TextBox 19"/>
          <p:cNvSpPr txBox="1"/>
          <p:nvPr/>
        </p:nvSpPr>
        <p:spPr>
          <a:xfrm>
            <a:off x="2752530" y="1277356"/>
            <a:ext cx="5533053" cy="523220"/>
          </a:xfrm>
          <a:prstGeom prst="rect">
            <a:avLst/>
          </a:prstGeom>
          <a:noFill/>
        </p:spPr>
        <p:txBody>
          <a:bodyPr wrap="square" rtlCol="0">
            <a:spAutoFit/>
          </a:bodyPr>
          <a:lstStyle/>
          <a:p>
            <a:r>
              <a:rPr lang="en-US" sz="2800" dirty="0" err="1"/>
              <a:t>Từ</a:t>
            </a:r>
            <a:r>
              <a:rPr lang="en-US" sz="2800" dirty="0"/>
              <a:t> </a:t>
            </a:r>
            <a:r>
              <a:rPr lang="en-US" sz="2800" dirty="0" err="1"/>
              <a:t>đầu</a:t>
            </a:r>
            <a:r>
              <a:rPr lang="en-US" sz="2800" dirty="0"/>
              <a:t> </a:t>
            </a:r>
            <a:r>
              <a:rPr lang="en-US" sz="2800" dirty="0" err="1"/>
              <a:t>đến</a:t>
            </a:r>
            <a:r>
              <a:rPr lang="en-US" sz="2800" dirty="0"/>
              <a:t> </a:t>
            </a:r>
            <a:r>
              <a:rPr lang="en-US" sz="2800" i="1" dirty="0" err="1"/>
              <a:t>nghe</a:t>
            </a:r>
            <a:r>
              <a:rPr lang="en-US" sz="2800" i="1" dirty="0"/>
              <a:t> </a:t>
            </a:r>
            <a:r>
              <a:rPr lang="en-US" sz="2800" i="1" dirty="0" err="1"/>
              <a:t>buồn</a:t>
            </a:r>
            <a:r>
              <a:rPr lang="en-US" sz="2800" i="1" dirty="0"/>
              <a:t> </a:t>
            </a:r>
            <a:r>
              <a:rPr lang="en-US" sz="2800" i="1" dirty="0" err="1"/>
              <a:t>não</a:t>
            </a:r>
            <a:r>
              <a:rPr lang="en-US" sz="2800" i="1" dirty="0"/>
              <a:t> </a:t>
            </a:r>
            <a:r>
              <a:rPr lang="en-US" sz="2800" i="1" dirty="0" err="1"/>
              <a:t>ruột</a:t>
            </a:r>
            <a:r>
              <a:rPr lang="en-US" sz="2800" dirty="0"/>
              <a:t>.</a:t>
            </a:r>
          </a:p>
        </p:txBody>
      </p:sp>
      <p:sp>
        <p:nvSpPr>
          <p:cNvPr id="47" name="TextBox 46"/>
          <p:cNvSpPr txBox="1"/>
          <p:nvPr/>
        </p:nvSpPr>
        <p:spPr>
          <a:xfrm>
            <a:off x="2752530" y="2250062"/>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một</a:t>
            </a:r>
            <a:r>
              <a:rPr lang="en-US" sz="2800" i="1" dirty="0"/>
              <a:t> </a:t>
            </a:r>
            <a:r>
              <a:rPr lang="en-US" sz="2800" i="1" dirty="0" err="1"/>
              <a:t>đêm</a:t>
            </a:r>
            <a:r>
              <a:rPr lang="en-US" sz="2800" i="1" dirty="0"/>
              <a:t> … </a:t>
            </a:r>
            <a:r>
              <a:rPr lang="en-US" sz="2800" i="1" dirty="0" err="1"/>
              <a:t>mịt</a:t>
            </a:r>
            <a:r>
              <a:rPr lang="en-US" sz="2800" i="1" dirty="0"/>
              <a:t> </a:t>
            </a:r>
            <a:r>
              <a:rPr lang="en-US" sz="2800" i="1" dirty="0" err="1"/>
              <a:t>mù</a:t>
            </a:r>
            <a:r>
              <a:rPr lang="en-US" sz="2800" i="1" dirty="0"/>
              <a:t>...</a:t>
            </a:r>
          </a:p>
        </p:txBody>
      </p:sp>
      <p:sp>
        <p:nvSpPr>
          <p:cNvPr id="48" name="TextBox 47"/>
          <p:cNvSpPr txBox="1"/>
          <p:nvPr/>
        </p:nvSpPr>
        <p:spPr>
          <a:xfrm>
            <a:off x="2752530" y="3191520"/>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từ</a:t>
            </a:r>
            <a:r>
              <a:rPr lang="en-US" sz="2800" i="1" dirty="0"/>
              <a:t> </a:t>
            </a:r>
            <a:r>
              <a:rPr lang="en-US" sz="2800" i="1" dirty="0" err="1"/>
              <a:t>trong</a:t>
            </a:r>
            <a:r>
              <a:rPr lang="en-US" sz="2800" i="1" dirty="0"/>
              <a:t> </a:t>
            </a:r>
            <a:r>
              <a:rPr lang="en-US" sz="2800" i="1" dirty="0" err="1"/>
              <a:t>nhà</a:t>
            </a:r>
            <a:r>
              <a:rPr lang="en-US" sz="2800" i="1" dirty="0"/>
              <a:t>…</a:t>
            </a:r>
            <a:r>
              <a:rPr lang="en-US" sz="2800" i="1" dirty="0" err="1"/>
              <a:t>cái</a:t>
            </a:r>
            <a:r>
              <a:rPr lang="en-US" sz="2800" i="1" dirty="0"/>
              <a:t> </a:t>
            </a:r>
            <a:r>
              <a:rPr lang="en-US" sz="2800" i="1" dirty="0" err="1"/>
              <a:t>chân</a:t>
            </a:r>
            <a:r>
              <a:rPr lang="en-US" sz="2800" i="1" dirty="0"/>
              <a:t> </a:t>
            </a:r>
            <a:r>
              <a:rPr lang="en-US" sz="2800" i="1" dirty="0" err="1"/>
              <a:t>gỗ</a:t>
            </a:r>
            <a:r>
              <a:rPr lang="en-US" sz="2800" i="1" dirty="0"/>
              <a:t>!</a:t>
            </a:r>
          </a:p>
        </p:txBody>
      </p:sp>
      <p:sp>
        <p:nvSpPr>
          <p:cNvPr id="49" name="TextBox 48"/>
          <p:cNvSpPr txBox="1"/>
          <p:nvPr/>
        </p:nvSpPr>
        <p:spPr>
          <a:xfrm>
            <a:off x="2752530" y="4142595"/>
            <a:ext cx="5533053" cy="523220"/>
          </a:xfrm>
          <a:prstGeom prst="rect">
            <a:avLst/>
          </a:prstGeom>
          <a:noFill/>
        </p:spPr>
        <p:txBody>
          <a:bodyPr wrap="square" rtlCol="0">
            <a:spAutoFit/>
          </a:bodyPr>
          <a:lstStyle/>
          <a:p>
            <a:r>
              <a:rPr lang="en-US" sz="2800" i="1" dirty="0" err="1"/>
              <a:t>Còn</a:t>
            </a:r>
            <a:r>
              <a:rPr lang="en-US" sz="2800" i="1" dirty="0"/>
              <a:t> </a:t>
            </a:r>
            <a:r>
              <a:rPr lang="en-US" sz="2800" i="1" dirty="0" err="1"/>
              <a:t>lại</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39" grpId="0" animBg="1"/>
      <p:bldP spid="40" grpId="0" animBg="1"/>
      <p:bldP spid="16" grpId="0"/>
      <p:bldP spid="34" grpId="0"/>
      <p:bldP spid="35" grpId="0"/>
      <p:bldP spid="36" grpId="0"/>
      <p:bldP spid="20"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2" name="Picture 11"/>
          <p:cNvPicPr>
            <a:picLocks noChangeAspect="1"/>
          </p:cNvPicPr>
          <p:nvPr/>
        </p:nvPicPr>
        <p:blipFill rotWithShape="1">
          <a:blip r:embed="rId4"/>
          <a:srcRect t="19424" b="32517"/>
          <a:stretch/>
        </p:blipFill>
        <p:spPr>
          <a:xfrm>
            <a:off x="1007708" y="1"/>
            <a:ext cx="3116423" cy="1094014"/>
          </a:xfrm>
          <a:prstGeom prst="rect">
            <a:avLst/>
          </a:prstGeom>
        </p:spPr>
      </p:pic>
      <p:sp>
        <p:nvSpPr>
          <p:cNvPr id="4" name="TextBox 3"/>
          <p:cNvSpPr txBox="1"/>
          <p:nvPr/>
        </p:nvSpPr>
        <p:spPr>
          <a:xfrm>
            <a:off x="1418251" y="309185"/>
            <a:ext cx="2519266" cy="523220"/>
          </a:xfrm>
          <a:prstGeom prst="rect">
            <a:avLst/>
          </a:prstGeom>
          <a:noFill/>
        </p:spPr>
        <p:txBody>
          <a:bodyPr wrap="square" rtlCol="0">
            <a:spAutoFit/>
          </a:bodyPr>
          <a:lstStyle/>
          <a:p>
            <a:r>
              <a:rPr lang="en-US" sz="2800" b="1" dirty="0"/>
              <a:t>GIỌNG ĐỌC:</a:t>
            </a:r>
          </a:p>
        </p:txBody>
      </p:sp>
      <p:grpSp>
        <p:nvGrpSpPr>
          <p:cNvPr id="10" name="Group 9"/>
          <p:cNvGrpSpPr/>
          <p:nvPr/>
        </p:nvGrpSpPr>
        <p:grpSpPr>
          <a:xfrm>
            <a:off x="1091682" y="1091682"/>
            <a:ext cx="7305869" cy="2188028"/>
            <a:chOff x="1026367" y="1492898"/>
            <a:chExt cx="7305869" cy="2188028"/>
          </a:xfrm>
        </p:grpSpPr>
        <p:sp>
          <p:nvSpPr>
            <p:cNvPr id="11" name="Rectangle: Rounded Corners 10"/>
            <p:cNvSpPr/>
            <p:nvPr/>
          </p:nvSpPr>
          <p:spPr>
            <a:xfrm>
              <a:off x="1110341" y="1590869"/>
              <a:ext cx="7221895" cy="20900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26367" y="1492898"/>
              <a:ext cx="7221895" cy="209005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22310" y="1571130"/>
              <a:ext cx="7025952" cy="1815882"/>
            </a:xfrm>
            <a:prstGeom prst="rect">
              <a:avLst/>
            </a:prstGeom>
            <a:noFill/>
          </p:spPr>
          <p:txBody>
            <a:bodyPr wrap="square" rtlCol="0">
              <a:spAutoFit/>
            </a:bodyPr>
            <a:lstStyle/>
            <a:p>
              <a:pPr marL="285750" indent="-285750">
                <a:buFontTx/>
                <a:buChar char="-"/>
              </a:pPr>
              <a:r>
                <a:rPr lang="en-US" sz="2800" dirty="0" err="1"/>
                <a:t>Đoạn</a:t>
              </a:r>
              <a:r>
                <a:rPr lang="en-US" sz="2800" dirty="0"/>
                <a:t> </a:t>
              </a:r>
              <a:r>
                <a:rPr lang="en-US" sz="2800" dirty="0" err="1"/>
                <a:t>đầu</a:t>
              </a:r>
              <a:r>
                <a:rPr lang="en-US" sz="2800" dirty="0"/>
                <a:t>: </a:t>
              </a:r>
              <a:r>
                <a:rPr lang="en-US" sz="2800" dirty="0" err="1"/>
                <a:t>Giọng</a:t>
              </a:r>
              <a:r>
                <a:rPr lang="en-US" sz="2800" dirty="0"/>
                <a:t> </a:t>
              </a:r>
              <a:r>
                <a:rPr lang="en-US" sz="2800" dirty="0" err="1"/>
                <a:t>trầm</a:t>
              </a:r>
              <a:r>
                <a:rPr lang="en-US" sz="2800" dirty="0"/>
                <a:t> </a:t>
              </a:r>
              <a:r>
                <a:rPr lang="en-US" sz="2800" dirty="0" err="1"/>
                <a:t>buồn</a:t>
              </a:r>
              <a:endParaRPr lang="en-US" sz="2800" dirty="0"/>
            </a:p>
            <a:p>
              <a:pPr marL="285750" indent="-285750">
                <a:buFontTx/>
                <a:buChar char="-"/>
              </a:pPr>
              <a:r>
                <a:rPr lang="en-US" sz="2800" dirty="0" err="1"/>
                <a:t>Đoạn</a:t>
              </a:r>
              <a:r>
                <a:rPr lang="en-US" sz="2800" dirty="0"/>
                <a:t> </a:t>
              </a:r>
              <a:r>
                <a:rPr lang="en-US" sz="2800" dirty="0" err="1"/>
                <a:t>tả</a:t>
              </a:r>
              <a:r>
                <a:rPr lang="en-US" sz="2800" dirty="0"/>
                <a:t> </a:t>
              </a:r>
              <a:r>
                <a:rPr lang="en-US" sz="2800" dirty="0" err="1"/>
                <a:t>đám</a:t>
              </a:r>
              <a:r>
                <a:rPr lang="en-US" sz="2800" dirty="0"/>
                <a:t> </a:t>
              </a:r>
              <a:r>
                <a:rPr lang="en-US" sz="2800" dirty="0" err="1"/>
                <a:t>cháy</a:t>
              </a:r>
              <a:r>
                <a:rPr lang="en-US" sz="2800" dirty="0"/>
                <a:t>: </a:t>
              </a:r>
              <a:r>
                <a:rPr lang="en-US" sz="2800" dirty="0" err="1"/>
                <a:t>Dồn</a:t>
              </a:r>
              <a:r>
                <a:rPr lang="en-US" sz="2800" dirty="0"/>
                <a:t> </a:t>
              </a:r>
              <a:r>
                <a:rPr lang="en-US" sz="2800" dirty="0" err="1"/>
                <a:t>dập</a:t>
              </a:r>
              <a:r>
                <a:rPr lang="en-US" sz="2800" dirty="0"/>
                <a:t>, </a:t>
              </a:r>
              <a:r>
                <a:rPr lang="en-US" sz="2800" dirty="0" err="1"/>
                <a:t>căng</a:t>
              </a:r>
              <a:r>
                <a:rPr lang="en-US" sz="2800" dirty="0"/>
                <a:t> </a:t>
              </a:r>
              <a:r>
                <a:rPr lang="en-US" sz="2800" dirty="0" err="1"/>
                <a:t>thẳng</a:t>
              </a:r>
              <a:r>
                <a:rPr lang="en-US" sz="2800" dirty="0"/>
                <a:t>, </a:t>
              </a:r>
              <a:r>
                <a:rPr lang="en-US" sz="2800" dirty="0" err="1"/>
                <a:t>bất</a:t>
              </a:r>
              <a:r>
                <a:rPr lang="en-US" sz="2800" dirty="0"/>
                <a:t> </a:t>
              </a:r>
              <a:r>
                <a:rPr lang="en-US" sz="2800" dirty="0" err="1"/>
                <a:t>ngờ</a:t>
              </a:r>
              <a:endParaRPr lang="en-US" sz="2800" dirty="0"/>
            </a:p>
            <a:p>
              <a:pPr marL="285750" indent="-285750">
                <a:buFontTx/>
                <a:buChar char="-"/>
              </a:pPr>
              <a:r>
                <a:rPr lang="en-US" sz="2800" dirty="0" err="1"/>
                <a:t>Đoạn</a:t>
              </a:r>
              <a:r>
                <a:rPr lang="en-US" sz="2800" dirty="0"/>
                <a:t> </a:t>
              </a:r>
              <a:r>
                <a:rPr lang="en-US" sz="2800" dirty="0" err="1"/>
                <a:t>cuối</a:t>
              </a:r>
              <a:r>
                <a:rPr lang="en-US" sz="2800" dirty="0"/>
                <a:t>: </a:t>
              </a:r>
              <a:r>
                <a:rPr lang="en-US" sz="2800" dirty="0" err="1"/>
                <a:t>Giọng</a:t>
              </a:r>
              <a:r>
                <a:rPr lang="en-US" sz="2800" dirty="0"/>
                <a:t> </a:t>
              </a:r>
              <a:r>
                <a:rPr lang="en-US" sz="2800" dirty="0" err="1"/>
                <a:t>trầm</a:t>
              </a:r>
              <a:r>
                <a:rPr lang="en-US" sz="2800" dirty="0"/>
                <a:t>, </a:t>
              </a:r>
              <a:r>
                <a:rPr lang="en-US" sz="2800" dirty="0" err="1"/>
                <a:t>ngỡ</a:t>
              </a:r>
              <a:r>
                <a:rPr lang="en-US" sz="2800" dirty="0"/>
                <a:t> </a:t>
              </a:r>
              <a:r>
                <a:rPr lang="en-US" sz="2800" dirty="0" err="1"/>
                <a:t>ngàng</a:t>
              </a:r>
              <a:r>
                <a:rPr lang="en-US" sz="2800" dirty="0"/>
                <a:t> </a:t>
              </a:r>
            </a:p>
          </p:txBody>
        </p:sp>
      </p:grpSp>
      <p:sp>
        <p:nvSpPr>
          <p:cNvPr id="14" name="TextBox 13"/>
          <p:cNvSpPr txBox="1"/>
          <p:nvPr/>
        </p:nvSpPr>
        <p:spPr>
          <a:xfrm>
            <a:off x="837423" y="3470987"/>
            <a:ext cx="7730412" cy="1200329"/>
          </a:xfrm>
          <a:prstGeom prst="rect">
            <a:avLst/>
          </a:prstGeom>
          <a:noFill/>
        </p:spPr>
        <p:txBody>
          <a:bodyPr wrap="square" rtlCol="0">
            <a:spAutoFit/>
          </a:bodyPr>
          <a:lstStyle/>
          <a:p>
            <a:r>
              <a:rPr lang="en-US" sz="2400" dirty="0" err="1"/>
              <a:t>Chú</a:t>
            </a:r>
            <a:r>
              <a:rPr lang="en-US" sz="2400" dirty="0"/>
              <a:t> ý: </a:t>
            </a:r>
            <a:r>
              <a:rPr lang="en-US" sz="2400" dirty="0" err="1"/>
              <a:t>đọc</a:t>
            </a:r>
            <a:r>
              <a:rPr lang="en-US" sz="2400" dirty="0"/>
              <a:t> </a:t>
            </a:r>
            <a:r>
              <a:rPr lang="en-US" sz="2400" dirty="0" err="1"/>
              <a:t>tự</a:t>
            </a:r>
            <a:r>
              <a:rPr lang="en-US" sz="2400" dirty="0"/>
              <a:t> </a:t>
            </a:r>
            <a:r>
              <a:rPr lang="en-US" sz="2400" dirty="0" err="1"/>
              <a:t>nhiên</a:t>
            </a:r>
            <a:r>
              <a:rPr lang="en-US" sz="2400" dirty="0"/>
              <a:t> </a:t>
            </a:r>
            <a:r>
              <a:rPr lang="en-US" sz="2400" dirty="0" err="1"/>
              <a:t>tiếng</a:t>
            </a:r>
            <a:r>
              <a:rPr lang="en-US" sz="2400" dirty="0"/>
              <a:t> </a:t>
            </a:r>
            <a:r>
              <a:rPr lang="en-US" sz="2400" dirty="0" err="1"/>
              <a:t>rao</a:t>
            </a:r>
            <a:r>
              <a:rPr lang="en-US" sz="2400" dirty="0"/>
              <a:t>, </a:t>
            </a:r>
            <a:r>
              <a:rPr lang="en-US" sz="2400" dirty="0" err="1"/>
              <a:t>tiếng</a:t>
            </a:r>
            <a:r>
              <a:rPr lang="en-US" sz="2400" dirty="0"/>
              <a:t> la, </a:t>
            </a:r>
            <a:r>
              <a:rPr lang="en-US" sz="2400" dirty="0" err="1"/>
              <a:t>tiếng</a:t>
            </a:r>
            <a:r>
              <a:rPr lang="en-US" sz="2400" dirty="0"/>
              <a:t> </a:t>
            </a:r>
            <a:r>
              <a:rPr lang="en-US" sz="2400" dirty="0" err="1"/>
              <a:t>kêu</a:t>
            </a:r>
            <a:r>
              <a:rPr lang="en-US" sz="2400" dirty="0"/>
              <a:t>: </a:t>
            </a:r>
            <a:r>
              <a:rPr lang="en-US" sz="2400" b="1" i="1" dirty="0" err="1"/>
              <a:t>Bánh</a:t>
            </a:r>
            <a:r>
              <a:rPr lang="en-US" sz="2400" b="1" i="1" dirty="0"/>
              <a:t> …</a:t>
            </a:r>
            <a:r>
              <a:rPr lang="en-US" sz="2400" b="1" i="1" dirty="0" err="1"/>
              <a:t>giò</a:t>
            </a:r>
            <a:r>
              <a:rPr lang="en-US" sz="2400" b="1" i="1" dirty="0"/>
              <a:t>…ò…ò </a:t>
            </a:r>
            <a:r>
              <a:rPr lang="en-US" sz="2400" i="1" dirty="0"/>
              <a:t>(</a:t>
            </a:r>
            <a:r>
              <a:rPr lang="en-US" sz="2400" i="1" dirty="0" err="1"/>
              <a:t>ngân</a:t>
            </a:r>
            <a:r>
              <a:rPr lang="en-US" sz="2400" i="1" dirty="0"/>
              <a:t> </a:t>
            </a:r>
            <a:r>
              <a:rPr lang="en-US" sz="2400" i="1" dirty="0" err="1"/>
              <a:t>dài</a:t>
            </a:r>
            <a:r>
              <a:rPr lang="en-US" sz="2400" i="1" dirty="0"/>
              <a:t>), </a:t>
            </a:r>
            <a:r>
              <a:rPr lang="en-US" sz="2400" b="1" i="1" dirty="0" err="1"/>
              <a:t>Cháy</a:t>
            </a:r>
            <a:r>
              <a:rPr lang="en-US" sz="2400" b="1" i="1" dirty="0"/>
              <a:t>! </a:t>
            </a:r>
            <a:r>
              <a:rPr lang="en-US" sz="2400" b="1" i="1" dirty="0" err="1"/>
              <a:t>Cháy</a:t>
            </a:r>
            <a:r>
              <a:rPr lang="en-US" sz="2400" b="1" i="1" dirty="0"/>
              <a:t>! </a:t>
            </a:r>
            <a:r>
              <a:rPr lang="en-US" sz="2400" b="1" i="1" dirty="0" err="1"/>
              <a:t>Cháy</a:t>
            </a:r>
            <a:r>
              <a:rPr lang="en-US" sz="2400" b="1" i="1" dirty="0"/>
              <a:t>! </a:t>
            </a:r>
            <a:r>
              <a:rPr lang="en-US" sz="2400" i="1" dirty="0"/>
              <a:t>(</a:t>
            </a:r>
            <a:r>
              <a:rPr lang="en-US" sz="2400" i="1" dirty="0" err="1"/>
              <a:t>gấp</a:t>
            </a:r>
            <a:r>
              <a:rPr lang="en-US" sz="2400" i="1" dirty="0"/>
              <a:t> </a:t>
            </a:r>
            <a:r>
              <a:rPr lang="en-US" sz="2400" i="1" dirty="0" err="1"/>
              <a:t>gáp</a:t>
            </a:r>
            <a:r>
              <a:rPr lang="en-US" sz="2400" i="1" dirty="0"/>
              <a:t>, </a:t>
            </a:r>
            <a:r>
              <a:rPr lang="en-US" sz="2400" i="1" dirty="0" err="1"/>
              <a:t>hốt</a:t>
            </a:r>
            <a:r>
              <a:rPr lang="en-US" sz="2400" i="1" dirty="0"/>
              <a:t> </a:t>
            </a:r>
            <a:r>
              <a:rPr lang="en-US" sz="2400" i="1" dirty="0" err="1"/>
              <a:t>hoảng</a:t>
            </a:r>
            <a:r>
              <a:rPr lang="en-US" sz="2400" i="1" dirty="0"/>
              <a:t>); </a:t>
            </a:r>
            <a:r>
              <a:rPr lang="en-US" sz="2400" b="1" i="1" dirty="0"/>
              <a:t>Ô…</a:t>
            </a:r>
            <a:r>
              <a:rPr lang="en-US" sz="2400" b="1" i="1" dirty="0" err="1"/>
              <a:t>này</a:t>
            </a:r>
            <a:r>
              <a:rPr lang="en-US" sz="2400" b="1" i="1" dirty="0"/>
              <a:t>!</a:t>
            </a:r>
            <a:r>
              <a:rPr lang="en-US" sz="2400" i="1" dirty="0"/>
              <a:t> (</a:t>
            </a:r>
            <a:r>
              <a:rPr lang="en-US" sz="2400" i="1" dirty="0" err="1"/>
              <a:t>thảng</a:t>
            </a:r>
            <a:r>
              <a:rPr lang="en-US" sz="2400" i="1" dirty="0"/>
              <a:t> </a:t>
            </a:r>
            <a:r>
              <a:rPr lang="en-US" sz="2400" i="1" dirty="0" err="1"/>
              <a:t>thốt</a:t>
            </a:r>
            <a:r>
              <a:rPr lang="en-US" sz="2400" i="1" dirty="0"/>
              <a:t>, </a:t>
            </a:r>
            <a:r>
              <a:rPr lang="en-US" sz="2400" i="1" dirty="0" err="1"/>
              <a:t>ngạc</a:t>
            </a:r>
            <a:r>
              <a:rPr lang="en-US" sz="2400" i="1" dirty="0"/>
              <a:t> </a:t>
            </a:r>
            <a:r>
              <a:rPr lang="en-US" sz="2400" i="1" dirty="0" err="1"/>
              <a:t>nhiên</a:t>
            </a:r>
            <a:r>
              <a:rPr lang="en-US" sz="24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21093" y="1515536"/>
            <a:ext cx="1604866" cy="523220"/>
          </a:xfrm>
          <a:prstGeom prst="rect">
            <a:avLst/>
          </a:prstGeom>
          <a:noFill/>
        </p:spPr>
        <p:txBody>
          <a:bodyPr wrap="square" rtlCol="0">
            <a:spAutoFit/>
          </a:bodyPr>
          <a:lstStyle/>
          <a:p>
            <a:r>
              <a:rPr lang="en-US" sz="2800" dirty="0" err="1"/>
              <a:t>Từ</a:t>
            </a:r>
            <a:r>
              <a:rPr lang="en-US" sz="2800" dirty="0"/>
              <a:t> </a:t>
            </a:r>
            <a:r>
              <a:rPr lang="en-US" sz="2800" dirty="0" err="1"/>
              <a:t>khó</a:t>
            </a:r>
            <a:r>
              <a:rPr lang="en-US" sz="2800" dirty="0"/>
              <a:t>: </a:t>
            </a:r>
          </a:p>
        </p:txBody>
      </p:sp>
      <p:sp>
        <p:nvSpPr>
          <p:cNvPr id="147" name="TextBox 146"/>
          <p:cNvSpPr txBox="1"/>
          <p:nvPr/>
        </p:nvSpPr>
        <p:spPr>
          <a:xfrm>
            <a:off x="1108011" y="1995276"/>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32072" y="1519327"/>
            <a:ext cx="1604866" cy="523220"/>
          </a:xfrm>
          <a:prstGeom prst="rect">
            <a:avLst/>
          </a:prstGeom>
          <a:noFill/>
        </p:spPr>
        <p:txBody>
          <a:bodyPr wrap="square" rtlCol="0">
            <a:spAutoFit/>
          </a:bodyPr>
          <a:lstStyle/>
          <a:p>
            <a:r>
              <a:rPr lang="en-US" sz="2800" dirty="0" err="1"/>
              <a:t>Từ</a:t>
            </a:r>
            <a:r>
              <a:rPr lang="en-US" sz="2800" dirty="0"/>
              <a:t> </a:t>
            </a:r>
            <a:r>
              <a:rPr lang="en-US" sz="2800" dirty="0" err="1"/>
              <a:t>ngữ</a:t>
            </a:r>
            <a:r>
              <a:rPr lang="en-US" sz="2800" dirty="0"/>
              <a:t>:</a:t>
            </a:r>
          </a:p>
        </p:txBody>
      </p:sp>
      <p:sp>
        <p:nvSpPr>
          <p:cNvPr id="149" name="TextBox 148"/>
          <p:cNvSpPr txBox="1"/>
          <p:nvPr/>
        </p:nvSpPr>
        <p:spPr>
          <a:xfrm>
            <a:off x="4539854" y="3008066"/>
            <a:ext cx="3642121" cy="523220"/>
          </a:xfrm>
          <a:prstGeom prst="rect">
            <a:avLst/>
          </a:prstGeom>
          <a:noFill/>
        </p:spPr>
        <p:txBody>
          <a:bodyPr wrap="square" rtlCol="0">
            <a:spAutoFit/>
          </a:bodyPr>
          <a:lstStyle/>
          <a:p>
            <a:r>
              <a:rPr lang="en-US" sz="2800" dirty="0" err="1"/>
              <a:t>Nội</a:t>
            </a:r>
            <a:r>
              <a:rPr lang="en-US" sz="2800" dirty="0"/>
              <a:t> dung </a:t>
            </a:r>
            <a:r>
              <a:rPr lang="en-US" sz="2800" dirty="0" err="1"/>
              <a:t>bài</a:t>
            </a:r>
            <a:r>
              <a:rPr lang="en-US" sz="2800" dirty="0"/>
              <a:t> </a:t>
            </a:r>
            <a:r>
              <a:rPr lang="en-US" sz="2800" dirty="0" err="1"/>
              <a:t>học</a:t>
            </a:r>
            <a:r>
              <a:rPr lang="en-US" sz="2800" dirty="0"/>
              <a:t>:</a:t>
            </a:r>
          </a:p>
        </p:txBody>
      </p:sp>
      <p:sp>
        <p:nvSpPr>
          <p:cNvPr id="152" name="TextBox 151"/>
          <p:cNvSpPr txBox="1"/>
          <p:nvPr/>
        </p:nvSpPr>
        <p:spPr>
          <a:xfrm>
            <a:off x="973493" y="3160466"/>
            <a:ext cx="1604866" cy="523220"/>
          </a:xfrm>
          <a:prstGeom prst="rect">
            <a:avLst/>
          </a:prstGeom>
          <a:noFill/>
        </p:spPr>
        <p:txBody>
          <a:bodyPr wrap="square" rtlCol="0">
            <a:spAutoFit/>
          </a:bodyPr>
          <a:lstStyle/>
          <a:p>
            <a:r>
              <a:rPr lang="en-US" sz="2800" dirty="0" err="1"/>
              <a:t>Câu</a:t>
            </a:r>
            <a:r>
              <a:rPr lang="en-US" sz="2800" dirty="0"/>
              <a:t>:</a:t>
            </a:r>
          </a:p>
        </p:txBody>
      </p:sp>
      <p:sp>
        <p:nvSpPr>
          <p:cNvPr id="153" name="TextBox 152"/>
          <p:cNvSpPr txBox="1"/>
          <p:nvPr/>
        </p:nvSpPr>
        <p:spPr>
          <a:xfrm>
            <a:off x="1125453" y="257787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3659" r="97154"/>
                    </a14:imgEffect>
                  </a14:imgLayer>
                </a14:imgProps>
              </a:ext>
            </a:extLst>
          </a:blip>
          <a:srcRect l="476" t="6977" r="-476" b="50595"/>
          <a:stretch/>
        </p:blipFill>
        <p:spPr>
          <a:xfrm>
            <a:off x="-256106" y="4311993"/>
            <a:ext cx="9939050" cy="83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4" presetID="31" presetClass="entr" presetSubtype="0"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 calcmode="lin" valueType="num">
                                      <p:cBhvr>
                                        <p:cTn id="26" dur="1000" fill="hold"/>
                                        <p:tgtEl>
                                          <p:spTgt spid="143"/>
                                        </p:tgtEl>
                                        <p:attrNameLst>
                                          <p:attrName>ppt_w</p:attrName>
                                        </p:attrNameLst>
                                      </p:cBhvr>
                                      <p:tavLst>
                                        <p:tav tm="0">
                                          <p:val>
                                            <p:fltVal val="0"/>
                                          </p:val>
                                        </p:tav>
                                        <p:tav tm="100000">
                                          <p:val>
                                            <p:strVal val="#ppt_w"/>
                                          </p:val>
                                        </p:tav>
                                      </p:tavLst>
                                    </p:anim>
                                    <p:anim calcmode="lin" valueType="num">
                                      <p:cBhvr>
                                        <p:cTn id="27" dur="1000" fill="hold"/>
                                        <p:tgtEl>
                                          <p:spTgt spid="143"/>
                                        </p:tgtEl>
                                        <p:attrNameLst>
                                          <p:attrName>ppt_h</p:attrName>
                                        </p:attrNameLst>
                                      </p:cBhvr>
                                      <p:tavLst>
                                        <p:tav tm="0">
                                          <p:val>
                                            <p:fltVal val="0"/>
                                          </p:val>
                                        </p:tav>
                                        <p:tav tm="100000">
                                          <p:val>
                                            <p:strVal val="#ppt_h"/>
                                          </p:val>
                                        </p:tav>
                                      </p:tavLst>
                                    </p:anim>
                                    <p:anim calcmode="lin" valueType="num">
                                      <p:cBhvr>
                                        <p:cTn id="28" dur="1000" fill="hold"/>
                                        <p:tgtEl>
                                          <p:spTgt spid="143"/>
                                        </p:tgtEl>
                                        <p:attrNameLst>
                                          <p:attrName>style.rotation</p:attrName>
                                        </p:attrNameLst>
                                      </p:cBhvr>
                                      <p:tavLst>
                                        <p:tav tm="0">
                                          <p:val>
                                            <p:fltVal val="90"/>
                                          </p:val>
                                        </p:tav>
                                        <p:tav tm="100000">
                                          <p:val>
                                            <p:fltVal val="0"/>
                                          </p:val>
                                        </p:tav>
                                      </p:tavLst>
                                    </p:anim>
                                    <p:animEffect transition="in" filter="fade">
                                      <p:cBhvr>
                                        <p:cTn id="29" dur="1000"/>
                                        <p:tgtEl>
                                          <p:spTgt spid="143"/>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par>
                                <p:cTn id="36" presetID="31" presetClass="entr" presetSubtype="0"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p:cTn id="38" dur="1000" fill="hold"/>
                                        <p:tgtEl>
                                          <p:spTgt spid="148"/>
                                        </p:tgtEl>
                                        <p:attrNameLst>
                                          <p:attrName>ppt_w</p:attrName>
                                        </p:attrNameLst>
                                      </p:cBhvr>
                                      <p:tavLst>
                                        <p:tav tm="0">
                                          <p:val>
                                            <p:fltVal val="0"/>
                                          </p:val>
                                        </p:tav>
                                        <p:tav tm="100000">
                                          <p:val>
                                            <p:strVal val="#ppt_w"/>
                                          </p:val>
                                        </p:tav>
                                      </p:tavLst>
                                    </p:anim>
                                    <p:anim calcmode="lin" valueType="num">
                                      <p:cBhvr>
                                        <p:cTn id="39" dur="1000" fill="hold"/>
                                        <p:tgtEl>
                                          <p:spTgt spid="148"/>
                                        </p:tgtEl>
                                        <p:attrNameLst>
                                          <p:attrName>ppt_h</p:attrName>
                                        </p:attrNameLst>
                                      </p:cBhvr>
                                      <p:tavLst>
                                        <p:tav tm="0">
                                          <p:val>
                                            <p:fltVal val="0"/>
                                          </p:val>
                                        </p:tav>
                                        <p:tav tm="100000">
                                          <p:val>
                                            <p:strVal val="#ppt_h"/>
                                          </p:val>
                                        </p:tav>
                                      </p:tavLst>
                                    </p:anim>
                                    <p:anim calcmode="lin" valueType="num">
                                      <p:cBhvr>
                                        <p:cTn id="40" dur="1000" fill="hold"/>
                                        <p:tgtEl>
                                          <p:spTgt spid="148"/>
                                        </p:tgtEl>
                                        <p:attrNameLst>
                                          <p:attrName>style.rotation</p:attrName>
                                        </p:attrNameLst>
                                      </p:cBhvr>
                                      <p:tavLst>
                                        <p:tav tm="0">
                                          <p:val>
                                            <p:fltVal val="90"/>
                                          </p:val>
                                        </p:tav>
                                        <p:tav tm="100000">
                                          <p:val>
                                            <p:fltVal val="0"/>
                                          </p:val>
                                        </p:tav>
                                      </p:tavLst>
                                    </p:anim>
                                    <p:animEffect transition="in" filter="fade">
                                      <p:cBhvr>
                                        <p:cTn id="41" dur="1000"/>
                                        <p:tgtEl>
                                          <p:spTgt spid="148"/>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par>
                                <p:cTn id="42" presetID="31" presetClass="entr" presetSubtype="0" fill="hold" grpId="0" nodeType="withEffect">
                                  <p:stCondLst>
                                    <p:cond delay="0"/>
                                  </p:stCondLst>
                                  <p:childTnLst>
                                    <p:set>
                                      <p:cBhvr>
                                        <p:cTn id="43" dur="1" fill="hold">
                                          <p:stCondLst>
                                            <p:cond delay="0"/>
                                          </p:stCondLst>
                                        </p:cTn>
                                        <p:tgtEl>
                                          <p:spTgt spid="152"/>
                                        </p:tgtEl>
                                        <p:attrNameLst>
                                          <p:attrName>style.visibility</p:attrName>
                                        </p:attrNameLst>
                                      </p:cBhvr>
                                      <p:to>
                                        <p:strVal val="visible"/>
                                      </p:to>
                                    </p:set>
                                    <p:anim calcmode="lin" valueType="num">
                                      <p:cBhvr>
                                        <p:cTn id="44" dur="1000" fill="hold"/>
                                        <p:tgtEl>
                                          <p:spTgt spid="152"/>
                                        </p:tgtEl>
                                        <p:attrNameLst>
                                          <p:attrName>ppt_w</p:attrName>
                                        </p:attrNameLst>
                                      </p:cBhvr>
                                      <p:tavLst>
                                        <p:tav tm="0">
                                          <p:val>
                                            <p:fltVal val="0"/>
                                          </p:val>
                                        </p:tav>
                                        <p:tav tm="100000">
                                          <p:val>
                                            <p:strVal val="#ppt_w"/>
                                          </p:val>
                                        </p:tav>
                                      </p:tavLst>
                                    </p:anim>
                                    <p:anim calcmode="lin" valueType="num">
                                      <p:cBhvr>
                                        <p:cTn id="45" dur="1000" fill="hold"/>
                                        <p:tgtEl>
                                          <p:spTgt spid="152"/>
                                        </p:tgtEl>
                                        <p:attrNameLst>
                                          <p:attrName>ppt_h</p:attrName>
                                        </p:attrNameLst>
                                      </p:cBhvr>
                                      <p:tavLst>
                                        <p:tav tm="0">
                                          <p:val>
                                            <p:fltVal val="0"/>
                                          </p:val>
                                        </p:tav>
                                        <p:tav tm="100000">
                                          <p:val>
                                            <p:strVal val="#ppt_h"/>
                                          </p:val>
                                        </p:tav>
                                      </p:tavLst>
                                    </p:anim>
                                    <p:anim calcmode="lin" valueType="num">
                                      <p:cBhvr>
                                        <p:cTn id="46" dur="1000" fill="hold"/>
                                        <p:tgtEl>
                                          <p:spTgt spid="152"/>
                                        </p:tgtEl>
                                        <p:attrNameLst>
                                          <p:attrName>style.rotation</p:attrName>
                                        </p:attrNameLst>
                                      </p:cBhvr>
                                      <p:tavLst>
                                        <p:tav tm="0">
                                          <p:val>
                                            <p:fltVal val="90"/>
                                          </p:val>
                                        </p:tav>
                                        <p:tav tm="100000">
                                          <p:val>
                                            <p:fltVal val="0"/>
                                          </p:val>
                                        </p:tav>
                                      </p:tavLst>
                                    </p:anim>
                                    <p:animEffect transition="in" filter="fade">
                                      <p:cBhvr>
                                        <p:cTn id="47" dur="1000"/>
                                        <p:tgtEl>
                                          <p:spTgt spid="15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par>
                                <p:cTn id="48" presetID="31" presetClass="entr" presetSubtype="0" fill="hold" grpId="0" nodeType="withEffect">
                                  <p:stCondLst>
                                    <p:cond delay="0"/>
                                  </p:stCondLst>
                                  <p:childTnLst>
                                    <p:set>
                                      <p:cBhvr>
                                        <p:cTn id="49" dur="1" fill="hold">
                                          <p:stCondLst>
                                            <p:cond delay="0"/>
                                          </p:stCondLst>
                                        </p:cTn>
                                        <p:tgtEl>
                                          <p:spTgt spid="149"/>
                                        </p:tgtEl>
                                        <p:attrNameLst>
                                          <p:attrName>style.visibility</p:attrName>
                                        </p:attrNameLst>
                                      </p:cBhvr>
                                      <p:to>
                                        <p:strVal val="visible"/>
                                      </p:to>
                                    </p:set>
                                    <p:anim calcmode="lin" valueType="num">
                                      <p:cBhvr>
                                        <p:cTn id="50" dur="1000" fill="hold"/>
                                        <p:tgtEl>
                                          <p:spTgt spid="149"/>
                                        </p:tgtEl>
                                        <p:attrNameLst>
                                          <p:attrName>ppt_w</p:attrName>
                                        </p:attrNameLst>
                                      </p:cBhvr>
                                      <p:tavLst>
                                        <p:tav tm="0">
                                          <p:val>
                                            <p:fltVal val="0"/>
                                          </p:val>
                                        </p:tav>
                                        <p:tav tm="100000">
                                          <p:val>
                                            <p:strVal val="#ppt_w"/>
                                          </p:val>
                                        </p:tav>
                                      </p:tavLst>
                                    </p:anim>
                                    <p:anim calcmode="lin" valueType="num">
                                      <p:cBhvr>
                                        <p:cTn id="51" dur="1000" fill="hold"/>
                                        <p:tgtEl>
                                          <p:spTgt spid="149"/>
                                        </p:tgtEl>
                                        <p:attrNameLst>
                                          <p:attrName>ppt_h</p:attrName>
                                        </p:attrNameLst>
                                      </p:cBhvr>
                                      <p:tavLst>
                                        <p:tav tm="0">
                                          <p:val>
                                            <p:fltVal val="0"/>
                                          </p:val>
                                        </p:tav>
                                        <p:tav tm="100000">
                                          <p:val>
                                            <p:strVal val="#ppt_h"/>
                                          </p:val>
                                        </p:tav>
                                      </p:tavLst>
                                    </p:anim>
                                    <p:anim calcmode="lin" valueType="num">
                                      <p:cBhvr>
                                        <p:cTn id="52" dur="1000" fill="hold"/>
                                        <p:tgtEl>
                                          <p:spTgt spid="149"/>
                                        </p:tgtEl>
                                        <p:attrNameLst>
                                          <p:attrName>style.rotation</p:attrName>
                                        </p:attrNameLst>
                                      </p:cBhvr>
                                      <p:tavLst>
                                        <p:tav tm="0">
                                          <p:val>
                                            <p:fltVal val="90"/>
                                          </p:val>
                                        </p:tav>
                                        <p:tav tm="100000">
                                          <p:val>
                                            <p:fltVal val="0"/>
                                          </p:val>
                                        </p:tav>
                                      </p:tavLst>
                                    </p:anim>
                                    <p:animEffect transition="in" filter="fade">
                                      <p:cBhvr>
                                        <p:cTn id="53" dur="1000"/>
                                        <p:tgtEl>
                                          <p:spTgt spid="14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3" grpId="0" animBg="1"/>
      <p:bldP spid="9" grpId="0"/>
      <p:bldP spid="147" grpId="0"/>
      <p:bldP spid="148" grpId="0"/>
      <p:bldP spid="149" grpId="0"/>
      <p:bldP spid="152"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1247777" y="414450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6996" y="4060091"/>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3494" t="-3101" r="3494" b="3101"/>
          <a:stretch/>
        </p:blipFill>
        <p:spPr>
          <a:xfrm>
            <a:off x="933062" y="522514"/>
            <a:ext cx="7016620" cy="3388289"/>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
        <p:nvSpPr>
          <p:cNvPr id="9" name="TextBox 8"/>
          <p:cNvSpPr txBox="1"/>
          <p:nvPr/>
        </p:nvSpPr>
        <p:spPr>
          <a:xfrm>
            <a:off x="1247777" y="4060091"/>
            <a:ext cx="1849986" cy="523220"/>
          </a:xfrm>
          <a:prstGeom prst="rect">
            <a:avLst/>
          </a:prstGeom>
          <a:noFill/>
        </p:spPr>
        <p:txBody>
          <a:bodyPr wrap="square" rtlCol="0">
            <a:spAutoFit/>
          </a:bodyPr>
          <a:lstStyle/>
          <a:p>
            <a:r>
              <a:rPr lang="en-US" sz="2800" b="1" dirty="0" err="1"/>
              <a:t>Bánh</a:t>
            </a:r>
            <a:r>
              <a:rPr lang="en-US" sz="2800" b="1" dirty="0"/>
              <a:t> </a:t>
            </a:r>
            <a:r>
              <a:rPr lang="en-US" sz="2800" b="1" dirty="0" err="1"/>
              <a:t>giò</a:t>
            </a:r>
            <a:endParaRPr lang="en-US" sz="2800" b="1" dirty="0"/>
          </a:p>
        </p:txBody>
      </p:sp>
    </p:spTree>
    <p:extLst>
      <p:ext uri="{BB962C8B-B14F-4D97-AF65-F5344CB8AC3E}">
        <p14:creationId xmlns:p14="http://schemas.microsoft.com/office/powerpoint/2010/main" val="1336116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439439" cy="523220"/>
          </a:xfrm>
          <a:prstGeom prst="rect">
            <a:avLst/>
          </a:prstGeom>
          <a:noFill/>
        </p:spPr>
        <p:txBody>
          <a:bodyPr wrap="square" rtlCol="0">
            <a:spAutoFit/>
          </a:bodyPr>
          <a:lstStyle/>
          <a:p>
            <a:r>
              <a:rPr lang="en-US" sz="2800" b="1" dirty="0" err="1"/>
              <a:t>Té</a:t>
            </a:r>
            <a:r>
              <a:rPr lang="en-US" sz="2800" b="1" dirty="0"/>
              <a:t> </a:t>
            </a:r>
            <a:r>
              <a:rPr lang="en-US" sz="2800" b="1" dirty="0" err="1"/>
              <a:t>quỵ</a:t>
            </a:r>
            <a:endParaRPr lang="en-US" sz="2800" b="1" dirty="0"/>
          </a:p>
        </p:txBody>
      </p:sp>
      <p:pic>
        <p:nvPicPr>
          <p:cNvPr id="2" name="Picture 1"/>
          <p:cNvPicPr>
            <a:picLocks noChangeAspect="1"/>
          </p:cNvPicPr>
          <p:nvPr/>
        </p:nvPicPr>
        <p:blipFill>
          <a:blip r:embed="rId2"/>
          <a:stretch>
            <a:fillRect/>
          </a:stretch>
        </p:blipFill>
        <p:spPr>
          <a:xfrm>
            <a:off x="1316491" y="564416"/>
            <a:ext cx="6772275" cy="3495675"/>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Tree>
    <p:extLst>
      <p:ext uri="{BB962C8B-B14F-4D97-AF65-F5344CB8AC3E}">
        <p14:creationId xmlns:p14="http://schemas.microsoft.com/office/powerpoint/2010/main" val="187550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4104"/>
          <a:stretch/>
        </p:blipFill>
        <p:spPr>
          <a:xfrm>
            <a:off x="1664007" y="531845"/>
            <a:ext cx="5847136" cy="3563799"/>
          </a:xfrm>
          <a:prstGeom prst="rect">
            <a:avLst/>
          </a:prstGeom>
        </p:spPr>
      </p:pic>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710027" cy="523220"/>
          </a:xfrm>
          <a:prstGeom prst="rect">
            <a:avLst/>
          </a:prstGeom>
          <a:noFill/>
        </p:spPr>
        <p:txBody>
          <a:bodyPr wrap="square" rtlCol="0">
            <a:spAutoFit/>
          </a:bodyPr>
          <a:lstStyle/>
          <a:p>
            <a:r>
              <a:rPr lang="en-US" sz="2800" b="1" dirty="0" err="1"/>
              <a:t>Rầm</a:t>
            </a:r>
            <a:r>
              <a:rPr lang="en-US" sz="2800" b="1" dirty="0"/>
              <a:t> </a:t>
            </a:r>
            <a:r>
              <a:rPr lang="en-US" sz="2800" b="1" dirty="0" err="1"/>
              <a:t>nhà</a:t>
            </a:r>
            <a:endParaRPr lang="en-US" sz="2800" b="1" dirty="0"/>
          </a:p>
        </p:txBody>
      </p:sp>
      <p:pic>
        <p:nvPicPr>
          <p:cNvPr id="7" name="Picture 6"/>
          <p:cNvPicPr>
            <a:picLocks noChangeAspect="1"/>
          </p:cNvPicPr>
          <p:nvPr/>
        </p:nvPicPr>
        <p:blipFill rotWithShape="1">
          <a:blip r:embed="rId3"/>
          <a:srcRect t="19424" b="32517"/>
          <a:stretch/>
        </p:blipFill>
        <p:spPr>
          <a:xfrm rot="19879062">
            <a:off x="718459" y="326571"/>
            <a:ext cx="2122326" cy="720790"/>
          </a:xfrm>
          <a:prstGeom prst="rect">
            <a:avLst/>
          </a:prstGeom>
        </p:spPr>
      </p:pic>
    </p:spTree>
    <p:extLst>
      <p:ext uri="{BB962C8B-B14F-4D97-AF65-F5344CB8AC3E}">
        <p14:creationId xmlns:p14="http://schemas.microsoft.com/office/powerpoint/2010/main" val="2637202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39154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40545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9085" y="1174558"/>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1136003" y="1654298"/>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60064" y="1178349"/>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539854" y="2588872"/>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73493" y="2741272"/>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1153445" y="2236893"/>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41411" y="1688447"/>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3" name="Straight Connector 2"/>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43048" y="3767740"/>
            <a:ext cx="154886" cy="421083"/>
            <a:chOff x="5654351" y="3716548"/>
            <a:chExt cx="154886" cy="421083"/>
          </a:xfrm>
        </p:grpSpPr>
        <p:cxnSp>
          <p:nvCxnSpPr>
            <p:cNvPr id="5" name="Straight Connector 4"/>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1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3" grpId="0"/>
      <p:bldP spid="154" grpId="0"/>
      <p:bldP spid="16" grpId="0"/>
    </p:bld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637</Words>
  <Application>Microsoft Office PowerPoint</Application>
  <PresentationFormat>On-screen Show (16:9)</PresentationFormat>
  <Paragraphs>87</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Wingdings</vt:lpstr>
      <vt:lpstr>Arial</vt:lpstr>
      <vt:lpstr>Times New Roman</vt:lpstr>
      <vt:lpstr>Roboto Condensed Light</vt:lpstr>
      <vt:lpstr>Comfortaa</vt:lpstr>
      <vt:lpstr>VNI-Avo</vt:lpstr>
      <vt:lpstr>Quicksand</vt:lpstr>
      <vt:lpstr>Patrick Hand SC</vt:lpstr>
      <vt:lpstr>VNI-Cooper</vt:lpstr>
      <vt:lpstr>Reading Skills Task Cards by Slidesgo</vt:lpstr>
      <vt:lpstr>PowerPoint Presentation</vt:lpstr>
      <vt:lpstr>PowerPoint Presentation</vt:lpstr>
      <vt:lpstr>Boá cuïc baøi ñoïc</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24</cp:revision>
  <dcterms:modified xsi:type="dcterms:W3CDTF">2023-01-31T08:34:16Z</dcterms:modified>
</cp:coreProperties>
</file>