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70" r:id="rId2"/>
    <p:sldId id="500" r:id="rId3"/>
    <p:sldId id="517" r:id="rId4"/>
    <p:sldId id="524" r:id="rId5"/>
    <p:sldId id="525" r:id="rId6"/>
    <p:sldId id="526" r:id="rId7"/>
    <p:sldId id="519" r:id="rId8"/>
    <p:sldId id="527" r:id="rId9"/>
    <p:sldId id="520" r:id="rId10"/>
    <p:sldId id="528" r:id="rId11"/>
    <p:sldId id="521" r:id="rId12"/>
    <p:sldId id="529" r:id="rId13"/>
    <p:sldId id="522" r:id="rId14"/>
    <p:sldId id="530" r:id="rId15"/>
    <p:sldId id="531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3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D8E"/>
    <a:srgbClr val="3C8677"/>
    <a:srgbClr val="EF4852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8" autoAdjust="0"/>
    <p:restoredTop sz="94660"/>
  </p:normalViewPr>
  <p:slideViewPr>
    <p:cSldViewPr snapToGrid="0">
      <p:cViewPr>
        <p:scale>
          <a:sx n="50" d="100"/>
          <a:sy n="50" d="100"/>
        </p:scale>
        <p:origin x="724" y="328"/>
      </p:cViewPr>
      <p:guideLst>
        <p:guide orient="horz" pos="2191"/>
        <p:guide pos="38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369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694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88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798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237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47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50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26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399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34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321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108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57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122">
            <a:extLst>
              <a:ext uri="{FF2B5EF4-FFF2-40B4-BE49-F238E27FC236}">
                <a16:creationId xmlns:a16="http://schemas.microsoft.com/office/drawing/2014/main" id="{AAB5DF34-A47C-4F43-98FE-9E4516CB36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4992" y="1760335"/>
            <a:ext cx="7707313" cy="280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509829-38D9-4DF9-A2D9-819A27CBE46F}"/>
              </a:ext>
            </a:extLst>
          </p:cNvPr>
          <p:cNvSpPr txBox="1">
            <a:spLocks noChangeArrowheads="1"/>
          </p:cNvSpPr>
          <p:nvPr/>
        </p:nvSpPr>
        <p:spPr>
          <a:xfrm>
            <a:off x="2046592" y="1502505"/>
            <a:ext cx="8609378" cy="776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en-US" sz="8000" b="1">
                <a:ln w="28575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Kể chuyện </a:t>
            </a:r>
          </a:p>
          <a:p>
            <a:pPr algn="ctr"/>
            <a:r>
              <a:rPr lang="vi-VN" altLang="en-US" sz="8000" b="1">
                <a:ln w="28575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được chứng kiến </a:t>
            </a:r>
          </a:p>
          <a:p>
            <a:pPr algn="ctr"/>
            <a:r>
              <a:rPr lang="vi-VN" altLang="en-US" sz="8000" b="1">
                <a:ln w="28575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 hoặc tham gia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122">
            <a:extLst>
              <a:ext uri="{FF2B5EF4-FFF2-40B4-BE49-F238E27FC236}">
                <a16:creationId xmlns:a16="http://schemas.microsoft.com/office/drawing/2014/main" id="{AAB5DF34-A47C-4F43-98FE-9E4516CB36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4992" y="1760335"/>
            <a:ext cx="7707313" cy="280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509829-38D9-4DF9-A2D9-819A27CBE46F}"/>
              </a:ext>
            </a:extLst>
          </p:cNvPr>
          <p:cNvSpPr txBox="1">
            <a:spLocks noChangeArrowheads="1"/>
          </p:cNvSpPr>
          <p:nvPr/>
        </p:nvSpPr>
        <p:spPr>
          <a:xfrm>
            <a:off x="2046592" y="1502505"/>
            <a:ext cx="8609378" cy="776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altLang="en-US" sz="8000" b="1">
              <a:ln w="28575"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BAAB45-C53A-409D-862E-C0037E3A9C26}"/>
              </a:ext>
            </a:extLst>
          </p:cNvPr>
          <p:cNvSpPr txBox="1">
            <a:spLocks noChangeArrowheads="1"/>
          </p:cNvSpPr>
          <p:nvPr/>
        </p:nvSpPr>
        <p:spPr>
          <a:xfrm>
            <a:off x="3111165" y="2278792"/>
            <a:ext cx="65659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b="1">
                <a:ln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Kể chuyện trong nhóm và trao đổi nội dung, </a:t>
            </a:r>
            <a:endParaRPr lang="vi-VN" sz="5400" b="1">
              <a:ln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  <a:p>
            <a:pPr algn="ctr">
              <a:defRPr/>
            </a:pPr>
            <a:r>
              <a:rPr lang="en-US" sz="5400" b="1">
                <a:ln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ý nghĩa  câu chuyện</a:t>
            </a:r>
          </a:p>
        </p:txBody>
      </p:sp>
    </p:spTree>
    <p:extLst>
      <p:ext uri="{BB962C8B-B14F-4D97-AF65-F5344CB8AC3E}">
        <p14:creationId xmlns:p14="http://schemas.microsoft.com/office/powerpoint/2010/main" val="260552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54DFE09-4589-42C2-8E3D-4474607793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9" b="65856"/>
          <a:stretch/>
        </p:blipFill>
        <p:spPr>
          <a:xfrm>
            <a:off x="-427760" y="3158533"/>
            <a:ext cx="3871999" cy="3585125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D65049A2-772B-46DF-9087-2BDC1FEC3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397" y="751344"/>
            <a:ext cx="820728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    </a:t>
            </a:r>
            <a:r>
              <a:rPr lang="en-US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Gợi ý: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Việc làm nào của nhân vật khiến bạn khâm phục nhất?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Bạn có suy nghĩ gì về việc làm đó ?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Theo bạn, việc làm đó có ý nghĩa như thế nào?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Nếu bạn được tham gia vào công việc đó bạn sẽ làm gì?</a:t>
            </a:r>
          </a:p>
        </p:txBody>
      </p:sp>
    </p:spTree>
    <p:extLst>
      <p:ext uri="{BB962C8B-B14F-4D97-AF65-F5344CB8AC3E}">
        <p14:creationId xmlns:p14="http://schemas.microsoft.com/office/powerpoint/2010/main" val="204683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122">
            <a:extLst>
              <a:ext uri="{FF2B5EF4-FFF2-40B4-BE49-F238E27FC236}">
                <a16:creationId xmlns:a16="http://schemas.microsoft.com/office/drawing/2014/main" id="{AAB5DF34-A47C-4F43-98FE-9E4516CB36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4992" y="1760335"/>
            <a:ext cx="7707313" cy="280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509829-38D9-4DF9-A2D9-819A27CBE46F}"/>
              </a:ext>
            </a:extLst>
          </p:cNvPr>
          <p:cNvSpPr txBox="1">
            <a:spLocks noChangeArrowheads="1"/>
          </p:cNvSpPr>
          <p:nvPr/>
        </p:nvSpPr>
        <p:spPr>
          <a:xfrm>
            <a:off x="2046592" y="1502505"/>
            <a:ext cx="8609378" cy="776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altLang="en-US" sz="8000" b="1">
              <a:ln w="28575"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BAAB45-C53A-409D-862E-C0037E3A9C26}"/>
              </a:ext>
            </a:extLst>
          </p:cNvPr>
          <p:cNvSpPr txBox="1">
            <a:spLocks noChangeArrowheads="1"/>
          </p:cNvSpPr>
          <p:nvPr/>
        </p:nvSpPr>
        <p:spPr>
          <a:xfrm>
            <a:off x="3111165" y="2079422"/>
            <a:ext cx="65659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vi-VN" sz="8800" b="1">
                <a:ln w="38100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Kể chuyện trước lớp </a:t>
            </a:r>
            <a:endParaRPr lang="en-US" sz="8800" b="1">
              <a:ln w="38100"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4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54DFE09-4589-42C2-8E3D-4474607793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6" b="66006"/>
          <a:stretch/>
        </p:blipFill>
        <p:spPr>
          <a:xfrm>
            <a:off x="-145339" y="2114914"/>
            <a:ext cx="4929045" cy="4642469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4BA5D9D-5190-4EBE-98C8-4FA4EFD3C7BE}"/>
              </a:ext>
            </a:extLst>
          </p:cNvPr>
          <p:cNvSpPr txBox="1">
            <a:spLocks noChangeArrowheads="1"/>
          </p:cNvSpPr>
          <p:nvPr/>
        </p:nvSpPr>
        <p:spPr>
          <a:xfrm>
            <a:off x="4292809" y="100012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>
                <a:solidFill>
                  <a:srgbClr val="FF0000"/>
                </a:solidFill>
                <a:latin typeface="UTM Flamenco" panose="02040603050506020204" pitchFamily="18" charset="0"/>
              </a:rPr>
              <a:t>Tiêu chí đánh giá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D1BC50E-3E64-465B-8A48-BCA4D602ABBC}"/>
              </a:ext>
            </a:extLst>
          </p:cNvPr>
          <p:cNvSpPr txBox="1">
            <a:spLocks noChangeArrowheads="1"/>
          </p:cNvSpPr>
          <p:nvPr/>
        </p:nvSpPr>
        <p:spPr>
          <a:xfrm>
            <a:off x="4183165" y="2114914"/>
            <a:ext cx="7221435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- Câu chuyện đảm bảo về nội dung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- Giọng kể, cử chỉ, điệu bộ tự nhiên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- Khả năng hiểu nội dung và ý nghĩa câu  chuyện </a:t>
            </a:r>
          </a:p>
        </p:txBody>
      </p:sp>
    </p:spTree>
    <p:extLst>
      <p:ext uri="{BB962C8B-B14F-4D97-AF65-F5344CB8AC3E}">
        <p14:creationId xmlns:p14="http://schemas.microsoft.com/office/powerpoint/2010/main" val="63056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54DFE09-4589-42C2-8E3D-4474607793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8" t="34266" r="5406" b="34295"/>
          <a:stretch/>
        </p:blipFill>
        <p:spPr>
          <a:xfrm>
            <a:off x="6862" y="2682938"/>
            <a:ext cx="4328504" cy="4293583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4BA5D9D-5190-4EBE-98C8-4FA4EFD3C7BE}"/>
              </a:ext>
            </a:extLst>
          </p:cNvPr>
          <p:cNvSpPr txBox="1">
            <a:spLocks noChangeArrowheads="1"/>
          </p:cNvSpPr>
          <p:nvPr/>
        </p:nvSpPr>
        <p:spPr>
          <a:xfrm>
            <a:off x="4292809" y="100012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z="5400" b="1">
                <a:solidFill>
                  <a:srgbClr val="FF0000"/>
                </a:solidFill>
                <a:latin typeface="UTM Flamenco" panose="02040603050506020204" pitchFamily="18" charset="0"/>
              </a:rPr>
              <a:t>Dặn dò:</a:t>
            </a:r>
            <a:endParaRPr lang="en-US" altLang="en-US" sz="5400" b="1">
              <a:solidFill>
                <a:srgbClr val="FF0000"/>
              </a:solidFill>
              <a:latin typeface="UTM Flamenco" panose="02040603050506020204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D1BC50E-3E64-465B-8A48-BCA4D602ABBC}"/>
              </a:ext>
            </a:extLst>
          </p:cNvPr>
          <p:cNvSpPr txBox="1">
            <a:spLocks noChangeArrowheads="1"/>
          </p:cNvSpPr>
          <p:nvPr/>
        </p:nvSpPr>
        <p:spPr>
          <a:xfrm>
            <a:off x="4183165" y="2114914"/>
            <a:ext cx="7221435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- Về nhà kể lại chuyện cho người thân nghe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- Chuẩn bị bài tuần sau: Ông Nguyễn Khoa Đăng</a:t>
            </a:r>
          </a:p>
        </p:txBody>
      </p:sp>
    </p:spTree>
    <p:extLst>
      <p:ext uri="{BB962C8B-B14F-4D97-AF65-F5344CB8AC3E}">
        <p14:creationId xmlns:p14="http://schemas.microsoft.com/office/powerpoint/2010/main" val="261621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122">
            <a:extLst>
              <a:ext uri="{FF2B5EF4-FFF2-40B4-BE49-F238E27FC236}">
                <a16:creationId xmlns:a16="http://schemas.microsoft.com/office/drawing/2014/main" id="{AAB5DF34-A47C-4F43-98FE-9E4516CB36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4992" y="1760335"/>
            <a:ext cx="7707313" cy="280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509829-38D9-4DF9-A2D9-819A27CBE46F}"/>
              </a:ext>
            </a:extLst>
          </p:cNvPr>
          <p:cNvSpPr txBox="1">
            <a:spLocks noChangeArrowheads="1"/>
          </p:cNvSpPr>
          <p:nvPr/>
        </p:nvSpPr>
        <p:spPr>
          <a:xfrm>
            <a:off x="2046592" y="1502505"/>
            <a:ext cx="8609378" cy="776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altLang="en-US" sz="8000" b="1">
              <a:ln w="28575"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BAAB45-C53A-409D-862E-C0037E3A9C26}"/>
              </a:ext>
            </a:extLst>
          </p:cNvPr>
          <p:cNvSpPr txBox="1">
            <a:spLocks noChangeArrowheads="1"/>
          </p:cNvSpPr>
          <p:nvPr/>
        </p:nvSpPr>
        <p:spPr>
          <a:xfrm>
            <a:off x="3111165" y="2079422"/>
            <a:ext cx="65659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vi-VN" sz="8800" b="1">
                <a:ln w="38100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Chúc các bạn</a:t>
            </a:r>
          </a:p>
          <a:p>
            <a:pPr algn="ctr">
              <a:defRPr/>
            </a:pPr>
            <a:r>
              <a:rPr lang="vi-VN" sz="8800" b="1">
                <a:ln w="38100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học tốt nhé!</a:t>
            </a:r>
            <a:endParaRPr lang="en-US" sz="8800" b="1">
              <a:ln w="38100"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7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CE09983B-0CAE-4B54-B619-04C5DA42955B}"/>
              </a:ext>
            </a:extLst>
          </p:cNvPr>
          <p:cNvSpPr txBox="1">
            <a:spLocks noChangeArrowheads="1"/>
          </p:cNvSpPr>
          <p:nvPr/>
        </p:nvSpPr>
        <p:spPr>
          <a:xfrm>
            <a:off x="2700809" y="1100100"/>
            <a:ext cx="9035988" cy="5257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48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FF0000"/>
                </a:solidFill>
                <a:latin typeface="UTM Flamenco" panose="02040603050506020204" pitchFamily="18" charset="0"/>
              </a:rPr>
              <a:t>Chọn một trong các đề bài sau: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của những người công dân nhỏ thể hiện ý thức bảo vệ các công trình công cộng, các di tích lịch sử- văn hoá.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2.</a:t>
            </a:r>
            <a:r>
              <a:rPr lang="vi-VN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thể hiện ý thức chấp hành luật giao thông đường bộ.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3.</a:t>
            </a:r>
            <a:r>
              <a:rPr lang="vi-VN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thể hiện lòng biết ơn các thương binh,liệt sĩ.</a:t>
            </a:r>
          </a:p>
        </p:txBody>
      </p:sp>
      <p:sp>
        <p:nvSpPr>
          <p:cNvPr id="55" name="Line 20">
            <a:extLst>
              <a:ext uri="{FF2B5EF4-FFF2-40B4-BE49-F238E27FC236}">
                <a16:creationId xmlns:a16="http://schemas.microsoft.com/office/drawing/2014/main" id="{33B881BD-235B-4834-A606-24426E146C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0751" y="2855268"/>
            <a:ext cx="153389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7" name="Line 21">
            <a:extLst>
              <a:ext uri="{FF2B5EF4-FFF2-40B4-BE49-F238E27FC236}">
                <a16:creationId xmlns:a16="http://schemas.microsoft.com/office/drawing/2014/main" id="{7334A208-DD69-47F9-A4DF-CA0ABC363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8681" y="2855268"/>
            <a:ext cx="122508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8" name="Line 22">
            <a:extLst>
              <a:ext uri="{FF2B5EF4-FFF2-40B4-BE49-F238E27FC236}">
                <a16:creationId xmlns:a16="http://schemas.microsoft.com/office/drawing/2014/main" id="{B5DECAB2-7FA3-4581-A7B1-B159F406F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6053" y="3378240"/>
            <a:ext cx="1872386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1" name="Line 23">
            <a:extLst>
              <a:ext uri="{FF2B5EF4-FFF2-40B4-BE49-F238E27FC236}">
                <a16:creationId xmlns:a16="http://schemas.microsoft.com/office/drawing/2014/main" id="{688BE922-6E7C-4426-9A66-4863C0CDF7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82317" y="3967787"/>
            <a:ext cx="84463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2" name="Line 24">
            <a:extLst>
              <a:ext uri="{FF2B5EF4-FFF2-40B4-BE49-F238E27FC236}">
                <a16:creationId xmlns:a16="http://schemas.microsoft.com/office/drawing/2014/main" id="{B5C5DC47-42BB-4538-A942-56D91177E2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8003" y="3368615"/>
            <a:ext cx="429208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3" name="Line 26">
            <a:extLst>
              <a:ext uri="{FF2B5EF4-FFF2-40B4-BE49-F238E27FC236}">
                <a16:creationId xmlns:a16="http://schemas.microsoft.com/office/drawing/2014/main" id="{73CFBDFE-9AF8-4509-B526-A9A7DB54D6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0751" y="4462686"/>
            <a:ext cx="6009646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4" name="Line 28">
            <a:extLst>
              <a:ext uri="{FF2B5EF4-FFF2-40B4-BE49-F238E27FC236}">
                <a16:creationId xmlns:a16="http://schemas.microsoft.com/office/drawing/2014/main" id="{0A606A0B-ACC3-4D5E-AE9B-3F6AAA8E3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750" y="5584831"/>
            <a:ext cx="43252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5" name="Line 31">
            <a:extLst>
              <a:ext uri="{FF2B5EF4-FFF2-40B4-BE49-F238E27FC236}">
                <a16:creationId xmlns:a16="http://schemas.microsoft.com/office/drawing/2014/main" id="{334FF487-98F7-4EBA-9117-A1A88E5D73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98881" y="2360368"/>
            <a:ext cx="685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6" name="Line 32">
            <a:extLst>
              <a:ext uri="{FF2B5EF4-FFF2-40B4-BE49-F238E27FC236}">
                <a16:creationId xmlns:a16="http://schemas.microsoft.com/office/drawing/2014/main" id="{E2B10665-4CA3-4E70-9BD4-0EE8C6BFF19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1081" y="5081912"/>
            <a:ext cx="130436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3264B1-8730-4C64-9C29-5AE9EB4225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7" t="53375"/>
          <a:stretch/>
        </p:blipFill>
        <p:spPr>
          <a:xfrm flipH="1">
            <a:off x="-715656" y="3457746"/>
            <a:ext cx="3662056" cy="3791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3264B1-8730-4C64-9C29-5AE9EB4225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6" t="1895" r="4391" b="45394"/>
          <a:stretch/>
        </p:blipFill>
        <p:spPr>
          <a:xfrm flipH="1">
            <a:off x="-715656" y="2487994"/>
            <a:ext cx="3662056" cy="4286409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83C8885D-3369-456E-83EF-D05121B1CA02}"/>
              </a:ext>
            </a:extLst>
          </p:cNvPr>
          <p:cNvSpPr txBox="1">
            <a:spLocks noChangeArrowheads="1"/>
          </p:cNvSpPr>
          <p:nvPr/>
        </p:nvSpPr>
        <p:spPr>
          <a:xfrm>
            <a:off x="2604877" y="442478"/>
            <a:ext cx="8609378" cy="776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>
                <a:solidFill>
                  <a:srgbClr val="FF0000"/>
                </a:solidFill>
                <a:latin typeface="UTM Flamenco" panose="02040603050506020204" pitchFamily="18" charset="0"/>
              </a:rPr>
              <a:t>Phân tích đề: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042AC2A0-CDEE-4854-9D27-7FBF6DED4B91}"/>
              </a:ext>
            </a:extLst>
          </p:cNvPr>
          <p:cNvSpPr txBox="1">
            <a:spLocks noChangeArrowheads="1"/>
          </p:cNvSpPr>
          <p:nvPr/>
        </p:nvSpPr>
        <p:spPr>
          <a:xfrm>
            <a:off x="2415940" y="1411287"/>
            <a:ext cx="9483960" cy="544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Đặc điểm chung của cả 3 đề là gì?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+</a:t>
            </a:r>
            <a:r>
              <a:rPr lang="vi-VN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Kể lại chuyện được chứng kiến hoặc tham gia.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Em có nhận xét gì về các việc làm của nhân vật trong truyện?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+</a:t>
            </a:r>
            <a:r>
              <a:rPr lang="vi-VN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Đây là những việc làm tốt, tích cực có thật của mọi người sống xung quanh em.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Nhân vật trong truyện là ai 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+</a:t>
            </a:r>
            <a:r>
              <a:rPr lang="vi-VN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Là người khác hoặc chính là em.</a:t>
            </a:r>
          </a:p>
        </p:txBody>
      </p:sp>
    </p:spTree>
    <p:extLst>
      <p:ext uri="{BB962C8B-B14F-4D97-AF65-F5344CB8AC3E}">
        <p14:creationId xmlns:p14="http://schemas.microsoft.com/office/powerpoint/2010/main" val="199788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7C8B393-217D-4B60-A199-6EF04CC2A9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4" r="54693"/>
          <a:stretch/>
        </p:blipFill>
        <p:spPr>
          <a:xfrm>
            <a:off x="-1" y="4684452"/>
            <a:ext cx="2946402" cy="26462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9FA78B-7928-4234-A93B-4C8D344A69CD}"/>
              </a:ext>
            </a:extLst>
          </p:cNvPr>
          <p:cNvSpPr txBox="1"/>
          <p:nvPr/>
        </p:nvSpPr>
        <p:spPr>
          <a:xfrm>
            <a:off x="730771" y="516823"/>
            <a:ext cx="108389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vi-VN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Gợi ý</a:t>
            </a:r>
            <a:r>
              <a:rPr lang="en-US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của những người công dân nhỏ thể hiện ý thức bảo vệ các công trình công cộng, các di tích lịch sử- văn hoá.</a:t>
            </a:r>
          </a:p>
        </p:txBody>
      </p:sp>
      <p:pic>
        <p:nvPicPr>
          <p:cNvPr id="5122" name="Picture 2" descr="thùng rác công cộng">
            <a:extLst>
              <a:ext uri="{FF2B5EF4-FFF2-40B4-BE49-F238E27FC236}">
                <a16:creationId xmlns:a16="http://schemas.microsoft.com/office/drawing/2014/main" id="{3EE8CAD0-5C2E-49D5-9334-04826BA7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96" y="2046782"/>
            <a:ext cx="5929303" cy="3960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8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7C8B393-217D-4B60-A199-6EF04CC2A9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4" r="54693"/>
          <a:stretch/>
        </p:blipFill>
        <p:spPr>
          <a:xfrm>
            <a:off x="-1" y="4684452"/>
            <a:ext cx="2946402" cy="26462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9FA78B-7928-4234-A93B-4C8D344A69CD}"/>
              </a:ext>
            </a:extLst>
          </p:cNvPr>
          <p:cNvSpPr txBox="1"/>
          <p:nvPr/>
        </p:nvSpPr>
        <p:spPr>
          <a:xfrm>
            <a:off x="730771" y="516823"/>
            <a:ext cx="108389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vi-VN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Gọi ý</a:t>
            </a:r>
            <a:r>
              <a:rPr lang="en-US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của những người công dân nhỏ thể hiện ý thức bảo vệ các công trình công cộng, các di tích lịch sử- văn hoá.</a:t>
            </a:r>
          </a:p>
        </p:txBody>
      </p:sp>
      <p:pic>
        <p:nvPicPr>
          <p:cNvPr id="10244" name="Picture 4" descr="Hiệu quả từ những “thùng rác yêu thương” - Báo Tây Ninh Online">
            <a:extLst>
              <a:ext uri="{FF2B5EF4-FFF2-40B4-BE49-F238E27FC236}">
                <a16:creationId xmlns:a16="http://schemas.microsoft.com/office/drawing/2014/main" id="{FAB547BA-C343-41F5-85B2-6E1F76F62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39" y="2188689"/>
            <a:ext cx="5236791" cy="392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2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7C8B393-217D-4B60-A199-6EF04CC2A9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0" t="37788" r="2003" b="31776"/>
          <a:stretch/>
        </p:blipFill>
        <p:spPr>
          <a:xfrm>
            <a:off x="-233465" y="4858304"/>
            <a:ext cx="2946402" cy="26462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9FA78B-7928-4234-A93B-4C8D344A69CD}"/>
              </a:ext>
            </a:extLst>
          </p:cNvPr>
          <p:cNvSpPr txBox="1"/>
          <p:nvPr/>
        </p:nvSpPr>
        <p:spPr>
          <a:xfrm>
            <a:off x="730771" y="516823"/>
            <a:ext cx="10838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vi-VN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Gợi ý</a:t>
            </a:r>
            <a:r>
              <a:rPr lang="en-US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vi-VN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thể hiện ý thức chấp hành luật giao thông đường bộ.</a:t>
            </a:r>
          </a:p>
        </p:txBody>
      </p:sp>
      <p:pic>
        <p:nvPicPr>
          <p:cNvPr id="13314" name="Picture 2" descr="CẢM GIÁC AN TOÀN VÀ CẢM GIÁC QUY THUỘC (Nhu cầu an toàn) - Áo kiểu đẹp">
            <a:extLst>
              <a:ext uri="{FF2B5EF4-FFF2-40B4-BE49-F238E27FC236}">
                <a16:creationId xmlns:a16="http://schemas.microsoft.com/office/drawing/2014/main" id="{734C8979-34BE-4B25-9149-2AD8B52E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82" y="1596509"/>
            <a:ext cx="3356619" cy="2224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àn ý đoạn văn nghị luận xã hội 200 chữ về an toàn giao thông">
            <a:extLst>
              <a:ext uri="{FF2B5EF4-FFF2-40B4-BE49-F238E27FC236}">
                <a16:creationId xmlns:a16="http://schemas.microsoft.com/office/drawing/2014/main" id="{EC498549-012D-4044-BEAF-185F996EE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00" y="1596509"/>
            <a:ext cx="3526357" cy="2224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Kỹ năng an toàn giao thông cho trẻ em">
            <a:extLst>
              <a:ext uri="{FF2B5EF4-FFF2-40B4-BE49-F238E27FC236}">
                <a16:creationId xmlns:a16="http://schemas.microsoft.com/office/drawing/2014/main" id="{C8E2168B-63E1-481B-A7C2-264B42B6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82" y="4057733"/>
            <a:ext cx="3336953" cy="2224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Những bức Tranh vẽ trường mầm non của bé về Giao Thông - Giấy dán tường giá  bao nhiêu tiền 1m2, Giá Dán tranh 3D theo M2 hoàn thiện trọn gói 2020">
            <a:extLst>
              <a:ext uri="{FF2B5EF4-FFF2-40B4-BE49-F238E27FC236}">
                <a16:creationId xmlns:a16="http://schemas.microsoft.com/office/drawing/2014/main" id="{29873B00-C6C1-4F08-AC1B-B10C56E0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00" y="4057733"/>
            <a:ext cx="3526357" cy="2224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17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BFAA84-E3D5-4523-ADF2-25768AF4E9E4}"/>
              </a:ext>
            </a:extLst>
          </p:cNvPr>
          <p:cNvSpPr txBox="1"/>
          <p:nvPr/>
        </p:nvSpPr>
        <p:spPr>
          <a:xfrm>
            <a:off x="897868" y="516823"/>
            <a:ext cx="10838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vi-VN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Gợi ý</a:t>
            </a:r>
            <a:r>
              <a:rPr lang="en-US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vi-VN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thể hiện lòng biết ơn các thương binh,liệt sĩ.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9C5A2F-C989-478E-88AF-E2DB222710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6247" r="52856" b="63317"/>
          <a:stretch/>
        </p:blipFill>
        <p:spPr>
          <a:xfrm>
            <a:off x="214007" y="4995358"/>
            <a:ext cx="2946402" cy="2646207"/>
          </a:xfrm>
          <a:prstGeom prst="rect">
            <a:avLst/>
          </a:prstGeom>
        </p:spPr>
      </p:pic>
      <p:pic>
        <p:nvPicPr>
          <p:cNvPr id="4098" name="Picture 2" descr="Thắp nến tri ân tưởng nhớ các anh hùng liệt sỹ | baoninhbinh.org.vn">
            <a:extLst>
              <a:ext uri="{FF2B5EF4-FFF2-40B4-BE49-F238E27FC236}">
                <a16:creationId xmlns:a16="http://schemas.microsoft.com/office/drawing/2014/main" id="{663E22E1-20A0-48EB-AD78-7151EFE6E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49" y="1862174"/>
            <a:ext cx="5245100" cy="3492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7C733A-F00E-4286-A7BC-E48973555150}"/>
              </a:ext>
            </a:extLst>
          </p:cNvPr>
          <p:cNvSpPr/>
          <p:nvPr/>
        </p:nvSpPr>
        <p:spPr>
          <a:xfrm>
            <a:off x="3615610" y="5513977"/>
            <a:ext cx="48830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Thắp nhang tưởng nhớ các anh hùng liệt sĩ</a:t>
            </a:r>
          </a:p>
        </p:txBody>
      </p:sp>
    </p:spTree>
    <p:extLst>
      <p:ext uri="{BB962C8B-B14F-4D97-AF65-F5344CB8AC3E}">
        <p14:creationId xmlns:p14="http://schemas.microsoft.com/office/powerpoint/2010/main" val="17489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BFAA84-E3D5-4523-ADF2-25768AF4E9E4}"/>
              </a:ext>
            </a:extLst>
          </p:cNvPr>
          <p:cNvSpPr txBox="1"/>
          <p:nvPr/>
        </p:nvSpPr>
        <p:spPr>
          <a:xfrm>
            <a:off x="897868" y="516823"/>
            <a:ext cx="10838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vi-VN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Gợi ý</a:t>
            </a:r>
            <a:r>
              <a:rPr lang="en-US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vi-VN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thể hiện lòng biết ơn các thương binh,liệt sĩ.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9C5A2F-C989-478E-88AF-E2DB222710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6247" r="52856" b="63317"/>
          <a:stretch/>
        </p:blipFill>
        <p:spPr>
          <a:xfrm>
            <a:off x="214007" y="4995358"/>
            <a:ext cx="2946402" cy="26462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7C733A-F00E-4286-A7BC-E48973555150}"/>
              </a:ext>
            </a:extLst>
          </p:cNvPr>
          <p:cNvSpPr/>
          <p:nvPr/>
        </p:nvSpPr>
        <p:spPr>
          <a:xfrm>
            <a:off x="3893312" y="5528580"/>
            <a:ext cx="4405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Giúp đỡ tặng hoa các chú thương binh</a:t>
            </a:r>
          </a:p>
        </p:txBody>
      </p:sp>
      <p:pic>
        <p:nvPicPr>
          <p:cNvPr id="14338" name="Picture 2" descr="Văn mẫu Kể về chuyến đi thăm gia đình thương binh, liệt sĩ ý nghĩa | Văn  mẫu 6">
            <a:extLst>
              <a:ext uri="{FF2B5EF4-FFF2-40B4-BE49-F238E27FC236}">
                <a16:creationId xmlns:a16="http://schemas.microsoft.com/office/drawing/2014/main" id="{453EB0B9-3936-4996-8B0D-37EDE8EF1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49" y="1903205"/>
            <a:ext cx="4645129" cy="3487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55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54DFE09-4589-42C2-8E3D-4474607793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4" t="62407"/>
          <a:stretch/>
        </p:blipFill>
        <p:spPr>
          <a:xfrm>
            <a:off x="0" y="3709713"/>
            <a:ext cx="3384414" cy="3539531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4065061-F1DE-4425-9BEC-E4981CFC29D8}"/>
              </a:ext>
            </a:extLst>
          </p:cNvPr>
          <p:cNvSpPr txBox="1">
            <a:spLocks noChangeArrowheads="1"/>
          </p:cNvSpPr>
          <p:nvPr/>
        </p:nvSpPr>
        <p:spPr>
          <a:xfrm>
            <a:off x="5910262" y="559234"/>
            <a:ext cx="7793037" cy="100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>
                <a:solidFill>
                  <a:srgbClr val="FF0000"/>
                </a:solidFill>
                <a:latin typeface="UTM Flamenco" panose="02040603050506020204" pitchFamily="18" charset="0"/>
              </a:rPr>
              <a:t>Dàn ý kể chuyện</a:t>
            </a:r>
            <a:r>
              <a:rPr lang="en-US" altLang="en-US">
                <a:solidFill>
                  <a:srgbClr val="FF0000"/>
                </a:solidFill>
                <a:latin typeface="UTM Flamenco" panose="02040603050506020204" pitchFamily="18" charset="0"/>
              </a:rPr>
              <a:t>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7DC2848-4BC3-4CE5-99D7-08492A0728CC}"/>
              </a:ext>
            </a:extLst>
          </p:cNvPr>
          <p:cNvSpPr txBox="1">
            <a:spLocks noChangeArrowheads="1"/>
          </p:cNvSpPr>
          <p:nvPr/>
        </p:nvSpPr>
        <p:spPr>
          <a:xfrm>
            <a:off x="3025981" y="1281807"/>
            <a:ext cx="8604385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Câu chuyện em được chứng kiến hay tham gia? 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Đó là việc gì?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Ai là người thực hiện công việc đó ?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Tại sao em lại chọn câu chuyện này? 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Thái độ của mọi người xung quanh đối với việc đó như thế nào?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Kết quả của việc làm đó.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Suy nghĩ của em khi chứng kiến hoặc tham gia công việc đó. </a:t>
            </a:r>
          </a:p>
        </p:txBody>
      </p:sp>
    </p:spTree>
    <p:extLst>
      <p:ext uri="{BB962C8B-B14F-4D97-AF65-F5344CB8AC3E}">
        <p14:creationId xmlns:p14="http://schemas.microsoft.com/office/powerpoint/2010/main" val="133746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551</Words>
  <Application>Microsoft Office PowerPoint</Application>
  <PresentationFormat>Widescreen</PresentationFormat>
  <Paragraphs>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Arial</vt:lpstr>
      <vt:lpstr>Montserrat</vt:lpstr>
      <vt:lpstr>Times New Roman</vt:lpstr>
      <vt:lpstr>UTM Flamenco</vt:lpstr>
      <vt:lpstr>Wingdings</vt:lpstr>
      <vt:lpstr>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Admin</cp:lastModifiedBy>
  <cp:revision>264</cp:revision>
  <dcterms:created xsi:type="dcterms:W3CDTF">2018-02-23T07:21:00Z</dcterms:created>
  <dcterms:modified xsi:type="dcterms:W3CDTF">2022-01-24T03:41:14Z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5521F4933AF74DDEAD27D41596BDD5BA</vt:lpwstr>
  </property>
  <property fmtid="{D5CDD505-2E9C-101B-9397-08002B2CF9AE}" pid="3" name="KSOProductBuildVer">
    <vt:lpwstr>2052-11.1.0.10495</vt:lpwstr>
  </property>
</Properties>
</file>