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Barlow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0">
          <p15:clr>
            <a:srgbClr val="000000"/>
          </p15:clr>
        </p15:guide>
        <p15:guide id="2" pos="3109">
          <p15:clr>
            <a:srgbClr val="000000"/>
          </p15:clr>
        </p15:guide>
      </p15:sldGuideLst>
    </p:ext>
    <p:ext uri="http://customooxmlschemas.google.com/">
      <go:slidesCustomData xmlns:go="http://customooxmlschemas.google.com/" r:id="rId24" roundtripDataSignature="AMtx7mi01X+TGY+8qJPQ6ulGHcc6c28G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0" orient="horz"/>
        <p:guide pos="310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regular.fntdata"/><Relationship Id="rId11" Type="http://schemas.openxmlformats.org/officeDocument/2006/relationships/slide" Target="slides/slide6.xml"/><Relationship Id="rId22" Type="http://schemas.openxmlformats.org/officeDocument/2006/relationships/font" Target="fonts/BarlowCondensed-italic.fntdata"/><Relationship Id="rId10" Type="http://schemas.openxmlformats.org/officeDocument/2006/relationships/slide" Target="slides/slide5.xml"/><Relationship Id="rId21" Type="http://schemas.openxmlformats.org/officeDocument/2006/relationships/font" Target="fonts/BarlowCondensed-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Barlow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1pPr>
            <a:lvl2pPr lvl="1"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2pPr>
            <a:lvl3pPr lvl="2"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3pPr>
            <a:lvl4pPr lvl="3"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4pPr>
            <a:lvl5pPr lvl="4"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5pPr>
            <a:lvl6pPr lvl="5"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6pPr>
            <a:lvl7pPr lvl="6"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7pPr>
            <a:lvl8pPr lvl="7"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8pPr>
            <a:lvl9pPr lvl="8"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1pPr>
            <a:lvl2pPr lvl="1"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2pPr>
            <a:lvl3pPr lvl="2"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3pPr>
            <a:lvl4pPr lvl="3"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4pPr>
            <a:lvl5pPr lvl="4"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5pPr>
            <a:lvl6pPr lvl="5"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6pPr>
            <a:lvl7pPr lvl="6"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7pPr>
            <a:lvl8pPr lvl="7"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8pPr>
            <a:lvl9pPr lvl="8"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1pPr>
            <a:lvl2pPr indent="-228600" lvl="1" marL="9144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2pPr>
            <a:lvl3pPr indent="-228600" lvl="2" marL="13716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3pPr>
            <a:lvl4pPr indent="-228600" lvl="3" marL="18288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4pPr>
            <a:lvl5pPr indent="-228600" lvl="4" marL="22860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5pPr>
            <a:lvl6pPr indent="-228600" lvl="5" marL="27432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6pPr>
            <a:lvl7pPr indent="-228600" lvl="6" marL="32004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7pPr>
            <a:lvl8pPr indent="-228600" lvl="7" marL="36576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8pPr>
            <a:lvl9pPr indent="-228600" lvl="8" marL="411480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Barlow Condensed"/>
                <a:ea typeface="Barlow Condensed"/>
                <a:cs typeface="Barlow Condensed"/>
                <a:sym typeface="Barlow Condensed"/>
              </a:defRPr>
            </a:lvl1pPr>
            <a:lvl2pPr lvl="1"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2pPr>
            <a:lvl3pPr lvl="2"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3pPr>
            <a:lvl4pPr lvl="3"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4pPr>
            <a:lvl5pPr lvl="4"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5pPr>
            <a:lvl6pPr lvl="5"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6pPr>
            <a:lvl7pPr lvl="6"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7pPr>
            <a:lvl8pPr lvl="7"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8pPr>
            <a:lvl9pPr lvl="8"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Barlow Condensed"/>
                <a:ea typeface="Barlow Condensed"/>
                <a:cs typeface="Barlow Condensed"/>
                <a:sym typeface="Barlow Condensed"/>
              </a:rPr>
              <a:t>‹#›</a:t>
            </a:fld>
            <a:endParaRPr b="0" i="0" sz="12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Barlow Condensed"/>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Barlow Condense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Barlow Condensed"/>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Barlow Condensed"/>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459581"/>
            <a:ext cx="5486400" cy="3086100"/>
          </a:xfrm>
          <a:prstGeom prst="rect">
            <a:avLst/>
          </a:prstGeom>
          <a:noFill/>
          <a:ln>
            <a:noFill/>
          </a:ln>
        </p:spPr>
      </p:sp>
      <p:sp>
        <p:nvSpPr>
          <p:cNvPr id="68" name="Google Shape;68;p24"/>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Barlow Condensed"/>
              <a:buNone/>
              <a:defRPr b="0" i="0" sz="4400" u="none" cap="none" strike="noStrike">
                <a:solidFill>
                  <a:schemeClr val="dk1"/>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arlow Condensed"/>
                <a:ea typeface="Barlow Condensed"/>
                <a:cs typeface="Barlow Condensed"/>
                <a:sym typeface="Barlow Condensed"/>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arlow Condensed"/>
                <a:ea typeface="Barlow Condensed"/>
                <a:cs typeface="Barlow Condensed"/>
                <a:sym typeface="Barlow Condensed"/>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Barlow Condensed"/>
                <a:ea typeface="Barlow Condensed"/>
                <a:cs typeface="Barlow Condensed"/>
                <a:sym typeface="Barlow Condensed"/>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arlow Condensed"/>
                <a:ea typeface="Barlow Condensed"/>
                <a:cs typeface="Barlow Condensed"/>
                <a:sym typeface="Barlow Condensed"/>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arlow Condensed"/>
                <a:ea typeface="Barlow Condensed"/>
                <a:cs typeface="Barlow Condensed"/>
                <a:sym typeface="Barlow Condensed"/>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Barlow Condensed"/>
                <a:ea typeface="Barlow Condensed"/>
                <a:cs typeface="Barlow Condensed"/>
                <a:sym typeface="Barlow Condensed"/>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Barlow Condensed"/>
                <a:ea typeface="Barlow Condensed"/>
                <a:cs typeface="Barlow Condensed"/>
                <a:sym typeface="Barlow Condensed"/>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Barlow Condensed"/>
                <a:ea typeface="Barlow Condensed"/>
                <a:cs typeface="Barlow Condensed"/>
                <a:sym typeface="Barlow Condensed"/>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Barlow Condensed"/>
                <a:ea typeface="Barlow Condensed"/>
                <a:cs typeface="Barlow Condensed"/>
                <a:sym typeface="Barlow Condensed"/>
              </a:defRPr>
            </a:lvl9pPr>
          </a:lstStyle>
          <a:p/>
        </p:txBody>
      </p:sp>
      <p:sp>
        <p:nvSpPr>
          <p:cNvPr id="12" name="Google Shape;12;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Barlow Condensed"/>
                <a:ea typeface="Barlow Condensed"/>
                <a:cs typeface="Barlow Condensed"/>
                <a:sym typeface="Barlow Condensed"/>
              </a:defRPr>
            </a:lvl1pPr>
            <a:lvl2pPr lvl="1"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2pPr>
            <a:lvl3pPr lvl="2"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3pPr>
            <a:lvl4pPr lvl="3"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4pPr>
            <a:lvl5pPr lvl="4"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5pPr>
            <a:lvl6pPr lvl="5"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6pPr>
            <a:lvl7pPr lvl="6"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7pPr>
            <a:lvl8pPr lvl="7"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8pPr>
            <a:lvl9pPr lvl="8"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9pPr>
          </a:lstStyle>
          <a:p/>
        </p:txBody>
      </p:sp>
      <p:sp>
        <p:nvSpPr>
          <p:cNvPr id="13" name="Google Shape;13;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Barlow Condensed"/>
                <a:ea typeface="Barlow Condensed"/>
                <a:cs typeface="Barlow Condensed"/>
                <a:sym typeface="Barlow Condensed"/>
              </a:defRPr>
            </a:lvl1pPr>
            <a:lvl2pPr lvl="1"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2pPr>
            <a:lvl3pPr lvl="2"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3pPr>
            <a:lvl4pPr lvl="3"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4pPr>
            <a:lvl5pPr lvl="4"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5pPr>
            <a:lvl6pPr lvl="5"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6pPr>
            <a:lvl7pPr lvl="6"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7pPr>
            <a:lvl8pPr lvl="7"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8pPr>
            <a:lvl9pPr lvl="8" marR="0" rtl="0" algn="l">
              <a:spcBef>
                <a:spcPts val="0"/>
              </a:spcBef>
              <a:spcAft>
                <a:spcPts val="0"/>
              </a:spcAft>
              <a:buSzPts val="1400"/>
              <a:buNone/>
              <a:defRPr b="0" i="0" sz="1800" u="none" cap="none" strike="noStrike">
                <a:solidFill>
                  <a:schemeClr val="dk1"/>
                </a:solidFill>
                <a:latin typeface="Barlow Condensed"/>
                <a:ea typeface="Barlow Condensed"/>
                <a:cs typeface="Barlow Condensed"/>
                <a:sym typeface="Barlow Condensed"/>
              </a:defRPr>
            </a:lvl9pPr>
          </a:lstStyle>
          <a:p/>
        </p:txBody>
      </p:sp>
      <p:sp>
        <p:nvSpPr>
          <p:cNvPr id="14" name="Google Shape;14;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1pPr>
            <a:lvl2pPr indent="0" lvl="1"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2pPr>
            <a:lvl3pPr indent="0" lvl="2"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3pPr>
            <a:lvl4pPr indent="0" lvl="3"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4pPr>
            <a:lvl5pPr indent="0" lvl="4"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5pPr>
            <a:lvl6pPr indent="0" lvl="5"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6pPr>
            <a:lvl7pPr indent="0" lvl="6"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7pPr>
            <a:lvl8pPr indent="0" lvl="7"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8pPr>
            <a:lvl9pPr indent="0" lvl="8" marL="0" marR="0" rtl="0" algn="r">
              <a:spcBef>
                <a:spcPts val="0"/>
              </a:spcBef>
              <a:buNone/>
              <a:defRPr b="0" i="0" sz="1200" u="none" cap="none" strike="noStrike">
                <a:solidFill>
                  <a:srgbClr val="888888"/>
                </a:solidFill>
                <a:latin typeface="Barlow Condensed"/>
                <a:ea typeface="Barlow Condensed"/>
                <a:cs typeface="Barlow Condensed"/>
                <a:sym typeface="Barlow Condense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1.jpg"/><Relationship Id="rId5" Type="http://schemas.openxmlformats.org/officeDocument/2006/relationships/image" Target="../media/image23.jpg"/><Relationship Id="rId6"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2.jp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16.jpg"/><Relationship Id="rId6" Type="http://schemas.openxmlformats.org/officeDocument/2006/relationships/image" Target="../media/image8.jpg"/><Relationship Id="rId7"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icons.png" id="88" name="Google Shape;88;p1"/>
          <p:cNvPicPr preferRelativeResize="0"/>
          <p:nvPr/>
        </p:nvPicPr>
        <p:blipFill rotWithShape="1">
          <a:blip r:embed="rId3">
            <a:alphaModFix/>
          </a:blip>
          <a:srcRect b="53713" l="63340" r="16570" t="8768"/>
          <a:stretch/>
        </p:blipFill>
        <p:spPr>
          <a:xfrm>
            <a:off x="7338570" y="0"/>
            <a:ext cx="1671868" cy="1440736"/>
          </a:xfrm>
          <a:prstGeom prst="rect">
            <a:avLst/>
          </a:prstGeom>
          <a:noFill/>
          <a:ln>
            <a:noFill/>
          </a:ln>
        </p:spPr>
      </p:pic>
      <p:pic>
        <p:nvPicPr>
          <p:cNvPr descr="cloud.png" id="89" name="Google Shape;89;p1"/>
          <p:cNvPicPr preferRelativeResize="0"/>
          <p:nvPr/>
        </p:nvPicPr>
        <p:blipFill rotWithShape="1">
          <a:blip r:embed="rId4">
            <a:alphaModFix/>
          </a:blip>
          <a:srcRect b="0" l="0" r="0" t="0"/>
          <a:stretch/>
        </p:blipFill>
        <p:spPr>
          <a:xfrm>
            <a:off x="226032" y="34748"/>
            <a:ext cx="8507002" cy="4826768"/>
          </a:xfrm>
          <a:prstGeom prst="rect">
            <a:avLst/>
          </a:prstGeom>
          <a:noFill/>
          <a:ln>
            <a:noFill/>
          </a:ln>
        </p:spPr>
      </p:pic>
      <p:grpSp>
        <p:nvGrpSpPr>
          <p:cNvPr id="90" name="Google Shape;90;p1"/>
          <p:cNvGrpSpPr/>
          <p:nvPr/>
        </p:nvGrpSpPr>
        <p:grpSpPr>
          <a:xfrm>
            <a:off x="3416100" y="799924"/>
            <a:ext cx="2379000" cy="500961"/>
            <a:chOff x="3557102" y="1554733"/>
            <a:chExt cx="2379000" cy="767639"/>
          </a:xfrm>
        </p:grpSpPr>
        <p:sp>
          <p:nvSpPr>
            <p:cNvPr id="91" name="Google Shape;91;p1"/>
            <p:cNvSpPr txBox="1"/>
            <p:nvPr/>
          </p:nvSpPr>
          <p:spPr>
            <a:xfrm>
              <a:off x="3685530" y="1554733"/>
              <a:ext cx="2122200" cy="660300"/>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TẬP ĐỌC 5</a:t>
              </a:r>
              <a:endParaRPr b="1" i="0" sz="1200" u="none" cap="none" strike="noStrike">
                <a:solidFill>
                  <a:schemeClr val="lt1"/>
                </a:solidFill>
                <a:latin typeface="Times New Roman"/>
                <a:ea typeface="Times New Roman"/>
                <a:cs typeface="Times New Roman"/>
                <a:sym typeface="Times New Roman"/>
              </a:endParaRPr>
            </a:p>
          </p:txBody>
        </p:sp>
        <p:cxnSp>
          <p:nvCxnSpPr>
            <p:cNvPr id="92" name="Google Shape;92;p1"/>
            <p:cNvCxnSpPr/>
            <p:nvPr/>
          </p:nvCxnSpPr>
          <p:spPr>
            <a:xfrm>
              <a:off x="3557102" y="2322372"/>
              <a:ext cx="2379000" cy="0"/>
            </a:xfrm>
            <a:prstGeom prst="straightConnector1">
              <a:avLst/>
            </a:prstGeom>
            <a:noFill/>
            <a:ln cap="flat" cmpd="sng" w="19050">
              <a:solidFill>
                <a:srgbClr val="ECE54F"/>
              </a:solidFill>
              <a:prstDash val="dash"/>
              <a:round/>
              <a:headEnd len="sm" w="sm" type="none"/>
              <a:tailEnd len="sm" w="sm" type="none"/>
            </a:ln>
          </p:spPr>
        </p:cxnSp>
      </p:grpSp>
      <p:sp>
        <p:nvSpPr>
          <p:cNvPr id="93" name="Google Shape;93;p1"/>
          <p:cNvSpPr/>
          <p:nvPr/>
        </p:nvSpPr>
        <p:spPr>
          <a:xfrm>
            <a:off x="1843050" y="1622125"/>
            <a:ext cx="5525100" cy="120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CC99"/>
                </a:solidFill>
                <a:latin typeface="Times New Roman"/>
                <a:ea typeface="Times New Roman"/>
                <a:cs typeface="Times New Roman"/>
                <a:sym typeface="Times New Roman"/>
              </a:rPr>
              <a:t>QUANG CẢNH </a:t>
            </a:r>
            <a:endParaRPr>
              <a:latin typeface="Times New Roman"/>
              <a:ea typeface="Times New Roman"/>
              <a:cs typeface="Times New Roman"/>
              <a:sym typeface="Times New Roman"/>
            </a:endParaRPr>
          </a:p>
          <a:p>
            <a:pPr indent="0" lvl="0" marL="0" marR="0" rtl="0" algn="ctr">
              <a:spcBef>
                <a:spcPts val="0"/>
              </a:spcBef>
              <a:spcAft>
                <a:spcPts val="0"/>
              </a:spcAft>
              <a:buNone/>
            </a:pPr>
            <a:r>
              <a:rPr b="1" i="0" lang="en-US" sz="3600" u="none" cap="none" strike="noStrike">
                <a:solidFill>
                  <a:srgbClr val="FFCC99"/>
                </a:solidFill>
                <a:latin typeface="Times New Roman"/>
                <a:ea typeface="Times New Roman"/>
                <a:cs typeface="Times New Roman"/>
                <a:sym typeface="Times New Roman"/>
              </a:rPr>
              <a:t>LÀNG MẠC NGÀY MÙA</a:t>
            </a:r>
            <a:endParaRPr b="1" i="0" sz="3600" u="none" cap="none" strike="noStrike">
              <a:solidFill>
                <a:srgbClr val="FFCC99"/>
              </a:solidFill>
              <a:latin typeface="Times New Roman"/>
              <a:ea typeface="Times New Roman"/>
              <a:cs typeface="Times New Roman"/>
              <a:sym typeface="Times New Roman"/>
            </a:endParaRPr>
          </a:p>
        </p:txBody>
      </p:sp>
      <p:sp>
        <p:nvSpPr>
          <p:cNvPr id="94" name="Google Shape;94;p1"/>
          <p:cNvSpPr txBox="1"/>
          <p:nvPr/>
        </p:nvSpPr>
        <p:spPr>
          <a:xfrm>
            <a:off x="1027415" y="3003829"/>
            <a:ext cx="6904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FFFF00"/>
                </a:solidFill>
                <a:latin typeface="Times New Roman"/>
                <a:ea typeface="Times New Roman"/>
                <a:cs typeface="Times New Roman"/>
                <a:sym typeface="Times New Roman"/>
              </a:rPr>
              <a:t>Thực hiện: EduFive</a:t>
            </a:r>
            <a:endParaRPr i="0" sz="2000" u="none" cap="none" strike="noStrike">
              <a:solidFill>
                <a:srgbClr val="FFFF00"/>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5">
            <a:alphaModFix/>
          </a:blip>
          <a:srcRect b="0" l="0" r="0" t="0"/>
          <a:stretch/>
        </p:blipFill>
        <p:spPr>
          <a:xfrm>
            <a:off x="7787811" y="3787311"/>
            <a:ext cx="1356189" cy="13561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0"/>
          <p:cNvPicPr preferRelativeResize="0"/>
          <p:nvPr/>
        </p:nvPicPr>
        <p:blipFill rotWithShape="1">
          <a:blip r:embed="rId3">
            <a:alphaModFix/>
          </a:blip>
          <a:srcRect b="0" l="0" r="0" t="0"/>
          <a:stretch/>
        </p:blipFill>
        <p:spPr>
          <a:xfrm>
            <a:off x="0" y="-3807"/>
            <a:ext cx="1715784" cy="892766"/>
          </a:xfrm>
          <a:prstGeom prst="rect">
            <a:avLst/>
          </a:prstGeom>
          <a:noFill/>
          <a:ln>
            <a:noFill/>
          </a:ln>
        </p:spPr>
      </p:pic>
      <p:grpSp>
        <p:nvGrpSpPr>
          <p:cNvPr id="226" name="Google Shape;226;p10"/>
          <p:cNvGrpSpPr/>
          <p:nvPr/>
        </p:nvGrpSpPr>
        <p:grpSpPr>
          <a:xfrm>
            <a:off x="228918" y="247367"/>
            <a:ext cx="2973731" cy="2135566"/>
            <a:chOff x="228918" y="247367"/>
            <a:chExt cx="2973731" cy="2135566"/>
          </a:xfrm>
        </p:grpSpPr>
        <p:pic>
          <p:nvPicPr>
            <p:cNvPr id="227" name="Google Shape;227;p10"/>
            <p:cNvPicPr preferRelativeResize="0"/>
            <p:nvPr/>
          </p:nvPicPr>
          <p:blipFill rotWithShape="1">
            <a:blip r:embed="rId4">
              <a:alphaModFix/>
            </a:blip>
            <a:srcRect b="0" l="7539" r="11664" t="0"/>
            <a:stretch/>
          </p:blipFill>
          <p:spPr>
            <a:xfrm>
              <a:off x="228918" y="247367"/>
              <a:ext cx="2973731" cy="1725271"/>
            </a:xfrm>
            <a:prstGeom prst="rect">
              <a:avLst/>
            </a:prstGeom>
            <a:noFill/>
            <a:ln>
              <a:noFill/>
            </a:ln>
          </p:spPr>
        </p:pic>
        <p:sp>
          <p:nvSpPr>
            <p:cNvPr id="228" name="Google Shape;228;p10"/>
            <p:cNvSpPr txBox="1"/>
            <p:nvPr/>
          </p:nvSpPr>
          <p:spPr>
            <a:xfrm>
              <a:off x="911829" y="1921268"/>
              <a:ext cx="16079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vàng xuộm</a:t>
              </a:r>
              <a:endParaRPr sz="2400">
                <a:solidFill>
                  <a:schemeClr val="dk1"/>
                </a:solidFill>
                <a:latin typeface="Times New Roman"/>
                <a:ea typeface="Times New Roman"/>
                <a:cs typeface="Times New Roman"/>
                <a:sym typeface="Times New Roman"/>
              </a:endParaRPr>
            </a:p>
          </p:txBody>
        </p:sp>
      </p:grpSp>
      <p:grpSp>
        <p:nvGrpSpPr>
          <p:cNvPr id="229" name="Google Shape;229;p10"/>
          <p:cNvGrpSpPr/>
          <p:nvPr/>
        </p:nvGrpSpPr>
        <p:grpSpPr>
          <a:xfrm>
            <a:off x="3415524" y="1826268"/>
            <a:ext cx="2820889" cy="2411998"/>
            <a:chOff x="3415524" y="1826268"/>
            <a:chExt cx="2820889" cy="2411998"/>
          </a:xfrm>
        </p:grpSpPr>
        <p:pic>
          <p:nvPicPr>
            <p:cNvPr id="230" name="Google Shape;230;p10"/>
            <p:cNvPicPr preferRelativeResize="0"/>
            <p:nvPr/>
          </p:nvPicPr>
          <p:blipFill rotWithShape="1">
            <a:blip r:embed="rId5">
              <a:alphaModFix/>
            </a:blip>
            <a:srcRect b="0" l="0" r="6020" t="0"/>
            <a:stretch/>
          </p:blipFill>
          <p:spPr>
            <a:xfrm>
              <a:off x="3415524" y="1826268"/>
              <a:ext cx="2820889" cy="2001703"/>
            </a:xfrm>
            <a:prstGeom prst="rect">
              <a:avLst/>
            </a:prstGeom>
            <a:noFill/>
            <a:ln>
              <a:noFill/>
            </a:ln>
          </p:spPr>
        </p:pic>
        <p:sp>
          <p:nvSpPr>
            <p:cNvPr id="231" name="Google Shape;231;p10"/>
            <p:cNvSpPr txBox="1"/>
            <p:nvPr/>
          </p:nvSpPr>
          <p:spPr>
            <a:xfrm>
              <a:off x="4144424" y="3776601"/>
              <a:ext cx="13630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vàng hoe</a:t>
              </a:r>
              <a:endParaRPr sz="2400">
                <a:solidFill>
                  <a:schemeClr val="dk1"/>
                </a:solidFill>
                <a:latin typeface="Times New Roman"/>
                <a:ea typeface="Times New Roman"/>
                <a:cs typeface="Times New Roman"/>
                <a:sym typeface="Times New Roman"/>
              </a:endParaRPr>
            </a:p>
          </p:txBody>
        </p:sp>
      </p:grpSp>
      <p:grpSp>
        <p:nvGrpSpPr>
          <p:cNvPr id="232" name="Google Shape;232;p10"/>
          <p:cNvGrpSpPr/>
          <p:nvPr/>
        </p:nvGrpSpPr>
        <p:grpSpPr>
          <a:xfrm>
            <a:off x="6596010" y="103529"/>
            <a:ext cx="2193532" cy="3467901"/>
            <a:chOff x="6596010" y="103529"/>
            <a:chExt cx="2193532" cy="3467901"/>
          </a:xfrm>
        </p:grpSpPr>
        <p:pic>
          <p:nvPicPr>
            <p:cNvPr id="233" name="Google Shape;233;p10"/>
            <p:cNvPicPr preferRelativeResize="0"/>
            <p:nvPr/>
          </p:nvPicPr>
          <p:blipFill rotWithShape="1">
            <a:blip r:embed="rId6">
              <a:alphaModFix/>
            </a:blip>
            <a:srcRect b="0" l="0" r="0" t="3236"/>
            <a:stretch/>
          </p:blipFill>
          <p:spPr>
            <a:xfrm>
              <a:off x="6596010" y="103529"/>
              <a:ext cx="2193532" cy="3047332"/>
            </a:xfrm>
            <a:prstGeom prst="rect">
              <a:avLst/>
            </a:prstGeom>
            <a:noFill/>
            <a:ln>
              <a:noFill/>
            </a:ln>
          </p:spPr>
        </p:pic>
        <p:sp>
          <p:nvSpPr>
            <p:cNvPr id="234" name="Google Shape;234;p10"/>
            <p:cNvSpPr txBox="1"/>
            <p:nvPr/>
          </p:nvSpPr>
          <p:spPr>
            <a:xfrm>
              <a:off x="7021506" y="3109765"/>
              <a:ext cx="13630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vàng lịm</a:t>
              </a:r>
              <a:endParaRPr sz="24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1"/>
          <p:cNvPicPr preferRelativeResize="0"/>
          <p:nvPr/>
        </p:nvPicPr>
        <p:blipFill rotWithShape="1">
          <a:blip r:embed="rId3">
            <a:alphaModFix/>
          </a:blip>
          <a:srcRect b="0" l="0" r="0" t="0"/>
          <a:stretch/>
        </p:blipFill>
        <p:spPr>
          <a:xfrm>
            <a:off x="0" y="-3807"/>
            <a:ext cx="1715784" cy="892766"/>
          </a:xfrm>
          <a:prstGeom prst="rect">
            <a:avLst/>
          </a:prstGeom>
          <a:noFill/>
          <a:ln>
            <a:noFill/>
          </a:ln>
        </p:spPr>
      </p:pic>
      <p:sp>
        <p:nvSpPr>
          <p:cNvPr id="240" name="Google Shape;240;p11"/>
          <p:cNvSpPr txBox="1"/>
          <p:nvPr/>
        </p:nvSpPr>
        <p:spPr>
          <a:xfrm>
            <a:off x="256853" y="152400"/>
            <a:ext cx="8609743"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9900"/>
                </a:solidFill>
                <a:latin typeface="Times New Roman"/>
                <a:ea typeface="Times New Roman"/>
                <a:cs typeface="Times New Roman"/>
                <a:sym typeface="Times New Roman"/>
              </a:rPr>
              <a:t>3) Những chi tiết nào về thời tiết và con người đã làm cho bức tranh làng quê thêm đẹp và sinh động?</a:t>
            </a:r>
            <a:endParaRPr/>
          </a:p>
        </p:txBody>
      </p:sp>
      <p:sp>
        <p:nvSpPr>
          <p:cNvPr id="241" name="Google Shape;241;p11"/>
          <p:cNvSpPr txBox="1"/>
          <p:nvPr/>
        </p:nvSpPr>
        <p:spPr>
          <a:xfrm>
            <a:off x="256854" y="1725387"/>
            <a:ext cx="419699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Không có cảm giác héo tàn, hanh hao lúc sắp bước vào mùa đông.</a:t>
            </a:r>
            <a:endParaRPr/>
          </a:p>
          <a:p>
            <a:pPr indent="-152400" lvl="0" marL="0" marR="0" rtl="0" algn="just">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Hơi thở của đất trời, mặt nước thơm nhè nhẹ</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Ngày không nắng, không mưa.</a:t>
            </a:r>
            <a:endParaRPr/>
          </a:p>
        </p:txBody>
      </p:sp>
      <p:grpSp>
        <p:nvGrpSpPr>
          <p:cNvPr id="242" name="Google Shape;242;p11"/>
          <p:cNvGrpSpPr/>
          <p:nvPr/>
        </p:nvGrpSpPr>
        <p:grpSpPr>
          <a:xfrm>
            <a:off x="1136692" y="1230201"/>
            <a:ext cx="1734290" cy="526008"/>
            <a:chOff x="1136692" y="1230201"/>
            <a:chExt cx="1734290" cy="526008"/>
          </a:xfrm>
        </p:grpSpPr>
        <p:sp>
          <p:nvSpPr>
            <p:cNvPr id="243" name="Google Shape;243;p11"/>
            <p:cNvSpPr txBox="1"/>
            <p:nvPr/>
          </p:nvSpPr>
          <p:spPr>
            <a:xfrm>
              <a:off x="1136692" y="1273325"/>
              <a:ext cx="13393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Thời tiết</a:t>
              </a:r>
              <a:endParaRPr sz="2400">
                <a:solidFill>
                  <a:schemeClr val="dk1"/>
                </a:solidFill>
                <a:latin typeface="Times New Roman"/>
                <a:ea typeface="Times New Roman"/>
                <a:cs typeface="Times New Roman"/>
                <a:sym typeface="Times New Roman"/>
              </a:endParaRPr>
            </a:p>
          </p:txBody>
        </p:sp>
        <p:pic>
          <p:nvPicPr>
            <p:cNvPr id="244" name="Google Shape;244;p11"/>
            <p:cNvPicPr preferRelativeResize="0"/>
            <p:nvPr/>
          </p:nvPicPr>
          <p:blipFill rotWithShape="1">
            <a:blip r:embed="rId4">
              <a:alphaModFix/>
            </a:blip>
            <a:srcRect b="27854" l="24794" r="50548" t="51506"/>
            <a:stretch/>
          </p:blipFill>
          <p:spPr>
            <a:xfrm>
              <a:off x="2242565" y="1230201"/>
              <a:ext cx="628417" cy="526008"/>
            </a:xfrm>
            <a:prstGeom prst="rect">
              <a:avLst/>
            </a:prstGeom>
            <a:noFill/>
            <a:ln>
              <a:noFill/>
            </a:ln>
          </p:spPr>
        </p:pic>
      </p:grpSp>
      <p:sp>
        <p:nvSpPr>
          <p:cNvPr id="245" name="Google Shape;245;p11"/>
          <p:cNvSpPr txBox="1"/>
          <p:nvPr/>
        </p:nvSpPr>
        <p:spPr>
          <a:xfrm>
            <a:off x="4677822" y="1968090"/>
            <a:ext cx="4196992"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-Mải miết đi gặt, kéo đá, chia thóc hợp tác xã.</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-Cứ buông bát đũa lại đi ngay, cứ trở dậy là ra đồng ngay.</a:t>
            </a:r>
            <a:endParaRPr/>
          </a:p>
        </p:txBody>
      </p:sp>
      <p:grpSp>
        <p:nvGrpSpPr>
          <p:cNvPr id="246" name="Google Shape;246;p11"/>
          <p:cNvGrpSpPr/>
          <p:nvPr/>
        </p:nvGrpSpPr>
        <p:grpSpPr>
          <a:xfrm>
            <a:off x="5344444" y="1245563"/>
            <a:ext cx="2987896" cy="470850"/>
            <a:chOff x="5200608" y="1276385"/>
            <a:chExt cx="2987896" cy="470850"/>
          </a:xfrm>
        </p:grpSpPr>
        <p:sp>
          <p:nvSpPr>
            <p:cNvPr id="247" name="Google Shape;247;p11"/>
            <p:cNvSpPr txBox="1"/>
            <p:nvPr/>
          </p:nvSpPr>
          <p:spPr>
            <a:xfrm>
              <a:off x="6058012" y="1285570"/>
              <a:ext cx="21304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Con người</a:t>
              </a:r>
              <a:endParaRPr sz="2400">
                <a:solidFill>
                  <a:schemeClr val="dk1"/>
                </a:solidFill>
                <a:latin typeface="Times New Roman"/>
                <a:ea typeface="Times New Roman"/>
                <a:cs typeface="Times New Roman"/>
                <a:sym typeface="Times New Roman"/>
              </a:endParaRPr>
            </a:p>
          </p:txBody>
        </p:sp>
        <p:pic>
          <p:nvPicPr>
            <p:cNvPr id="248" name="Google Shape;248;p11"/>
            <p:cNvPicPr preferRelativeResize="0"/>
            <p:nvPr/>
          </p:nvPicPr>
          <p:blipFill rotWithShape="1">
            <a:blip r:embed="rId5">
              <a:alphaModFix/>
            </a:blip>
            <a:srcRect b="0" l="0" r="0" t="0"/>
            <a:stretch/>
          </p:blipFill>
          <p:spPr>
            <a:xfrm>
              <a:off x="5200608" y="1276385"/>
              <a:ext cx="941700" cy="470850"/>
            </a:xfrm>
            <a:prstGeom prst="rect">
              <a:avLst/>
            </a:prstGeom>
            <a:noFill/>
            <a:ln>
              <a:noFill/>
            </a:ln>
          </p:spPr>
        </p:pic>
      </p:grpSp>
      <p:cxnSp>
        <p:nvCxnSpPr>
          <p:cNvPr id="249" name="Google Shape;249;p11"/>
          <p:cNvCxnSpPr/>
          <p:nvPr/>
        </p:nvCxnSpPr>
        <p:spPr>
          <a:xfrm>
            <a:off x="4604670" y="1302120"/>
            <a:ext cx="0" cy="2673978"/>
          </a:xfrm>
          <a:prstGeom prst="straightConnector1">
            <a:avLst/>
          </a:prstGeom>
          <a:noFill/>
          <a:ln cap="flat" cmpd="sng" w="28575">
            <a:solidFill>
              <a:srgbClr val="1D6766"/>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2"/>
          <p:cNvPicPr preferRelativeResize="0"/>
          <p:nvPr/>
        </p:nvPicPr>
        <p:blipFill rotWithShape="1">
          <a:blip r:embed="rId3">
            <a:alphaModFix/>
          </a:blip>
          <a:srcRect b="0" l="0" r="0" t="0"/>
          <a:stretch/>
        </p:blipFill>
        <p:spPr>
          <a:xfrm>
            <a:off x="0" y="-3807"/>
            <a:ext cx="1715784" cy="892766"/>
          </a:xfrm>
          <a:prstGeom prst="rect">
            <a:avLst/>
          </a:prstGeom>
          <a:noFill/>
          <a:ln>
            <a:noFill/>
          </a:ln>
        </p:spPr>
      </p:pic>
      <p:sp>
        <p:nvSpPr>
          <p:cNvPr id="255" name="Google Shape;255;p12"/>
          <p:cNvSpPr txBox="1"/>
          <p:nvPr/>
        </p:nvSpPr>
        <p:spPr>
          <a:xfrm>
            <a:off x="256854" y="126000"/>
            <a:ext cx="8609743"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9900"/>
                </a:solidFill>
                <a:latin typeface="Times New Roman"/>
                <a:ea typeface="Times New Roman"/>
                <a:cs typeface="Times New Roman"/>
                <a:sym typeface="Times New Roman"/>
              </a:rPr>
              <a:t>4) Bài văn thể hiện tình cảm gì của tác giả đối với quê hương?</a:t>
            </a:r>
            <a:endParaRPr b="1" sz="2800">
              <a:solidFill>
                <a:srgbClr val="FF9900"/>
              </a:solidFill>
              <a:latin typeface="Times New Roman"/>
              <a:ea typeface="Times New Roman"/>
              <a:cs typeface="Times New Roman"/>
              <a:sym typeface="Times New Roman"/>
            </a:endParaRPr>
          </a:p>
        </p:txBody>
      </p:sp>
      <p:sp>
        <p:nvSpPr>
          <p:cNvPr id="256" name="Google Shape;256;p12"/>
          <p:cNvSpPr txBox="1"/>
          <p:nvPr/>
        </p:nvSpPr>
        <p:spPr>
          <a:xfrm>
            <a:off x="328773" y="946545"/>
            <a:ext cx="8476179" cy="37856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200">
                <a:solidFill>
                  <a:schemeClr val="dk1"/>
                </a:solidFill>
                <a:latin typeface="Times New Roman"/>
                <a:ea typeface="Times New Roman"/>
                <a:cs typeface="Times New Roman"/>
                <a:sym typeface="Times New Roman"/>
              </a:rPr>
              <a:t>        Nghệ thuật quan sát tinh tế, cách dùng từ ngữ và chọn lọc hình ảnh gợi cảm, chính xác và sáng tạo. </a:t>
            </a:r>
            <a:endParaRPr/>
          </a:p>
          <a:p>
            <a:pPr indent="0" lvl="0" marL="0" marR="0" rtl="0" algn="just">
              <a:lnSpc>
                <a:spcPct val="150000"/>
              </a:lnSpc>
              <a:spcBef>
                <a:spcPts val="0"/>
              </a:spcBef>
              <a:spcAft>
                <a:spcPts val="0"/>
              </a:spcAft>
              <a:buNone/>
            </a:pPr>
            <a:r>
              <a:rPr b="1" lang="en-US" sz="2200">
                <a:solidFill>
                  <a:schemeClr val="dk1"/>
                </a:solidFill>
                <a:latin typeface="Times New Roman"/>
                <a:ea typeface="Times New Roman"/>
                <a:cs typeface="Times New Roman"/>
                <a:sym typeface="Times New Roman"/>
              </a:rPr>
              <a:t>        Tác giả đã vẽ lên bức tranh cảnh ngày mùa đẹp đầm ấm, trù phú. </a:t>
            </a:r>
            <a:endParaRPr b="1" sz="24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1" lang="en-US" sz="2400">
                <a:solidFill>
                  <a:srgbClr val="1D6766"/>
                </a:solidFill>
                <a:latin typeface="Times New Roman"/>
                <a:ea typeface="Times New Roman"/>
                <a:cs typeface="Times New Roman"/>
                <a:sym typeface="Times New Roman"/>
              </a:rPr>
              <a:t>         Như vậy bài văn thể hiện tình yêu thiết tha và sự trân trọng sâu sắc của tác giả với thiên nhiên quê hương của mình.</a:t>
            </a:r>
            <a:endParaRPr b="1" sz="2400">
              <a:solidFill>
                <a:srgbClr val="1D6766"/>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t/>
            </a:r>
            <a:endParaRPr b="1"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5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5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5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500"/>
                                        <p:tgtEl>
                                          <p:spTgt spid="25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3"/>
          <p:cNvPicPr preferRelativeResize="0"/>
          <p:nvPr/>
        </p:nvPicPr>
        <p:blipFill rotWithShape="1">
          <a:blip r:embed="rId3">
            <a:alphaModFix/>
          </a:blip>
          <a:srcRect b="0" l="0" r="0" t="0"/>
          <a:stretch/>
        </p:blipFill>
        <p:spPr>
          <a:xfrm>
            <a:off x="0" y="-3807"/>
            <a:ext cx="1715784" cy="892766"/>
          </a:xfrm>
          <a:prstGeom prst="rect">
            <a:avLst/>
          </a:prstGeom>
          <a:noFill/>
          <a:ln>
            <a:noFill/>
          </a:ln>
        </p:spPr>
      </p:pic>
      <p:grpSp>
        <p:nvGrpSpPr>
          <p:cNvPr id="262" name="Google Shape;262;p13"/>
          <p:cNvGrpSpPr/>
          <p:nvPr/>
        </p:nvGrpSpPr>
        <p:grpSpPr>
          <a:xfrm>
            <a:off x="51370" y="27015"/>
            <a:ext cx="4099390" cy="1123691"/>
            <a:chOff x="6639003" y="3416151"/>
            <a:chExt cx="5281416" cy="1242186"/>
          </a:xfrm>
        </p:grpSpPr>
        <p:sp>
          <p:nvSpPr>
            <p:cNvPr id="263" name="Google Shape;263;p13"/>
            <p:cNvSpPr/>
            <p:nvPr/>
          </p:nvSpPr>
          <p:spPr>
            <a:xfrm>
              <a:off x="6800538" y="3592604"/>
              <a:ext cx="5119881" cy="889279"/>
            </a:xfrm>
            <a:prstGeom prst="roundRect">
              <a:avLst>
                <a:gd fmla="val 50000" name="adj"/>
              </a:avLst>
            </a:prstGeom>
            <a:solidFill>
              <a:srgbClr val="1D676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Times New Roman"/>
                  <a:ea typeface="Times New Roman"/>
                  <a:cs typeface="Times New Roman"/>
                  <a:sym typeface="Times New Roman"/>
                </a:rPr>
                <a:t>        Luyện đọc hay</a:t>
              </a:r>
              <a:endParaRPr b="1" sz="3200">
                <a:solidFill>
                  <a:srgbClr val="FFFFFF"/>
                </a:solidFill>
                <a:latin typeface="Times New Roman"/>
                <a:ea typeface="Times New Roman"/>
                <a:cs typeface="Times New Roman"/>
                <a:sym typeface="Times New Roman"/>
              </a:endParaRPr>
            </a:p>
          </p:txBody>
        </p:sp>
        <p:grpSp>
          <p:nvGrpSpPr>
            <p:cNvPr id="264" name="Google Shape;264;p13"/>
            <p:cNvGrpSpPr/>
            <p:nvPr/>
          </p:nvGrpSpPr>
          <p:grpSpPr>
            <a:xfrm>
              <a:off x="6639003" y="3416151"/>
              <a:ext cx="1401988" cy="1242186"/>
              <a:chOff x="3608219" y="3464262"/>
              <a:chExt cx="1401988" cy="1242186"/>
            </a:xfrm>
          </p:grpSpPr>
          <p:sp>
            <p:nvSpPr>
              <p:cNvPr id="265" name="Google Shape;265;p13"/>
              <p:cNvSpPr/>
              <p:nvPr/>
            </p:nvSpPr>
            <p:spPr>
              <a:xfrm>
                <a:off x="3759623" y="3615667"/>
                <a:ext cx="1063986" cy="939376"/>
              </a:xfrm>
              <a:prstGeom prst="ellipse">
                <a:avLst/>
              </a:prstGeom>
              <a:solidFill>
                <a:srgbClr val="E5AC3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sp>
            <p:nvSpPr>
              <p:cNvPr id="266" name="Google Shape;266;p13"/>
              <p:cNvSpPr txBox="1"/>
              <p:nvPr/>
            </p:nvSpPr>
            <p:spPr>
              <a:xfrm>
                <a:off x="3792225" y="3606290"/>
                <a:ext cx="1004522" cy="9180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1D6766"/>
                    </a:solidFill>
                    <a:latin typeface="Times New Roman"/>
                    <a:ea typeface="Times New Roman"/>
                    <a:cs typeface="Times New Roman"/>
                    <a:sym typeface="Times New Roman"/>
                  </a:rPr>
                  <a:t>03</a:t>
                </a:r>
                <a:endParaRPr b="1" sz="4000">
                  <a:solidFill>
                    <a:srgbClr val="1D6766"/>
                  </a:solidFill>
                  <a:latin typeface="Times New Roman"/>
                  <a:ea typeface="Times New Roman"/>
                  <a:cs typeface="Times New Roman"/>
                  <a:sym typeface="Times New Roman"/>
                </a:endParaRPr>
              </a:p>
            </p:txBody>
          </p:sp>
          <p:sp>
            <p:nvSpPr>
              <p:cNvPr id="267" name="Google Shape;267;p13"/>
              <p:cNvSpPr/>
              <p:nvPr/>
            </p:nvSpPr>
            <p:spPr>
              <a:xfrm>
                <a:off x="3608219" y="3464262"/>
                <a:ext cx="1401988" cy="1242186"/>
              </a:xfrm>
              <a:prstGeom prst="ellipse">
                <a:avLst/>
              </a:prstGeom>
              <a:noFill/>
              <a:ln cap="rnd" cmpd="sng" w="95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grpSp>
      </p:grpSp>
      <p:sp>
        <p:nvSpPr>
          <p:cNvPr id="268" name="Google Shape;268;p13"/>
          <p:cNvSpPr txBox="1"/>
          <p:nvPr/>
        </p:nvSpPr>
        <p:spPr>
          <a:xfrm>
            <a:off x="176752" y="1150706"/>
            <a:ext cx="8648749"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a:t>
            </a:r>
            <a:endParaRPr b="1" sz="2000">
              <a:solidFill>
                <a:schemeClr val="dk1"/>
              </a:solidFill>
              <a:latin typeface="Times New Roman"/>
              <a:ea typeface="Times New Roman"/>
              <a:cs typeface="Times New Roman"/>
              <a:sym typeface="Times New Roman"/>
            </a:endParaRPr>
          </a:p>
        </p:txBody>
      </p:sp>
      <p:sp>
        <p:nvSpPr>
          <p:cNvPr id="269" name="Google Shape;269;p13"/>
          <p:cNvSpPr txBox="1"/>
          <p:nvPr/>
        </p:nvSpPr>
        <p:spPr>
          <a:xfrm>
            <a:off x="179162" y="1150706"/>
            <a:ext cx="8648749"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Màu lúa chín dưới đồng </a:t>
            </a:r>
            <a:r>
              <a:rPr b="1" lang="en-US" sz="2000">
                <a:solidFill>
                  <a:srgbClr val="FF9900"/>
                </a:solidFill>
                <a:latin typeface="Times New Roman"/>
                <a:ea typeface="Times New Roman"/>
                <a:cs typeface="Times New Roman"/>
                <a:sym typeface="Times New Roman"/>
              </a:rPr>
              <a:t>vàng xuộm</a:t>
            </a:r>
            <a:r>
              <a:rPr b="1" lang="en-US" sz="2000">
                <a:solidFill>
                  <a:schemeClr val="dk1"/>
                </a:solidFill>
                <a:latin typeface="Times New Roman"/>
                <a:ea typeface="Times New Roman"/>
                <a:cs typeface="Times New Roman"/>
                <a:sym typeface="Times New Roman"/>
              </a:rPr>
              <a:t> lại. Nắng nhạt ngả màu </a:t>
            </a:r>
            <a:r>
              <a:rPr b="1" lang="en-US" sz="2000">
                <a:solidFill>
                  <a:srgbClr val="FF9900"/>
                </a:solidFill>
                <a:latin typeface="Times New Roman"/>
                <a:ea typeface="Times New Roman"/>
                <a:cs typeface="Times New Roman"/>
                <a:sym typeface="Times New Roman"/>
              </a:rPr>
              <a:t>vàng hoe</a:t>
            </a:r>
            <a:r>
              <a:rPr b="1" lang="en-US" sz="2000">
                <a:solidFill>
                  <a:schemeClr val="dk1"/>
                </a:solidFill>
                <a:latin typeface="Times New Roman"/>
                <a:ea typeface="Times New Roman"/>
                <a:cs typeface="Times New Roman"/>
                <a:sym typeface="Times New Roman"/>
              </a:rPr>
              <a:t>. Trong vườn, lắc lư những chùm quả xoan </a:t>
            </a:r>
            <a:r>
              <a:rPr b="1" lang="en-US" sz="2000">
                <a:solidFill>
                  <a:srgbClr val="FF9900"/>
                </a:solidFill>
                <a:latin typeface="Times New Roman"/>
                <a:ea typeface="Times New Roman"/>
                <a:cs typeface="Times New Roman"/>
                <a:sym typeface="Times New Roman"/>
              </a:rPr>
              <a:t>vàng lịm/  </a:t>
            </a:r>
            <a:r>
              <a:rPr b="1" lang="en-US" sz="2000">
                <a:solidFill>
                  <a:schemeClr val="dk1"/>
                </a:solidFill>
                <a:latin typeface="Times New Roman"/>
                <a:ea typeface="Times New Roman"/>
                <a:cs typeface="Times New Roman"/>
                <a:sym typeface="Times New Roman"/>
              </a:rPr>
              <a:t>không trông thấy cuống, như những chuỗi tràng hạt bồ đề treo lơ lửng. Từng chiếc lá mít </a:t>
            </a:r>
            <a:r>
              <a:rPr b="1" lang="en-US" sz="2000">
                <a:solidFill>
                  <a:srgbClr val="FF9900"/>
                </a:solidFill>
                <a:latin typeface="Times New Roman"/>
                <a:ea typeface="Times New Roman"/>
                <a:cs typeface="Times New Roman"/>
                <a:sym typeface="Times New Roman"/>
              </a:rPr>
              <a:t>vàng ối</a:t>
            </a:r>
            <a:r>
              <a:rPr b="1" lang="en-US" sz="2000">
                <a:solidFill>
                  <a:schemeClr val="dk1"/>
                </a:solidFill>
                <a:latin typeface="Times New Roman"/>
                <a:ea typeface="Times New Roman"/>
                <a:cs typeface="Times New Roman"/>
                <a:sym typeface="Times New Roman"/>
              </a:rPr>
              <a:t>. Tàu đu đủ, chiếc lá sắn héo lại</a:t>
            </a:r>
            <a:r>
              <a:rPr b="1" lang="en-US" sz="2000">
                <a:solidFill>
                  <a:srgbClr val="FF9900"/>
                </a:solidFill>
                <a:latin typeface="Times New Roman"/>
                <a:ea typeface="Times New Roman"/>
                <a:cs typeface="Times New Roman"/>
                <a:sym typeface="Times New Roman"/>
              </a:rPr>
              <a:t>/</a:t>
            </a:r>
            <a:r>
              <a:rPr b="1" lang="en-US" sz="2000">
                <a:solidFill>
                  <a:schemeClr val="dk1"/>
                </a:solidFill>
                <a:latin typeface="Times New Roman"/>
                <a:ea typeface="Times New Roman"/>
                <a:cs typeface="Times New Roman"/>
                <a:sym typeface="Times New Roman"/>
              </a:rPr>
              <a:t> mở năm cánh </a:t>
            </a:r>
            <a:r>
              <a:rPr b="1" lang="en-US" sz="2000">
                <a:solidFill>
                  <a:srgbClr val="FF9900"/>
                </a:solidFill>
                <a:latin typeface="Times New Roman"/>
                <a:ea typeface="Times New Roman"/>
                <a:cs typeface="Times New Roman"/>
                <a:sym typeface="Times New Roman"/>
              </a:rPr>
              <a:t>vàng tươi</a:t>
            </a:r>
            <a:r>
              <a:rPr b="1" lang="en-US" sz="2000">
                <a:solidFill>
                  <a:schemeClr val="dk1"/>
                </a:solidFill>
                <a:latin typeface="Times New Roman"/>
                <a:ea typeface="Times New Roman"/>
                <a:cs typeface="Times New Roman"/>
                <a:sym typeface="Times New Roman"/>
              </a:rPr>
              <a:t>. Buồng chuối đốm quả </a:t>
            </a:r>
            <a:r>
              <a:rPr b="1" lang="en-US" sz="2000">
                <a:solidFill>
                  <a:srgbClr val="FF9900"/>
                </a:solidFill>
                <a:latin typeface="Times New Roman"/>
                <a:ea typeface="Times New Roman"/>
                <a:cs typeface="Times New Roman"/>
                <a:sym typeface="Times New Roman"/>
              </a:rPr>
              <a:t>chín vàng</a:t>
            </a:r>
            <a:r>
              <a:rPr b="1" lang="en-US" sz="2000">
                <a:solidFill>
                  <a:schemeClr val="dk1"/>
                </a:solidFill>
                <a:latin typeface="Times New Roman"/>
                <a:ea typeface="Times New Roman"/>
                <a:cs typeface="Times New Roman"/>
                <a:sym typeface="Times New Roman"/>
              </a:rPr>
              <a:t>. Những tàu lá chuối </a:t>
            </a:r>
            <a:r>
              <a:rPr b="1" lang="en-US" sz="2000">
                <a:solidFill>
                  <a:srgbClr val="FF9900"/>
                </a:solidFill>
                <a:latin typeface="Times New Roman"/>
                <a:ea typeface="Times New Roman"/>
                <a:cs typeface="Times New Roman"/>
                <a:sym typeface="Times New Roman"/>
              </a:rPr>
              <a:t>vàng ối</a:t>
            </a:r>
            <a:r>
              <a:rPr b="1" lang="en-US" sz="2000">
                <a:solidFill>
                  <a:schemeClr val="dk1"/>
                </a:solidFill>
                <a:latin typeface="Times New Roman"/>
                <a:ea typeface="Times New Roman"/>
                <a:cs typeface="Times New Roman"/>
                <a:sym typeface="Times New Roman"/>
              </a:rPr>
              <a:t> xõa xuống như những đuôi áo, vạt áo. Nắng vườn chuối đương có gió lẫn với lá vàng</a:t>
            </a:r>
            <a:r>
              <a:rPr b="1" lang="en-US" sz="2000">
                <a:solidFill>
                  <a:srgbClr val="FF9900"/>
                </a:solidFill>
                <a:latin typeface="Times New Roman"/>
                <a:ea typeface="Times New Roman"/>
                <a:cs typeface="Times New Roman"/>
                <a:sym typeface="Times New Roman"/>
              </a:rPr>
              <a:t>/</a:t>
            </a:r>
            <a:r>
              <a:rPr b="1" lang="en-US" sz="2000">
                <a:solidFill>
                  <a:schemeClr val="dk1"/>
                </a:solidFill>
                <a:latin typeface="Times New Roman"/>
                <a:ea typeface="Times New Roman"/>
                <a:cs typeface="Times New Roman"/>
                <a:sym typeface="Times New Roman"/>
              </a:rPr>
              <a:t> như những vạt áo nắng, đuôi áo nắng, vẫy vẫy. Bụi mía </a:t>
            </a:r>
            <a:r>
              <a:rPr b="1" lang="en-US" sz="2000">
                <a:solidFill>
                  <a:srgbClr val="FF9900"/>
                </a:solidFill>
                <a:latin typeface="Times New Roman"/>
                <a:ea typeface="Times New Roman"/>
                <a:cs typeface="Times New Roman"/>
                <a:sym typeface="Times New Roman"/>
              </a:rPr>
              <a:t>vàng xọng</a:t>
            </a:r>
            <a:r>
              <a:rPr b="1" lang="en-US" sz="2000">
                <a:solidFill>
                  <a:schemeClr val="dk1"/>
                </a:solidFill>
                <a:latin typeface="Times New Roman"/>
                <a:ea typeface="Times New Roman"/>
                <a:cs typeface="Times New Roman"/>
                <a:sym typeface="Times New Roman"/>
              </a:rPr>
              <a:t>, đốt ngầu phấn trắng. Dưới sân, rơm và thóc vàng giòn. Quanh đó, con gà, con chó cũng </a:t>
            </a:r>
            <a:r>
              <a:rPr b="1" lang="en-US" sz="2000">
                <a:solidFill>
                  <a:srgbClr val="FF9900"/>
                </a:solidFill>
                <a:latin typeface="Times New Roman"/>
                <a:ea typeface="Times New Roman"/>
                <a:cs typeface="Times New Roman"/>
                <a:sym typeface="Times New Roman"/>
              </a:rPr>
              <a:t>vàng mượt</a:t>
            </a:r>
            <a:r>
              <a:rPr b="1" lang="en-US" sz="2000">
                <a:solidFill>
                  <a:schemeClr val="dk1"/>
                </a:solidFill>
                <a:latin typeface="Times New Roman"/>
                <a:ea typeface="Times New Roman"/>
                <a:cs typeface="Times New Roman"/>
                <a:sym typeface="Times New Roman"/>
              </a:rPr>
              <a:t>. Mái nhà phủ một màu rơm </a:t>
            </a:r>
            <a:r>
              <a:rPr b="1" lang="en-US" sz="2000">
                <a:solidFill>
                  <a:srgbClr val="FF9900"/>
                </a:solidFill>
                <a:latin typeface="Times New Roman"/>
                <a:ea typeface="Times New Roman"/>
                <a:cs typeface="Times New Roman"/>
                <a:sym typeface="Times New Roman"/>
              </a:rPr>
              <a:t>vàng mới</a:t>
            </a:r>
            <a:r>
              <a:rPr b="1" lang="en-US" sz="2000">
                <a:solidFill>
                  <a:schemeClr val="dk1"/>
                </a:solidFill>
                <a:latin typeface="Times New Roman"/>
                <a:ea typeface="Times New Roman"/>
                <a:cs typeface="Times New Roman"/>
                <a:sym typeface="Times New Roman"/>
              </a:rPr>
              <a:t>.</a:t>
            </a:r>
            <a:endParaRPr b="1" sz="2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8"/>
                                        </p:tgtEl>
                                      </p:cBhvr>
                                    </p:animEffect>
                                    <p:set>
                                      <p:cBhvr>
                                        <p:cTn dur="1" fill="hold">
                                          <p:stCondLst>
                                            <p:cond delay="500"/>
                                          </p:stCondLst>
                                        </p:cTn>
                                        <p:tgtEl>
                                          <p:spTgt spid="26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shop.png" id="274" name="Google Shape;274;p14"/>
          <p:cNvPicPr preferRelativeResize="0"/>
          <p:nvPr/>
        </p:nvPicPr>
        <p:blipFill rotWithShape="1">
          <a:blip r:embed="rId3">
            <a:alphaModFix/>
          </a:blip>
          <a:srcRect b="0" l="0" r="0" t="0"/>
          <a:stretch/>
        </p:blipFill>
        <p:spPr>
          <a:xfrm>
            <a:off x="15411" y="8348"/>
            <a:ext cx="9144000" cy="3816626"/>
          </a:xfrm>
          <a:prstGeom prst="rect">
            <a:avLst/>
          </a:prstGeom>
          <a:noFill/>
          <a:ln>
            <a:noFill/>
          </a:ln>
        </p:spPr>
      </p:pic>
      <p:grpSp>
        <p:nvGrpSpPr>
          <p:cNvPr id="275" name="Google Shape;275;p14"/>
          <p:cNvGrpSpPr/>
          <p:nvPr/>
        </p:nvGrpSpPr>
        <p:grpSpPr>
          <a:xfrm>
            <a:off x="2619911" y="801384"/>
            <a:ext cx="3873357" cy="2526219"/>
            <a:chOff x="2619911" y="801384"/>
            <a:chExt cx="3873357" cy="2526219"/>
          </a:xfrm>
        </p:grpSpPr>
        <p:sp>
          <p:nvSpPr>
            <p:cNvPr id="276" name="Google Shape;276;p14"/>
            <p:cNvSpPr/>
            <p:nvPr/>
          </p:nvSpPr>
          <p:spPr>
            <a:xfrm>
              <a:off x="3071973" y="1757943"/>
              <a:ext cx="3030876" cy="156966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lang="en-US" sz="2800">
                  <a:solidFill>
                    <a:srgbClr val="FF9900"/>
                  </a:solidFill>
                  <a:latin typeface="Times New Roman"/>
                  <a:ea typeface="Times New Roman"/>
                  <a:cs typeface="Times New Roman"/>
                  <a:sym typeface="Times New Roman"/>
                </a:rPr>
                <a:t>DẶN DÒ:</a:t>
              </a:r>
              <a:endParaRPr/>
            </a:p>
            <a:p>
              <a:pPr indent="-342900" lvl="0" marL="342900" marR="0" rtl="0" algn="just">
                <a:spcBef>
                  <a:spcPts val="400"/>
                </a:spcBef>
                <a:spcAft>
                  <a:spcPts val="0"/>
                </a:spcAft>
                <a:buNone/>
              </a:pPr>
              <a:r>
                <a:rPr b="1" lang="en-US" sz="2000">
                  <a:solidFill>
                    <a:srgbClr val="1D6766"/>
                  </a:solidFill>
                  <a:latin typeface="Times New Roman"/>
                  <a:ea typeface="Times New Roman"/>
                  <a:cs typeface="Times New Roman"/>
                  <a:sym typeface="Times New Roman"/>
                </a:rPr>
                <a:t>* Luyện đọc cả bài.</a:t>
              </a:r>
              <a:endParaRPr/>
            </a:p>
            <a:p>
              <a:pPr indent="-342900" lvl="0" marL="342900" marR="0" rtl="0" algn="just">
                <a:spcBef>
                  <a:spcPts val="400"/>
                </a:spcBef>
                <a:spcAft>
                  <a:spcPts val="0"/>
                </a:spcAft>
                <a:buNone/>
              </a:pPr>
              <a:r>
                <a:rPr b="1" lang="en-US" sz="2000">
                  <a:solidFill>
                    <a:srgbClr val="1D6766"/>
                  </a:solidFill>
                  <a:latin typeface="Times New Roman"/>
                  <a:ea typeface="Times New Roman"/>
                  <a:cs typeface="Times New Roman"/>
                  <a:sym typeface="Times New Roman"/>
                </a:rPr>
                <a:t>* Chuẩn bị bài tập đọc: Nghìn năm văn hiến</a:t>
              </a:r>
              <a:r>
                <a:rPr lang="en-US" sz="2000">
                  <a:solidFill>
                    <a:srgbClr val="FFFF00"/>
                  </a:solidFill>
                  <a:latin typeface="Times New Roman"/>
                  <a:ea typeface="Times New Roman"/>
                  <a:cs typeface="Times New Roman"/>
                  <a:sym typeface="Times New Roman"/>
                </a:rPr>
                <a:t>.</a:t>
              </a:r>
              <a:endParaRPr/>
            </a:p>
          </p:txBody>
        </p:sp>
        <p:sp>
          <p:nvSpPr>
            <p:cNvPr id="277" name="Google Shape;277;p14"/>
            <p:cNvSpPr/>
            <p:nvPr/>
          </p:nvSpPr>
          <p:spPr>
            <a:xfrm>
              <a:off x="2619911" y="801384"/>
              <a:ext cx="3873357" cy="2157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0" y="-3807"/>
            <a:ext cx="1715784" cy="733272"/>
          </a:xfrm>
          <a:prstGeom prst="rect">
            <a:avLst/>
          </a:prstGeom>
          <a:noFill/>
          <a:ln>
            <a:noFill/>
          </a:ln>
        </p:spPr>
      </p:pic>
      <p:sp>
        <p:nvSpPr>
          <p:cNvPr id="101" name="Google Shape;101;p2"/>
          <p:cNvSpPr txBox="1"/>
          <p:nvPr/>
        </p:nvSpPr>
        <p:spPr>
          <a:xfrm>
            <a:off x="653282" y="84404"/>
            <a:ext cx="79425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Nếu chọn màu sắc để vẽ bức tranh quê hương của mình: </a:t>
            </a:r>
            <a:endParaRPr/>
          </a:p>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Bạn sẽ chọn những màu sắc nào?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Màu sắc nào nổi bật nhất?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Đó là màu của những sự vật nào?</a:t>
            </a:r>
            <a:endParaRPr b="1" sz="2400">
              <a:solidFill>
                <a:schemeClr val="dk1"/>
              </a:solidFill>
              <a:latin typeface="Times New Roman"/>
              <a:ea typeface="Times New Roman"/>
              <a:cs typeface="Times New Roman"/>
              <a:sym typeface="Times New Roman"/>
            </a:endParaRPr>
          </a:p>
        </p:txBody>
      </p:sp>
      <p:pic>
        <p:nvPicPr>
          <p:cNvPr descr="Những bức tranh phong cảnh đồng quê dễ vẽ- Amia Hà Nội" id="102" name="Google Shape;102;p2"/>
          <p:cNvPicPr preferRelativeResize="0"/>
          <p:nvPr/>
        </p:nvPicPr>
        <p:blipFill rotWithShape="1">
          <a:blip r:embed="rId4">
            <a:alphaModFix/>
          </a:blip>
          <a:srcRect b="0" l="7790" r="7118" t="0"/>
          <a:stretch/>
        </p:blipFill>
        <p:spPr>
          <a:xfrm>
            <a:off x="563323" y="1797290"/>
            <a:ext cx="2764667" cy="1605257"/>
          </a:xfrm>
          <a:prstGeom prst="rect">
            <a:avLst/>
          </a:prstGeom>
          <a:noFill/>
          <a:ln>
            <a:noFill/>
          </a:ln>
        </p:spPr>
      </p:pic>
      <p:pic>
        <p:nvPicPr>
          <p:cNvPr descr="dậy cách vẽ tranh đồng quê có gam màu xanh ấm áp tranh sơn dầu/ acrylic |  Tổng hợp những bức tranh đẹp nhất - #1 trang kiến thức học tập số 1 hiện nay" id="103" name="Google Shape;103;p2"/>
          <p:cNvPicPr preferRelativeResize="0"/>
          <p:nvPr/>
        </p:nvPicPr>
        <p:blipFill rotWithShape="1">
          <a:blip r:embed="rId5">
            <a:alphaModFix/>
          </a:blip>
          <a:srcRect b="6782" l="0" r="0" t="4639"/>
          <a:stretch/>
        </p:blipFill>
        <p:spPr>
          <a:xfrm>
            <a:off x="5283759" y="1797074"/>
            <a:ext cx="2765088" cy="1566092"/>
          </a:xfrm>
          <a:prstGeom prst="rect">
            <a:avLst/>
          </a:prstGeom>
          <a:noFill/>
          <a:ln>
            <a:noFill/>
          </a:ln>
        </p:spPr>
      </p:pic>
      <p:pic>
        <p:nvPicPr>
          <p:cNvPr descr="CẢM NHẬN BỨC TRANH THIÊN NHIÊN CỦA BÀI THƠ TRÀNG GIANG - HUY CẬN | My Aloha" id="104" name="Google Shape;104;p2"/>
          <p:cNvPicPr preferRelativeResize="0"/>
          <p:nvPr/>
        </p:nvPicPr>
        <p:blipFill rotWithShape="1">
          <a:blip r:embed="rId6">
            <a:alphaModFix/>
          </a:blip>
          <a:srcRect b="0" l="0" r="0" t="0"/>
          <a:stretch/>
        </p:blipFill>
        <p:spPr>
          <a:xfrm>
            <a:off x="1404661" y="3488703"/>
            <a:ext cx="2678240" cy="1509084"/>
          </a:xfrm>
          <a:prstGeom prst="rect">
            <a:avLst/>
          </a:prstGeom>
          <a:noFill/>
          <a:ln>
            <a:noFill/>
          </a:ln>
        </p:spPr>
      </p:pic>
      <p:pic>
        <p:nvPicPr>
          <p:cNvPr id="105" name="Google Shape;105;p2"/>
          <p:cNvPicPr preferRelativeResize="0"/>
          <p:nvPr/>
        </p:nvPicPr>
        <p:blipFill rotWithShape="1">
          <a:blip r:embed="rId7">
            <a:alphaModFix/>
          </a:blip>
          <a:srcRect b="0" l="0" r="0" t="0"/>
          <a:stretch/>
        </p:blipFill>
        <p:spPr>
          <a:xfrm>
            <a:off x="4655821" y="3468450"/>
            <a:ext cx="2701909" cy="15399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0000"/>
          </a:blip>
          <a:stretch>
            <a:fillRect/>
          </a:stretch>
        </a:blipFill>
      </p:bgPr>
    </p:bg>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4">
            <a:alphaModFix/>
          </a:blip>
          <a:srcRect b="3399" l="2419" r="1834" t="2486"/>
          <a:stretch/>
        </p:blipFill>
        <p:spPr>
          <a:xfrm>
            <a:off x="1145570" y="1943118"/>
            <a:ext cx="3647325" cy="27373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1" name="Google Shape;111;p3"/>
          <p:cNvPicPr preferRelativeResize="0"/>
          <p:nvPr/>
        </p:nvPicPr>
        <p:blipFill rotWithShape="1">
          <a:blip r:embed="rId5">
            <a:alphaModFix/>
          </a:blip>
          <a:srcRect b="0" l="0" r="0" t="0"/>
          <a:stretch/>
        </p:blipFill>
        <p:spPr>
          <a:xfrm>
            <a:off x="0" y="-3807"/>
            <a:ext cx="1715784" cy="733272"/>
          </a:xfrm>
          <a:prstGeom prst="rect">
            <a:avLst/>
          </a:prstGeom>
          <a:noFill/>
          <a:ln>
            <a:noFill/>
          </a:ln>
        </p:spPr>
      </p:pic>
      <p:sp>
        <p:nvSpPr>
          <p:cNvPr id="112" name="Google Shape;112;p3"/>
          <p:cNvSpPr/>
          <p:nvPr/>
        </p:nvSpPr>
        <p:spPr>
          <a:xfrm>
            <a:off x="698641" y="159751"/>
            <a:ext cx="7736440"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1D6766"/>
                </a:solidFill>
                <a:latin typeface="Times New Roman"/>
                <a:ea typeface="Times New Roman"/>
                <a:cs typeface="Times New Roman"/>
                <a:sym typeface="Times New Roman"/>
              </a:rPr>
              <a:t>Tập đọc</a:t>
            </a:r>
            <a:endParaRPr b="1" sz="2800">
              <a:solidFill>
                <a:srgbClr val="1D6766"/>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600">
                <a:solidFill>
                  <a:srgbClr val="1D6766"/>
                </a:solidFill>
                <a:latin typeface="Times New Roman"/>
                <a:ea typeface="Times New Roman"/>
                <a:cs typeface="Times New Roman"/>
                <a:sym typeface="Times New Roman"/>
              </a:rPr>
              <a:t>Quang cảnh làng mạc ngày mùa</a:t>
            </a:r>
            <a:endParaRPr b="1" sz="3600">
              <a:solidFill>
                <a:srgbClr val="1D6766"/>
              </a:solidFill>
              <a:latin typeface="Times New Roman"/>
              <a:ea typeface="Times New Roman"/>
              <a:cs typeface="Times New Roman"/>
              <a:sym typeface="Times New Roman"/>
            </a:endParaRPr>
          </a:p>
          <a:p>
            <a:pPr indent="0" lvl="0" marL="0" marR="0" rtl="0" algn="r">
              <a:spcBef>
                <a:spcPts val="0"/>
              </a:spcBef>
              <a:spcAft>
                <a:spcPts val="0"/>
              </a:spcAft>
              <a:buNone/>
            </a:pPr>
            <a:r>
              <a:rPr b="1" lang="en-US" sz="2800">
                <a:solidFill>
                  <a:srgbClr val="1D6766"/>
                </a:solidFill>
                <a:latin typeface="Times New Roman"/>
                <a:ea typeface="Times New Roman"/>
                <a:cs typeface="Times New Roman"/>
                <a:sym typeface="Times New Roman"/>
              </a:rPr>
              <a:t>Tô Hoài</a:t>
            </a:r>
            <a:endParaRPr b="1" sz="2800">
              <a:solidFill>
                <a:srgbClr val="1D6766"/>
              </a:solidFill>
              <a:latin typeface="Times New Roman"/>
              <a:ea typeface="Times New Roman"/>
              <a:cs typeface="Times New Roman"/>
              <a:sym typeface="Times New Roman"/>
            </a:endParaRPr>
          </a:p>
        </p:txBody>
      </p:sp>
      <p:grpSp>
        <p:nvGrpSpPr>
          <p:cNvPr id="113" name="Google Shape;113;p3"/>
          <p:cNvGrpSpPr/>
          <p:nvPr/>
        </p:nvGrpSpPr>
        <p:grpSpPr>
          <a:xfrm>
            <a:off x="5032903" y="1885862"/>
            <a:ext cx="3638189" cy="2851904"/>
            <a:chOff x="5032903" y="1885862"/>
            <a:chExt cx="3638189" cy="2851904"/>
          </a:xfrm>
        </p:grpSpPr>
        <p:pic>
          <p:nvPicPr>
            <p:cNvPr descr="contents.png" id="114" name="Google Shape;114;p3"/>
            <p:cNvPicPr preferRelativeResize="0"/>
            <p:nvPr/>
          </p:nvPicPr>
          <p:blipFill rotWithShape="1">
            <a:blip r:embed="rId6">
              <a:alphaModFix/>
            </a:blip>
            <a:srcRect b="0" l="20291" r="24627" t="0"/>
            <a:stretch/>
          </p:blipFill>
          <p:spPr>
            <a:xfrm>
              <a:off x="5032903" y="1885862"/>
              <a:ext cx="3638189" cy="2851904"/>
            </a:xfrm>
            <a:prstGeom prst="rect">
              <a:avLst/>
            </a:prstGeom>
            <a:noFill/>
            <a:ln>
              <a:noFill/>
            </a:ln>
          </p:spPr>
        </p:pic>
        <p:grpSp>
          <p:nvGrpSpPr>
            <p:cNvPr id="115" name="Google Shape;115;p3"/>
            <p:cNvGrpSpPr/>
            <p:nvPr/>
          </p:nvGrpSpPr>
          <p:grpSpPr>
            <a:xfrm>
              <a:off x="5193264" y="1905677"/>
              <a:ext cx="2606015" cy="784830"/>
              <a:chOff x="5621976" y="1229282"/>
              <a:chExt cx="2606015" cy="784830"/>
            </a:xfrm>
          </p:grpSpPr>
          <p:pic>
            <p:nvPicPr>
              <p:cNvPr descr="bullets.png" id="116" name="Google Shape;116;p3"/>
              <p:cNvPicPr preferRelativeResize="0"/>
              <p:nvPr/>
            </p:nvPicPr>
            <p:blipFill rotWithShape="1">
              <a:blip r:embed="rId7">
                <a:alphaModFix/>
              </a:blip>
              <a:srcRect b="83927" l="-1" r="-127" t="0"/>
              <a:stretch/>
            </p:blipFill>
            <p:spPr>
              <a:xfrm>
                <a:off x="5622784" y="1475728"/>
                <a:ext cx="499422" cy="533825"/>
              </a:xfrm>
              <a:prstGeom prst="rect">
                <a:avLst/>
              </a:prstGeom>
              <a:noFill/>
              <a:ln>
                <a:noFill/>
              </a:ln>
            </p:spPr>
          </p:pic>
          <p:cxnSp>
            <p:nvCxnSpPr>
              <p:cNvPr id="117" name="Google Shape;117;p3"/>
              <p:cNvCxnSpPr/>
              <p:nvPr/>
            </p:nvCxnSpPr>
            <p:spPr>
              <a:xfrm>
                <a:off x="6292334" y="1892380"/>
                <a:ext cx="1935657" cy="0"/>
              </a:xfrm>
              <a:prstGeom prst="straightConnector1">
                <a:avLst/>
              </a:prstGeom>
              <a:noFill/>
              <a:ln cap="flat" cmpd="sng" w="19050">
                <a:solidFill>
                  <a:srgbClr val="ECE54F"/>
                </a:solidFill>
                <a:prstDash val="dash"/>
                <a:round/>
                <a:headEnd len="sm" w="sm" type="none"/>
                <a:tailEnd len="sm" w="sm" type="none"/>
              </a:ln>
            </p:spPr>
          </p:cxnSp>
          <p:sp>
            <p:nvSpPr>
              <p:cNvPr id="118" name="Google Shape;118;p3"/>
              <p:cNvSpPr txBox="1"/>
              <p:nvPr/>
            </p:nvSpPr>
            <p:spPr>
              <a:xfrm>
                <a:off x="5621976" y="1229282"/>
                <a:ext cx="2606015" cy="7848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000">
                    <a:solidFill>
                      <a:srgbClr val="1D6766"/>
                    </a:solidFill>
                    <a:latin typeface="Times New Roman"/>
                    <a:ea typeface="Times New Roman"/>
                    <a:cs typeface="Times New Roman"/>
                    <a:sym typeface="Times New Roman"/>
                  </a:rPr>
                  <a:t>1</a:t>
                </a:r>
                <a:r>
                  <a:rPr b="1" lang="en-US" sz="3000">
                    <a:solidFill>
                      <a:schemeClr val="lt1"/>
                    </a:solidFill>
                    <a:latin typeface="Times New Roman"/>
                    <a:ea typeface="Times New Roman"/>
                    <a:cs typeface="Times New Roman"/>
                    <a:sym typeface="Times New Roman"/>
                  </a:rPr>
                  <a:t>    Luyện đọc</a:t>
                </a:r>
                <a:endParaRPr b="1" sz="3000">
                  <a:solidFill>
                    <a:schemeClr val="lt1"/>
                  </a:solidFill>
                  <a:latin typeface="Times New Roman"/>
                  <a:ea typeface="Times New Roman"/>
                  <a:cs typeface="Times New Roman"/>
                  <a:sym typeface="Times New Roman"/>
                </a:endParaRPr>
              </a:p>
            </p:txBody>
          </p:sp>
        </p:grpSp>
        <p:grpSp>
          <p:nvGrpSpPr>
            <p:cNvPr id="119" name="Google Shape;119;p3"/>
            <p:cNvGrpSpPr/>
            <p:nvPr/>
          </p:nvGrpSpPr>
          <p:grpSpPr>
            <a:xfrm>
              <a:off x="5194072" y="2642842"/>
              <a:ext cx="2956139" cy="1394356"/>
              <a:chOff x="5622784" y="1966447"/>
              <a:chExt cx="2757607" cy="1394356"/>
            </a:xfrm>
          </p:grpSpPr>
          <p:cxnSp>
            <p:nvCxnSpPr>
              <p:cNvPr id="120" name="Google Shape;120;p3"/>
              <p:cNvCxnSpPr/>
              <p:nvPr/>
            </p:nvCxnSpPr>
            <p:spPr>
              <a:xfrm>
                <a:off x="6302967" y="2650444"/>
                <a:ext cx="2077424" cy="0"/>
              </a:xfrm>
              <a:prstGeom prst="straightConnector1">
                <a:avLst/>
              </a:prstGeom>
              <a:noFill/>
              <a:ln cap="flat" cmpd="sng" w="19050">
                <a:solidFill>
                  <a:srgbClr val="ECE54F"/>
                </a:solidFill>
                <a:prstDash val="dash"/>
                <a:round/>
                <a:headEnd len="sm" w="sm" type="none"/>
                <a:tailEnd len="sm" w="sm" type="none"/>
              </a:ln>
            </p:spPr>
          </p:cxnSp>
          <p:pic>
            <p:nvPicPr>
              <p:cNvPr descr="bullets.png" id="121" name="Google Shape;121;p3"/>
              <p:cNvPicPr preferRelativeResize="0"/>
              <p:nvPr/>
            </p:nvPicPr>
            <p:blipFill rotWithShape="1">
              <a:blip r:embed="rId7">
                <a:alphaModFix/>
              </a:blip>
              <a:srcRect b="83927" l="-1" r="-127" t="0"/>
              <a:stretch/>
            </p:blipFill>
            <p:spPr>
              <a:xfrm>
                <a:off x="5622784" y="2197561"/>
                <a:ext cx="499422" cy="533825"/>
              </a:xfrm>
              <a:prstGeom prst="rect">
                <a:avLst/>
              </a:prstGeom>
              <a:noFill/>
              <a:ln>
                <a:noFill/>
              </a:ln>
            </p:spPr>
          </p:pic>
          <p:sp>
            <p:nvSpPr>
              <p:cNvPr id="122" name="Google Shape;122;p3"/>
              <p:cNvSpPr txBox="1"/>
              <p:nvPr/>
            </p:nvSpPr>
            <p:spPr>
              <a:xfrm>
                <a:off x="5634044" y="1966447"/>
                <a:ext cx="2746347" cy="13943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000">
                    <a:solidFill>
                      <a:srgbClr val="1D6766"/>
                    </a:solidFill>
                    <a:latin typeface="Times New Roman"/>
                    <a:ea typeface="Times New Roman"/>
                    <a:cs typeface="Times New Roman"/>
                    <a:sym typeface="Times New Roman"/>
                  </a:rPr>
                  <a:t>2</a:t>
                </a:r>
                <a:r>
                  <a:rPr b="1" lang="en-US" sz="3000">
                    <a:solidFill>
                      <a:schemeClr val="lt1"/>
                    </a:solidFill>
                    <a:latin typeface="Times New Roman"/>
                    <a:ea typeface="Times New Roman"/>
                    <a:cs typeface="Times New Roman"/>
                    <a:sym typeface="Times New Roman"/>
                  </a:rPr>
                  <a:t>    Tìm hiểu bài</a:t>
                </a:r>
                <a:endParaRPr b="1" sz="3000">
                  <a:solidFill>
                    <a:schemeClr val="lt1"/>
                  </a:solidFill>
                  <a:latin typeface="Times New Roman"/>
                  <a:ea typeface="Times New Roman"/>
                  <a:cs typeface="Times New Roman"/>
                  <a:sym typeface="Times New Roman"/>
                </a:endParaRPr>
              </a:p>
            </p:txBody>
          </p:sp>
        </p:grpSp>
        <p:grpSp>
          <p:nvGrpSpPr>
            <p:cNvPr id="123" name="Google Shape;123;p3"/>
            <p:cNvGrpSpPr/>
            <p:nvPr/>
          </p:nvGrpSpPr>
          <p:grpSpPr>
            <a:xfrm>
              <a:off x="5191935" y="3323634"/>
              <a:ext cx="3241941" cy="784830"/>
              <a:chOff x="5620647" y="2647239"/>
              <a:chExt cx="3241941" cy="784830"/>
            </a:xfrm>
          </p:grpSpPr>
          <p:cxnSp>
            <p:nvCxnSpPr>
              <p:cNvPr id="124" name="Google Shape;124;p3"/>
              <p:cNvCxnSpPr/>
              <p:nvPr/>
            </p:nvCxnSpPr>
            <p:spPr>
              <a:xfrm>
                <a:off x="6305839" y="3320097"/>
                <a:ext cx="2556749" cy="16290"/>
              </a:xfrm>
              <a:prstGeom prst="straightConnector1">
                <a:avLst/>
              </a:prstGeom>
              <a:noFill/>
              <a:ln cap="flat" cmpd="sng" w="19050">
                <a:solidFill>
                  <a:srgbClr val="ECE54F"/>
                </a:solidFill>
                <a:prstDash val="dash"/>
                <a:round/>
                <a:headEnd len="sm" w="sm" type="none"/>
                <a:tailEnd len="sm" w="sm" type="none"/>
              </a:ln>
            </p:spPr>
          </p:cxnSp>
          <p:pic>
            <p:nvPicPr>
              <p:cNvPr descr="bullets.png" id="125" name="Google Shape;125;p3"/>
              <p:cNvPicPr preferRelativeResize="0"/>
              <p:nvPr/>
            </p:nvPicPr>
            <p:blipFill rotWithShape="1">
              <a:blip r:embed="rId7">
                <a:alphaModFix/>
              </a:blip>
              <a:srcRect b="83927" l="-1" r="-127" t="0"/>
              <a:stretch/>
            </p:blipFill>
            <p:spPr>
              <a:xfrm>
                <a:off x="5620647" y="2885298"/>
                <a:ext cx="499422" cy="533825"/>
              </a:xfrm>
              <a:prstGeom prst="rect">
                <a:avLst/>
              </a:prstGeom>
              <a:noFill/>
              <a:ln>
                <a:noFill/>
              </a:ln>
            </p:spPr>
          </p:pic>
          <p:sp>
            <p:nvSpPr>
              <p:cNvPr id="126" name="Google Shape;126;p3"/>
              <p:cNvSpPr txBox="1"/>
              <p:nvPr/>
            </p:nvSpPr>
            <p:spPr>
              <a:xfrm>
                <a:off x="5668008" y="2647239"/>
                <a:ext cx="3194580" cy="7848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000">
                    <a:solidFill>
                      <a:srgbClr val="1D6766"/>
                    </a:solidFill>
                    <a:latin typeface="Times New Roman"/>
                    <a:ea typeface="Times New Roman"/>
                    <a:cs typeface="Times New Roman"/>
                    <a:sym typeface="Times New Roman"/>
                  </a:rPr>
                  <a:t>3</a:t>
                </a:r>
                <a:r>
                  <a:rPr b="1" lang="en-US" sz="3000">
                    <a:solidFill>
                      <a:schemeClr val="lt1"/>
                    </a:solidFill>
                    <a:latin typeface="Times New Roman"/>
                    <a:ea typeface="Times New Roman"/>
                    <a:cs typeface="Times New Roman"/>
                    <a:sym typeface="Times New Roman"/>
                  </a:rPr>
                  <a:t>    Luyện đọc hay</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nvSpPr>
        <p:spPr>
          <a:xfrm>
            <a:off x="6324600" y="4904010"/>
            <a:ext cx="2819400" cy="229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614208"/>
                </a:solidFill>
                <a:latin typeface="Barlow Condensed"/>
                <a:ea typeface="Barlow Condensed"/>
                <a:cs typeface="Barlow Condensed"/>
                <a:sym typeface="Barlow Condensed"/>
              </a:rPr>
              <a:t>© 1999 -20XX IX Web Hosting. All rights reserved</a:t>
            </a:r>
            <a:endParaRPr sz="900">
              <a:solidFill>
                <a:srgbClr val="614208"/>
              </a:solidFill>
              <a:latin typeface="Barlow Condensed"/>
              <a:ea typeface="Barlow Condensed"/>
              <a:cs typeface="Barlow Condensed"/>
              <a:sym typeface="Barlow Condensed"/>
            </a:endParaRPr>
          </a:p>
        </p:txBody>
      </p:sp>
      <p:grpSp>
        <p:nvGrpSpPr>
          <p:cNvPr id="132" name="Google Shape;132;p4"/>
          <p:cNvGrpSpPr/>
          <p:nvPr/>
        </p:nvGrpSpPr>
        <p:grpSpPr>
          <a:xfrm>
            <a:off x="1019488" y="387854"/>
            <a:ext cx="7657038" cy="3577975"/>
            <a:chOff x="1019488" y="387854"/>
            <a:chExt cx="7657038" cy="3577975"/>
          </a:xfrm>
        </p:grpSpPr>
        <p:pic>
          <p:nvPicPr>
            <p:cNvPr descr="cloud_ballon.png" id="133" name="Google Shape;133;p4"/>
            <p:cNvPicPr preferRelativeResize="0"/>
            <p:nvPr/>
          </p:nvPicPr>
          <p:blipFill rotWithShape="1">
            <a:blip r:embed="rId3">
              <a:alphaModFix/>
            </a:blip>
            <a:srcRect b="0" l="0" r="0" t="0"/>
            <a:stretch/>
          </p:blipFill>
          <p:spPr>
            <a:xfrm>
              <a:off x="7489847" y="387854"/>
              <a:ext cx="1186679" cy="971550"/>
            </a:xfrm>
            <a:prstGeom prst="rect">
              <a:avLst/>
            </a:prstGeom>
            <a:noFill/>
            <a:ln>
              <a:noFill/>
            </a:ln>
          </p:spPr>
        </p:pic>
        <p:pic>
          <p:nvPicPr>
            <p:cNvPr descr="slide3.png" id="134" name="Google Shape;134;p4"/>
            <p:cNvPicPr preferRelativeResize="0"/>
            <p:nvPr/>
          </p:nvPicPr>
          <p:blipFill rotWithShape="1">
            <a:blip r:embed="rId4">
              <a:alphaModFix/>
            </a:blip>
            <a:srcRect b="0" l="0" r="0" t="0"/>
            <a:stretch/>
          </p:blipFill>
          <p:spPr>
            <a:xfrm>
              <a:off x="1019488" y="1130804"/>
              <a:ext cx="7084476" cy="2835025"/>
            </a:xfrm>
            <a:prstGeom prst="rect">
              <a:avLst/>
            </a:prstGeom>
            <a:noFill/>
            <a:ln>
              <a:noFill/>
            </a:ln>
          </p:spPr>
        </p:pic>
        <p:cxnSp>
          <p:nvCxnSpPr>
            <p:cNvPr id="135" name="Google Shape;135;p4"/>
            <p:cNvCxnSpPr/>
            <p:nvPr/>
          </p:nvCxnSpPr>
          <p:spPr>
            <a:xfrm>
              <a:off x="1385818" y="2037040"/>
              <a:ext cx="2743200" cy="1588"/>
            </a:xfrm>
            <a:prstGeom prst="straightConnector1">
              <a:avLst/>
            </a:prstGeom>
            <a:noFill/>
            <a:ln cap="flat" cmpd="sng" w="12700">
              <a:solidFill>
                <a:schemeClr val="lt1"/>
              </a:solidFill>
              <a:prstDash val="solid"/>
              <a:round/>
              <a:headEnd len="sm" w="sm" type="none"/>
              <a:tailEnd len="sm" w="sm" type="none"/>
            </a:ln>
          </p:spPr>
        </p:cxnSp>
        <p:cxnSp>
          <p:nvCxnSpPr>
            <p:cNvPr id="136" name="Google Shape;136;p4"/>
            <p:cNvCxnSpPr/>
            <p:nvPr/>
          </p:nvCxnSpPr>
          <p:spPr>
            <a:xfrm>
              <a:off x="1385818" y="2080584"/>
              <a:ext cx="2743200" cy="1588"/>
            </a:xfrm>
            <a:prstGeom prst="straightConnector1">
              <a:avLst/>
            </a:prstGeom>
            <a:noFill/>
            <a:ln cap="flat" cmpd="sng" w="12700">
              <a:solidFill>
                <a:schemeClr val="lt1"/>
              </a:solidFill>
              <a:prstDash val="solid"/>
              <a:round/>
              <a:headEnd len="sm" w="sm" type="none"/>
              <a:tailEnd len="sm" w="sm" type="none"/>
            </a:ln>
          </p:spPr>
        </p:cxnSp>
        <p:cxnSp>
          <p:nvCxnSpPr>
            <p:cNvPr id="137" name="Google Shape;137;p4"/>
            <p:cNvCxnSpPr/>
            <p:nvPr/>
          </p:nvCxnSpPr>
          <p:spPr>
            <a:xfrm>
              <a:off x="4976743" y="2037040"/>
              <a:ext cx="2743200" cy="1588"/>
            </a:xfrm>
            <a:prstGeom prst="straightConnector1">
              <a:avLst/>
            </a:prstGeom>
            <a:noFill/>
            <a:ln cap="flat" cmpd="sng" w="12700">
              <a:solidFill>
                <a:schemeClr val="lt1"/>
              </a:solidFill>
              <a:prstDash val="solid"/>
              <a:round/>
              <a:headEnd len="sm" w="sm" type="none"/>
              <a:tailEnd len="sm" w="sm" type="none"/>
            </a:ln>
          </p:spPr>
        </p:cxnSp>
        <p:cxnSp>
          <p:nvCxnSpPr>
            <p:cNvPr id="138" name="Google Shape;138;p4"/>
            <p:cNvCxnSpPr/>
            <p:nvPr/>
          </p:nvCxnSpPr>
          <p:spPr>
            <a:xfrm>
              <a:off x="4976743" y="2080584"/>
              <a:ext cx="2743200" cy="1588"/>
            </a:xfrm>
            <a:prstGeom prst="straightConnector1">
              <a:avLst/>
            </a:prstGeom>
            <a:noFill/>
            <a:ln cap="flat" cmpd="sng" w="12700">
              <a:solidFill>
                <a:schemeClr val="lt1"/>
              </a:solidFill>
              <a:prstDash val="solid"/>
              <a:round/>
              <a:headEnd len="sm" w="sm" type="none"/>
              <a:tailEnd len="sm" w="sm" type="none"/>
            </a:ln>
          </p:spPr>
        </p:cxnSp>
        <p:pic>
          <p:nvPicPr>
            <p:cNvPr descr="yellow.png" id="139" name="Google Shape;139;p4"/>
            <p:cNvPicPr preferRelativeResize="0"/>
            <p:nvPr/>
          </p:nvPicPr>
          <p:blipFill rotWithShape="1">
            <a:blip r:embed="rId5">
              <a:alphaModFix/>
            </a:blip>
            <a:srcRect b="0" l="0" r="0" t="0"/>
            <a:stretch/>
          </p:blipFill>
          <p:spPr>
            <a:xfrm>
              <a:off x="4269577" y="1816604"/>
              <a:ext cx="586740" cy="609600"/>
            </a:xfrm>
            <a:prstGeom prst="rect">
              <a:avLst/>
            </a:prstGeom>
            <a:noFill/>
            <a:ln>
              <a:noFill/>
            </a:ln>
          </p:spPr>
        </p:pic>
        <p:sp>
          <p:nvSpPr>
            <p:cNvPr id="140" name="Google Shape;140;p4"/>
            <p:cNvSpPr txBox="1"/>
            <p:nvPr/>
          </p:nvSpPr>
          <p:spPr>
            <a:xfrm>
              <a:off x="2260315" y="1283204"/>
              <a:ext cx="45925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E5AC3C"/>
                  </a:solidFill>
                  <a:latin typeface="Times New Roman"/>
                  <a:ea typeface="Times New Roman"/>
                  <a:cs typeface="Times New Roman"/>
                  <a:sym typeface="Times New Roman"/>
                </a:rPr>
                <a:t>Hướng dẫn đọc diễn cảm</a:t>
              </a:r>
              <a:endParaRPr b="1" sz="3200">
                <a:solidFill>
                  <a:srgbClr val="E5AC3C"/>
                </a:solidFill>
                <a:latin typeface="Times New Roman"/>
                <a:ea typeface="Times New Roman"/>
                <a:cs typeface="Times New Roman"/>
                <a:sym typeface="Times New Roman"/>
              </a:endParaRPr>
            </a:p>
          </p:txBody>
        </p:sp>
        <p:sp>
          <p:nvSpPr>
            <p:cNvPr id="141" name="Google Shape;141;p4"/>
            <p:cNvSpPr txBox="1"/>
            <p:nvPr/>
          </p:nvSpPr>
          <p:spPr>
            <a:xfrm>
              <a:off x="1399426" y="2393548"/>
              <a:ext cx="63246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2F2F2"/>
                  </a:solidFill>
                  <a:latin typeface="Times New Roman"/>
                  <a:ea typeface="Times New Roman"/>
                  <a:cs typeface="Times New Roman"/>
                  <a:sym typeface="Times New Roman"/>
                </a:rPr>
                <a:t>-Cần đọc với giọng chậm rãi, dàn trải, dịu dàng.</a:t>
              </a:r>
              <a:endParaRPr/>
            </a:p>
            <a:p>
              <a:pPr indent="0" lvl="0" marL="0" marR="0" rtl="0" algn="just">
                <a:spcBef>
                  <a:spcPts val="1200"/>
                </a:spcBef>
                <a:spcAft>
                  <a:spcPts val="0"/>
                </a:spcAft>
                <a:buNone/>
              </a:pPr>
              <a:r>
                <a:rPr lang="en-US" sz="2400">
                  <a:solidFill>
                    <a:srgbClr val="F2F2F2"/>
                  </a:solidFill>
                  <a:latin typeface="Times New Roman"/>
                  <a:ea typeface="Times New Roman"/>
                  <a:cs typeface="Times New Roman"/>
                  <a:sym typeface="Times New Roman"/>
                </a:rPr>
                <a:t>-Nhấn giọng những từ ngữ tả những màu vàng rất khác nhau của cảnh vật</a:t>
              </a:r>
              <a:endParaRPr i="1" sz="2400">
                <a:solidFill>
                  <a:srgbClr val="F2F2F2"/>
                </a:solidFill>
                <a:latin typeface="Times New Roman"/>
                <a:ea typeface="Times New Roman"/>
                <a:cs typeface="Times New Roman"/>
                <a:sym typeface="Times New Roman"/>
              </a:endParaRPr>
            </a:p>
          </p:txBody>
        </p:sp>
      </p:grpSp>
      <p:pic>
        <p:nvPicPr>
          <p:cNvPr id="142" name="Google Shape;142;p4"/>
          <p:cNvPicPr preferRelativeResize="0"/>
          <p:nvPr/>
        </p:nvPicPr>
        <p:blipFill rotWithShape="1">
          <a:blip r:embed="rId6">
            <a:alphaModFix/>
          </a:blip>
          <a:srcRect b="0" l="0" r="0" t="0"/>
          <a:stretch/>
        </p:blipFill>
        <p:spPr>
          <a:xfrm>
            <a:off x="0" y="-3807"/>
            <a:ext cx="1715784" cy="733272"/>
          </a:xfrm>
          <a:prstGeom prst="rect">
            <a:avLst/>
          </a:prstGeom>
          <a:noFill/>
          <a:ln>
            <a:noFill/>
          </a:ln>
        </p:spPr>
      </p:pic>
      <p:grpSp>
        <p:nvGrpSpPr>
          <p:cNvPr id="143" name="Google Shape;143;p4"/>
          <p:cNvGrpSpPr/>
          <p:nvPr/>
        </p:nvGrpSpPr>
        <p:grpSpPr>
          <a:xfrm>
            <a:off x="55314" y="61644"/>
            <a:ext cx="3176660" cy="957831"/>
            <a:chOff x="6639003" y="3416151"/>
            <a:chExt cx="4574110" cy="1242186"/>
          </a:xfrm>
        </p:grpSpPr>
        <p:sp>
          <p:nvSpPr>
            <p:cNvPr id="144" name="Google Shape;144;p4"/>
            <p:cNvSpPr/>
            <p:nvPr/>
          </p:nvSpPr>
          <p:spPr>
            <a:xfrm>
              <a:off x="6800538" y="3592604"/>
              <a:ext cx="4412575" cy="889280"/>
            </a:xfrm>
            <a:prstGeom prst="roundRect">
              <a:avLst>
                <a:gd fmla="val 50000" name="adj"/>
              </a:avLst>
            </a:prstGeom>
            <a:solidFill>
              <a:srgbClr val="1D676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Times New Roman"/>
                  <a:ea typeface="Times New Roman"/>
                  <a:cs typeface="Times New Roman"/>
                  <a:sym typeface="Times New Roman"/>
                </a:rPr>
                <a:t>    Luyện đọc</a:t>
              </a:r>
              <a:endParaRPr b="1" sz="3200">
                <a:solidFill>
                  <a:srgbClr val="FFFFFF"/>
                </a:solidFill>
                <a:latin typeface="Times New Roman"/>
                <a:ea typeface="Times New Roman"/>
                <a:cs typeface="Times New Roman"/>
                <a:sym typeface="Times New Roman"/>
              </a:endParaRPr>
            </a:p>
          </p:txBody>
        </p:sp>
        <p:grpSp>
          <p:nvGrpSpPr>
            <p:cNvPr id="145" name="Google Shape;145;p4"/>
            <p:cNvGrpSpPr/>
            <p:nvPr/>
          </p:nvGrpSpPr>
          <p:grpSpPr>
            <a:xfrm>
              <a:off x="6639003" y="3416151"/>
              <a:ext cx="1401988" cy="1242186"/>
              <a:chOff x="3608219" y="3464262"/>
              <a:chExt cx="1401988" cy="1242186"/>
            </a:xfrm>
          </p:grpSpPr>
          <p:sp>
            <p:nvSpPr>
              <p:cNvPr id="146" name="Google Shape;146;p4"/>
              <p:cNvSpPr/>
              <p:nvPr/>
            </p:nvSpPr>
            <p:spPr>
              <a:xfrm>
                <a:off x="3759623" y="3615667"/>
                <a:ext cx="1063986" cy="939376"/>
              </a:xfrm>
              <a:prstGeom prst="ellipse">
                <a:avLst/>
              </a:prstGeom>
              <a:solidFill>
                <a:srgbClr val="E5AC3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sp>
            <p:nvSpPr>
              <p:cNvPr id="147" name="Google Shape;147;p4"/>
              <p:cNvSpPr txBox="1"/>
              <p:nvPr/>
            </p:nvSpPr>
            <p:spPr>
              <a:xfrm>
                <a:off x="3883962" y="3606290"/>
                <a:ext cx="821050" cy="8061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1D6766"/>
                    </a:solidFill>
                    <a:latin typeface="Times New Roman"/>
                    <a:ea typeface="Times New Roman"/>
                    <a:cs typeface="Times New Roman"/>
                    <a:sym typeface="Times New Roman"/>
                  </a:rPr>
                  <a:t>01</a:t>
                </a:r>
                <a:endParaRPr b="1" sz="4000">
                  <a:solidFill>
                    <a:srgbClr val="1D6766"/>
                  </a:solidFill>
                  <a:latin typeface="Times New Roman"/>
                  <a:ea typeface="Times New Roman"/>
                  <a:cs typeface="Times New Roman"/>
                  <a:sym typeface="Times New Roman"/>
                </a:endParaRPr>
              </a:p>
            </p:txBody>
          </p:sp>
          <p:sp>
            <p:nvSpPr>
              <p:cNvPr id="148" name="Google Shape;148;p4"/>
              <p:cNvSpPr/>
              <p:nvPr/>
            </p:nvSpPr>
            <p:spPr>
              <a:xfrm>
                <a:off x="3608219" y="3464262"/>
                <a:ext cx="1401988" cy="1242186"/>
              </a:xfrm>
              <a:prstGeom prst="ellipse">
                <a:avLst/>
              </a:prstGeom>
              <a:noFill/>
              <a:ln cap="rnd" cmpd="sng" w="95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5"/>
          <p:cNvPicPr preferRelativeResize="0"/>
          <p:nvPr/>
        </p:nvPicPr>
        <p:blipFill rotWithShape="1">
          <a:blip r:embed="rId3">
            <a:alphaModFix/>
          </a:blip>
          <a:srcRect b="0" l="0" r="0" t="0"/>
          <a:stretch/>
        </p:blipFill>
        <p:spPr>
          <a:xfrm>
            <a:off x="0" y="-3807"/>
            <a:ext cx="1715784" cy="733272"/>
          </a:xfrm>
          <a:prstGeom prst="rect">
            <a:avLst/>
          </a:prstGeom>
          <a:noFill/>
          <a:ln>
            <a:noFill/>
          </a:ln>
        </p:spPr>
      </p:pic>
      <p:sp>
        <p:nvSpPr>
          <p:cNvPr id="154" name="Google Shape;154;p5"/>
          <p:cNvSpPr/>
          <p:nvPr/>
        </p:nvSpPr>
        <p:spPr>
          <a:xfrm>
            <a:off x="92616" y="124588"/>
            <a:ext cx="8948643" cy="4893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B050"/>
                </a:solidFill>
                <a:latin typeface="Times New Roman"/>
                <a:ea typeface="Times New Roman"/>
                <a:cs typeface="Times New Roman"/>
                <a:sym typeface="Times New Roman"/>
              </a:rPr>
              <a:t>Quang cảnh làng mạc ngày mùa</a:t>
            </a:r>
            <a:endParaRPr>
              <a:latin typeface="Times New Roman"/>
              <a:ea typeface="Times New Roman"/>
              <a:cs typeface="Times New Roman"/>
              <a:sym typeface="Times New Roman"/>
            </a:endParaRPr>
          </a:p>
          <a:p>
            <a:pPr indent="0" lvl="0" marL="0" marR="0" rtl="0" algn="just">
              <a:spcBef>
                <a:spcPts val="0"/>
              </a:spcBef>
              <a:spcAft>
                <a:spcPts val="0"/>
              </a:spcAft>
              <a:buNone/>
            </a:pPr>
            <a:r>
              <a:rPr b="1" lang="en-US" sz="1800">
                <a:solidFill>
                  <a:schemeClr val="dk1"/>
                </a:solidFill>
                <a:latin typeface="Barlow Condensed"/>
                <a:ea typeface="Barlow Condensed"/>
                <a:cs typeface="Barlow Condensed"/>
                <a:sym typeface="Barlow Condensed"/>
              </a:rPr>
              <a:t>     </a:t>
            </a:r>
            <a:r>
              <a:rPr b="1" lang="en-US" sz="1800">
                <a:solidFill>
                  <a:schemeClr val="dk1"/>
                </a:solidFill>
                <a:latin typeface="Times New Roman"/>
                <a:ea typeface="Times New Roman"/>
                <a:cs typeface="Times New Roman"/>
                <a:sym typeface="Times New Roman"/>
              </a:rPr>
              <a:t>Mùa đông,  giữa ngày mùa, làng quê toàn màu vàng - những màu vàng rất khác nhau.</a:t>
            </a:r>
            <a:endParaRPr>
              <a:latin typeface="Times New Roman"/>
              <a:ea typeface="Times New Roman"/>
              <a:cs typeface="Times New Roman"/>
              <a:sym typeface="Times New Roman"/>
            </a:endParaRPr>
          </a:p>
          <a:p>
            <a:pPr indent="0" lvl="0" marL="0" marR="0" rtl="0" algn="just">
              <a:spcBef>
                <a:spcPts val="0"/>
              </a:spcBef>
              <a:spcAft>
                <a:spcPts val="0"/>
              </a:spcAft>
              <a:buNone/>
            </a:pPr>
            <a:r>
              <a:rPr b="1" lang="en-US" sz="1800">
                <a:solidFill>
                  <a:schemeClr val="dk1"/>
                </a:solidFill>
                <a:latin typeface="Times New Roman"/>
                <a:ea typeface="Times New Roman"/>
                <a:cs typeface="Times New Roman"/>
                <a:sym typeface="Times New Roman"/>
              </a:rPr>
              <a:t>    Có lẽ bắt đầu từ những đêm sương sa thì bóng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dậu, ló ra mấy quả ớt đỏ chói. Tất cả đượm một màu vàng trù phú, đầm ấm lạ lùng. Không còn có cảm giác héo tàn hanh hao lúc sắp bước vào mùa đông. Hơi thở của đất trời, mặt nước thơm thơm, nhẹ nhẹ. Ngày  không nắng, không mưa, hồ như không ai tưởng đến ngày hay đêm, mà chỉ mải miết đi gặt, kéo đá, cắt rạ, chia thóc hợp tác xã. Ai cũng vậy, cứ buông bát đũa lại đi ngay, cứ trở dậy là ra đồng ngay.</a:t>
            </a:r>
            <a:endParaRPr>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Barlow Condensed"/>
                <a:ea typeface="Barlow Condensed"/>
                <a:cs typeface="Barlow Condensed"/>
                <a:sym typeface="Barlow Condensed"/>
              </a:rPr>
              <a:t>                                                                                                                                                             </a:t>
            </a:r>
            <a:r>
              <a:rPr b="1" lang="en-US" sz="1800">
                <a:solidFill>
                  <a:schemeClr val="dk1"/>
                </a:solidFill>
                <a:latin typeface="Times New Roman"/>
                <a:ea typeface="Times New Roman"/>
                <a:cs typeface="Times New Roman"/>
                <a:sym typeface="Times New Roman"/>
              </a:rPr>
              <a:t>Tô Hoài</a:t>
            </a:r>
            <a:endParaRPr b="1"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6"/>
          <p:cNvGrpSpPr/>
          <p:nvPr/>
        </p:nvGrpSpPr>
        <p:grpSpPr>
          <a:xfrm>
            <a:off x="1019488" y="357032"/>
            <a:ext cx="7657038" cy="3906744"/>
            <a:chOff x="1019488" y="387854"/>
            <a:chExt cx="7657038" cy="3906744"/>
          </a:xfrm>
        </p:grpSpPr>
        <p:pic>
          <p:nvPicPr>
            <p:cNvPr descr="cloud_ballon.png" id="160" name="Google Shape;160;p6"/>
            <p:cNvPicPr preferRelativeResize="0"/>
            <p:nvPr/>
          </p:nvPicPr>
          <p:blipFill rotWithShape="1">
            <a:blip r:embed="rId3">
              <a:alphaModFix/>
            </a:blip>
            <a:srcRect b="0" l="0" r="0" t="0"/>
            <a:stretch/>
          </p:blipFill>
          <p:spPr>
            <a:xfrm>
              <a:off x="7489847" y="387854"/>
              <a:ext cx="1186679" cy="971550"/>
            </a:xfrm>
            <a:prstGeom prst="rect">
              <a:avLst/>
            </a:prstGeom>
            <a:noFill/>
            <a:ln>
              <a:noFill/>
            </a:ln>
          </p:spPr>
        </p:pic>
        <p:pic>
          <p:nvPicPr>
            <p:cNvPr descr="slide3.png" id="161" name="Google Shape;161;p6"/>
            <p:cNvPicPr preferRelativeResize="0"/>
            <p:nvPr/>
          </p:nvPicPr>
          <p:blipFill rotWithShape="1">
            <a:blip r:embed="rId4">
              <a:alphaModFix/>
            </a:blip>
            <a:srcRect b="0" l="0" r="0" t="0"/>
            <a:stretch/>
          </p:blipFill>
          <p:spPr>
            <a:xfrm>
              <a:off x="1019488" y="1130804"/>
              <a:ext cx="7084476" cy="3163794"/>
            </a:xfrm>
            <a:prstGeom prst="rect">
              <a:avLst/>
            </a:prstGeom>
            <a:noFill/>
            <a:ln>
              <a:noFill/>
            </a:ln>
          </p:spPr>
        </p:pic>
      </p:grpSp>
      <p:sp>
        <p:nvSpPr>
          <p:cNvPr id="162" name="Google Shape;162;p6"/>
          <p:cNvSpPr txBox="1"/>
          <p:nvPr/>
        </p:nvSpPr>
        <p:spPr>
          <a:xfrm>
            <a:off x="1389152" y="1149642"/>
            <a:ext cx="648085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E5AC3C"/>
                </a:solidFill>
                <a:latin typeface="Times New Roman"/>
                <a:ea typeface="Times New Roman"/>
                <a:cs typeface="Times New Roman"/>
                <a:sym typeface="Times New Roman"/>
              </a:rPr>
              <a:t>Bài văn được chia thành mấy đoạn?</a:t>
            </a:r>
            <a:endParaRPr b="1" sz="2800">
              <a:solidFill>
                <a:srgbClr val="E5AC3C"/>
              </a:solidFill>
              <a:latin typeface="Times New Roman"/>
              <a:ea typeface="Times New Roman"/>
              <a:cs typeface="Times New Roman"/>
              <a:sym typeface="Times New Roman"/>
            </a:endParaRPr>
          </a:p>
        </p:txBody>
      </p:sp>
      <p:sp>
        <p:nvSpPr>
          <p:cNvPr id="163" name="Google Shape;163;p6"/>
          <p:cNvSpPr txBox="1"/>
          <p:nvPr/>
        </p:nvSpPr>
        <p:spPr>
          <a:xfrm>
            <a:off x="1407557" y="1570033"/>
            <a:ext cx="6637106" cy="257070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200">
                <a:solidFill>
                  <a:srgbClr val="F2F2F2"/>
                </a:solidFill>
                <a:latin typeface="Times New Roman"/>
                <a:ea typeface="Times New Roman"/>
                <a:cs typeface="Times New Roman"/>
                <a:sym typeface="Times New Roman"/>
              </a:rPr>
              <a:t>Bài văn gồm 4 đoạn:</a:t>
            </a:r>
            <a:endParaRPr/>
          </a:p>
          <a:p>
            <a:pPr indent="0" lvl="0" marL="0" marR="0" rtl="0" algn="l">
              <a:lnSpc>
                <a:spcPct val="150000"/>
              </a:lnSpc>
              <a:spcBef>
                <a:spcPts val="0"/>
              </a:spcBef>
              <a:spcAft>
                <a:spcPts val="0"/>
              </a:spcAft>
              <a:buNone/>
            </a:pPr>
            <a:r>
              <a:rPr lang="en-US" sz="2200">
                <a:solidFill>
                  <a:srgbClr val="F2F2F2"/>
                </a:solidFill>
                <a:latin typeface="Times New Roman"/>
                <a:ea typeface="Times New Roman"/>
                <a:cs typeface="Times New Roman"/>
                <a:sym typeface="Times New Roman"/>
              </a:rPr>
              <a:t>+ Đoạn 1: Từ đầu đến “rất khác nhau”.</a:t>
            </a:r>
            <a:endParaRPr/>
          </a:p>
          <a:p>
            <a:pPr indent="0" lvl="0" marL="0" marR="0" rtl="0" algn="l">
              <a:lnSpc>
                <a:spcPct val="150000"/>
              </a:lnSpc>
              <a:spcBef>
                <a:spcPts val="0"/>
              </a:spcBef>
              <a:spcAft>
                <a:spcPts val="0"/>
              </a:spcAft>
              <a:buNone/>
            </a:pPr>
            <a:r>
              <a:rPr lang="en-US" sz="2200">
                <a:solidFill>
                  <a:srgbClr val="F2F2F2"/>
                </a:solidFill>
                <a:latin typeface="Times New Roman"/>
                <a:ea typeface="Times New Roman"/>
                <a:cs typeface="Times New Roman"/>
                <a:sym typeface="Times New Roman"/>
              </a:rPr>
              <a:t>+ Đoạn 2: “Có lẽ bắt đầu … treo lơ lửng”.</a:t>
            </a:r>
            <a:endParaRPr/>
          </a:p>
          <a:p>
            <a:pPr indent="0" lvl="0" marL="0" marR="0" rtl="0" algn="l">
              <a:lnSpc>
                <a:spcPct val="150000"/>
              </a:lnSpc>
              <a:spcBef>
                <a:spcPts val="0"/>
              </a:spcBef>
              <a:spcAft>
                <a:spcPts val="0"/>
              </a:spcAft>
              <a:buNone/>
            </a:pPr>
            <a:r>
              <a:rPr lang="en-US" sz="2200">
                <a:solidFill>
                  <a:srgbClr val="F2F2F2"/>
                </a:solidFill>
                <a:latin typeface="Times New Roman"/>
                <a:ea typeface="Times New Roman"/>
                <a:cs typeface="Times New Roman"/>
                <a:sym typeface="Times New Roman"/>
              </a:rPr>
              <a:t>+ Đoạn 3: Từng chiếc lá mít … mấy quả ớt đỏ chói”.</a:t>
            </a:r>
            <a:endParaRPr/>
          </a:p>
          <a:p>
            <a:pPr indent="0" lvl="0" marL="0" marR="0" rtl="0" algn="l">
              <a:lnSpc>
                <a:spcPct val="150000"/>
              </a:lnSpc>
              <a:spcBef>
                <a:spcPts val="0"/>
              </a:spcBef>
              <a:spcAft>
                <a:spcPts val="0"/>
              </a:spcAft>
              <a:buNone/>
            </a:pPr>
            <a:r>
              <a:rPr lang="en-US" sz="2200">
                <a:solidFill>
                  <a:srgbClr val="F2F2F2"/>
                </a:solidFill>
                <a:latin typeface="Times New Roman"/>
                <a:ea typeface="Times New Roman"/>
                <a:cs typeface="Times New Roman"/>
                <a:sym typeface="Times New Roman"/>
              </a:rPr>
              <a:t>+ Đoạn 4: Còn lại.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cxnSp>
        <p:nvCxnSpPr>
          <p:cNvPr id="168" name="Google Shape;168;p7"/>
          <p:cNvCxnSpPr/>
          <p:nvPr/>
        </p:nvCxnSpPr>
        <p:spPr>
          <a:xfrm>
            <a:off x="2974731" y="806248"/>
            <a:ext cx="0" cy="3015737"/>
          </a:xfrm>
          <a:prstGeom prst="straightConnector1">
            <a:avLst/>
          </a:prstGeom>
          <a:noFill/>
          <a:ln cap="flat" cmpd="sng" w="28575">
            <a:solidFill>
              <a:srgbClr val="1D6766"/>
            </a:solidFill>
            <a:prstDash val="solid"/>
            <a:round/>
            <a:headEnd len="med" w="med" type="none"/>
            <a:tailEnd len="med" w="med" type="none"/>
          </a:ln>
        </p:spPr>
      </p:cxnSp>
      <p:sp>
        <p:nvSpPr>
          <p:cNvPr id="169" name="Google Shape;169;p7"/>
          <p:cNvSpPr txBox="1"/>
          <p:nvPr/>
        </p:nvSpPr>
        <p:spPr>
          <a:xfrm>
            <a:off x="603413" y="1340558"/>
            <a:ext cx="18716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vàng x</a:t>
            </a:r>
            <a:r>
              <a:rPr lang="en-US" sz="2800">
                <a:solidFill>
                  <a:srgbClr val="C00000"/>
                </a:solidFill>
                <a:latin typeface="Times New Roman"/>
                <a:ea typeface="Times New Roman"/>
                <a:cs typeface="Times New Roman"/>
                <a:sym typeface="Times New Roman"/>
              </a:rPr>
              <a:t>uộm</a:t>
            </a:r>
            <a:endParaRPr sz="2800">
              <a:solidFill>
                <a:schemeClr val="dk1"/>
              </a:solidFill>
              <a:latin typeface="Times New Roman"/>
              <a:ea typeface="Times New Roman"/>
              <a:cs typeface="Times New Roman"/>
              <a:sym typeface="Times New Roman"/>
            </a:endParaRPr>
          </a:p>
        </p:txBody>
      </p:sp>
      <p:sp>
        <p:nvSpPr>
          <p:cNvPr id="170" name="Google Shape;170;p7"/>
          <p:cNvSpPr txBox="1"/>
          <p:nvPr/>
        </p:nvSpPr>
        <p:spPr>
          <a:xfrm>
            <a:off x="610163" y="2486897"/>
            <a:ext cx="15128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C00000"/>
                </a:solidFill>
                <a:latin typeface="Times New Roman"/>
                <a:ea typeface="Times New Roman"/>
                <a:cs typeface="Times New Roman"/>
                <a:sym typeface="Times New Roman"/>
              </a:rPr>
              <a:t>v</a:t>
            </a:r>
            <a:r>
              <a:rPr lang="en-US" sz="2800">
                <a:solidFill>
                  <a:schemeClr val="dk1"/>
                </a:solidFill>
                <a:latin typeface="Times New Roman"/>
                <a:ea typeface="Times New Roman"/>
                <a:cs typeface="Times New Roman"/>
                <a:sym typeface="Times New Roman"/>
              </a:rPr>
              <a:t>ẫy </a:t>
            </a:r>
            <a:r>
              <a:rPr lang="en-US" sz="2800">
                <a:solidFill>
                  <a:srgbClr val="C00000"/>
                </a:solidFill>
                <a:latin typeface="Times New Roman"/>
                <a:ea typeface="Times New Roman"/>
                <a:cs typeface="Times New Roman"/>
                <a:sym typeface="Times New Roman"/>
              </a:rPr>
              <a:t>v</a:t>
            </a:r>
            <a:r>
              <a:rPr lang="en-US" sz="2800">
                <a:solidFill>
                  <a:schemeClr val="dk1"/>
                </a:solidFill>
                <a:latin typeface="Times New Roman"/>
                <a:ea typeface="Times New Roman"/>
                <a:cs typeface="Times New Roman"/>
                <a:sym typeface="Times New Roman"/>
              </a:rPr>
              <a:t>ẫy</a:t>
            </a:r>
            <a:endParaRPr sz="2800">
              <a:solidFill>
                <a:schemeClr val="dk1"/>
              </a:solidFill>
              <a:latin typeface="Times New Roman"/>
              <a:ea typeface="Times New Roman"/>
              <a:cs typeface="Times New Roman"/>
              <a:sym typeface="Times New Roman"/>
            </a:endParaRPr>
          </a:p>
        </p:txBody>
      </p:sp>
      <p:sp>
        <p:nvSpPr>
          <p:cNvPr id="171" name="Google Shape;171;p7"/>
          <p:cNvSpPr txBox="1"/>
          <p:nvPr/>
        </p:nvSpPr>
        <p:spPr>
          <a:xfrm>
            <a:off x="650783" y="3048931"/>
            <a:ext cx="13668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C00000"/>
                </a:solidFill>
                <a:latin typeface="Times New Roman"/>
                <a:ea typeface="Times New Roman"/>
                <a:cs typeface="Times New Roman"/>
                <a:sym typeface="Times New Roman"/>
              </a:rPr>
              <a:t>tr</a:t>
            </a:r>
            <a:r>
              <a:rPr lang="en-US" sz="2800">
                <a:solidFill>
                  <a:schemeClr val="dk1"/>
                </a:solidFill>
                <a:latin typeface="Times New Roman"/>
                <a:ea typeface="Times New Roman"/>
                <a:cs typeface="Times New Roman"/>
                <a:sym typeface="Times New Roman"/>
              </a:rPr>
              <a:t>ù phú</a:t>
            </a:r>
            <a:endParaRPr sz="2800">
              <a:solidFill>
                <a:schemeClr val="dk1"/>
              </a:solidFill>
              <a:latin typeface="Times New Roman"/>
              <a:ea typeface="Times New Roman"/>
              <a:cs typeface="Times New Roman"/>
              <a:sym typeface="Times New Roman"/>
            </a:endParaRPr>
          </a:p>
        </p:txBody>
      </p:sp>
      <p:grpSp>
        <p:nvGrpSpPr>
          <p:cNvPr id="172" name="Google Shape;172;p7"/>
          <p:cNvGrpSpPr/>
          <p:nvPr/>
        </p:nvGrpSpPr>
        <p:grpSpPr>
          <a:xfrm>
            <a:off x="623272" y="1830084"/>
            <a:ext cx="1223963" cy="605443"/>
            <a:chOff x="2771775" y="1153897"/>
            <a:chExt cx="1223963" cy="605443"/>
          </a:xfrm>
        </p:grpSpPr>
        <p:sp>
          <p:nvSpPr>
            <p:cNvPr id="173" name="Google Shape;173;p7"/>
            <p:cNvSpPr txBox="1"/>
            <p:nvPr/>
          </p:nvSpPr>
          <p:spPr>
            <a:xfrm>
              <a:off x="2771775" y="1236120"/>
              <a:ext cx="12239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chuỗi</a:t>
              </a:r>
              <a:endParaRPr sz="2800">
                <a:solidFill>
                  <a:schemeClr val="dk1"/>
                </a:solidFill>
                <a:latin typeface="Times New Roman"/>
                <a:ea typeface="Times New Roman"/>
                <a:cs typeface="Times New Roman"/>
                <a:sym typeface="Times New Roman"/>
              </a:endParaRPr>
            </a:p>
          </p:txBody>
        </p:sp>
        <p:sp>
          <p:nvSpPr>
            <p:cNvPr id="174" name="Google Shape;174;p7"/>
            <p:cNvSpPr txBox="1"/>
            <p:nvPr/>
          </p:nvSpPr>
          <p:spPr>
            <a:xfrm>
              <a:off x="3322208" y="1153897"/>
              <a:ext cx="3507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Barlow Condensed"/>
                  <a:ea typeface="Barlow Condensed"/>
                  <a:cs typeface="Barlow Condensed"/>
                  <a:sym typeface="Barlow Condensed"/>
                </a:rPr>
                <a:t>~</a:t>
              </a:r>
              <a:endParaRPr sz="1800">
                <a:solidFill>
                  <a:srgbClr val="C00000"/>
                </a:solidFill>
                <a:latin typeface="Barlow Condensed"/>
                <a:ea typeface="Barlow Condensed"/>
                <a:cs typeface="Barlow Condensed"/>
                <a:sym typeface="Barlow Condensed"/>
              </a:endParaRPr>
            </a:p>
          </p:txBody>
        </p:sp>
      </p:grpSp>
      <p:sp>
        <p:nvSpPr>
          <p:cNvPr id="175" name="Google Shape;175;p7"/>
          <p:cNvSpPr txBox="1"/>
          <p:nvPr/>
        </p:nvSpPr>
        <p:spPr>
          <a:xfrm>
            <a:off x="3118357" y="1277695"/>
            <a:ext cx="5932968"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Trong vườn, lắc lư những chùm quả xoan           không trông thấy cuống, như những chuỗi tràng hạt bồ đề treo lơ lửng.</a:t>
            </a:r>
            <a:endParaRPr/>
          </a:p>
        </p:txBody>
      </p:sp>
      <p:sp>
        <p:nvSpPr>
          <p:cNvPr id="176" name="Google Shape;176;p7"/>
          <p:cNvSpPr txBox="1"/>
          <p:nvPr/>
        </p:nvSpPr>
        <p:spPr>
          <a:xfrm>
            <a:off x="3853683" y="2056000"/>
            <a:ext cx="158169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vàng lịm</a:t>
            </a:r>
            <a:endParaRPr sz="2800">
              <a:solidFill>
                <a:schemeClr val="dk1"/>
              </a:solidFill>
              <a:latin typeface="Times New Roman"/>
              <a:ea typeface="Times New Roman"/>
              <a:cs typeface="Times New Roman"/>
              <a:sym typeface="Times New Roman"/>
            </a:endParaRPr>
          </a:p>
        </p:txBody>
      </p:sp>
      <p:sp>
        <p:nvSpPr>
          <p:cNvPr id="177" name="Google Shape;177;p7"/>
          <p:cNvSpPr txBox="1"/>
          <p:nvPr/>
        </p:nvSpPr>
        <p:spPr>
          <a:xfrm>
            <a:off x="3853682" y="2062780"/>
            <a:ext cx="158169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C00000"/>
                </a:solidFill>
                <a:latin typeface="Times New Roman"/>
                <a:ea typeface="Times New Roman"/>
                <a:cs typeface="Times New Roman"/>
                <a:sym typeface="Times New Roman"/>
              </a:rPr>
              <a:t>vàng lịm</a:t>
            </a:r>
            <a:r>
              <a:rPr b="1" lang="en-US" sz="2800">
                <a:solidFill>
                  <a:srgbClr val="C00000"/>
                </a:solidFill>
                <a:latin typeface="Times New Roman"/>
                <a:ea typeface="Times New Roman"/>
                <a:cs typeface="Times New Roman"/>
                <a:sym typeface="Times New Roman"/>
              </a:rPr>
              <a:t>/</a:t>
            </a:r>
            <a:endParaRPr b="1" sz="2800">
              <a:solidFill>
                <a:srgbClr val="C00000"/>
              </a:solidFill>
              <a:latin typeface="Times New Roman"/>
              <a:ea typeface="Times New Roman"/>
              <a:cs typeface="Times New Roman"/>
              <a:sym typeface="Times New Roman"/>
            </a:endParaRPr>
          </a:p>
        </p:txBody>
      </p:sp>
      <p:sp>
        <p:nvSpPr>
          <p:cNvPr id="178" name="Google Shape;178;p7"/>
          <p:cNvSpPr txBox="1"/>
          <p:nvPr/>
        </p:nvSpPr>
        <p:spPr>
          <a:xfrm>
            <a:off x="4682698" y="543097"/>
            <a:ext cx="2804286" cy="584775"/>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Luyện đọc câu</a:t>
            </a:r>
            <a:endParaRPr b="1" sz="3200">
              <a:solidFill>
                <a:schemeClr val="lt1"/>
              </a:solidFill>
              <a:latin typeface="Times New Roman"/>
              <a:ea typeface="Times New Roman"/>
              <a:cs typeface="Times New Roman"/>
              <a:sym typeface="Times New Roman"/>
            </a:endParaRPr>
          </a:p>
        </p:txBody>
      </p:sp>
      <p:pic>
        <p:nvPicPr>
          <p:cNvPr id="179" name="Google Shape;179;p7"/>
          <p:cNvPicPr preferRelativeResize="0"/>
          <p:nvPr/>
        </p:nvPicPr>
        <p:blipFill rotWithShape="1">
          <a:blip r:embed="rId3">
            <a:alphaModFix/>
          </a:blip>
          <a:srcRect b="0" l="0" r="0" t="0"/>
          <a:stretch/>
        </p:blipFill>
        <p:spPr>
          <a:xfrm>
            <a:off x="0" y="-3807"/>
            <a:ext cx="1715784" cy="733272"/>
          </a:xfrm>
          <a:prstGeom prst="rect">
            <a:avLst/>
          </a:prstGeom>
          <a:noFill/>
          <a:ln>
            <a:noFill/>
          </a:ln>
        </p:spPr>
      </p:pic>
      <p:sp>
        <p:nvSpPr>
          <p:cNvPr id="180" name="Google Shape;180;p7"/>
          <p:cNvSpPr txBox="1"/>
          <p:nvPr/>
        </p:nvSpPr>
        <p:spPr>
          <a:xfrm>
            <a:off x="218233" y="573920"/>
            <a:ext cx="2523389" cy="584775"/>
          </a:xfrm>
          <a:prstGeom prst="rect">
            <a:avLst/>
          </a:prstGeom>
          <a:solidFill>
            <a:srgbClr val="E36C09"/>
          </a:soli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Luyện đọc từ</a:t>
            </a:r>
            <a:r>
              <a:rPr lang="en-US" sz="3200">
                <a:solidFill>
                  <a:schemeClr val="lt1"/>
                </a:solidFill>
                <a:latin typeface="Times New Roman"/>
                <a:ea typeface="Times New Roman"/>
                <a:cs typeface="Times New Roman"/>
                <a:sym typeface="Times New Roman"/>
              </a:rPr>
              <a:t>                            </a:t>
            </a:r>
            <a:endParaRPr b="1" sz="3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nvSpPr>
        <p:spPr>
          <a:xfrm>
            <a:off x="341519" y="899224"/>
            <a:ext cx="849425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Ghép mỗi từ ngữ dưới đây với lời giải nghĩa phù hợp : </a:t>
            </a:r>
            <a:endParaRPr b="1" sz="2400">
              <a:solidFill>
                <a:schemeClr val="dk1"/>
              </a:solidFill>
              <a:latin typeface="Times New Roman"/>
              <a:ea typeface="Times New Roman"/>
              <a:cs typeface="Times New Roman"/>
              <a:sym typeface="Times New Roman"/>
            </a:endParaRPr>
          </a:p>
        </p:txBody>
      </p:sp>
      <p:pic>
        <p:nvPicPr>
          <p:cNvPr id="186" name="Google Shape;186;p8"/>
          <p:cNvPicPr preferRelativeResize="0"/>
          <p:nvPr/>
        </p:nvPicPr>
        <p:blipFill rotWithShape="1">
          <a:blip r:embed="rId3">
            <a:alphaModFix/>
          </a:blip>
          <a:srcRect b="0" l="0" r="0" t="0"/>
          <a:stretch/>
        </p:blipFill>
        <p:spPr>
          <a:xfrm>
            <a:off x="0" y="-3807"/>
            <a:ext cx="1715784" cy="892766"/>
          </a:xfrm>
          <a:prstGeom prst="rect">
            <a:avLst/>
          </a:prstGeom>
          <a:noFill/>
          <a:ln>
            <a:noFill/>
          </a:ln>
        </p:spPr>
      </p:pic>
      <p:sp>
        <p:nvSpPr>
          <p:cNvPr id="187" name="Google Shape;187;p8"/>
          <p:cNvSpPr txBox="1"/>
          <p:nvPr/>
        </p:nvSpPr>
        <p:spPr>
          <a:xfrm>
            <a:off x="115490" y="126338"/>
            <a:ext cx="2648259" cy="7200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Giải nghĩa từ</a:t>
            </a:r>
            <a:endParaRPr b="1" sz="3200">
              <a:solidFill>
                <a:schemeClr val="lt1"/>
              </a:solidFill>
              <a:latin typeface="Times New Roman"/>
              <a:ea typeface="Times New Roman"/>
              <a:cs typeface="Times New Roman"/>
              <a:sym typeface="Times New Roman"/>
            </a:endParaRPr>
          </a:p>
        </p:txBody>
      </p:sp>
      <p:sp>
        <p:nvSpPr>
          <p:cNvPr id="188" name="Google Shape;188;p8"/>
          <p:cNvSpPr txBox="1"/>
          <p:nvPr/>
        </p:nvSpPr>
        <p:spPr>
          <a:xfrm>
            <a:off x="85905" y="1906090"/>
            <a:ext cx="2275727" cy="18935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200">
                <a:solidFill>
                  <a:schemeClr val="dk1"/>
                </a:solidFill>
                <a:latin typeface="Times New Roman"/>
                <a:ea typeface="Times New Roman"/>
                <a:cs typeface="Times New Roman"/>
                <a:sym typeface="Times New Roman"/>
              </a:rPr>
              <a:t>1. kéo đá</a:t>
            </a:r>
            <a:endParaRPr b="1" sz="2200">
              <a:solidFill>
                <a:schemeClr val="dk1"/>
              </a:solidFill>
              <a:latin typeface="Times New Roman"/>
              <a:ea typeface="Times New Roman"/>
              <a:cs typeface="Times New Roman"/>
              <a:sym typeface="Times New Roman"/>
            </a:endParaRPr>
          </a:p>
          <a:p>
            <a:pPr indent="0" lvl="0" marL="0" marR="0" rtl="0" algn="just">
              <a:lnSpc>
                <a:spcPct val="150000"/>
              </a:lnSpc>
              <a:spcBef>
                <a:spcPts val="1100"/>
              </a:spcBef>
              <a:spcAft>
                <a:spcPts val="0"/>
              </a:spcAft>
              <a:buNone/>
            </a:pPr>
            <a:r>
              <a:rPr b="1" lang="en-US" sz="2200">
                <a:solidFill>
                  <a:schemeClr val="dk1"/>
                </a:solidFill>
                <a:latin typeface="Times New Roman"/>
                <a:ea typeface="Times New Roman"/>
                <a:cs typeface="Times New Roman"/>
                <a:sym typeface="Times New Roman"/>
              </a:rPr>
              <a:t>2. hợp tác xã</a:t>
            </a:r>
            <a:endParaRPr b="1" sz="2200">
              <a:solidFill>
                <a:schemeClr val="dk1"/>
              </a:solidFill>
              <a:latin typeface="Times New Roman"/>
              <a:ea typeface="Times New Roman"/>
              <a:cs typeface="Times New Roman"/>
              <a:sym typeface="Times New Roman"/>
            </a:endParaRPr>
          </a:p>
          <a:p>
            <a:pPr indent="0" lvl="0" marL="0" marR="0" rtl="0" algn="just">
              <a:lnSpc>
                <a:spcPct val="150000"/>
              </a:lnSpc>
              <a:spcBef>
                <a:spcPts val="1100"/>
              </a:spcBef>
              <a:spcAft>
                <a:spcPts val="0"/>
              </a:spcAft>
              <a:buNone/>
            </a:pPr>
            <a:r>
              <a:rPr b="1" lang="en-US" sz="2200">
                <a:solidFill>
                  <a:schemeClr val="dk1"/>
                </a:solidFill>
                <a:latin typeface="Times New Roman"/>
                <a:ea typeface="Times New Roman"/>
                <a:cs typeface="Times New Roman"/>
                <a:sym typeface="Times New Roman"/>
              </a:rPr>
              <a:t>3. cây lụi</a:t>
            </a:r>
            <a:endParaRPr b="1" sz="2200">
              <a:solidFill>
                <a:schemeClr val="dk1"/>
              </a:solidFill>
              <a:latin typeface="Times New Roman"/>
              <a:ea typeface="Times New Roman"/>
              <a:cs typeface="Times New Roman"/>
              <a:sym typeface="Times New Roman"/>
            </a:endParaRPr>
          </a:p>
        </p:txBody>
      </p:sp>
      <p:sp>
        <p:nvSpPr>
          <p:cNvPr id="189" name="Google Shape;189;p8"/>
          <p:cNvSpPr txBox="1"/>
          <p:nvPr/>
        </p:nvSpPr>
        <p:spPr>
          <a:xfrm>
            <a:off x="2476071" y="1540829"/>
            <a:ext cx="6452171"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200">
                <a:solidFill>
                  <a:schemeClr val="dk1"/>
                </a:solidFill>
                <a:latin typeface="Times New Roman"/>
                <a:ea typeface="Times New Roman"/>
                <a:cs typeface="Times New Roman"/>
                <a:sym typeface="Times New Roman"/>
              </a:rPr>
              <a:t>a) cây cùng loại với cây cau ; cao một, hai mét ; lá xẻ hình quạt ; thân nhỏ, thẳng và rắn, thường dùng làm gậy.</a:t>
            </a:r>
            <a:endParaRPr b="1" sz="2200">
              <a:solidFill>
                <a:schemeClr val="dk1"/>
              </a:solidFill>
              <a:latin typeface="Times New Roman"/>
              <a:ea typeface="Times New Roman"/>
              <a:cs typeface="Times New Roman"/>
              <a:sym typeface="Times New Roman"/>
            </a:endParaRPr>
          </a:p>
          <a:p>
            <a:pPr indent="0" lvl="0" marL="0" marR="0" rtl="0" algn="just">
              <a:spcBef>
                <a:spcPts val="1100"/>
              </a:spcBef>
              <a:spcAft>
                <a:spcPts val="0"/>
              </a:spcAft>
              <a:buNone/>
            </a:pPr>
            <a:r>
              <a:rPr b="1" lang="en-US" sz="2200">
                <a:solidFill>
                  <a:schemeClr val="dk1"/>
                </a:solidFill>
                <a:latin typeface="Times New Roman"/>
                <a:ea typeface="Times New Roman"/>
                <a:cs typeface="Times New Roman"/>
                <a:sym typeface="Times New Roman"/>
              </a:rPr>
              <a:t>b) dùng trâu, bò kéo con lăn bằng đá để xiết cho thóc rụng khỏi thân lúa.</a:t>
            </a:r>
            <a:endParaRPr b="1" sz="2200">
              <a:solidFill>
                <a:schemeClr val="dk1"/>
              </a:solidFill>
              <a:latin typeface="Times New Roman"/>
              <a:ea typeface="Times New Roman"/>
              <a:cs typeface="Times New Roman"/>
              <a:sym typeface="Times New Roman"/>
            </a:endParaRPr>
          </a:p>
          <a:p>
            <a:pPr indent="0" lvl="0" marL="0" marR="0" rtl="0" algn="just">
              <a:spcBef>
                <a:spcPts val="1100"/>
              </a:spcBef>
              <a:spcAft>
                <a:spcPts val="0"/>
              </a:spcAft>
              <a:buNone/>
            </a:pPr>
            <a:r>
              <a:rPr b="1" lang="en-US" sz="2200">
                <a:solidFill>
                  <a:schemeClr val="dk1"/>
                </a:solidFill>
                <a:latin typeface="Times New Roman"/>
                <a:ea typeface="Times New Roman"/>
                <a:cs typeface="Times New Roman"/>
                <a:sym typeface="Times New Roman"/>
              </a:rPr>
              <a:t>c) cơ sở sản xuất, kinh doanh tập thể trước đây.</a:t>
            </a:r>
            <a:endParaRPr b="1" sz="2200">
              <a:solidFill>
                <a:schemeClr val="dk1"/>
              </a:solidFill>
              <a:latin typeface="Times New Roman"/>
              <a:ea typeface="Times New Roman"/>
              <a:cs typeface="Times New Roman"/>
              <a:sym typeface="Times New Roman"/>
            </a:endParaRPr>
          </a:p>
        </p:txBody>
      </p:sp>
      <p:cxnSp>
        <p:nvCxnSpPr>
          <p:cNvPr id="190" name="Google Shape;190;p8"/>
          <p:cNvCxnSpPr/>
          <p:nvPr/>
        </p:nvCxnSpPr>
        <p:spPr>
          <a:xfrm>
            <a:off x="1613043" y="3020602"/>
            <a:ext cx="955496" cy="750013"/>
          </a:xfrm>
          <a:prstGeom prst="straightConnector1">
            <a:avLst/>
          </a:prstGeom>
          <a:noFill/>
          <a:ln cap="flat" cmpd="sng" w="38100">
            <a:solidFill>
              <a:srgbClr val="FF9900"/>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91" name="Google Shape;191;p8"/>
          <p:cNvCxnSpPr/>
          <p:nvPr/>
        </p:nvCxnSpPr>
        <p:spPr>
          <a:xfrm flipH="1" rot="10800000">
            <a:off x="1439619" y="1797979"/>
            <a:ext cx="1128920" cy="1770966"/>
          </a:xfrm>
          <a:prstGeom prst="straightConnector1">
            <a:avLst/>
          </a:prstGeom>
          <a:noFill/>
          <a:ln cap="flat" cmpd="sng" w="38100">
            <a:solidFill>
              <a:srgbClr val="FF9900"/>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92" name="Google Shape;192;p8"/>
          <p:cNvCxnSpPr/>
          <p:nvPr/>
        </p:nvCxnSpPr>
        <p:spPr>
          <a:xfrm>
            <a:off x="1243604" y="2273442"/>
            <a:ext cx="1324935" cy="651363"/>
          </a:xfrm>
          <a:prstGeom prst="straightConnector1">
            <a:avLst/>
          </a:prstGeom>
          <a:noFill/>
          <a:ln cap="flat" cmpd="sng" w="38100">
            <a:solidFill>
              <a:srgbClr val="FF9900"/>
            </a:solidFill>
            <a:prstDash val="solid"/>
            <a:round/>
            <a:headEnd len="sm" w="sm" type="none"/>
            <a:tailEnd len="med" w="med" type="stealth"/>
          </a:ln>
          <a:effectLst>
            <a:outerShdw blurRad="40000" rotWithShape="0" dir="5400000" dist="23000">
              <a:srgbClr val="000000">
                <a:alpha val="34901"/>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5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5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5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nvSpPr>
        <p:spPr>
          <a:xfrm>
            <a:off x="135970" y="1104802"/>
            <a:ext cx="399221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lúa                   vàng xuộm</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vàng hoe</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xoan                 …………</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tàu lá chuối      ………..</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bụi mía            ……………</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vàng giòn</a:t>
            </a:r>
            <a:endParaRPr sz="2400">
              <a:solidFill>
                <a:schemeClr val="dk1"/>
              </a:solidFill>
              <a:latin typeface="Times New Roman"/>
              <a:ea typeface="Times New Roman"/>
              <a:cs typeface="Times New Roman"/>
              <a:sym typeface="Times New Roman"/>
            </a:endParaRPr>
          </a:p>
        </p:txBody>
      </p:sp>
      <p:sp>
        <p:nvSpPr>
          <p:cNvPr id="198" name="Google Shape;198;p9"/>
          <p:cNvSpPr txBox="1"/>
          <p:nvPr/>
        </p:nvSpPr>
        <p:spPr>
          <a:xfrm>
            <a:off x="4159006" y="1217247"/>
            <a:ext cx="493159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lá mít                              ………..</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vàng tươi</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buồng chuối                   …………...</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vàng mượt</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vàng mới </a:t>
            </a:r>
            <a:endParaRPr/>
          </a:p>
        </p:txBody>
      </p:sp>
      <p:sp>
        <p:nvSpPr>
          <p:cNvPr id="199" name="Google Shape;199;p9"/>
          <p:cNvSpPr txBox="1"/>
          <p:nvPr/>
        </p:nvSpPr>
        <p:spPr>
          <a:xfrm>
            <a:off x="1458932" y="3703498"/>
            <a:ext cx="63083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Tất cả - một màu vàng trù phú, đầm ấm</a:t>
            </a:r>
            <a:endParaRPr b="1" sz="2800">
              <a:solidFill>
                <a:schemeClr val="dk1"/>
              </a:solidFill>
              <a:latin typeface="Barlow Condensed"/>
              <a:ea typeface="Barlow Condensed"/>
              <a:cs typeface="Barlow Condensed"/>
              <a:sym typeface="Barlow Condensed"/>
            </a:endParaRPr>
          </a:p>
        </p:txBody>
      </p:sp>
      <p:pic>
        <p:nvPicPr>
          <p:cNvPr id="200" name="Google Shape;200;p9"/>
          <p:cNvPicPr preferRelativeResize="0"/>
          <p:nvPr/>
        </p:nvPicPr>
        <p:blipFill rotWithShape="1">
          <a:blip r:embed="rId3">
            <a:alphaModFix/>
          </a:blip>
          <a:srcRect b="0" l="0" r="0" t="0"/>
          <a:stretch/>
        </p:blipFill>
        <p:spPr>
          <a:xfrm>
            <a:off x="0" y="-3807"/>
            <a:ext cx="1715784" cy="774369"/>
          </a:xfrm>
          <a:prstGeom prst="rect">
            <a:avLst/>
          </a:prstGeom>
          <a:noFill/>
          <a:ln>
            <a:noFill/>
          </a:ln>
        </p:spPr>
      </p:pic>
      <p:sp>
        <p:nvSpPr>
          <p:cNvPr id="201" name="Google Shape;201;p9"/>
          <p:cNvSpPr txBox="1"/>
          <p:nvPr/>
        </p:nvSpPr>
        <p:spPr>
          <a:xfrm>
            <a:off x="230463" y="242138"/>
            <a:ext cx="874914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9900"/>
                </a:solidFill>
                <a:latin typeface="Times New Roman"/>
                <a:ea typeface="Times New Roman"/>
                <a:cs typeface="Times New Roman"/>
                <a:sym typeface="Times New Roman"/>
              </a:rPr>
              <a:t>1)  Kể tên những sự vật trong bài có màu vàng và từ chỉ màu vàng đó?</a:t>
            </a:r>
            <a:endParaRPr b="1" sz="2800">
              <a:solidFill>
                <a:srgbClr val="FF9900"/>
              </a:solidFill>
              <a:latin typeface="Times New Roman"/>
              <a:ea typeface="Times New Roman"/>
              <a:cs typeface="Times New Roman"/>
              <a:sym typeface="Times New Roman"/>
            </a:endParaRPr>
          </a:p>
        </p:txBody>
      </p:sp>
      <p:sp>
        <p:nvSpPr>
          <p:cNvPr id="202" name="Google Shape;202;p9"/>
          <p:cNvSpPr/>
          <p:nvPr/>
        </p:nvSpPr>
        <p:spPr>
          <a:xfrm rot="5400000">
            <a:off x="4370198" y="-548577"/>
            <a:ext cx="456681" cy="8342615"/>
          </a:xfrm>
          <a:prstGeom prst="rightBrace">
            <a:avLst>
              <a:gd fmla="val 86762" name="adj1"/>
              <a:gd fmla="val 49451" name="adj2"/>
            </a:avLst>
          </a:prstGeom>
          <a:noFill/>
          <a:ln cap="flat" cmpd="sng" w="381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Barlow Condensed"/>
              <a:ea typeface="Barlow Condensed"/>
              <a:cs typeface="Barlow Condensed"/>
              <a:sym typeface="Barlow Condensed"/>
            </a:endParaRPr>
          </a:p>
        </p:txBody>
      </p:sp>
      <p:grpSp>
        <p:nvGrpSpPr>
          <p:cNvPr id="203" name="Google Shape;203;p9"/>
          <p:cNvGrpSpPr/>
          <p:nvPr/>
        </p:nvGrpSpPr>
        <p:grpSpPr>
          <a:xfrm>
            <a:off x="30908" y="20599"/>
            <a:ext cx="3667944" cy="957850"/>
            <a:chOff x="6639003" y="3416151"/>
            <a:chExt cx="5281416" cy="1242186"/>
          </a:xfrm>
        </p:grpSpPr>
        <p:sp>
          <p:nvSpPr>
            <p:cNvPr id="204" name="Google Shape;204;p9"/>
            <p:cNvSpPr/>
            <p:nvPr/>
          </p:nvSpPr>
          <p:spPr>
            <a:xfrm>
              <a:off x="6800538" y="3592604"/>
              <a:ext cx="5119881" cy="889279"/>
            </a:xfrm>
            <a:prstGeom prst="roundRect">
              <a:avLst>
                <a:gd fmla="val 50000" name="adj"/>
              </a:avLst>
            </a:prstGeom>
            <a:solidFill>
              <a:srgbClr val="1D676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Times New Roman"/>
                  <a:ea typeface="Times New Roman"/>
                  <a:cs typeface="Times New Roman"/>
                  <a:sym typeface="Times New Roman"/>
                </a:rPr>
                <a:t>       Tìm hiểu bài</a:t>
              </a:r>
              <a:endParaRPr b="1" sz="3200">
                <a:solidFill>
                  <a:srgbClr val="FFFFFF"/>
                </a:solidFill>
                <a:latin typeface="Times New Roman"/>
                <a:ea typeface="Times New Roman"/>
                <a:cs typeface="Times New Roman"/>
                <a:sym typeface="Times New Roman"/>
              </a:endParaRPr>
            </a:p>
          </p:txBody>
        </p:sp>
        <p:grpSp>
          <p:nvGrpSpPr>
            <p:cNvPr id="205" name="Google Shape;205;p9"/>
            <p:cNvGrpSpPr/>
            <p:nvPr/>
          </p:nvGrpSpPr>
          <p:grpSpPr>
            <a:xfrm>
              <a:off x="6639003" y="3416151"/>
              <a:ext cx="1401988" cy="1242186"/>
              <a:chOff x="3608219" y="3464262"/>
              <a:chExt cx="1401988" cy="1242186"/>
            </a:xfrm>
          </p:grpSpPr>
          <p:sp>
            <p:nvSpPr>
              <p:cNvPr id="206" name="Google Shape;206;p9"/>
              <p:cNvSpPr/>
              <p:nvPr/>
            </p:nvSpPr>
            <p:spPr>
              <a:xfrm>
                <a:off x="3759623" y="3615667"/>
                <a:ext cx="1063986" cy="939376"/>
              </a:xfrm>
              <a:prstGeom prst="ellipse">
                <a:avLst/>
              </a:prstGeom>
              <a:solidFill>
                <a:srgbClr val="E5AC3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sp>
            <p:nvSpPr>
              <p:cNvPr id="207" name="Google Shape;207;p9"/>
              <p:cNvSpPr txBox="1"/>
              <p:nvPr/>
            </p:nvSpPr>
            <p:spPr>
              <a:xfrm>
                <a:off x="3792225" y="3606290"/>
                <a:ext cx="1004523" cy="9180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1D6766"/>
                    </a:solidFill>
                    <a:latin typeface="Times New Roman"/>
                    <a:ea typeface="Times New Roman"/>
                    <a:cs typeface="Times New Roman"/>
                    <a:sym typeface="Times New Roman"/>
                  </a:rPr>
                  <a:t>02</a:t>
                </a:r>
                <a:endParaRPr b="1" sz="4000">
                  <a:solidFill>
                    <a:srgbClr val="1D6766"/>
                  </a:solidFill>
                  <a:latin typeface="Times New Roman"/>
                  <a:ea typeface="Times New Roman"/>
                  <a:cs typeface="Times New Roman"/>
                  <a:sym typeface="Times New Roman"/>
                </a:endParaRPr>
              </a:p>
            </p:txBody>
          </p:sp>
          <p:sp>
            <p:nvSpPr>
              <p:cNvPr id="208" name="Google Shape;208;p9"/>
              <p:cNvSpPr/>
              <p:nvPr/>
            </p:nvSpPr>
            <p:spPr>
              <a:xfrm>
                <a:off x="3608219" y="3464262"/>
                <a:ext cx="1401988" cy="1242186"/>
              </a:xfrm>
              <a:prstGeom prst="ellipse">
                <a:avLst/>
              </a:prstGeom>
              <a:noFill/>
              <a:ln cap="rnd" cmpd="sng" w="9525">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arlow Condensed"/>
                  <a:ea typeface="Barlow Condensed"/>
                  <a:cs typeface="Barlow Condensed"/>
                  <a:sym typeface="Barlow Condensed"/>
                </a:endParaRPr>
              </a:p>
            </p:txBody>
          </p:sp>
        </p:grpSp>
      </p:grpSp>
      <p:sp>
        <p:nvSpPr>
          <p:cNvPr id="209" name="Google Shape;209;p9"/>
          <p:cNvSpPr txBox="1"/>
          <p:nvPr/>
        </p:nvSpPr>
        <p:spPr>
          <a:xfrm>
            <a:off x="1748819" y="1088368"/>
            <a:ext cx="31336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sz="2400">
              <a:solidFill>
                <a:schemeClr val="dk1"/>
              </a:solidFill>
              <a:latin typeface="Barlow Condensed"/>
              <a:ea typeface="Barlow Condensed"/>
              <a:cs typeface="Barlow Condensed"/>
              <a:sym typeface="Barlow Condensed"/>
            </a:endParaRPr>
          </a:p>
        </p:txBody>
      </p:sp>
      <p:sp>
        <p:nvSpPr>
          <p:cNvPr id="210" name="Google Shape;210;p9"/>
          <p:cNvSpPr txBox="1"/>
          <p:nvPr/>
        </p:nvSpPr>
        <p:spPr>
          <a:xfrm>
            <a:off x="148271" y="1431447"/>
            <a:ext cx="8938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nắng</a:t>
            </a:r>
            <a:endParaRPr b="1" sz="2400">
              <a:solidFill>
                <a:srgbClr val="FF9900"/>
              </a:solidFill>
              <a:latin typeface="Barlow Condensed"/>
              <a:ea typeface="Barlow Condensed"/>
              <a:cs typeface="Barlow Condensed"/>
              <a:sym typeface="Barlow Condensed"/>
            </a:endParaRPr>
          </a:p>
        </p:txBody>
      </p:sp>
      <p:sp>
        <p:nvSpPr>
          <p:cNvPr id="211" name="Google Shape;211;p9"/>
          <p:cNvSpPr txBox="1"/>
          <p:nvPr/>
        </p:nvSpPr>
        <p:spPr>
          <a:xfrm>
            <a:off x="1992719" y="1811687"/>
            <a:ext cx="14080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vàng lịm</a:t>
            </a:r>
            <a:endParaRPr b="1" sz="2400">
              <a:solidFill>
                <a:srgbClr val="FF9900"/>
              </a:solidFill>
              <a:latin typeface="Times New Roman"/>
              <a:ea typeface="Times New Roman"/>
              <a:cs typeface="Times New Roman"/>
              <a:sym typeface="Times New Roman"/>
            </a:endParaRPr>
          </a:p>
        </p:txBody>
      </p:sp>
      <p:sp>
        <p:nvSpPr>
          <p:cNvPr id="212" name="Google Shape;212;p9"/>
          <p:cNvSpPr txBox="1"/>
          <p:nvPr/>
        </p:nvSpPr>
        <p:spPr>
          <a:xfrm>
            <a:off x="2028912" y="2537736"/>
            <a:ext cx="15683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vàng xọng</a:t>
            </a:r>
            <a:endParaRPr b="1" sz="2400">
              <a:solidFill>
                <a:srgbClr val="FF9900"/>
              </a:solidFill>
              <a:latin typeface="Times New Roman"/>
              <a:ea typeface="Times New Roman"/>
              <a:cs typeface="Times New Roman"/>
              <a:sym typeface="Times New Roman"/>
            </a:endParaRPr>
          </a:p>
        </p:txBody>
      </p:sp>
      <p:sp>
        <p:nvSpPr>
          <p:cNvPr id="213" name="Google Shape;213;p9"/>
          <p:cNvSpPr txBox="1"/>
          <p:nvPr/>
        </p:nvSpPr>
        <p:spPr>
          <a:xfrm>
            <a:off x="2028912" y="2156407"/>
            <a:ext cx="12945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vàng ối</a:t>
            </a:r>
            <a:endParaRPr b="1" sz="2400">
              <a:solidFill>
                <a:srgbClr val="FF9900"/>
              </a:solidFill>
              <a:latin typeface="Times New Roman"/>
              <a:ea typeface="Times New Roman"/>
              <a:cs typeface="Times New Roman"/>
              <a:sym typeface="Times New Roman"/>
            </a:endParaRPr>
          </a:p>
        </p:txBody>
      </p:sp>
      <p:sp>
        <p:nvSpPr>
          <p:cNvPr id="214" name="Google Shape;214;p9"/>
          <p:cNvSpPr txBox="1"/>
          <p:nvPr/>
        </p:nvSpPr>
        <p:spPr>
          <a:xfrm>
            <a:off x="137583" y="2889330"/>
            <a:ext cx="15598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rơm, thóc</a:t>
            </a:r>
            <a:endParaRPr b="1" sz="2400">
              <a:solidFill>
                <a:srgbClr val="FF9900"/>
              </a:solidFill>
              <a:latin typeface="Barlow Condensed"/>
              <a:ea typeface="Barlow Condensed"/>
              <a:cs typeface="Barlow Condensed"/>
              <a:sym typeface="Barlow Condensed"/>
            </a:endParaRPr>
          </a:p>
        </p:txBody>
      </p:sp>
      <p:sp>
        <p:nvSpPr>
          <p:cNvPr id="215" name="Google Shape;215;p9"/>
          <p:cNvSpPr txBox="1"/>
          <p:nvPr/>
        </p:nvSpPr>
        <p:spPr>
          <a:xfrm>
            <a:off x="4169579" y="2628940"/>
            <a:ext cx="190482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mái nhà rơm</a:t>
            </a:r>
            <a:endParaRPr b="1" sz="2400">
              <a:solidFill>
                <a:srgbClr val="FF9900"/>
              </a:solidFill>
              <a:latin typeface="Barlow Condensed"/>
              <a:ea typeface="Barlow Condensed"/>
              <a:cs typeface="Barlow Condensed"/>
              <a:sym typeface="Barlow Condensed"/>
            </a:endParaRPr>
          </a:p>
        </p:txBody>
      </p:sp>
      <p:sp>
        <p:nvSpPr>
          <p:cNvPr id="216" name="Google Shape;216;p9"/>
          <p:cNvSpPr txBox="1"/>
          <p:nvPr/>
        </p:nvSpPr>
        <p:spPr>
          <a:xfrm>
            <a:off x="6916718" y="1242459"/>
            <a:ext cx="31336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p:txBody>
      </p:sp>
      <p:sp>
        <p:nvSpPr>
          <p:cNvPr id="217" name="Google Shape;217;p9"/>
          <p:cNvSpPr txBox="1"/>
          <p:nvPr/>
        </p:nvSpPr>
        <p:spPr>
          <a:xfrm>
            <a:off x="4146221" y="1555292"/>
            <a:ext cx="29135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tàu đu đủ, lá sắn héo</a:t>
            </a:r>
            <a:endParaRPr b="1" sz="2400">
              <a:solidFill>
                <a:srgbClr val="FF9900"/>
              </a:solidFill>
              <a:latin typeface="Barlow Condensed"/>
              <a:ea typeface="Barlow Condensed"/>
              <a:cs typeface="Barlow Condensed"/>
              <a:sym typeface="Barlow Condensed"/>
            </a:endParaRPr>
          </a:p>
        </p:txBody>
      </p:sp>
      <p:sp>
        <p:nvSpPr>
          <p:cNvPr id="218" name="Google Shape;218;p9"/>
          <p:cNvSpPr txBox="1"/>
          <p:nvPr/>
        </p:nvSpPr>
        <p:spPr>
          <a:xfrm>
            <a:off x="7134215" y="1185971"/>
            <a:ext cx="11522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vàng ối</a:t>
            </a:r>
            <a:endParaRPr b="1" sz="2400">
              <a:solidFill>
                <a:srgbClr val="FF9900"/>
              </a:solidFill>
              <a:latin typeface="Times New Roman"/>
              <a:ea typeface="Times New Roman"/>
              <a:cs typeface="Times New Roman"/>
              <a:sym typeface="Times New Roman"/>
            </a:endParaRPr>
          </a:p>
        </p:txBody>
      </p:sp>
      <p:sp>
        <p:nvSpPr>
          <p:cNvPr id="219" name="Google Shape;219;p9"/>
          <p:cNvSpPr txBox="1"/>
          <p:nvPr/>
        </p:nvSpPr>
        <p:spPr>
          <a:xfrm>
            <a:off x="4159305" y="2286355"/>
            <a:ext cx="11710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gà, chó</a:t>
            </a:r>
            <a:endParaRPr b="1" sz="2400">
              <a:solidFill>
                <a:srgbClr val="FF9900"/>
              </a:solidFill>
              <a:latin typeface="Barlow Condensed"/>
              <a:ea typeface="Barlow Condensed"/>
              <a:cs typeface="Barlow Condensed"/>
              <a:sym typeface="Barlow Condensed"/>
            </a:endParaRPr>
          </a:p>
        </p:txBody>
      </p:sp>
      <p:sp>
        <p:nvSpPr>
          <p:cNvPr id="220" name="Google Shape;220;p9"/>
          <p:cNvSpPr txBox="1"/>
          <p:nvPr/>
        </p:nvSpPr>
        <p:spPr>
          <a:xfrm>
            <a:off x="7158525" y="1914814"/>
            <a:ext cx="15118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9900"/>
                </a:solidFill>
                <a:latin typeface="Times New Roman"/>
                <a:ea typeface="Times New Roman"/>
                <a:cs typeface="Times New Roman"/>
                <a:sym typeface="Times New Roman"/>
              </a:rPr>
              <a:t>chín vàng</a:t>
            </a:r>
            <a:endParaRPr b="1" sz="2400">
              <a:solidFill>
                <a:srgbClr val="FF99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gtEl>
                                      </p:cBhvr>
                                    </p:animEffect>
                                    <p:set>
                                      <p:cBhvr>
                                        <p:cTn dur="1" fill="hold">
                                          <p:stCondLst>
                                            <p:cond delay="500"/>
                                          </p:stCondLst>
                                        </p:cTn>
                                        <p:tgtEl>
                                          <p:spTgt spid="2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2018-12-10T14:14:00Z</dcterms:created>
  <dc:creator>dreamsummit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9EA60596E4224CE1A74B740F31518DAE</vt:lpwstr>
  </property>
  <property fmtid="{D5CDD505-2E9C-101B-9397-08002B2CF9AE}" pid="3" name="KSOProductBuildVer">
    <vt:lpwstr>2052-11.1.0.10463</vt:lpwstr>
  </property>
</Properties>
</file>