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256" r:id="rId2"/>
    <p:sldId id="260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262" r:id="rId17"/>
    <p:sldId id="261" r:id="rId18"/>
    <p:sldId id="264" r:id="rId19"/>
    <p:sldId id="266" r:id="rId20"/>
    <p:sldId id="267" r:id="rId21"/>
    <p:sldId id="265" r:id="rId22"/>
    <p:sldId id="268" r:id="rId23"/>
    <p:sldId id="305" r:id="rId24"/>
    <p:sldId id="269" r:id="rId25"/>
    <p:sldId id="270" r:id="rId26"/>
    <p:sldId id="304" r:id="rId27"/>
    <p:sldId id="271" r:id="rId28"/>
  </p:sldIdLst>
  <p:sldSz cx="12192000" cy="6858000"/>
  <p:notesSz cx="6858000" cy="9144000"/>
  <p:embeddedFontLst>
    <p:embeddedFont>
      <p:font typeface="Bahnschrift" panose="020B0502040204020203" pitchFamily="34" charset="0"/>
      <p:regular r:id="rId30"/>
      <p:bold r:id="rId31"/>
    </p:embeddedFont>
    <p:embeddedFont>
      <p:font typeface="Britannic Bold" panose="020B0903060703020204" pitchFamily="34" charset="0"/>
      <p:regular r:id="rId32"/>
    </p:embeddedFont>
    <p:embeddedFont>
      <p:font typeface="Arial Unicode MS" panose="020B0604020202020204" pitchFamily="34" charset="-128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Arial Black" panose="020B0A04020102020204" pitchFamily="34" charset="0"/>
      <p:bold r:id="rId38"/>
    </p:embeddedFont>
    <p:embeddedFont>
      <p:font typeface="Bernard MT Condensed" panose="02050806060905020404" pitchFamily="18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0F70"/>
    <a:srgbClr val="FFFF66"/>
    <a:srgbClr val="98DB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9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90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E9D12D-0C3F-414E-B792-4AAB0FB83D29}" type="datetimeFigureOut">
              <a:rPr lang="en-US" smtClean="0"/>
              <a:t>4/4/2023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CF108C-250C-4C7B-8FBB-669888FADC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966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135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487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04698" y="0"/>
            <a:ext cx="12296698" cy="691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641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sPham4"/>
          <p:cNvSpPr txBox="1"/>
          <p:nvPr/>
        </p:nvSpPr>
        <p:spPr>
          <a:xfrm>
            <a:off x="8517781" y="4653439"/>
            <a:ext cx="2206028" cy="461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/>
                <a:blipFill>
                  <a:blip r:embed="rId2"/>
                  <a:tile tx="0" ty="0" sx="100000" sy="100000" flip="none" algn="tl"/>
                </a:blip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  <a:latin typeface="Bahnschrift" panose="020B0502040204020203" pitchFamily="34" charset="0"/>
                <a:ea typeface="黑体" panose="02010609060101010101" pitchFamily="2" charset="-122"/>
              </a:rPr>
              <a:t>Lesson 1</a:t>
            </a:r>
            <a:endParaRPr lang="zh-CN" altLang="en-US" sz="1600" b="1" dirty="0">
              <a:ln/>
              <a:blipFill>
                <a:blip r:embed="rId2"/>
                <a:tile tx="0" ty="0" sx="100000" sy="100000" flip="none" algn="tl"/>
              </a:blip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  <a:latin typeface="Bahnschrift" panose="020B0502040204020203" pitchFamily="34" charset="0"/>
              <a:ea typeface="黑体" panose="02010609060101010101" pitchFamily="2" charset="-122"/>
            </a:endParaRPr>
          </a:p>
        </p:txBody>
      </p:sp>
      <p:sp>
        <p:nvSpPr>
          <p:cNvPr id="5" name="MsPham1690"/>
          <p:cNvSpPr txBox="1"/>
          <p:nvPr/>
        </p:nvSpPr>
        <p:spPr>
          <a:xfrm>
            <a:off x="901521" y="1305013"/>
            <a:ext cx="3773510" cy="101566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600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latin typeface="Britannic Bold" panose="020B0903060703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Unit 17</a:t>
            </a:r>
            <a:endParaRPr lang="zh-CN" altLang="en-US" sz="600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latin typeface="Britannic Bold" panose="020B0903060703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3104" y="2828836"/>
            <a:ext cx="107057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10F7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</a:rPr>
              <a:t>What would you like to eat </a:t>
            </a:r>
          </a:p>
        </p:txBody>
      </p:sp>
    </p:spTree>
    <p:extLst>
      <p:ext uri="{BB962C8B-B14F-4D97-AF65-F5344CB8AC3E}">
        <p14:creationId xmlns:p14="http://schemas.microsoft.com/office/powerpoint/2010/main" val="2637389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packet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/ˈpækɪt/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5838" y="1635781"/>
            <a:ext cx="4419983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carton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/ˈkɑːrtn/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23982" t="6388" r="27564" b="12680"/>
          <a:stretch/>
        </p:blipFill>
        <p:spPr>
          <a:xfrm>
            <a:off x="1391886" y="1257263"/>
            <a:ext cx="2572624" cy="46393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24616" t="8605" r="28022" b="17423"/>
          <a:stretch/>
        </p:blipFill>
        <p:spPr>
          <a:xfrm flipH="1">
            <a:off x="2822686" y="3321016"/>
            <a:ext cx="2103344" cy="261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70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glass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/ɡlæs/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691" y="1666610"/>
            <a:ext cx="3192211" cy="434385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239002" y="4629755"/>
            <a:ext cx="4133849" cy="1209020"/>
            <a:chOff x="7045818" y="2629520"/>
            <a:chExt cx="4133849" cy="1209020"/>
          </a:xfrm>
        </p:grpSpPr>
        <p:sp>
          <p:nvSpPr>
            <p:cNvPr id="10" name="Rectangle 9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glass</a:t>
              </a:r>
              <a:r>
                <a:rPr lang="en-US" sz="4800" b="1" i="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es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/ɡlæsɪz/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1902" y="4629755"/>
            <a:ext cx="1261313" cy="17163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542" y="4629755"/>
            <a:ext cx="1261313" cy="171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bowl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/bəʊl/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b="15702"/>
          <a:stretch/>
        </p:blipFill>
        <p:spPr>
          <a:xfrm>
            <a:off x="1407073" y="2118581"/>
            <a:ext cx="4434927" cy="291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9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4695" r="25932" b="12112"/>
          <a:stretch/>
        </p:blipFill>
        <p:spPr>
          <a:xfrm rot="1265178">
            <a:off x="2194211" y="904097"/>
            <a:ext cx="1135674" cy="21408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7869" y="3992615"/>
            <a:ext cx="2148357" cy="2006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3982" t="6388" r="27564" b="12680"/>
          <a:stretch/>
        </p:blipFill>
        <p:spPr>
          <a:xfrm>
            <a:off x="5206278" y="2193972"/>
            <a:ext cx="1250438" cy="22549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3540" y="3771469"/>
            <a:ext cx="1551592" cy="2111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b="15702"/>
          <a:stretch/>
        </p:blipFill>
        <p:spPr>
          <a:xfrm>
            <a:off x="7849511" y="1111144"/>
            <a:ext cx="2155621" cy="14176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478446" y="4448946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</a:t>
            </a:r>
            <a:r>
              <a:rPr lang="vi-VN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rton</a:t>
            </a:r>
          </a:p>
        </p:txBody>
      </p:sp>
      <p:sp>
        <p:nvSpPr>
          <p:cNvPr id="9" name="Rectangle 8"/>
          <p:cNvSpPr/>
          <p:nvPr/>
        </p:nvSpPr>
        <p:spPr>
          <a:xfrm>
            <a:off x="2322373" y="2465609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bar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572717" y="2528821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bowl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849511" y="5706348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glass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61516" y="5744341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packet</a:t>
            </a:r>
          </a:p>
        </p:txBody>
      </p:sp>
      <p:pic>
        <p:nvPicPr>
          <p:cNvPr id="14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23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Kết quả hình ảnh cho noodles 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2720" r="5159"/>
          <a:stretch/>
        </p:blipFill>
        <p:spPr bwMode="auto">
          <a:xfrm>
            <a:off x="8613881" y="3814701"/>
            <a:ext cx="2059937" cy="1628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227" y="3712246"/>
            <a:ext cx="2145830" cy="17833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t="32736" r="49160" b="33709"/>
          <a:stretch/>
        </p:blipFill>
        <p:spPr>
          <a:xfrm>
            <a:off x="4792793" y="3810484"/>
            <a:ext cx="2279791" cy="16850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8084" y="5707607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biscuit</a:t>
            </a:r>
          </a:p>
        </p:txBody>
      </p:sp>
      <p:sp>
        <p:nvSpPr>
          <p:cNvPr id="9" name="Rectangle 8"/>
          <p:cNvSpPr/>
          <p:nvPr/>
        </p:nvSpPr>
        <p:spPr>
          <a:xfrm>
            <a:off x="868538" y="2895088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289245" y="2819556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 juice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289245" y="56794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noodles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8538" y="5727931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rice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2459" y="905442"/>
            <a:ext cx="1640459" cy="189614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7975" y="655924"/>
            <a:ext cx="1871749" cy="21020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216" y="1067047"/>
            <a:ext cx="1705852" cy="182804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78084" y="2906037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lemonade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97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GRAMMAR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113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972" y="50113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401747" y="1402377"/>
            <a:ext cx="11278977" cy="4134465"/>
            <a:chOff x="0" y="-2961327"/>
            <a:chExt cx="17243073" cy="5856927"/>
          </a:xfrm>
        </p:grpSpPr>
        <p:pic>
          <p:nvPicPr>
            <p:cNvPr id="1025" name="Picture 1" descr="https://s.sachmem.vn/public/images/v2/TA5T2SHS/U17-L1-1-a_46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2961327"/>
              <a:ext cx="7905750" cy="5753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5T2SHS/U17-L1-1-b_54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8548" y="-2895600"/>
              <a:ext cx="9534525" cy="5791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700770" y="1531901"/>
            <a:ext cx="2594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latin typeface="Helvetica Neue"/>
              </a:rPr>
              <a:t>Can I help you?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18502" y="4413644"/>
            <a:ext cx="35344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0" dirty="0">
                <a:effectLst/>
                <a:latin typeface="Helvetica Neue"/>
              </a:rPr>
              <a:t>Yes. I'd like some rice with fish, please.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73883" y="1568271"/>
            <a:ext cx="46136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/>
              </a:rPr>
              <a:t>What would you like to eat?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846617" y="2446025"/>
            <a:ext cx="2956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Helvetica Neue"/>
              </a:rPr>
              <a:t>I'd like a bowl of noodles, please.</a:t>
            </a:r>
          </a:p>
        </p:txBody>
      </p:sp>
      <p:pic>
        <p:nvPicPr>
          <p:cNvPr id="1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741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1972" y="501134"/>
            <a:ext cx="3329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repeat.</a:t>
            </a:r>
            <a:endParaRPr lang="en-US" sz="20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13880" y="1138515"/>
            <a:ext cx="11364241" cy="4765963"/>
            <a:chOff x="-1314450" y="-152400"/>
            <a:chExt cx="17566322" cy="6591300"/>
          </a:xfrm>
        </p:grpSpPr>
        <p:pic>
          <p:nvPicPr>
            <p:cNvPr id="1031" name="Picture 7" descr="https://s.sachmem.vn/public/images/v2/TA5T2SHS/U17-L1-1-c_59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14450" y="-152400"/>
              <a:ext cx="10534650" cy="659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5T2SHS/U17-L1-1-d_4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7622" y="-152400"/>
              <a:ext cx="7334250" cy="6591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/>
          <p:nvPr/>
        </p:nvSpPr>
        <p:spPr>
          <a:xfrm>
            <a:off x="784949" y="1272550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would you like to drink?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23099" y="5302081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 like a carton of apple juice, please.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81116" y="1329700"/>
            <a:ext cx="26106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How about you?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711071" y="4924682"/>
            <a:ext cx="277607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I'd like a glass of water, please.</a:t>
            </a:r>
          </a:p>
        </p:txBody>
      </p:sp>
      <p:pic>
        <p:nvPicPr>
          <p:cNvPr id="12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2769204" y="6038513"/>
            <a:ext cx="457199" cy="45720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8"/>
          <a:srcRect l="14414" t="15022" r="14612" b="15187"/>
          <a:stretch/>
        </p:blipFill>
        <p:spPr>
          <a:xfrm>
            <a:off x="8413027" y="6028679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2592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7 What would you like to eat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7 What would you like to eat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.sachmem.vn/public/images/TA5T2SHS/U17-L1-2-1-6bbd0faa71659ca5157e49d22c2bef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87"/>
          <a:stretch/>
        </p:blipFill>
        <p:spPr bwMode="auto">
          <a:xfrm>
            <a:off x="4236222" y="2713682"/>
            <a:ext cx="4648200" cy="3448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121099" y="771246"/>
            <a:ext cx="6096000" cy="914400"/>
          </a:xfrm>
          <a:prstGeom prst="wedgeRoundRectCallout">
            <a:avLst>
              <a:gd name="adj1" fmla="val -59271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60417"/>
              <a:gd name="adj2" fmla="val -114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5767" y="1931822"/>
            <a:ext cx="35237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packet of biscuits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53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4"/>
          <p:cNvSpPr txBox="1"/>
          <p:nvPr/>
        </p:nvSpPr>
        <p:spPr>
          <a:xfrm>
            <a:off x="2378982" y="2705725"/>
            <a:ext cx="7434036" cy="14465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8800" dirty="0">
                <a:solidFill>
                  <a:srgbClr val="C00000"/>
                </a:solidFill>
                <a:latin typeface="Bernard MT Condensed" panose="02050806060905020404" pitchFamily="18" charset="0"/>
                <a:ea typeface="黑体" panose="02010609060101010101" pitchFamily="2" charset="-122"/>
              </a:rPr>
              <a:t>VOCABULARY</a:t>
            </a:r>
            <a:endParaRPr lang="zh-CN" altLang="en-US" sz="8800" dirty="0">
              <a:solidFill>
                <a:srgbClr val="C00000"/>
              </a:solidFill>
              <a:latin typeface="Bernard MT Condensed" panose="02050806060905020404" pitchFamily="18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221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7157" y="2544845"/>
            <a:ext cx="4703883" cy="3755066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21099" y="771246"/>
            <a:ext cx="6096000" cy="914400"/>
          </a:xfrm>
          <a:prstGeom prst="wedgeRoundRectCallout">
            <a:avLst>
              <a:gd name="adj1" fmla="val -59271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eat?</a:t>
            </a: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60417"/>
              <a:gd name="adj2" fmla="val -114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445767" y="1931822"/>
            <a:ext cx="32624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bar of chocolate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940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https://s.sachmem.vn/public/images/TA5T2SHS/U17-L1-2-4-1843168159a0fed2300a4aa975d600b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53"/>
          <a:stretch/>
        </p:blipFill>
        <p:spPr bwMode="auto">
          <a:xfrm>
            <a:off x="4000191" y="2713682"/>
            <a:ext cx="4648200" cy="347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3121099" y="819823"/>
            <a:ext cx="6096000" cy="817245"/>
          </a:xfrm>
          <a:prstGeom prst="wedgeRoundRectCallout">
            <a:avLst>
              <a:gd name="adj1" fmla="val -59271"/>
              <a:gd name="adj2" fmla="val 1313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drink?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60417"/>
              <a:gd name="adj2" fmla="val -11491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197" y="1946336"/>
            <a:ext cx="37016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carton of lemonate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7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670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436" y="2713682"/>
            <a:ext cx="3865199" cy="371888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3121099" y="819823"/>
            <a:ext cx="6096000" cy="817245"/>
          </a:xfrm>
          <a:prstGeom prst="wedgeRoundRectCallout">
            <a:avLst>
              <a:gd name="adj1" fmla="val -59985"/>
              <a:gd name="adj2" fmla="val -1148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</a:t>
            </a:r>
            <a:r>
              <a:rPr lang="en-US" sz="2800" b="1" i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drink?</a:t>
            </a:r>
            <a:endParaRPr lang="en-US" sz="28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031" y="483155"/>
            <a:ext cx="21870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 Point and say.</a:t>
            </a:r>
            <a:endParaRPr lang="en-US" sz="20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2649038" y="1742464"/>
            <a:ext cx="7350507" cy="914400"/>
          </a:xfrm>
          <a:prstGeom prst="wedgeRoundRectCallout">
            <a:avLst>
              <a:gd name="adj1" fmla="val 54691"/>
              <a:gd name="adj2" fmla="val 7557"/>
              <a:gd name="adj3" fmla="val 16667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 ______________________, please.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169998" y="1960850"/>
            <a:ext cx="4060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 glass of orange juice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789" y="984029"/>
            <a:ext cx="1188720" cy="1188720"/>
          </a:xfrm>
          <a:prstGeom prst="ellipse">
            <a:avLst/>
          </a:prstGeom>
          <a:ln>
            <a:solidFill>
              <a:srgbClr val="F10F7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015775" y="984029"/>
            <a:ext cx="1188720" cy="1188720"/>
          </a:xfrm>
          <a:prstGeom prst="ellipse">
            <a:avLst/>
          </a:prstGeom>
          <a:ln>
            <a:solidFill>
              <a:srgbClr val="F10F70"/>
            </a:solidFill>
          </a:ln>
        </p:spPr>
      </p:pic>
      <p:pic>
        <p:nvPicPr>
          <p:cNvPr id="11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83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729818" y="6574784"/>
            <a:ext cx="2462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Arial Black" panose="020B0A04020102020204" pitchFamily="34" charset="0"/>
                <a:ea typeface="Arial Unicode MS" panose="020B0604020202020204" pitchFamily="34" charset="-128"/>
                <a:cs typeface="Times New Roman" panose="02020603050405020304" pitchFamily="18" charset="0"/>
              </a:rPr>
              <a:t>Ms.Phạm English</a:t>
            </a:r>
          </a:p>
        </p:txBody>
      </p:sp>
      <p:sp>
        <p:nvSpPr>
          <p:cNvPr id="2" name="Double Wave 1"/>
          <p:cNvSpPr/>
          <p:nvPr/>
        </p:nvSpPr>
        <p:spPr>
          <a:xfrm>
            <a:off x="3158835" y="506839"/>
            <a:ext cx="6949441" cy="1878676"/>
          </a:xfrm>
          <a:prstGeom prst="doubleWave">
            <a:avLst>
              <a:gd name="adj1" fmla="val 8020"/>
              <a:gd name="adj2" fmla="val -2551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eat/</a:t>
            </a:r>
            <a:r>
              <a:rPr 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like__________, please.</a:t>
            </a:r>
          </a:p>
        </p:txBody>
      </p:sp>
      <p:pic>
        <p:nvPicPr>
          <p:cNvPr id="3073" name="Picture 1" descr="https://s.sachmem.vn/public/images/TA5T2SHS/U17-L1-2-1-6bbd0faa71659ca5157e49d22c2befa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1" b="9600"/>
          <a:stretch/>
        </p:blipFill>
        <p:spPr bwMode="auto">
          <a:xfrm>
            <a:off x="906212" y="3255904"/>
            <a:ext cx="2453135" cy="1527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111" y="4210817"/>
            <a:ext cx="2066697" cy="171628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06212" y="4781445"/>
            <a:ext cx="225262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a packet of biscuits</a:t>
            </a:r>
          </a:p>
        </p:txBody>
      </p:sp>
      <p:sp>
        <p:nvSpPr>
          <p:cNvPr id="9" name="Rectangle 8"/>
          <p:cNvSpPr/>
          <p:nvPr/>
        </p:nvSpPr>
        <p:spPr>
          <a:xfrm>
            <a:off x="4253342" y="5721691"/>
            <a:ext cx="174823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a bar of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7030A0"/>
                </a:solidFill>
                <a:latin typeface="Helvetica Neue"/>
              </a:rPr>
              <a:t>chocolate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29497" y="5653868"/>
            <a:ext cx="25918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a glass of </a:t>
            </a:r>
          </a:p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orange juice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2871" y="3897569"/>
            <a:ext cx="1705077" cy="176775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9155816" y="4684242"/>
            <a:ext cx="24273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200" b="1" dirty="0">
                <a:solidFill>
                  <a:srgbClr val="00B050"/>
                </a:solidFill>
                <a:latin typeface="Helvetica Neue"/>
              </a:rPr>
              <a:t>a carton of lemonade</a:t>
            </a:r>
            <a:endParaRPr lang="en-US" altLang="en-US" sz="2200" b="1" dirty="0">
              <a:solidFill>
                <a:srgbClr val="00B050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15710" y="2702383"/>
            <a:ext cx="1107575" cy="2059819"/>
          </a:xfrm>
          <a:prstGeom prst="rect">
            <a:avLst/>
          </a:prstGeom>
        </p:spPr>
      </p:pic>
      <p:cxnSp>
        <p:nvCxnSpPr>
          <p:cNvPr id="24" name="Straight Arrow Connector 23"/>
          <p:cNvCxnSpPr/>
          <p:nvPr/>
        </p:nvCxnSpPr>
        <p:spPr>
          <a:xfrm flipH="1">
            <a:off x="2491287" y="2372704"/>
            <a:ext cx="3559222" cy="1141952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7" idx="0"/>
          </p:cNvCxnSpPr>
          <p:nvPr/>
        </p:nvCxnSpPr>
        <p:spPr>
          <a:xfrm flipH="1">
            <a:off x="5127460" y="2372704"/>
            <a:ext cx="923050" cy="1838113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050508" y="2368810"/>
            <a:ext cx="1568178" cy="152875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6050508" y="2368810"/>
            <a:ext cx="3762642" cy="71286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54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 descr="M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889" y="1806276"/>
            <a:ext cx="1188720" cy="1188720"/>
          </a:xfrm>
          <a:prstGeom prst="ellipse">
            <a:avLst/>
          </a:prstGeom>
          <a:noFill/>
          <a:ln>
            <a:solidFill>
              <a:srgbClr val="F10F7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17853" y="2400636"/>
            <a:ext cx="58945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would you like to </a:t>
            </a:r>
            <a:r>
              <a:rPr lang="en-US" sz="2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eat/drink</a:t>
            </a:r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3583489" y="3444586"/>
            <a:ext cx="48093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I'd like __________, please.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12415" y="2994996"/>
            <a:ext cx="1188720" cy="1188720"/>
          </a:xfrm>
          <a:prstGeom prst="ellipse">
            <a:avLst/>
          </a:prstGeom>
          <a:ln>
            <a:solidFill>
              <a:srgbClr val="F10F7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595421" y="472105"/>
            <a:ext cx="1638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3. Let’s talk.</a:t>
            </a:r>
            <a:endParaRPr lang="en-US" sz="2000" b="1" dirty="0"/>
          </a:p>
        </p:txBody>
      </p:sp>
      <p:pic>
        <p:nvPicPr>
          <p:cNvPr id="8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7702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558" y="1323242"/>
            <a:ext cx="9888569" cy="507840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78543" y="1314450"/>
            <a:ext cx="10987315" cy="5087256"/>
            <a:chOff x="-735576" y="856221"/>
            <a:chExt cx="12332491" cy="5602635"/>
          </a:xfrm>
          <a:noFill/>
        </p:grpSpPr>
        <p:grpSp>
          <p:nvGrpSpPr>
            <p:cNvPr id="7" name="Group 6"/>
            <p:cNvGrpSpPr/>
            <p:nvPr/>
          </p:nvGrpSpPr>
          <p:grpSpPr>
            <a:xfrm>
              <a:off x="-735576" y="856221"/>
              <a:ext cx="2927232" cy="5602635"/>
              <a:chOff x="957942" y="1320800"/>
              <a:chExt cx="2526306" cy="6850743"/>
            </a:xfrm>
            <a:grpFill/>
          </p:grpSpPr>
          <p:sp>
            <p:nvSpPr>
              <p:cNvPr id="4" name="Rectangle 3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957942" y="59944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206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2399510" y="856221"/>
              <a:ext cx="2927232" cy="5602635"/>
              <a:chOff x="957942" y="1320800"/>
              <a:chExt cx="2526306" cy="6850743"/>
            </a:xfrm>
            <a:grpFill/>
          </p:grpSpPr>
          <p:sp>
            <p:nvSpPr>
              <p:cNvPr id="9" name="Rectangle 8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957942" y="59944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00B05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5534596" y="856221"/>
              <a:ext cx="2927232" cy="5602635"/>
              <a:chOff x="957942" y="1320800"/>
              <a:chExt cx="2526306" cy="6850743"/>
            </a:xfrm>
            <a:grpFill/>
          </p:grpSpPr>
          <p:sp>
            <p:nvSpPr>
              <p:cNvPr id="13" name="Rectangle 12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957942" y="59944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F10F7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8669683" y="856221"/>
              <a:ext cx="2927232" cy="5602635"/>
              <a:chOff x="957942" y="1320800"/>
              <a:chExt cx="2526306" cy="6850743"/>
            </a:xfrm>
            <a:grpFill/>
          </p:grpSpPr>
          <p:sp>
            <p:nvSpPr>
              <p:cNvPr id="17" name="Rectangle 16"/>
              <p:cNvSpPr/>
              <p:nvPr/>
            </p:nvSpPr>
            <p:spPr>
              <a:xfrm>
                <a:off x="957943" y="13208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7030A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957942" y="36576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7030A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957942" y="5994400"/>
                <a:ext cx="2526305" cy="2177143"/>
              </a:xfrm>
              <a:prstGeom prst="rect">
                <a:avLst/>
              </a:prstGeom>
              <a:grpFill/>
              <a:ln w="28575" cmpd="thickThin">
                <a:solidFill>
                  <a:srgbClr val="7030A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785798" y="441598"/>
            <a:ext cx="23326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 Listen and tick.</a:t>
            </a:r>
            <a:endParaRPr lang="en-US" sz="2000" dirty="0"/>
          </a:p>
        </p:txBody>
      </p:sp>
      <p:sp>
        <p:nvSpPr>
          <p:cNvPr id="21" name="Oval 20"/>
          <p:cNvSpPr/>
          <p:nvPr/>
        </p:nvSpPr>
        <p:spPr>
          <a:xfrm>
            <a:off x="725019" y="1352550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2" name="Oval 21"/>
          <p:cNvSpPr/>
          <p:nvPr/>
        </p:nvSpPr>
        <p:spPr>
          <a:xfrm>
            <a:off x="725019" y="3087822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3" name="Oval 22"/>
          <p:cNvSpPr/>
          <p:nvPr/>
        </p:nvSpPr>
        <p:spPr>
          <a:xfrm>
            <a:off x="725019" y="4823093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4" name="Oval 23"/>
          <p:cNvSpPr/>
          <p:nvPr/>
        </p:nvSpPr>
        <p:spPr>
          <a:xfrm>
            <a:off x="3500695" y="1352550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5" name="Oval 24"/>
          <p:cNvSpPr/>
          <p:nvPr/>
        </p:nvSpPr>
        <p:spPr>
          <a:xfrm>
            <a:off x="3500695" y="3087822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6" name="Oval 25"/>
          <p:cNvSpPr/>
          <p:nvPr/>
        </p:nvSpPr>
        <p:spPr>
          <a:xfrm>
            <a:off x="3500695" y="4823093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7" name="Oval 26"/>
          <p:cNvSpPr/>
          <p:nvPr/>
        </p:nvSpPr>
        <p:spPr>
          <a:xfrm>
            <a:off x="6293819" y="1352550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8" name="Oval 27"/>
          <p:cNvSpPr/>
          <p:nvPr/>
        </p:nvSpPr>
        <p:spPr>
          <a:xfrm>
            <a:off x="6293819" y="3087822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9" name="Oval 28"/>
          <p:cNvSpPr/>
          <p:nvPr/>
        </p:nvSpPr>
        <p:spPr>
          <a:xfrm>
            <a:off x="6293819" y="4823093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0" name="Oval 29"/>
          <p:cNvSpPr/>
          <p:nvPr/>
        </p:nvSpPr>
        <p:spPr>
          <a:xfrm>
            <a:off x="9086943" y="1338943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1" name="Oval 30"/>
          <p:cNvSpPr/>
          <p:nvPr/>
        </p:nvSpPr>
        <p:spPr>
          <a:xfrm>
            <a:off x="9086943" y="3074215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2" name="Oval 31"/>
          <p:cNvSpPr/>
          <p:nvPr/>
        </p:nvSpPr>
        <p:spPr>
          <a:xfrm>
            <a:off x="9086943" y="4809486"/>
            <a:ext cx="365760" cy="365760"/>
          </a:xfrm>
          <a:prstGeom prst="ellipse">
            <a:avLst/>
          </a:prstGeom>
          <a:solidFill>
            <a:srgbClr val="FFFF6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873132" y="2515507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73132" y="4265293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873132" y="5986050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663322" y="2515507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663322" y="4265293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663322" y="5986050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8456446" y="2515507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8456446" y="4265293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456446" y="5986050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249570" y="2501900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249570" y="4251686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1249570" y="5972443"/>
            <a:ext cx="365760" cy="36576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3"/>
          <a:srcRect l="23725" t="23282" r="24182" b="28467"/>
          <a:stretch/>
        </p:blipFill>
        <p:spPr>
          <a:xfrm>
            <a:off x="2873132" y="4032678"/>
            <a:ext cx="621961" cy="62196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3"/>
          <a:srcRect l="23725" t="23282" r="24182" b="28467"/>
          <a:stretch/>
        </p:blipFill>
        <p:spPr>
          <a:xfrm>
            <a:off x="5626232" y="2308279"/>
            <a:ext cx="621961" cy="62196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/>
          <a:srcRect l="23725" t="23282" r="24182" b="28467"/>
          <a:stretch/>
        </p:blipFill>
        <p:spPr>
          <a:xfrm>
            <a:off x="8439380" y="4016894"/>
            <a:ext cx="621961" cy="621961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/>
          <a:srcRect l="23725" t="23282" r="24182" b="28467"/>
          <a:stretch/>
        </p:blipFill>
        <p:spPr>
          <a:xfrm>
            <a:off x="11189367" y="5729849"/>
            <a:ext cx="621961" cy="621961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4459" y="7552867"/>
            <a:ext cx="1676545" cy="2688569"/>
          </a:xfrm>
          <a:prstGeom prst="rect">
            <a:avLst/>
          </a:prstGeom>
        </p:spPr>
      </p:pic>
      <p:sp>
        <p:nvSpPr>
          <p:cNvPr id="100" name="Oval 99"/>
          <p:cNvSpPr/>
          <p:nvPr/>
        </p:nvSpPr>
        <p:spPr>
          <a:xfrm>
            <a:off x="1567546" y="878336"/>
            <a:ext cx="1074417" cy="3657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01" name="Oval 100"/>
          <p:cNvSpPr/>
          <p:nvPr/>
        </p:nvSpPr>
        <p:spPr>
          <a:xfrm>
            <a:off x="4289198" y="878336"/>
            <a:ext cx="1074417" cy="3657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03" name="Oval 102"/>
          <p:cNvSpPr/>
          <p:nvPr/>
        </p:nvSpPr>
        <p:spPr>
          <a:xfrm>
            <a:off x="7276809" y="878336"/>
            <a:ext cx="1074417" cy="3657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104" name="Oval 103"/>
          <p:cNvSpPr/>
          <p:nvPr/>
        </p:nvSpPr>
        <p:spPr>
          <a:xfrm>
            <a:off x="9818452" y="878336"/>
            <a:ext cx="1074417" cy="365760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4.</a:t>
            </a:r>
          </a:p>
        </p:txBody>
      </p:sp>
      <p:pic>
        <p:nvPicPr>
          <p:cNvPr id="10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17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8" name="Rectangle 7"/>
          <p:cNvSpPr/>
          <p:nvPr/>
        </p:nvSpPr>
        <p:spPr>
          <a:xfrm>
            <a:off x="3157507" y="5587540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sandwich</a:t>
            </a:r>
          </a:p>
        </p:txBody>
      </p:sp>
      <p:sp>
        <p:nvSpPr>
          <p:cNvPr id="9" name="Rectangle 8"/>
          <p:cNvSpPr/>
          <p:nvPr/>
        </p:nvSpPr>
        <p:spPr>
          <a:xfrm>
            <a:off x="276107" y="27353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lunch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38907" y="27353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drink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20306" y="27353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Healthy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6107" y="5587540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milk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157507" y="2735382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</a:t>
            </a:r>
            <a:endParaRPr lang="en-US" sz="3200" b="1" i="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6038906" y="5587540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meal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920306" y="5587540"/>
            <a:ext cx="27092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buy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8026" y="1051383"/>
            <a:ext cx="2274634" cy="16149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369" y="971369"/>
            <a:ext cx="2119110" cy="1747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794" y="4060924"/>
            <a:ext cx="2190431" cy="15051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040" y="3760050"/>
            <a:ext cx="1391341" cy="181657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19210" y="3651100"/>
            <a:ext cx="2074781" cy="188960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653" y="843772"/>
            <a:ext cx="2286198" cy="203014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37594" y="899240"/>
            <a:ext cx="2303137" cy="1841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89510" y="3554147"/>
            <a:ext cx="1999304" cy="2016754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76107" y="3176599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/lʌntʃ/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6038907" y="3176599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/drɪŋk/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8920306" y="3176599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/ˈhel</a:t>
            </a:r>
            <a:r>
              <a:rPr lang="el-GR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157507" y="3176599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/fuːd/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76107" y="6027433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/mɪlk/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038907" y="6027433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/miːl/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920306" y="6027433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/baɪ/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3157507" y="6027433"/>
            <a:ext cx="2709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/ˈsænwɪtʃ/</a:t>
            </a:r>
            <a:endParaRPr lang="en-US" sz="2800" i="0" dirty="0"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05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9" grpId="0"/>
      <p:bldP spid="21" grpId="0"/>
      <p:bldP spid="22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Vertical Scroll 11"/>
          <p:cNvSpPr/>
          <p:nvPr/>
        </p:nvSpPr>
        <p:spPr>
          <a:xfrm>
            <a:off x="352559" y="1178477"/>
            <a:ext cx="2073284" cy="4527150"/>
          </a:xfrm>
          <a:prstGeom prst="verticalScroll">
            <a:avLst>
              <a:gd name="adj" fmla="val 6436"/>
            </a:avLst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01045" y="46303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2702895" y="758339"/>
            <a:ext cx="8803305" cy="5607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en-US" sz="3200" dirty="0">
                <a:solidFill>
                  <a:srgbClr val="002060"/>
                </a:solidFill>
                <a:latin typeface="Helvetica Neue"/>
              </a:rPr>
              <a:t>What do English children usually eat nowadays? At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(1) 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, Jim goes to a shop and buys a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(2) 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, some chocolate and some milk. Some of his friends buy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(3) 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 at the shop, too. Some of the sandwiches are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(4) ________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, but some aren't. School meals are healthier, but Jim and his friends never </a:t>
            </a:r>
            <a:r>
              <a:rPr lang="en-US" sz="3200" dirty="0">
                <a:solidFill>
                  <a:srgbClr val="C00000"/>
                </a:solidFill>
                <a:latin typeface="Helvetica Neue"/>
              </a:rPr>
              <a:t>(5) ______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 at the school canteen.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72212" y="1604995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lunch</a:t>
            </a:r>
            <a:endParaRPr lang="en-US" sz="2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245" y="4653881"/>
            <a:ext cx="998877" cy="16030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36380" y="4372551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healthy</a:t>
            </a:r>
          </a:p>
        </p:txBody>
      </p:sp>
      <p:sp>
        <p:nvSpPr>
          <p:cNvPr id="7" name="Rectangle 6"/>
          <p:cNvSpPr/>
          <p:nvPr/>
        </p:nvSpPr>
        <p:spPr>
          <a:xfrm>
            <a:off x="6336380" y="2303835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sandwich</a:t>
            </a:r>
          </a:p>
        </p:txBody>
      </p:sp>
      <p:sp>
        <p:nvSpPr>
          <p:cNvPr id="8" name="Rectangle 7"/>
          <p:cNvSpPr/>
          <p:nvPr/>
        </p:nvSpPr>
        <p:spPr>
          <a:xfrm>
            <a:off x="3231230" y="3670233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food</a:t>
            </a:r>
            <a:endParaRPr lang="en-US" sz="2800" b="1" dirty="0"/>
          </a:p>
        </p:txBody>
      </p:sp>
      <p:sp>
        <p:nvSpPr>
          <p:cNvPr id="9" name="Rectangle 8"/>
          <p:cNvSpPr/>
          <p:nvPr/>
        </p:nvSpPr>
        <p:spPr>
          <a:xfrm>
            <a:off x="5410200" y="5688058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eat</a:t>
            </a:r>
            <a:endParaRPr lang="en-US" sz="2800" b="1" dirty="0"/>
          </a:p>
        </p:txBody>
      </p:sp>
      <p:sp>
        <p:nvSpPr>
          <p:cNvPr id="13" name="Rectangle 12"/>
          <p:cNvSpPr/>
          <p:nvPr/>
        </p:nvSpPr>
        <p:spPr>
          <a:xfrm>
            <a:off x="314286" y="3170269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lunch</a:t>
            </a:r>
            <a:endParaRPr lang="en-US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314286" y="1686657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healthy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4286" y="3912075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sandwich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4286" y="4653881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food</a:t>
            </a:r>
            <a:endParaRPr lang="en-US" sz="2800" b="1" dirty="0"/>
          </a:p>
        </p:txBody>
      </p:sp>
      <p:sp>
        <p:nvSpPr>
          <p:cNvPr id="17" name="Rectangle 16"/>
          <p:cNvSpPr/>
          <p:nvPr/>
        </p:nvSpPr>
        <p:spPr>
          <a:xfrm>
            <a:off x="314286" y="2428463"/>
            <a:ext cx="21789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eat</a:t>
            </a:r>
            <a:endParaRPr lang="en-US" sz="2800" b="1" dirty="0"/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789751" y="3431879"/>
            <a:ext cx="1357932" cy="3377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638111" y="4156797"/>
            <a:ext cx="1567571" cy="70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36573" y="4915491"/>
            <a:ext cx="1062998" cy="5461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39759" y="1955140"/>
            <a:ext cx="1503751" cy="3426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549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noodle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/ˈnuːdlz/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Kết quả hình ảnh cho noodles 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" t="2720" r="5159"/>
          <a:stretch/>
        </p:blipFill>
        <p:spPr bwMode="auto">
          <a:xfrm>
            <a:off x="1133341" y="1854558"/>
            <a:ext cx="4481848" cy="354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022150" y="2655278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72506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rice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/raɪs/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8" y="1711311"/>
            <a:ext cx="4799700" cy="398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34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biscuit</a:t>
              </a:r>
              <a:endParaRPr lang="en-US" sz="4800" b="1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/ˈbɪskɪts/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5094" y="1055194"/>
            <a:ext cx="4318731" cy="483640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009271" y="2642399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5389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lemonade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/ˌleməˈneɪd/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7724" y="1293780"/>
            <a:ext cx="3950550" cy="456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858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orange juice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/ˈɔːrɪndʒ dʒuːs/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511" y="1131273"/>
            <a:ext cx="4355374" cy="489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3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water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/ˈwɔːtər/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350" y="1382086"/>
            <a:ext cx="4340728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0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045818" y="2629520"/>
            <a:ext cx="4133849" cy="1209020"/>
            <a:chOff x="7045818" y="2629520"/>
            <a:chExt cx="4133849" cy="1209020"/>
          </a:xfrm>
        </p:grpSpPr>
        <p:sp>
          <p:nvSpPr>
            <p:cNvPr id="2" name="Rectangle 1"/>
            <p:cNvSpPr/>
            <p:nvPr/>
          </p:nvSpPr>
          <p:spPr>
            <a:xfrm>
              <a:off x="7045818" y="2629520"/>
              <a:ext cx="4133849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48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bar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7045818" y="3315320"/>
              <a:ext cx="4133849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/bɑːr/</a:t>
              </a:r>
              <a:endParaRPr lang="en-US" sz="2800" b="1" i="1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57250" y="406400"/>
            <a:ext cx="18209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5" name="Picture 8" descr="Cute dog drink a pineapple juice icon illustration. dog mascot cartoon character. Premium Vecto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503" b="76864" l="3355" r="50479">
                        <a14:foregroundMark x1="27636" y1="69598" x2="32268" y2="72849"/>
                        <a14:foregroundMark x1="14058" y1="23709" x2="16613" y2="24857"/>
                        <a14:foregroundMark x1="38019" y1="29063" x2="38978" y2="294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77" t="17782" r="48295" b="22307"/>
          <a:stretch/>
        </p:blipFill>
        <p:spPr bwMode="auto">
          <a:xfrm flipH="1">
            <a:off x="52829" y="145248"/>
            <a:ext cx="648003" cy="653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06" t="4695" r="25932" b="12112"/>
          <a:stretch/>
        </p:blipFill>
        <p:spPr>
          <a:xfrm rot="1265178">
            <a:off x="2665928" y="1374642"/>
            <a:ext cx="2336512" cy="440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3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647</TotalTime>
  <Words>335</Words>
  <Application>Microsoft Office PowerPoint</Application>
  <PresentationFormat>Widescreen</PresentationFormat>
  <Paragraphs>139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8" baseType="lpstr">
      <vt:lpstr>Bahnschrift</vt:lpstr>
      <vt:lpstr>Britannic Bold</vt:lpstr>
      <vt:lpstr>黑体</vt:lpstr>
      <vt:lpstr>Arial Unicode MS</vt:lpstr>
      <vt:lpstr>Times New Roman</vt:lpstr>
      <vt:lpstr>Calibri</vt:lpstr>
      <vt:lpstr>Arial Black</vt:lpstr>
      <vt:lpstr>Arial</vt:lpstr>
      <vt:lpstr>Bernard MT Condensed</vt:lpstr>
      <vt:lpstr>Helvetica Neue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Techsi.vn</cp:lastModifiedBy>
  <cp:revision>141</cp:revision>
  <dcterms:created xsi:type="dcterms:W3CDTF">2021-02-08T14:42:03Z</dcterms:created>
  <dcterms:modified xsi:type="dcterms:W3CDTF">2023-04-04T02:32:13Z</dcterms:modified>
</cp:coreProperties>
</file>