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notesMasterIdLst>
    <p:notesMasterId r:id="rId31"/>
  </p:notesMasterIdLst>
  <p:sldIdLst>
    <p:sldId id="336" r:id="rId4"/>
    <p:sldId id="338" r:id="rId5"/>
    <p:sldId id="337" r:id="rId6"/>
    <p:sldId id="314" r:id="rId7"/>
    <p:sldId id="312" r:id="rId8"/>
    <p:sldId id="313" r:id="rId9"/>
    <p:sldId id="295" r:id="rId10"/>
    <p:sldId id="310" r:id="rId11"/>
    <p:sldId id="311" r:id="rId12"/>
    <p:sldId id="322" r:id="rId13"/>
    <p:sldId id="320" r:id="rId14"/>
    <p:sldId id="321" r:id="rId15"/>
    <p:sldId id="318" r:id="rId16"/>
    <p:sldId id="271" r:id="rId17"/>
    <p:sldId id="308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2" autoAdjust="0"/>
    <p:restoredTop sz="94660"/>
  </p:normalViewPr>
  <p:slideViewPr>
    <p:cSldViewPr>
      <p:cViewPr varScale="1">
        <p:scale>
          <a:sx n="39" d="100"/>
          <a:sy n="39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68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81F064-BDE2-4256-92FA-B25E97391A2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83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2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7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245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9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5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3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4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8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5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833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6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24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628F-3B7D-4418-AEF5-DA81417E0C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1F47-8801-4083-9DED-4069483ED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24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6ADF-EAC9-4C24-A62C-F87E06DAAA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8434-24FC-4BA5-8A22-C0EA544F4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6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6EE0-AD27-4955-B39F-427141A837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A5AB-B300-4EF7-B4D1-F8468E3F4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F8F5-A92E-4BE1-931E-0542D9176B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7BE8-1359-43F5-B78F-3A1DDDC7C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267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F631-79D5-4EAD-9CE4-5602BD7111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1984-A829-47BC-8272-B1FA4F3D5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02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EDAD-A809-4ACD-8EE7-708916258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B329-79B2-45E1-A76F-BDB881AE8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13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9E5F-3222-44EA-9E68-C3A0ACF411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FAD4-7713-498A-8451-3CC120FF0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44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8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0E99-959F-4594-8FE3-0524D1BB53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D2D3-2F7B-43E9-8AE8-8470A7D78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77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E1BB-82B4-4CCB-BCA2-ACE867A2CF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B857-3EFA-4DFE-9F6C-14C5B77D1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0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5CA6-DDD1-47A5-86E0-93B6B79D66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35E2-3237-4BF4-B38E-BFC313261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27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D63E-CF5F-41DB-8DE5-A3A01ED891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FEAE-93BA-411D-80A0-15014BA4D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5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3/16/2023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6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7E636-BFB6-4C4B-A9BC-74C8D3009C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0A033-8E1E-464E-8F5A-ADB23B024238}" type="slidenum">
              <a:rPr lang="en-US" altLang="en-US">
                <a:latin typeface="Franklin Gothic Book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Franklin Gothic Boo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Microsoft%20Windows%20Logo.lnk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8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wmf"/><Relationship Id="rId9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slide" Target="slide4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slide" Target="slide4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slide" Target="slide4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slide" Target="slide4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8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wmf"/><Relationship Id="rId9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%20(x86)\Softronics\Microsoft%20Windows%20Logo\Logo32.ex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1749"/>
          <p:cNvSpPr>
            <a:spLocks noChangeArrowheads="1" noChangeShapeType="1" noTextEdit="1"/>
          </p:cNvSpPr>
          <p:nvPr/>
        </p:nvSpPr>
        <p:spPr bwMode="auto">
          <a:xfrm>
            <a:off x="762000" y="2119993"/>
            <a:ext cx="7620000" cy="4566557"/>
          </a:xfrm>
          <a:prstGeom prst="rect">
            <a:avLst/>
          </a:prstGeom>
        </p:spPr>
        <p:txBody>
          <a:bodyPr spcFirstLastPara="1" wrap="none" lIns="87920" tIns="43960" rIns="87920" bIns="43960" numCol="1" fromWordArt="1">
            <a:prstTxWarp prst="textArchUp">
              <a:avLst>
                <a:gd name="adj" fmla="val 10812039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endParaRPr lang="en-US" sz="13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2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26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1751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7062" y="2146119"/>
            <a:ext cx="1608138" cy="12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1754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722" y="2045970"/>
            <a:ext cx="1447800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1755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770597"/>
            <a:ext cx="1608138" cy="12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nieuwjaar37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486150"/>
            <a:ext cx="1295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2" descr="nieuwjaar37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429000"/>
            <a:ext cx="121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26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1755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770597"/>
            <a:ext cx="1608138" cy="12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26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32421" y="3152097"/>
            <a:ext cx="50827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>
                <a:solidFill>
                  <a:srgbClr val="FF0000"/>
                </a:solidFill>
              </a:rPr>
              <a:t>Môn: Tin học lớp </a:t>
            </a:r>
            <a:r>
              <a:rPr lang="en-US" sz="4050" b="1" smtClean="0">
                <a:solidFill>
                  <a:srgbClr val="FF0000"/>
                </a:solidFill>
              </a:rPr>
              <a:t>4</a:t>
            </a:r>
            <a:endParaRPr lang="en-US" sz="405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7620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1733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11449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495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2895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3657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038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1733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211449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FD 100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2895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FD 50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3276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3657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Home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4038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733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2114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2495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800" y="2876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3257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638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019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495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RT 90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6858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09769"/>
              </p:ext>
            </p:extLst>
          </p:nvPr>
        </p:nvGraphicFramePr>
        <p:xfrm>
          <a:off x="457200" y="3048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/>
                <a:gridCol w="1752600"/>
                <a:gridCol w="5791200"/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3053477"/>
            <a:ext cx="8478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Một số lệnh chỉ có phần chữ (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Một số lệnh có cả phần chữ và phần số. Phần chữ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số cách nhau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90)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chữ trong lệnh không phân biệt chữ hoa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ví dụ: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sau là như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FD 100,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100)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8069" y="22860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6858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18669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213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8344"/>
              </p:ext>
            </p:extLst>
          </p:nvPr>
        </p:nvGraphicFramePr>
        <p:xfrm>
          <a:off x="457200" y="15240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/>
                <a:gridCol w="1752600"/>
                <a:gridCol w="5791200"/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48069" y="35052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9050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19050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30861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994" y="5112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94" y="4653717"/>
            <a:ext cx="430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528" y="1295400"/>
            <a:ext cx="39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28" y="970051"/>
            <a:ext cx="39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9" y="1905000"/>
            <a:ext cx="5493279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45" y="3048000"/>
            <a:ext cx="4276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905000"/>
            <a:ext cx="258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403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94965"/>
            <a:ext cx="914400" cy="28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276769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20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3581569"/>
            <a:ext cx="787400" cy="685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3581569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7600" y="4724400"/>
            <a:ext cx="2184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3" idx="3"/>
            <a:endCxn id="25" idx="1"/>
          </p:cNvCxnSpPr>
          <p:nvPr/>
        </p:nvCxnSpPr>
        <p:spPr>
          <a:xfrm>
            <a:off x="2590800" y="3294966"/>
            <a:ext cx="1066800" cy="1734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774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3580" y="1524000"/>
            <a:ext cx="369684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rgbClr val="FE863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E863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E8637">
                        <a:shade val="65000"/>
                        <a:satMod val="130000"/>
                      </a:srgbClr>
                    </a:gs>
                    <a:gs pos="92000">
                      <a:srgbClr val="FE8637">
                        <a:shade val="50000"/>
                        <a:satMod val="120000"/>
                      </a:srgbClr>
                    </a:gs>
                    <a:gs pos="100000">
                      <a:srgbClr val="FE863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400" b="1" cap="all" dirty="0">
              <a:ln w="0"/>
              <a:gradFill flip="none">
                <a:gsLst>
                  <a:gs pos="0">
                    <a:srgbClr val="FE8637">
                      <a:tint val="75000"/>
                      <a:shade val="75000"/>
                      <a:satMod val="170000"/>
                    </a:srgbClr>
                  </a:gs>
                  <a:gs pos="49000">
                    <a:srgbClr val="FE8637">
                      <a:tint val="88000"/>
                      <a:shade val="65000"/>
                      <a:satMod val="172000"/>
                    </a:srgbClr>
                  </a:gs>
                  <a:gs pos="50000">
                    <a:srgbClr val="FE8637">
                      <a:shade val="65000"/>
                      <a:satMod val="130000"/>
                    </a:srgbClr>
                  </a:gs>
                  <a:gs pos="92000">
                    <a:srgbClr val="FE8637">
                      <a:shade val="50000"/>
                      <a:satMod val="120000"/>
                    </a:srgbClr>
                  </a:gs>
                  <a:gs pos="100000">
                    <a:srgbClr val="FE8637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221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609600" y="2438400"/>
            <a:ext cx="8105775" cy="43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4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33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FD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8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666" y="301615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52" y="3725839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1524000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551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429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FD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HOME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26670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955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7620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124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3124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7451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7594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7150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7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9863"/>
            <a:ext cx="1143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7"/>
          <p:cNvSpPr txBox="1">
            <a:spLocks noChangeArrowheads="1"/>
          </p:cNvSpPr>
          <p:nvPr/>
        </p:nvSpPr>
        <p:spPr bwMode="auto">
          <a:xfrm>
            <a:off x="76200" y="1752600"/>
            <a:ext cx="89154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KHỞI ĐỘNG ĐẦU GIỜ 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 Truyền điện 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Nối tiếp nêu các tổ hợp phím để tạo bài trình chiếu mới, thêm trang trình chiếu mới. Bật tắt: chữ in đậm, chữ in nghiêng, chữ gạch chân.</a:t>
            </a:r>
          </a:p>
        </p:txBody>
      </p:sp>
    </p:spTree>
    <p:extLst>
      <p:ext uri="{BB962C8B-B14F-4D97-AF65-F5344CB8AC3E}">
        <p14:creationId xmlns:p14="http://schemas.microsoft.com/office/powerpoint/2010/main" val="15293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1" descr="13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  LT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RT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185" y="340852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 FD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114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CS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4038600"/>
            <a:ext cx="79057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5638800"/>
            <a:ext cx="9604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513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BƯỚC ĐẦU LÀM QUEN VỚI LOGO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2971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797" y="234741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2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984" y="871774"/>
            <a:ext cx="92816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773362"/>
            <a:ext cx="3124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39925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86300" y="2582862"/>
            <a:ext cx="457200" cy="3810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620000" y="27733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7391400" y="41449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8600" y="2239962"/>
            <a:ext cx="3810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aseline="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9144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4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775 L 3.33333E-6 -0.17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325E-6 L 0.3 -3.2932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0.166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058E-7 L -0.34167 -7.77058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325562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925762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41449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98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587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40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00" t="25778" r="25500" b="22667"/>
          <a:stretch>
            <a:fillRect/>
          </a:stretch>
        </p:blipFill>
        <p:spPr bwMode="auto">
          <a:xfrm>
            <a:off x="4419600" y="334962"/>
            <a:ext cx="40070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Isosceles Triangle 12"/>
          <p:cNvSpPr/>
          <p:nvPr/>
        </p:nvSpPr>
        <p:spPr>
          <a:xfrm>
            <a:off x="4648200" y="3382962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3"/>
          </p:cNvCxnSpPr>
          <p:nvPr/>
        </p:nvCxnSpPr>
        <p:spPr>
          <a:xfrm rot="5400000" flipH="1">
            <a:off x="4114800" y="3001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239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>
            <a:off x="5631633" y="3011404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84761" y="375145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5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44000" t="32000" r="25500" b="15556"/>
          <a:stretch>
            <a:fillRect/>
          </a:stretch>
        </p:blipFill>
        <p:spPr bwMode="auto">
          <a:xfrm>
            <a:off x="4876800" y="487362"/>
            <a:ext cx="3886200" cy="37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5635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en-US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30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	FD 60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67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76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810000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55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4114800"/>
            <a:ext cx="78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4114800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130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50 + 51: BƯỚC </a:t>
            </a:r>
            <a:r>
              <a:rPr lang="en-US" sz="4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ĐẦU LÀM </a:t>
            </a:r>
            <a:r>
              <a:rPr lang="en-US" sz="40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QUEN VỚI LOGO</a:t>
            </a:r>
            <a:endParaRPr lang="en-US" sz="40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304800" y="16764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5</a:t>
            </a: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209800" y="2667000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  <a:endParaRPr lang="en-US" sz="3600" kern="10" dirty="0">
              <a:ln w="12700">
                <a:noFill/>
                <a:round/>
                <a:headEnd/>
                <a:tailEnd/>
              </a:ln>
              <a:solidFill>
                <a:srgbClr val="9BBB59">
                  <a:lumMod val="50000"/>
                </a:srgb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55227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36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1532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93" y="1295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93" y="18288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38" y="2412430"/>
            <a:ext cx="3859561" cy="285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010400" cy="39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76400" y="2057400"/>
            <a:ext cx="2722752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5943600"/>
            <a:ext cx="2514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7600" y="3657600"/>
            <a:ext cx="1398294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3581400"/>
            <a:ext cx="5334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78048" y="6477000"/>
            <a:ext cx="6653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4343400" y="6210300"/>
            <a:ext cx="0" cy="266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 flipV="1">
            <a:off x="4322952" y="3352800"/>
            <a:ext cx="1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4322952" y="3352800"/>
            <a:ext cx="1658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5981700" y="33528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829069" y="1371600"/>
            <a:ext cx="390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Rectangle 1048"/>
          <p:cNvSpPr/>
          <p:nvPr/>
        </p:nvSpPr>
        <p:spPr>
          <a:xfrm>
            <a:off x="990600" y="2667000"/>
            <a:ext cx="7010400" cy="39413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5893" y="914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0" grpId="0" animBg="1"/>
      <p:bldP spid="10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3503"/>
            <a:ext cx="7391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19200" y="4953000"/>
            <a:ext cx="2133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2286000" y="4668103"/>
            <a:ext cx="0" cy="284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19200" y="4668103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19200" y="4363303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0830" y="1457980"/>
            <a:ext cx="30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3900" y="4899120"/>
            <a:ext cx="2313263" cy="1381125"/>
          </a:xfrm>
          <a:prstGeom prst="roundRect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3657600" y="4953000"/>
            <a:ext cx="3505200" cy="17526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1934"/>
            <a:ext cx="127720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14400" y="4267200"/>
            <a:ext cx="5715000" cy="2485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9693" y="914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514600"/>
            <a:ext cx="5562600" cy="1524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00400" y="2895600"/>
            <a:ext cx="31242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284" y="1143000"/>
            <a:ext cx="8602716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Tx/>
              <a:buFontTx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endParaRPr lang="en-US" sz="2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/>
            <a:endParaRPr lang="vi-VN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284" y="1981200"/>
            <a:ext cx="570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68426"/>
              </p:ext>
            </p:extLst>
          </p:nvPr>
        </p:nvGraphicFramePr>
        <p:xfrm>
          <a:off x="571500" y="838200"/>
          <a:ext cx="8001000" cy="5151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/>
                <a:gridCol w="1752600"/>
                <a:gridCol w="5448300"/>
              </a:tblGrid>
              <a:tr h="1676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FD 50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50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30719"/>
              </p:ext>
            </p:extLst>
          </p:nvPr>
        </p:nvGraphicFramePr>
        <p:xfrm>
          <a:off x="571500" y="609600"/>
          <a:ext cx="8001000" cy="515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0100"/>
                <a:gridCol w="1752600"/>
                <a:gridCol w="5448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Hành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của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CS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11614</TotalTime>
  <Words>1078</Words>
  <Application>Microsoft Office PowerPoint</Application>
  <PresentationFormat>On-screen Show (4:3)</PresentationFormat>
  <Paragraphs>243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Trek</vt:lpstr>
      <vt:lpstr>1_Office Theme</vt:lpstr>
      <vt:lpstr>PowerPoint Presentation</vt:lpstr>
      <vt:lpstr>PowerPoint Presentation</vt:lpstr>
      <vt:lpstr>Tiết 50 + 51: BƯỚC ĐẦU LÀM QUEN VỚI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1. BƯỚC ĐẦU LÀM QUEN VỚI LOGO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NhuLam</cp:lastModifiedBy>
  <cp:revision>291</cp:revision>
  <dcterms:created xsi:type="dcterms:W3CDTF">2014-10-11T13:38:36Z</dcterms:created>
  <dcterms:modified xsi:type="dcterms:W3CDTF">2023-03-16T01:17:38Z</dcterms:modified>
</cp:coreProperties>
</file>