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6" r:id="rId2"/>
    <p:sldId id="312" r:id="rId3"/>
    <p:sldId id="320" r:id="rId4"/>
    <p:sldId id="313" r:id="rId5"/>
    <p:sldId id="314" r:id="rId6"/>
    <p:sldId id="315" r:id="rId7"/>
    <p:sldId id="316" r:id="rId8"/>
    <p:sldId id="317" r:id="rId9"/>
    <p:sldId id="318" r:id="rId10"/>
    <p:sldId id="319" r:id="rId11"/>
    <p:sldId id="322" r:id="rId12"/>
    <p:sldId id="323" r:id="rId13"/>
    <p:sldId id="324" r:id="rId14"/>
    <p:sldId id="325" r:id="rId15"/>
    <p:sldId id="327" r:id="rId16"/>
    <p:sldId id="334" r:id="rId17"/>
    <p:sldId id="328" r:id="rId18"/>
    <p:sldId id="326" r:id="rId19"/>
    <p:sldId id="329" r:id="rId20"/>
    <p:sldId id="330" r:id="rId21"/>
    <p:sldId id="331" r:id="rId22"/>
    <p:sldId id="332" r:id="rId23"/>
    <p:sldId id="333" r:id="rId24"/>
    <p:sldId id="271" r:id="rId25"/>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B2B2B2"/>
    <a:srgbClr val="808080"/>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65" autoAdjust="0"/>
    <p:restoredTop sz="99822" autoAdjust="0"/>
  </p:normalViewPr>
  <p:slideViewPr>
    <p:cSldViewPr>
      <p:cViewPr varScale="1">
        <p:scale>
          <a:sx n="73" d="100"/>
          <a:sy n="73" d="100"/>
        </p:scale>
        <p:origin x="312"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5427"/>
          </a:xfrm>
          <a:prstGeom prst="rect">
            <a:avLst/>
          </a:prstGeom>
        </p:spPr>
        <p:txBody>
          <a:bodyPr vert="horz" lIns="91440" tIns="45720" rIns="91440" bIns="45720" rtlCol="0"/>
          <a:lstStyle>
            <a:lvl1pPr algn="r">
              <a:defRPr sz="1200"/>
            </a:lvl1pPr>
          </a:lstStyle>
          <a:p>
            <a:fld id="{ACAB7D69-A414-4705-9F38-4DDA2301722A}" type="datetimeFigureOut">
              <a:rPr lang="en-US" smtClean="0"/>
              <a:t>12/18/2022</a:t>
            </a:fld>
            <a:endParaRPr lang="en-US"/>
          </a:p>
        </p:txBody>
      </p:sp>
      <p:sp>
        <p:nvSpPr>
          <p:cNvPr id="4" name="Slide Image Placeholder 3"/>
          <p:cNvSpPr>
            <a:spLocks noGrp="1" noRot="1" noChangeAspect="1"/>
          </p:cNvSpPr>
          <p:nvPr>
            <p:ph type="sldImg" idx="2"/>
          </p:nvPr>
        </p:nvSpPr>
        <p:spPr>
          <a:xfrm>
            <a:off x="1176338" y="1233488"/>
            <a:ext cx="4445000" cy="3333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5B21E78F-0420-4D1F-8E44-96DB7BD27F9D}" type="slidenum">
              <a:rPr lang="en-US" smtClean="0"/>
              <a:t>‹#›</a:t>
            </a:fld>
            <a:endParaRPr lang="en-US"/>
          </a:p>
        </p:txBody>
      </p:sp>
    </p:spTree>
    <p:extLst>
      <p:ext uri="{BB962C8B-B14F-4D97-AF65-F5344CB8AC3E}">
        <p14:creationId xmlns:p14="http://schemas.microsoft.com/office/powerpoint/2010/main" val="1574316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CB8DFFD-56A9-4EAD-B48E-6E27AB37EA42}" type="datetime1">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997862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2B4AD6-723B-446B-BB65-169C47913C17}" type="datetime1">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1142980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0D6713-D4C1-47F4-8944-ED4C2805FBCF}" type="datetime1">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3135282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B1BEA81-2AF7-455A-9639-17B519FA63E5}" type="datetime1">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1244759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B9F6F1-B7CC-4800-80A2-7103EA7B1146}" type="datetime1">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121043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101DEE6-B7A0-4141-BB9E-71ED4038A247}" type="datetime1">
              <a:rPr lang="en-US" smtClean="0"/>
              <a:t>12/18/2022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316276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38A40-AE26-4F64-8280-71C69C284D70}" type="datetime1">
              <a:rPr lang="en-US" smtClean="0"/>
              <a:t>12/18/2022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3252455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2E95BE-ECB1-4477-B282-235081A8C9FC}" type="datetime1">
              <a:rPr lang="en-US" smtClean="0"/>
              <a:t>12/18/2022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861568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546DB8-CD09-4CA0-8ED0-262BE3CDEC84}" type="datetime1">
              <a:rPr lang="en-US" smtClean="0"/>
              <a:t>12/18/2022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2294268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CA54DF-D01D-46B0-BC01-288269BEC08E}" type="datetime1">
              <a:rPr lang="en-US" smtClean="0"/>
              <a:t>12/18/2022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4064493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3D3633-F650-4569-8063-A12A257A774C}" type="datetime1">
              <a:rPr lang="en-US" smtClean="0"/>
              <a:t>12/18/2022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1958228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rgbClr val="DDDDDD"/>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6465A-C0A4-4F79-8EB5-B9479AF5D17D}" type="datetime1">
              <a:rPr lang="en-US" smtClean="0"/>
              <a:t>12/18/2022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95D1BB-4319-4CBD-BB20-F7ADE7D39F36}" type="slidenum">
              <a:rPr lang="en-US" smtClean="0"/>
              <a:t>‹#›</a:t>
            </a:fld>
            <a:endParaRPr lang="en-US"/>
          </a:p>
        </p:txBody>
      </p:sp>
    </p:spTree>
    <p:extLst>
      <p:ext uri="{BB962C8B-B14F-4D97-AF65-F5344CB8AC3E}">
        <p14:creationId xmlns:p14="http://schemas.microsoft.com/office/powerpoint/2010/main" val="36967887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828800"/>
            <a:ext cx="8534400" cy="1584325"/>
          </a:xfrm>
        </p:spPr>
        <p:txBody>
          <a:bodyPr>
            <a:noAutofit/>
          </a:bodyPr>
          <a:lstStyle/>
          <a:p>
            <a:r>
              <a:rPr lang="en-US" sz="3200" b="1" dirty="0">
                <a:solidFill>
                  <a:srgbClr val="FF0000"/>
                </a:solidFill>
                <a:latin typeface="Arial" panose="020B0604020202020204" pitchFamily="34" charset="0"/>
                <a:cs typeface="Arial" panose="020B0604020202020204" pitchFamily="34" charset="0"/>
              </a:rPr>
              <a:t>CÔNG TÁC </a:t>
            </a:r>
            <a:br>
              <a:rPr lang="en-US" sz="3200" b="1" dirty="0">
                <a:solidFill>
                  <a:srgbClr val="FF0000"/>
                </a:solidFill>
                <a:latin typeface="Arial" panose="020B0604020202020204" pitchFamily="34" charset="0"/>
                <a:cs typeface="Arial" panose="020B0604020202020204" pitchFamily="34" charset="0"/>
              </a:rPr>
            </a:br>
            <a:r>
              <a:rPr lang="en-US" sz="3200" b="1" dirty="0">
                <a:solidFill>
                  <a:srgbClr val="FF0000"/>
                </a:solidFill>
                <a:latin typeface="Arial" panose="020B0604020202020204" pitchFamily="34" charset="0"/>
                <a:cs typeface="Arial" panose="020B0604020202020204" pitchFamily="34" charset="0"/>
              </a:rPr>
              <a:t>QUẢN LÝ SỨC KHỎE HỌC SINH</a:t>
            </a:r>
          </a:p>
        </p:txBody>
      </p:sp>
      <p:sp>
        <p:nvSpPr>
          <p:cNvPr id="6" name="Slide Number Placeholder 5">
            <a:extLst>
              <a:ext uri="{FF2B5EF4-FFF2-40B4-BE49-F238E27FC236}">
                <a16:creationId xmlns:a16="http://schemas.microsoft.com/office/drawing/2014/main" id="{C0A842DD-2339-4AA5-8D79-F30442B84699}"/>
              </a:ext>
            </a:extLst>
          </p:cNvPr>
          <p:cNvSpPr>
            <a:spLocks noGrp="1"/>
          </p:cNvSpPr>
          <p:nvPr>
            <p:ph type="sldNum" sz="quarter" idx="12"/>
          </p:nvPr>
        </p:nvSpPr>
        <p:spPr/>
        <p:txBody>
          <a:bodyPr/>
          <a:lstStyle/>
          <a:p>
            <a:fld id="{C095D1BB-4319-4CBD-BB20-F7ADE7D39F36}" type="slidenum">
              <a:rPr lang="en-US" smtClean="0"/>
              <a:t>1</a:t>
            </a:fld>
            <a:endParaRPr lang="en-US"/>
          </a:p>
        </p:txBody>
      </p:sp>
      <p:sp>
        <p:nvSpPr>
          <p:cNvPr id="8" name="Title 1">
            <a:extLst>
              <a:ext uri="{FF2B5EF4-FFF2-40B4-BE49-F238E27FC236}">
                <a16:creationId xmlns:a16="http://schemas.microsoft.com/office/drawing/2014/main" id="{E2E098C4-D38E-4D0A-BE85-852B836A0D7F}"/>
              </a:ext>
            </a:extLst>
          </p:cNvPr>
          <p:cNvSpPr txBox="1">
            <a:spLocks/>
          </p:cNvSpPr>
          <p:nvPr/>
        </p:nvSpPr>
        <p:spPr>
          <a:xfrm>
            <a:off x="533400" y="271204"/>
            <a:ext cx="8153400" cy="533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dirty="0">
                <a:solidFill>
                  <a:srgbClr val="FF0000"/>
                </a:solidFill>
                <a:latin typeface="Arial" panose="020B0604020202020204" pitchFamily="34" charset="0"/>
                <a:cs typeface="Arial" panose="020B0604020202020204" pitchFamily="34" charset="0"/>
              </a:rPr>
              <a:t>BỘ GIÁO DỤC VÀ ĐÀO TẠO</a:t>
            </a:r>
          </a:p>
        </p:txBody>
      </p:sp>
      <p:cxnSp>
        <p:nvCxnSpPr>
          <p:cNvPr id="12" name="Straight Connector 11">
            <a:extLst>
              <a:ext uri="{FF2B5EF4-FFF2-40B4-BE49-F238E27FC236}">
                <a16:creationId xmlns:a16="http://schemas.microsoft.com/office/drawing/2014/main" id="{E7A6D0C9-CD39-4B29-A8EA-3AC9E70F75B7}"/>
              </a:ext>
            </a:extLst>
          </p:cNvPr>
          <p:cNvCxnSpPr/>
          <p:nvPr/>
        </p:nvCxnSpPr>
        <p:spPr>
          <a:xfrm>
            <a:off x="3581400" y="762000"/>
            <a:ext cx="1981200" cy="0"/>
          </a:xfrm>
          <a:prstGeom prst="line">
            <a:avLst/>
          </a:prstGeom>
          <a:ln w="19050">
            <a:solidFill>
              <a:srgbClr val="FF0000"/>
            </a:solidFill>
          </a:ln>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1143000" y="4800600"/>
            <a:ext cx="7696200" cy="1846659"/>
          </a:xfrm>
          <a:prstGeom prst="rect">
            <a:avLst/>
          </a:prstGeom>
          <a:noFill/>
        </p:spPr>
        <p:txBody>
          <a:bodyPr wrap="square" rtlCol="0">
            <a:spAutoFit/>
          </a:bodyPr>
          <a:lstStyle/>
          <a:p>
            <a:pPr algn="ctr"/>
            <a:r>
              <a:rPr lang="en-US" sz="2200" b="1" dirty="0">
                <a:solidFill>
                  <a:srgbClr val="FF0000"/>
                </a:solidFill>
              </a:rPr>
              <a:t>TS.BS </a:t>
            </a:r>
            <a:r>
              <a:rPr lang="en-US" sz="2200" b="1" dirty="0" err="1">
                <a:solidFill>
                  <a:srgbClr val="FF0000"/>
                </a:solidFill>
              </a:rPr>
              <a:t>Lê</a:t>
            </a:r>
            <a:r>
              <a:rPr lang="en-US" sz="2200" b="1" dirty="0">
                <a:solidFill>
                  <a:srgbClr val="FF0000"/>
                </a:solidFill>
              </a:rPr>
              <a:t> </a:t>
            </a:r>
            <a:r>
              <a:rPr lang="en-US" sz="2200" b="1" dirty="0" err="1">
                <a:solidFill>
                  <a:srgbClr val="FF0000"/>
                </a:solidFill>
              </a:rPr>
              <a:t>Văn</a:t>
            </a:r>
            <a:r>
              <a:rPr lang="en-US" sz="2200" b="1" dirty="0">
                <a:solidFill>
                  <a:srgbClr val="FF0000"/>
                </a:solidFill>
              </a:rPr>
              <a:t> </a:t>
            </a:r>
            <a:r>
              <a:rPr lang="en-US" sz="2200" b="1" dirty="0" err="1">
                <a:solidFill>
                  <a:srgbClr val="FF0000"/>
                </a:solidFill>
              </a:rPr>
              <a:t>Tuấn</a:t>
            </a:r>
            <a:r>
              <a:rPr lang="en-US" sz="2200" b="1" dirty="0">
                <a:solidFill>
                  <a:srgbClr val="FF0000"/>
                </a:solidFill>
              </a:rPr>
              <a:t> </a:t>
            </a:r>
          </a:p>
          <a:p>
            <a:pPr algn="ctr"/>
            <a:r>
              <a:rPr lang="en-US" sz="2200" b="1" i="1" dirty="0" err="1"/>
              <a:t>Vụ</a:t>
            </a:r>
            <a:r>
              <a:rPr lang="en-US" sz="2200" b="1" i="1" dirty="0"/>
              <a:t> </a:t>
            </a:r>
            <a:r>
              <a:rPr lang="en-US" sz="2200" b="1" i="1" dirty="0" err="1"/>
              <a:t>Giáo</a:t>
            </a:r>
            <a:r>
              <a:rPr lang="en-US" sz="2200" b="1" i="1" dirty="0"/>
              <a:t> </a:t>
            </a:r>
            <a:r>
              <a:rPr lang="en-US" sz="2200" b="1" i="1" dirty="0" err="1"/>
              <a:t>dục</a:t>
            </a:r>
            <a:r>
              <a:rPr lang="en-US" sz="2200" b="1" i="1" dirty="0"/>
              <a:t> </a:t>
            </a:r>
            <a:r>
              <a:rPr lang="en-US" sz="2200" b="1" i="1" dirty="0" err="1"/>
              <a:t>thể</a:t>
            </a:r>
            <a:r>
              <a:rPr lang="en-US" sz="2200" b="1" i="1" dirty="0"/>
              <a:t> </a:t>
            </a:r>
            <a:r>
              <a:rPr lang="en-US" sz="2200" b="1" i="1" dirty="0" err="1"/>
              <a:t>chất</a:t>
            </a:r>
            <a:r>
              <a:rPr lang="en-US" sz="2200" b="1" i="1" dirty="0"/>
              <a:t>, </a:t>
            </a:r>
            <a:r>
              <a:rPr lang="en-US" sz="2200" b="1" i="1" dirty="0" err="1"/>
              <a:t>Bộ</a:t>
            </a:r>
            <a:r>
              <a:rPr lang="en-US" sz="2200" b="1" i="1" dirty="0"/>
              <a:t> </a:t>
            </a:r>
            <a:r>
              <a:rPr lang="en-US" sz="2200" b="1" i="1" dirty="0" err="1"/>
              <a:t>Giáo</a:t>
            </a:r>
            <a:r>
              <a:rPr lang="en-US" sz="2200" b="1" i="1" dirty="0"/>
              <a:t> </a:t>
            </a:r>
            <a:r>
              <a:rPr lang="en-US" sz="2200" b="1" i="1" dirty="0" err="1"/>
              <a:t>duc</a:t>
            </a:r>
            <a:r>
              <a:rPr lang="en-US" sz="2200" b="1" i="1" dirty="0"/>
              <a:t> </a:t>
            </a:r>
            <a:r>
              <a:rPr lang="en-US" sz="2200" b="1" i="1" dirty="0" err="1"/>
              <a:t>và</a:t>
            </a:r>
            <a:r>
              <a:rPr lang="en-US" sz="2200" b="1" i="1" dirty="0"/>
              <a:t> </a:t>
            </a:r>
            <a:r>
              <a:rPr lang="en-US" sz="2200" b="1" i="1" dirty="0" err="1"/>
              <a:t>Đào</a:t>
            </a:r>
            <a:r>
              <a:rPr lang="en-US" sz="2200" b="1" i="1" dirty="0"/>
              <a:t> </a:t>
            </a:r>
            <a:r>
              <a:rPr lang="en-US" sz="2200" b="1" i="1" dirty="0" err="1" smtClean="0"/>
              <a:t>tạo</a:t>
            </a:r>
            <a:endParaRPr lang="en-US" sz="2200" b="1" i="1" dirty="0" smtClean="0"/>
          </a:p>
          <a:p>
            <a:pPr algn="ctr"/>
            <a:r>
              <a:rPr lang="en-US" sz="2400" b="1" i="1" dirty="0">
                <a:solidFill>
                  <a:srgbClr val="FF0000"/>
                </a:solidFill>
              </a:rPr>
              <a:t>ĐT: 0915.218.464</a:t>
            </a:r>
          </a:p>
          <a:p>
            <a:pPr algn="ctr"/>
            <a:r>
              <a:rPr lang="en-US" sz="2400" b="1" i="1">
                <a:solidFill>
                  <a:srgbClr val="FF0000"/>
                </a:solidFill>
              </a:rPr>
              <a:t>Email: lvtuan@moet.edu.vn</a:t>
            </a:r>
          </a:p>
          <a:p>
            <a:pPr algn="ctr"/>
            <a:endParaRPr lang="en-US" sz="2200" b="1" i="1" dirty="0"/>
          </a:p>
        </p:txBody>
      </p:sp>
    </p:spTree>
    <p:extLst>
      <p:ext uri="{BB962C8B-B14F-4D97-AF65-F5344CB8AC3E}">
        <p14:creationId xmlns:p14="http://schemas.microsoft.com/office/powerpoint/2010/main" val="1092075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792162"/>
          </a:xfrm>
        </p:spPr>
        <p:txBody>
          <a:bodyPr>
            <a:normAutofit fontScale="90000"/>
          </a:bodyPr>
          <a:lstStyle/>
          <a:p>
            <a:r>
              <a:rPr lang="vi-VN" sz="3200" b="1" i="1" dirty="0">
                <a:solidFill>
                  <a:srgbClr val="FF0000"/>
                </a:solidFill>
              </a:rPr>
              <a:t>Bước </a:t>
            </a:r>
            <a:r>
              <a:rPr lang="en-US" sz="3200" b="1" i="1" dirty="0">
                <a:solidFill>
                  <a:srgbClr val="FF0000"/>
                </a:solidFill>
              </a:rPr>
              <a:t>5</a:t>
            </a:r>
            <a:r>
              <a:rPr lang="vi-VN" sz="3200" b="1" i="1" dirty="0">
                <a:solidFill>
                  <a:srgbClr val="FF0000"/>
                </a:solidFill>
              </a:rPr>
              <a:t>. Bảo vệ kế hoạch, chuẩn bị triển khai, điều chỉnh kế hoạch</a:t>
            </a:r>
            <a:endParaRPr lang="en-US" sz="3200" b="1" i="1" dirty="0">
              <a:solidFill>
                <a:srgbClr val="FF0000"/>
              </a:solidFill>
            </a:endParaRPr>
          </a:p>
        </p:txBody>
      </p:sp>
      <p:sp>
        <p:nvSpPr>
          <p:cNvPr id="3" name="Content Placeholder 2"/>
          <p:cNvSpPr>
            <a:spLocks noGrp="1"/>
          </p:cNvSpPr>
          <p:nvPr>
            <p:ph idx="1"/>
          </p:nvPr>
        </p:nvSpPr>
        <p:spPr>
          <a:xfrm>
            <a:off x="533400" y="1219200"/>
            <a:ext cx="8229600" cy="4343400"/>
          </a:xfrm>
        </p:spPr>
        <p:txBody>
          <a:bodyPr>
            <a:normAutofit/>
          </a:bodyPr>
          <a:lstStyle/>
          <a:p>
            <a:pPr algn="just"/>
            <a:r>
              <a:rPr lang="pt-BR" dirty="0"/>
              <a:t>Bản kế hoạch y tế trường học sau khi xây dựng xong phải được người có thẩm quyền phê duyệt (Hiệu trưởng nhà trường). Bản kế hoạch đã được phê duyệt là căn cứ để triển khai trong suốt năm học tại nhà trường.</a:t>
            </a:r>
            <a:endParaRPr lang="en-US" dirty="0"/>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10</a:t>
            </a:fld>
            <a:endParaRPr lang="en-US" dirty="0"/>
          </a:p>
        </p:txBody>
      </p:sp>
    </p:spTree>
    <p:extLst>
      <p:ext uri="{BB962C8B-B14F-4D97-AF65-F5344CB8AC3E}">
        <p14:creationId xmlns:p14="http://schemas.microsoft.com/office/powerpoint/2010/main" val="3617723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7315200" cy="4343400"/>
          </a:xfrm>
        </p:spPr>
        <p:txBody>
          <a:bodyPr>
            <a:normAutofit/>
          </a:bodyPr>
          <a:lstStyle/>
          <a:p>
            <a:r>
              <a:rPr lang="vi-VN" dirty="0"/>
              <a:t>Mục tiêu</a:t>
            </a:r>
            <a:r>
              <a:rPr lang="en-US" dirty="0"/>
              <a:t> </a:t>
            </a:r>
            <a:r>
              <a:rPr lang="en-US" dirty="0" err="1"/>
              <a:t>chung</a:t>
            </a:r>
            <a:endParaRPr lang="en-US" dirty="0"/>
          </a:p>
          <a:p>
            <a:r>
              <a:rPr lang="en-US"/>
              <a:t>Các </a:t>
            </a:r>
            <a:r>
              <a:rPr lang="en-US" dirty="0" err="1"/>
              <a:t>mục</a:t>
            </a:r>
            <a:r>
              <a:rPr lang="en-US" dirty="0"/>
              <a:t> </a:t>
            </a:r>
            <a:r>
              <a:rPr lang="en-US" dirty="0" err="1"/>
              <a:t>tiêu</a:t>
            </a:r>
            <a:r>
              <a:rPr lang="en-US" dirty="0"/>
              <a:t> </a:t>
            </a:r>
            <a:r>
              <a:rPr lang="en-US" dirty="0" err="1"/>
              <a:t>cụ</a:t>
            </a:r>
            <a:r>
              <a:rPr lang="en-US" dirty="0"/>
              <a:t> </a:t>
            </a:r>
            <a:r>
              <a:rPr lang="en-US" dirty="0" err="1"/>
              <a:t>thể</a:t>
            </a:r>
            <a:endParaRPr lang="en-US" dirty="0"/>
          </a:p>
          <a:p>
            <a:r>
              <a:rPr lang="vi-VN"/>
              <a:t>Các </a:t>
            </a:r>
            <a:r>
              <a:rPr lang="vi-VN" dirty="0"/>
              <a:t>chỉ tiêu  </a:t>
            </a:r>
            <a:endParaRPr lang="en-US" dirty="0"/>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11</a:t>
            </a:fld>
            <a:endParaRPr lang="en-US" dirty="0"/>
          </a:p>
        </p:txBody>
      </p:sp>
      <p:sp>
        <p:nvSpPr>
          <p:cNvPr id="6" name="Title 1"/>
          <p:cNvSpPr>
            <a:spLocks noGrp="1"/>
          </p:cNvSpPr>
          <p:nvPr>
            <p:ph type="title"/>
          </p:nvPr>
        </p:nvSpPr>
        <p:spPr>
          <a:xfrm>
            <a:off x="381000" y="228600"/>
            <a:ext cx="8610600" cy="792162"/>
          </a:xfrm>
        </p:spPr>
        <p:txBody>
          <a:bodyPr>
            <a:noAutofit/>
          </a:bodyPr>
          <a:lstStyle/>
          <a:p>
            <a:r>
              <a:rPr lang="en-US" sz="3200" b="1" dirty="0">
                <a:solidFill>
                  <a:srgbClr val="FF0000"/>
                </a:solidFill>
                <a:latin typeface="Arial" panose="020B0604020202020204" pitchFamily="34" charset="0"/>
                <a:cs typeface="Arial" panose="020B0604020202020204" pitchFamily="34" charset="0"/>
              </a:rPr>
              <a:t>II. MỤC TIÊU VÀ CÁC CHỈ TIÊU KẾ HOẠCH </a:t>
            </a:r>
            <a:r>
              <a:rPr lang="en-US" sz="3200" b="1" dirty="0"/>
              <a:t> </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8064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7315200" cy="3124200"/>
          </a:xfrm>
        </p:spPr>
        <p:txBody>
          <a:bodyPr>
            <a:normAutofit fontScale="47500" lnSpcReduction="20000"/>
          </a:bodyPr>
          <a:lstStyle/>
          <a:p>
            <a:pPr>
              <a:buFont typeface="Wingdings" panose="05000000000000000000" pitchFamily="2" charset="2"/>
              <a:buChar char="ü"/>
            </a:pPr>
            <a:r>
              <a:rPr lang="vi-VN" sz="4400" dirty="0">
                <a:latin typeface="Arial" panose="020B0604020202020204" pitchFamily="34" charset="0"/>
                <a:cs typeface="Arial" panose="020B0604020202020204" pitchFamily="34" charset="0"/>
              </a:rPr>
              <a:t>1. Công tác quản lý sức khoẻ học sinh</a:t>
            </a:r>
            <a:r>
              <a:rPr lang="en-US" sz="4400" dirty="0">
                <a:latin typeface="Arial" panose="020B0604020202020204" pitchFamily="34" charset="0"/>
                <a:cs typeface="Arial" panose="020B0604020202020204" pitchFamily="34" charset="0"/>
              </a:rPr>
              <a:t>.</a:t>
            </a:r>
          </a:p>
          <a:p>
            <a:pPr>
              <a:buFont typeface="Wingdings" panose="05000000000000000000" pitchFamily="2" charset="2"/>
              <a:buChar char="ü"/>
            </a:pPr>
            <a:r>
              <a:rPr lang="en-US" sz="4400" dirty="0">
                <a:latin typeface="Arial" panose="020B0604020202020204" pitchFamily="34" charset="0"/>
                <a:cs typeface="Arial" panose="020B0604020202020204" pitchFamily="34" charset="0"/>
              </a:rPr>
              <a:t>2. </a:t>
            </a:r>
            <a:r>
              <a:rPr lang="vi-VN" sz="4400" dirty="0">
                <a:latin typeface="Arial" panose="020B0604020202020204" pitchFamily="34" charset="0"/>
                <a:cs typeface="Arial" panose="020B0604020202020204" pitchFamily="34" charset="0"/>
              </a:rPr>
              <a:t>Công tác sơ cấp cứu ban đầu tại trường</a:t>
            </a:r>
            <a:r>
              <a:rPr lang="en-US" sz="4400" dirty="0">
                <a:latin typeface="Arial" panose="020B0604020202020204" pitchFamily="34" charset="0"/>
                <a:cs typeface="Arial" panose="020B0604020202020204" pitchFamily="34" charset="0"/>
              </a:rPr>
              <a:t>.</a:t>
            </a:r>
          </a:p>
          <a:p>
            <a:pPr>
              <a:buFont typeface="Wingdings" panose="05000000000000000000" pitchFamily="2" charset="2"/>
              <a:buChar char="ü"/>
            </a:pPr>
            <a:r>
              <a:rPr lang="en-US" sz="4400" dirty="0">
                <a:latin typeface="Arial" panose="020B0604020202020204" pitchFamily="34" charset="0"/>
                <a:cs typeface="Arial" panose="020B0604020202020204" pitchFamily="34" charset="0"/>
              </a:rPr>
              <a:t>3</a:t>
            </a:r>
            <a:r>
              <a:rPr lang="vi-VN" sz="4400" dirty="0">
                <a:latin typeface="Arial" panose="020B0604020202020204" pitchFamily="34" charset="0"/>
                <a:cs typeface="Arial" panose="020B0604020202020204" pitchFamily="34" charset="0"/>
              </a:rPr>
              <a:t>. Công tác phòng</a:t>
            </a:r>
            <a:r>
              <a:rPr lang="en-US" sz="4400" dirty="0">
                <a:latin typeface="Arial" panose="020B0604020202020204" pitchFamily="34" charset="0"/>
                <a:cs typeface="Arial" panose="020B0604020202020204" pitchFamily="34" charset="0"/>
              </a:rPr>
              <a:t>,</a:t>
            </a:r>
            <a:r>
              <a:rPr lang="vi-VN" sz="4400" dirty="0">
                <a:latin typeface="Arial" panose="020B0604020202020204" pitchFamily="34" charset="0"/>
                <a:cs typeface="Arial" panose="020B0604020202020204" pitchFamily="34" charset="0"/>
              </a:rPr>
              <a:t> chống dịch bệnh</a:t>
            </a:r>
            <a:r>
              <a:rPr lang="en-US" sz="4400" dirty="0">
                <a:latin typeface="Arial" panose="020B0604020202020204" pitchFamily="34" charset="0"/>
                <a:cs typeface="Arial" panose="020B0604020202020204" pitchFamily="34" charset="0"/>
              </a:rPr>
              <a:t>, </a:t>
            </a:r>
            <a:r>
              <a:rPr lang="en-US" sz="4400" dirty="0" err="1">
                <a:latin typeface="Arial" panose="020B0604020202020204" pitchFamily="34" charset="0"/>
                <a:cs typeface="Arial" panose="020B0604020202020204" pitchFamily="34" charset="0"/>
              </a:rPr>
              <a:t>bệnh</a:t>
            </a:r>
            <a:r>
              <a:rPr lang="en-US" sz="4400" dirty="0">
                <a:latin typeface="Arial" panose="020B0604020202020204" pitchFamily="34" charset="0"/>
                <a:cs typeface="Arial" panose="020B0604020202020204" pitchFamily="34" charset="0"/>
              </a:rPr>
              <a:t> </a:t>
            </a:r>
            <a:r>
              <a:rPr lang="en-US" sz="4400" dirty="0" err="1">
                <a:latin typeface="Arial" panose="020B0604020202020204" pitchFamily="34" charset="0"/>
                <a:cs typeface="Arial" panose="020B0604020202020204" pitchFamily="34" charset="0"/>
              </a:rPr>
              <a:t>học</a:t>
            </a:r>
            <a:r>
              <a:rPr lang="en-US" sz="4400" dirty="0">
                <a:latin typeface="Arial" panose="020B0604020202020204" pitchFamily="34" charset="0"/>
                <a:cs typeface="Arial" panose="020B0604020202020204" pitchFamily="34" charset="0"/>
              </a:rPr>
              <a:t> </a:t>
            </a:r>
            <a:r>
              <a:rPr lang="en-US" sz="4400" dirty="0" err="1">
                <a:latin typeface="Arial" panose="020B0604020202020204" pitchFamily="34" charset="0"/>
                <a:cs typeface="Arial" panose="020B0604020202020204" pitchFamily="34" charset="0"/>
              </a:rPr>
              <a:t>đường</a:t>
            </a:r>
            <a:r>
              <a:rPr lang="en-US" sz="4400" dirty="0">
                <a:latin typeface="Arial" panose="020B0604020202020204" pitchFamily="34" charset="0"/>
                <a:cs typeface="Arial" panose="020B0604020202020204" pitchFamily="34" charset="0"/>
              </a:rPr>
              <a:t>.</a:t>
            </a:r>
          </a:p>
          <a:p>
            <a:pPr>
              <a:buFont typeface="Wingdings" panose="05000000000000000000" pitchFamily="2" charset="2"/>
              <a:buChar char="ü"/>
            </a:pPr>
            <a:r>
              <a:rPr lang="vi-VN" sz="4400" dirty="0">
                <a:latin typeface="Arial" panose="020B0604020202020204" pitchFamily="34" charset="0"/>
                <a:cs typeface="Arial" panose="020B0604020202020204" pitchFamily="34" charset="0"/>
              </a:rPr>
              <a:t>4. Công tác truyền thông</a:t>
            </a:r>
            <a:r>
              <a:rPr lang="en-US" sz="4400" dirty="0">
                <a:latin typeface="Arial" panose="020B0604020202020204" pitchFamily="34" charset="0"/>
                <a:cs typeface="Arial" panose="020B0604020202020204" pitchFamily="34" charset="0"/>
              </a:rPr>
              <a:t>, </a:t>
            </a:r>
            <a:r>
              <a:rPr lang="vi-VN" sz="4400" dirty="0">
                <a:latin typeface="Arial" panose="020B0604020202020204" pitchFamily="34" charset="0"/>
                <a:cs typeface="Arial" panose="020B0604020202020204" pitchFamily="34" charset="0"/>
              </a:rPr>
              <a:t>giáo dục sức khoẻ</a:t>
            </a:r>
            <a:r>
              <a:rPr lang="en-US" sz="4400" dirty="0">
                <a:latin typeface="Arial" panose="020B0604020202020204" pitchFamily="34" charset="0"/>
                <a:cs typeface="Arial" panose="020B0604020202020204" pitchFamily="34" charset="0"/>
              </a:rPr>
              <a:t>.</a:t>
            </a:r>
          </a:p>
          <a:p>
            <a:pPr>
              <a:buFont typeface="Wingdings" panose="05000000000000000000" pitchFamily="2" charset="2"/>
              <a:buChar char="ü"/>
            </a:pPr>
            <a:r>
              <a:rPr lang="en-US" sz="4400" dirty="0">
                <a:latin typeface="Arial" panose="020B0604020202020204" pitchFamily="34" charset="0"/>
                <a:cs typeface="Arial" panose="020B0604020202020204" pitchFamily="34" charset="0"/>
              </a:rPr>
              <a:t>5</a:t>
            </a:r>
            <a:r>
              <a:rPr lang="vi-VN" sz="4400" dirty="0">
                <a:latin typeface="Arial" panose="020B0604020202020204" pitchFamily="34" charset="0"/>
                <a:cs typeface="Arial" panose="020B0604020202020204" pitchFamily="34" charset="0"/>
              </a:rPr>
              <a:t>. Công tác </a:t>
            </a:r>
            <a:r>
              <a:rPr lang="en-US" sz="4400" dirty="0" err="1">
                <a:latin typeface="Arial" panose="020B0604020202020204" pitchFamily="34" charset="0"/>
                <a:cs typeface="Arial" panose="020B0604020202020204" pitchFamily="34" charset="0"/>
              </a:rPr>
              <a:t>nước</a:t>
            </a:r>
            <a:r>
              <a:rPr lang="en-US" sz="4400" dirty="0">
                <a:latin typeface="Arial" panose="020B0604020202020204" pitchFamily="34" charset="0"/>
                <a:cs typeface="Arial" panose="020B0604020202020204" pitchFamily="34" charset="0"/>
              </a:rPr>
              <a:t> </a:t>
            </a:r>
            <a:r>
              <a:rPr lang="en-US" sz="4400" dirty="0" err="1">
                <a:latin typeface="Arial" panose="020B0604020202020204" pitchFamily="34" charset="0"/>
                <a:cs typeface="Arial" panose="020B0604020202020204" pitchFamily="34" charset="0"/>
              </a:rPr>
              <a:t>sạch</a:t>
            </a:r>
            <a:r>
              <a:rPr lang="en-US" sz="4400" dirty="0">
                <a:latin typeface="Arial" panose="020B0604020202020204" pitchFamily="34" charset="0"/>
                <a:cs typeface="Arial" panose="020B0604020202020204" pitchFamily="34" charset="0"/>
              </a:rPr>
              <a:t> - </a:t>
            </a:r>
            <a:r>
              <a:rPr lang="vi-VN" sz="4400" dirty="0">
                <a:latin typeface="Arial" panose="020B0604020202020204" pitchFamily="34" charset="0"/>
                <a:cs typeface="Arial" panose="020B0604020202020204" pitchFamily="34" charset="0"/>
              </a:rPr>
              <a:t>vệ sinh môi trường</a:t>
            </a:r>
            <a:r>
              <a:rPr lang="en-US" sz="4400" dirty="0">
                <a:latin typeface="Arial" panose="020B0604020202020204" pitchFamily="34" charset="0"/>
                <a:cs typeface="Arial" panose="020B0604020202020204" pitchFamily="34" charset="0"/>
              </a:rPr>
              <a:t>.</a:t>
            </a:r>
          </a:p>
          <a:p>
            <a:pPr>
              <a:buFont typeface="Wingdings" panose="05000000000000000000" pitchFamily="2" charset="2"/>
              <a:buChar char="ü"/>
            </a:pPr>
            <a:r>
              <a:rPr lang="en-US" sz="4400" dirty="0">
                <a:latin typeface="Arial" panose="020B0604020202020204" pitchFamily="34" charset="0"/>
                <a:cs typeface="Arial" panose="020B0604020202020204" pitchFamily="34" charset="0"/>
              </a:rPr>
              <a:t>6</a:t>
            </a:r>
            <a:r>
              <a:rPr lang="vi-VN" sz="4400" dirty="0">
                <a:latin typeface="Arial" panose="020B0604020202020204" pitchFamily="34" charset="0"/>
                <a:cs typeface="Arial" panose="020B0604020202020204" pitchFamily="34" charset="0"/>
              </a:rPr>
              <a:t>. Thực hiện các chương trình y tế trong trường học.</a:t>
            </a:r>
            <a:endParaRPr lang="en-US" sz="4400" dirty="0">
              <a:latin typeface="Arial" panose="020B0604020202020204" pitchFamily="34" charset="0"/>
              <a:cs typeface="Arial" panose="020B0604020202020204" pitchFamily="34" charset="0"/>
            </a:endParaRPr>
          </a:p>
          <a:p>
            <a:pPr>
              <a:buFont typeface="Wingdings" panose="05000000000000000000" pitchFamily="2" charset="2"/>
              <a:buChar char="ü"/>
            </a:pPr>
            <a:r>
              <a:rPr lang="en-US" sz="4400" dirty="0">
                <a:latin typeface="Arial" panose="020B0604020202020204" pitchFamily="34" charset="0"/>
                <a:cs typeface="Arial" panose="020B0604020202020204" pitchFamily="34" charset="0"/>
              </a:rPr>
              <a:t>7</a:t>
            </a:r>
            <a:r>
              <a:rPr lang="vi-VN" sz="4400" dirty="0">
                <a:latin typeface="Arial" panose="020B0604020202020204" pitchFamily="34" charset="0"/>
                <a:cs typeface="Arial" panose="020B0604020202020204" pitchFamily="34" charset="0"/>
              </a:rPr>
              <a:t>. Đảm bảo điều kiện cơ sở vật chất</a:t>
            </a:r>
            <a:r>
              <a:rPr lang="en-US" sz="4400" dirty="0">
                <a:latin typeface="Arial" panose="020B0604020202020204" pitchFamily="34" charset="0"/>
                <a:cs typeface="Arial" panose="020B0604020202020204" pitchFamily="34" charset="0"/>
              </a:rPr>
              <a:t>.</a:t>
            </a:r>
          </a:p>
          <a:p>
            <a:pPr>
              <a:buFont typeface="Wingdings" panose="05000000000000000000" pitchFamily="2" charset="2"/>
              <a:buChar char="ü"/>
            </a:pPr>
            <a:r>
              <a:rPr lang="en-US" sz="4400" dirty="0">
                <a:latin typeface="Arial" panose="020B0604020202020204" pitchFamily="34" charset="0"/>
                <a:cs typeface="Arial" panose="020B0604020202020204" pitchFamily="34" charset="0"/>
              </a:rPr>
              <a:t>8</a:t>
            </a:r>
            <a:r>
              <a:rPr lang="vi-VN" sz="4400" dirty="0">
                <a:latin typeface="Arial" panose="020B0604020202020204" pitchFamily="34" charset="0"/>
                <a:cs typeface="Arial" panose="020B0604020202020204" pitchFamily="34" charset="0"/>
              </a:rPr>
              <a:t>. </a:t>
            </a:r>
            <a:r>
              <a:rPr lang="en-US" sz="4400" dirty="0" err="1">
                <a:latin typeface="Arial" panose="020B0604020202020204" pitchFamily="34" charset="0"/>
                <a:cs typeface="Arial" panose="020B0604020202020204" pitchFamily="34" charset="0"/>
              </a:rPr>
              <a:t>Đảm</a:t>
            </a:r>
            <a:r>
              <a:rPr lang="en-US" sz="4400" dirty="0">
                <a:latin typeface="Arial" panose="020B0604020202020204" pitchFamily="34" charset="0"/>
                <a:cs typeface="Arial" panose="020B0604020202020204" pitchFamily="34" charset="0"/>
              </a:rPr>
              <a:t> </a:t>
            </a:r>
            <a:r>
              <a:rPr lang="en-US" sz="4400" dirty="0" err="1">
                <a:latin typeface="Arial" panose="020B0604020202020204" pitchFamily="34" charset="0"/>
                <a:cs typeface="Arial" panose="020B0604020202020204" pitchFamily="34" charset="0"/>
              </a:rPr>
              <a:t>bảo</a:t>
            </a:r>
            <a:r>
              <a:rPr lang="en-US" sz="4400" dirty="0">
                <a:latin typeface="Arial" panose="020B0604020202020204" pitchFamily="34" charset="0"/>
                <a:cs typeface="Arial" panose="020B0604020202020204" pitchFamily="34" charset="0"/>
              </a:rPr>
              <a:t> d</a:t>
            </a:r>
            <a:r>
              <a:rPr lang="vi-VN" sz="4400" dirty="0">
                <a:latin typeface="Arial" panose="020B0604020202020204" pitchFamily="34" charset="0"/>
                <a:cs typeface="Arial" panose="020B0604020202020204" pitchFamily="34" charset="0"/>
              </a:rPr>
              <a:t>inh dưỡng</a:t>
            </a:r>
            <a:r>
              <a:rPr lang="en-US" sz="4400" dirty="0">
                <a:latin typeface="Arial" panose="020B0604020202020204" pitchFamily="34" charset="0"/>
                <a:cs typeface="Arial" panose="020B0604020202020204" pitchFamily="34" charset="0"/>
              </a:rPr>
              <a:t> </a:t>
            </a:r>
            <a:r>
              <a:rPr lang="en-US" sz="4400" dirty="0" err="1">
                <a:latin typeface="Arial" panose="020B0604020202020204" pitchFamily="34" charset="0"/>
                <a:cs typeface="Arial" panose="020B0604020202020204" pitchFamily="34" charset="0"/>
              </a:rPr>
              <a:t>hợp</a:t>
            </a:r>
            <a:r>
              <a:rPr lang="en-US" sz="4400" dirty="0">
                <a:latin typeface="Arial" panose="020B0604020202020204" pitchFamily="34" charset="0"/>
                <a:cs typeface="Arial" panose="020B0604020202020204" pitchFamily="34" charset="0"/>
              </a:rPr>
              <a:t> </a:t>
            </a:r>
            <a:r>
              <a:rPr lang="en-US" sz="4400" dirty="0" err="1">
                <a:latin typeface="Arial" panose="020B0604020202020204" pitchFamily="34" charset="0"/>
                <a:cs typeface="Arial" panose="020B0604020202020204" pitchFamily="34" charset="0"/>
              </a:rPr>
              <a:t>lý</a:t>
            </a:r>
            <a:r>
              <a:rPr lang="en-US" sz="4400" dirty="0">
                <a:latin typeface="Arial" panose="020B0604020202020204" pitchFamily="34" charset="0"/>
                <a:cs typeface="Arial" panose="020B0604020202020204" pitchFamily="34" charset="0"/>
              </a:rPr>
              <a:t>, a</a:t>
            </a:r>
            <a:r>
              <a:rPr lang="vi-VN" sz="4400" dirty="0">
                <a:latin typeface="Arial" panose="020B0604020202020204" pitchFamily="34" charset="0"/>
                <a:cs typeface="Arial" panose="020B0604020202020204" pitchFamily="34" charset="0"/>
              </a:rPr>
              <a:t>n toàn thực phẩm</a:t>
            </a:r>
            <a:r>
              <a:rPr lang="en-US" sz="4400" dirty="0">
                <a:latin typeface="Arial" panose="020B0604020202020204" pitchFamily="34" charset="0"/>
                <a:cs typeface="Arial" panose="020B0604020202020204" pitchFamily="34" charset="0"/>
              </a:rPr>
              <a:t>, </a:t>
            </a:r>
            <a:r>
              <a:rPr lang="en-US" sz="4400" dirty="0" err="1">
                <a:latin typeface="Arial" panose="020B0604020202020204" pitchFamily="34" charset="0"/>
                <a:cs typeface="Arial" panose="020B0604020202020204" pitchFamily="34" charset="0"/>
              </a:rPr>
              <a:t>tổ</a:t>
            </a:r>
            <a:r>
              <a:rPr lang="en-US" sz="4400" dirty="0">
                <a:latin typeface="Arial" panose="020B0604020202020204" pitchFamily="34" charset="0"/>
                <a:cs typeface="Arial" panose="020B0604020202020204" pitchFamily="34" charset="0"/>
              </a:rPr>
              <a:t> </a:t>
            </a:r>
            <a:r>
              <a:rPr lang="en-US" sz="4400" dirty="0" err="1">
                <a:latin typeface="Arial" panose="020B0604020202020204" pitchFamily="34" charset="0"/>
                <a:cs typeface="Arial" panose="020B0604020202020204" pitchFamily="34" charset="0"/>
              </a:rPr>
              <a:t>chức</a:t>
            </a:r>
            <a:r>
              <a:rPr lang="en-US" sz="4400" dirty="0">
                <a:latin typeface="Arial" panose="020B0604020202020204" pitchFamily="34" charset="0"/>
                <a:cs typeface="Arial" panose="020B0604020202020204" pitchFamily="34" charset="0"/>
              </a:rPr>
              <a:t> </a:t>
            </a:r>
            <a:r>
              <a:rPr lang="en-US" sz="4400" dirty="0" err="1">
                <a:latin typeface="Arial" panose="020B0604020202020204" pitchFamily="34" charset="0"/>
                <a:cs typeface="Arial" panose="020B0604020202020204" pitchFamily="34" charset="0"/>
              </a:rPr>
              <a:t>bữa</a:t>
            </a:r>
            <a:r>
              <a:rPr lang="en-US" sz="4400" dirty="0">
                <a:latin typeface="Arial" panose="020B0604020202020204" pitchFamily="34" charset="0"/>
                <a:cs typeface="Arial" panose="020B0604020202020204" pitchFamily="34" charset="0"/>
              </a:rPr>
              <a:t> </a:t>
            </a:r>
            <a:r>
              <a:rPr lang="en-US" sz="4400" dirty="0" err="1">
                <a:latin typeface="Arial" panose="020B0604020202020204" pitchFamily="34" charset="0"/>
                <a:cs typeface="Arial" panose="020B0604020202020204" pitchFamily="34" charset="0"/>
              </a:rPr>
              <a:t>ăn</a:t>
            </a:r>
            <a:r>
              <a:rPr lang="en-US" sz="4400" dirty="0">
                <a:latin typeface="Arial" panose="020B0604020202020204" pitchFamily="34" charset="0"/>
                <a:cs typeface="Arial" panose="020B0604020202020204" pitchFamily="34" charset="0"/>
              </a:rPr>
              <a:t> </a:t>
            </a:r>
            <a:r>
              <a:rPr lang="en-US" sz="4400" dirty="0" err="1">
                <a:latin typeface="Arial" panose="020B0604020202020204" pitchFamily="34" charset="0"/>
                <a:cs typeface="Arial" panose="020B0604020202020204" pitchFamily="34" charset="0"/>
              </a:rPr>
              <a:t>học</a:t>
            </a:r>
            <a:r>
              <a:rPr lang="en-US" sz="4400" dirty="0">
                <a:latin typeface="Arial" panose="020B0604020202020204" pitchFamily="34" charset="0"/>
                <a:cs typeface="Arial" panose="020B0604020202020204" pitchFamily="34" charset="0"/>
              </a:rPr>
              <a:t> </a:t>
            </a:r>
            <a:r>
              <a:rPr lang="en-US" sz="4400" dirty="0" err="1">
                <a:latin typeface="Arial" panose="020B0604020202020204" pitchFamily="34" charset="0"/>
                <a:cs typeface="Arial" panose="020B0604020202020204" pitchFamily="34" charset="0"/>
              </a:rPr>
              <a:t>đường</a:t>
            </a:r>
            <a:r>
              <a:rPr lang="en-US" sz="4400" dirty="0">
                <a:latin typeface="Arial" panose="020B0604020202020204" pitchFamily="34" charset="0"/>
                <a:cs typeface="Arial" panose="020B0604020202020204" pitchFamily="34" charset="0"/>
              </a:rPr>
              <a:t>.</a:t>
            </a:r>
          </a:p>
          <a:p>
            <a:pPr marL="0" indent="0">
              <a:buNone/>
            </a:pPr>
            <a:endParaRPr lang="en-US" dirty="0"/>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12</a:t>
            </a:fld>
            <a:endParaRPr lang="en-US" dirty="0"/>
          </a:p>
        </p:txBody>
      </p:sp>
      <p:sp>
        <p:nvSpPr>
          <p:cNvPr id="6" name="Title 1"/>
          <p:cNvSpPr>
            <a:spLocks noGrp="1"/>
          </p:cNvSpPr>
          <p:nvPr>
            <p:ph type="title"/>
          </p:nvPr>
        </p:nvSpPr>
        <p:spPr>
          <a:xfrm>
            <a:off x="381000" y="228600"/>
            <a:ext cx="8610600" cy="792162"/>
          </a:xfrm>
        </p:spPr>
        <p:txBody>
          <a:bodyPr>
            <a:noAutofit/>
          </a:bodyPr>
          <a:lstStyle/>
          <a:p>
            <a:r>
              <a:rPr lang="en-US" sz="3200" b="1" dirty="0">
                <a:solidFill>
                  <a:srgbClr val="FF0000"/>
                </a:solidFill>
                <a:latin typeface="Arial" panose="020B0604020202020204" pitchFamily="34" charset="0"/>
                <a:cs typeface="Arial" panose="020B0604020202020204" pitchFamily="34" charset="0"/>
              </a:rPr>
              <a:t>III. CÁC NỘI DUNG HOẠT ĐỘNG</a:t>
            </a:r>
            <a:endParaRPr lang="en-US" sz="3200" dirty="0">
              <a:latin typeface="Arial" panose="020B0604020202020204" pitchFamily="34" charset="0"/>
              <a:cs typeface="Arial" panose="020B0604020202020204" pitchFamily="34" charset="0"/>
            </a:endParaRPr>
          </a:p>
        </p:txBody>
      </p:sp>
      <p:sp>
        <p:nvSpPr>
          <p:cNvPr id="5" name="Title 1"/>
          <p:cNvSpPr txBox="1">
            <a:spLocks/>
          </p:cNvSpPr>
          <p:nvPr/>
        </p:nvSpPr>
        <p:spPr>
          <a:xfrm>
            <a:off x="152400" y="3810000"/>
            <a:ext cx="8610600" cy="7921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rgbClr val="FF0000"/>
                </a:solidFill>
                <a:latin typeface="Arial" panose="020B0604020202020204" pitchFamily="34" charset="0"/>
                <a:cs typeface="Arial" panose="020B0604020202020204" pitchFamily="34" charset="0"/>
              </a:rPr>
              <a:t>IV. NGUỒN LỰC CHỦ YẾU</a:t>
            </a:r>
            <a:endParaRPr lang="en-US" sz="3200" dirty="0">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457200" y="4343400"/>
            <a:ext cx="7315200" cy="3124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err="1"/>
              <a:t>Nhân</a:t>
            </a:r>
            <a:r>
              <a:rPr lang="en-US" dirty="0"/>
              <a:t> </a:t>
            </a:r>
            <a:r>
              <a:rPr lang="en-US" dirty="0" err="1"/>
              <a:t>lực</a:t>
            </a:r>
            <a:r>
              <a:rPr lang="en-US" dirty="0"/>
              <a:t>, </a:t>
            </a:r>
            <a:r>
              <a:rPr lang="en-US" dirty="0" err="1"/>
              <a:t>kinh</a:t>
            </a:r>
            <a:r>
              <a:rPr lang="en-US" dirty="0"/>
              <a:t> </a:t>
            </a:r>
            <a:r>
              <a:rPr lang="en-US" dirty="0" err="1"/>
              <a:t>phí</a:t>
            </a:r>
            <a:r>
              <a:rPr lang="en-US" dirty="0"/>
              <a:t>, </a:t>
            </a:r>
            <a:r>
              <a:rPr lang="en-US" dirty="0" err="1"/>
              <a:t>phương</a:t>
            </a:r>
            <a:r>
              <a:rPr lang="en-US" dirty="0"/>
              <a:t> </a:t>
            </a:r>
            <a:r>
              <a:rPr lang="en-US" dirty="0" err="1"/>
              <a:t>tiện,Tài</a:t>
            </a:r>
            <a:r>
              <a:rPr lang="en-US" dirty="0"/>
              <a:t> </a:t>
            </a:r>
            <a:r>
              <a:rPr lang="en-US" dirty="0" err="1"/>
              <a:t>liệu</a:t>
            </a:r>
            <a:r>
              <a:rPr lang="en-US" dirty="0"/>
              <a:t> </a:t>
            </a:r>
            <a:r>
              <a:rPr lang="en-US" dirty="0" err="1"/>
              <a:t>truyền</a:t>
            </a:r>
            <a:r>
              <a:rPr lang="en-US" dirty="0"/>
              <a:t> </a:t>
            </a:r>
            <a:r>
              <a:rPr lang="en-US" dirty="0" err="1"/>
              <a:t>thông</a:t>
            </a:r>
            <a:r>
              <a:rPr lang="en-US" dirty="0"/>
              <a:t>,…</a:t>
            </a:r>
          </a:p>
        </p:txBody>
      </p:sp>
    </p:spTree>
    <p:extLst>
      <p:ext uri="{BB962C8B-B14F-4D97-AF65-F5344CB8AC3E}">
        <p14:creationId xmlns:p14="http://schemas.microsoft.com/office/powerpoint/2010/main" val="3953726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382000" cy="4343400"/>
          </a:xfrm>
        </p:spPr>
        <p:txBody>
          <a:bodyPr>
            <a:normAutofit/>
          </a:bodyPr>
          <a:lstStyle/>
          <a:p>
            <a:pPr marL="0" indent="0">
              <a:buNone/>
            </a:pPr>
            <a:r>
              <a:rPr lang="en-US" sz="2400" b="1" i="1" dirty="0" err="1"/>
              <a:t>Hoạt</a:t>
            </a:r>
            <a:r>
              <a:rPr lang="en-US" sz="2400" b="1" i="1" dirty="0"/>
              <a:t> </a:t>
            </a:r>
            <a:r>
              <a:rPr lang="en-US" sz="2400" b="1" i="1" dirty="0" err="1"/>
              <a:t>động</a:t>
            </a:r>
            <a:r>
              <a:rPr lang="vi-VN" sz="2400" b="1" i="1" dirty="0"/>
              <a:t> 1</a:t>
            </a:r>
            <a:r>
              <a:rPr lang="en-US" sz="2400" b="1" i="1" dirty="0"/>
              <a:t>. </a:t>
            </a:r>
            <a:r>
              <a:rPr lang="vi-VN" sz="2400" b="1" i="1" dirty="0"/>
              <a:t>Công tác quản lý sức khoẻ </a:t>
            </a:r>
            <a:r>
              <a:rPr lang="vi-VN" sz="2800" b="1" i="1" dirty="0"/>
              <a:t>học sinh</a:t>
            </a:r>
            <a:endParaRPr lang="en-US" sz="2800" b="1" i="1" dirty="0"/>
          </a:p>
          <a:p>
            <a:pPr marL="0" indent="0">
              <a:buNone/>
            </a:pPr>
            <a:endParaRPr lang="en-US" b="1" i="1" dirty="0"/>
          </a:p>
          <a:p>
            <a:pPr marL="0" indent="0">
              <a:buNone/>
            </a:pPr>
            <a:endParaRPr lang="en-US" b="1" i="1" dirty="0"/>
          </a:p>
          <a:p>
            <a:pPr marL="0" indent="0">
              <a:buNone/>
            </a:pPr>
            <a:endParaRPr lang="en-US" b="1" i="1" dirty="0"/>
          </a:p>
          <a:p>
            <a:pPr marL="0" indent="0">
              <a:buNone/>
            </a:pPr>
            <a:endParaRPr lang="en-US" b="1" i="1"/>
          </a:p>
          <a:p>
            <a:pPr marL="0" indent="0">
              <a:buNone/>
            </a:pPr>
            <a:endParaRPr lang="en-US" sz="1400" b="1" i="1"/>
          </a:p>
          <a:p>
            <a:pPr marL="0" indent="0">
              <a:buNone/>
            </a:pPr>
            <a:r>
              <a:rPr lang="en-US" sz="2600" b="1" i="1"/>
              <a:t>Hoạt động </a:t>
            </a:r>
            <a:r>
              <a:rPr lang="en-US" sz="2600" b="1" i="1" dirty="0"/>
              <a:t>2. </a:t>
            </a:r>
            <a:r>
              <a:rPr lang="vi-VN" sz="2600" b="1" i="1" dirty="0"/>
              <a:t>Công tác sơ cấp cứu ban đầu tại trường</a:t>
            </a:r>
            <a:endParaRPr lang="en-US" sz="2600" dirty="0"/>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13</a:t>
            </a:fld>
            <a:endParaRPr lang="en-US" dirty="0"/>
          </a:p>
        </p:txBody>
      </p:sp>
      <p:sp>
        <p:nvSpPr>
          <p:cNvPr id="6" name="Title 1"/>
          <p:cNvSpPr>
            <a:spLocks noGrp="1"/>
          </p:cNvSpPr>
          <p:nvPr>
            <p:ph type="title"/>
          </p:nvPr>
        </p:nvSpPr>
        <p:spPr>
          <a:xfrm>
            <a:off x="381000" y="0"/>
            <a:ext cx="8610600" cy="792162"/>
          </a:xfrm>
        </p:spPr>
        <p:txBody>
          <a:bodyPr>
            <a:noAutofit/>
          </a:bodyPr>
          <a:lstStyle/>
          <a:p>
            <a:r>
              <a:rPr lang="en-US" sz="3200" b="1" dirty="0">
                <a:solidFill>
                  <a:srgbClr val="FF0000"/>
                </a:solidFill>
                <a:latin typeface="Arial" panose="020B0604020202020204" pitchFamily="34" charset="0"/>
                <a:cs typeface="Arial" panose="020B0604020202020204" pitchFamily="34" charset="0"/>
              </a:rPr>
              <a:t>v. </a:t>
            </a:r>
            <a:r>
              <a:rPr lang="en-US" sz="3000" b="1" dirty="0" err="1">
                <a:solidFill>
                  <a:srgbClr val="FF0000"/>
                </a:solidFill>
              </a:rPr>
              <a:t>Bảng</a:t>
            </a:r>
            <a:r>
              <a:rPr lang="en-US" sz="3000" b="1" dirty="0">
                <a:solidFill>
                  <a:srgbClr val="FF0000"/>
                </a:solidFill>
              </a:rPr>
              <a:t> k</a:t>
            </a:r>
            <a:r>
              <a:rPr lang="vi-VN" sz="3000" b="1" dirty="0">
                <a:solidFill>
                  <a:srgbClr val="FF0000"/>
                </a:solidFill>
              </a:rPr>
              <a:t>ế hoạch thực hiện</a:t>
            </a:r>
            <a:r>
              <a:rPr lang="en-US" sz="3000" b="1" dirty="0">
                <a:solidFill>
                  <a:srgbClr val="FF0000"/>
                </a:solidFill>
              </a:rPr>
              <a:t> </a:t>
            </a:r>
            <a:r>
              <a:rPr lang="en-US" sz="3000" b="1" dirty="0" err="1">
                <a:solidFill>
                  <a:srgbClr val="FF0000"/>
                </a:solidFill>
              </a:rPr>
              <a:t>đối</a:t>
            </a:r>
            <a:r>
              <a:rPr lang="en-US" sz="3000" b="1" dirty="0">
                <a:solidFill>
                  <a:srgbClr val="FF0000"/>
                </a:solidFill>
              </a:rPr>
              <a:t> </a:t>
            </a:r>
            <a:r>
              <a:rPr lang="en-US" sz="3000" b="1" dirty="0" err="1">
                <a:solidFill>
                  <a:srgbClr val="FF0000"/>
                </a:solidFill>
              </a:rPr>
              <a:t>với</a:t>
            </a:r>
            <a:r>
              <a:rPr lang="vi-VN" sz="3000" b="1" dirty="0">
                <a:solidFill>
                  <a:srgbClr val="FF0000"/>
                </a:solidFill>
              </a:rPr>
              <a:t> từng </a:t>
            </a:r>
            <a:r>
              <a:rPr lang="en-US" sz="3000" b="1" dirty="0" err="1">
                <a:solidFill>
                  <a:srgbClr val="FF0000"/>
                </a:solidFill>
              </a:rPr>
              <a:t>hoạt</a:t>
            </a:r>
            <a:r>
              <a:rPr lang="en-US" sz="3000" b="1" dirty="0">
                <a:solidFill>
                  <a:srgbClr val="FF0000"/>
                </a:solidFill>
              </a:rPr>
              <a:t> </a:t>
            </a:r>
            <a:r>
              <a:rPr lang="en-US" sz="3000" b="1" dirty="0" err="1">
                <a:solidFill>
                  <a:srgbClr val="FF0000"/>
                </a:solidFill>
              </a:rPr>
              <a:t>động</a:t>
            </a:r>
            <a:r>
              <a:rPr lang="en-US" sz="3000" b="1" dirty="0">
                <a:solidFill>
                  <a:srgbClr val="FF0000"/>
                </a:solidFill>
                <a:latin typeface="Arial" panose="020B0604020202020204" pitchFamily="34" charset="0"/>
                <a:cs typeface="Arial" panose="020B0604020202020204" pitchFamily="34" charset="0"/>
              </a:rPr>
              <a:t> </a:t>
            </a:r>
            <a:r>
              <a:rPr lang="en-US" sz="3000" b="1" dirty="0">
                <a:solidFill>
                  <a:srgbClr val="FF0000"/>
                </a:solidFill>
              </a:rPr>
              <a:t> </a:t>
            </a:r>
            <a:endParaRPr lang="en-US" sz="3000" dirty="0">
              <a:solidFill>
                <a:srgbClr val="FF0000"/>
              </a:solidFill>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894541462"/>
              </p:ext>
            </p:extLst>
          </p:nvPr>
        </p:nvGraphicFramePr>
        <p:xfrm>
          <a:off x="457200" y="1219200"/>
          <a:ext cx="8153402" cy="2476341"/>
        </p:xfrm>
        <a:graphic>
          <a:graphicData uri="http://schemas.openxmlformats.org/drawingml/2006/table">
            <a:tbl>
              <a:tblPr firstRow="1" firstCol="1" lastRow="1" lastCol="1" bandRow="1" bandCol="1">
                <a:tableStyleId>{5C22544A-7EE6-4342-B048-85BDC9FD1C3A}</a:tableStyleId>
              </a:tblPr>
              <a:tblGrid>
                <a:gridCol w="1198551">
                  <a:extLst>
                    <a:ext uri="{9D8B030D-6E8A-4147-A177-3AD203B41FA5}">
                      <a16:colId xmlns:a16="http://schemas.microsoft.com/office/drawing/2014/main" val="2980570477"/>
                    </a:ext>
                  </a:extLst>
                </a:gridCol>
                <a:gridCol w="994715">
                  <a:extLst>
                    <a:ext uri="{9D8B030D-6E8A-4147-A177-3AD203B41FA5}">
                      <a16:colId xmlns:a16="http://schemas.microsoft.com/office/drawing/2014/main" val="2084580962"/>
                    </a:ext>
                  </a:extLst>
                </a:gridCol>
                <a:gridCol w="994715">
                  <a:extLst>
                    <a:ext uri="{9D8B030D-6E8A-4147-A177-3AD203B41FA5}">
                      <a16:colId xmlns:a16="http://schemas.microsoft.com/office/drawing/2014/main" val="2421345848"/>
                    </a:ext>
                  </a:extLst>
                </a:gridCol>
                <a:gridCol w="750113">
                  <a:extLst>
                    <a:ext uri="{9D8B030D-6E8A-4147-A177-3AD203B41FA5}">
                      <a16:colId xmlns:a16="http://schemas.microsoft.com/office/drawing/2014/main" val="502496880"/>
                    </a:ext>
                  </a:extLst>
                </a:gridCol>
                <a:gridCol w="1237686">
                  <a:extLst>
                    <a:ext uri="{9D8B030D-6E8A-4147-A177-3AD203B41FA5}">
                      <a16:colId xmlns:a16="http://schemas.microsoft.com/office/drawing/2014/main" val="2499639104"/>
                    </a:ext>
                  </a:extLst>
                </a:gridCol>
                <a:gridCol w="816971">
                  <a:extLst>
                    <a:ext uri="{9D8B030D-6E8A-4147-A177-3AD203B41FA5}">
                      <a16:colId xmlns:a16="http://schemas.microsoft.com/office/drawing/2014/main" val="4047899041"/>
                    </a:ext>
                  </a:extLst>
                </a:gridCol>
                <a:gridCol w="1306175">
                  <a:extLst>
                    <a:ext uri="{9D8B030D-6E8A-4147-A177-3AD203B41FA5}">
                      <a16:colId xmlns:a16="http://schemas.microsoft.com/office/drawing/2014/main" val="902160124"/>
                    </a:ext>
                  </a:extLst>
                </a:gridCol>
                <a:gridCol w="854476">
                  <a:extLst>
                    <a:ext uri="{9D8B030D-6E8A-4147-A177-3AD203B41FA5}">
                      <a16:colId xmlns:a16="http://schemas.microsoft.com/office/drawing/2014/main" val="2775475055"/>
                    </a:ext>
                  </a:extLst>
                </a:gridCol>
              </a:tblGrid>
              <a:tr h="353763">
                <a:tc rowSpan="2">
                  <a:txBody>
                    <a:bodyPr/>
                    <a:lstStyle/>
                    <a:p>
                      <a:pPr marL="0" indent="0" algn="ctr">
                        <a:spcAft>
                          <a:spcPts val="0"/>
                        </a:spcAft>
                      </a:pPr>
                      <a:r>
                        <a:rPr lang="en-US" sz="2000" dirty="0" err="1">
                          <a:effectLst/>
                          <a:latin typeface="Arial" panose="020B0604020202020204" pitchFamily="34" charset="0"/>
                          <a:cs typeface="Arial" panose="020B0604020202020204" pitchFamily="34" charset="0"/>
                        </a:rPr>
                        <a:t>Công</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việc</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cụ</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thể</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6842" marR="66842" marT="0" marB="0" anchor="ctr"/>
                </a:tc>
                <a:tc gridSpan="2">
                  <a:txBody>
                    <a:bodyPr/>
                    <a:lstStyle/>
                    <a:p>
                      <a:pPr marL="502920" indent="-274320" algn="ctr">
                        <a:spcAft>
                          <a:spcPts val="0"/>
                        </a:spcAft>
                      </a:pPr>
                      <a:r>
                        <a:rPr lang="vi-VN" sz="2000" dirty="0">
                          <a:effectLst/>
                          <a:latin typeface="Arial" panose="020B0604020202020204" pitchFamily="34" charset="0"/>
                          <a:cs typeface="Arial" panose="020B0604020202020204" pitchFamily="34" charset="0"/>
                        </a:rPr>
                        <a:t>Thời gian</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6842" marR="66842" marT="0" marB="0" anchor="ctr"/>
                </a:tc>
                <a:tc hMerge="1">
                  <a:txBody>
                    <a:bodyPr/>
                    <a:lstStyle/>
                    <a:p>
                      <a:endParaRPr lang="en-US"/>
                    </a:p>
                  </a:txBody>
                  <a:tcPr/>
                </a:tc>
                <a:tc rowSpan="2">
                  <a:txBody>
                    <a:bodyPr/>
                    <a:lstStyle/>
                    <a:p>
                      <a:pPr marL="0" indent="0" algn="ctr">
                        <a:spcAft>
                          <a:spcPts val="0"/>
                        </a:spcAft>
                      </a:pPr>
                      <a:r>
                        <a:rPr lang="vi-VN" sz="2000">
                          <a:effectLst/>
                          <a:latin typeface="Arial" panose="020B0604020202020204" pitchFamily="34" charset="0"/>
                          <a:cs typeface="Arial" panose="020B0604020202020204" pitchFamily="34" charset="0"/>
                        </a:rPr>
                        <a:t>Địa điểm</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6842" marR="66842" marT="0" marB="0" anchor="ctr"/>
                </a:tc>
                <a:tc rowSpan="2">
                  <a:txBody>
                    <a:bodyPr/>
                    <a:lstStyle/>
                    <a:p>
                      <a:pPr marL="0" indent="0" algn="ctr">
                        <a:spcAft>
                          <a:spcPts val="0"/>
                        </a:spcAft>
                      </a:pPr>
                      <a:r>
                        <a:rPr lang="vi-VN" sz="2000">
                          <a:effectLst/>
                          <a:latin typeface="Arial" panose="020B0604020202020204" pitchFamily="34" charset="0"/>
                          <a:cs typeface="Arial" panose="020B0604020202020204" pitchFamily="34" charset="0"/>
                        </a:rPr>
                        <a:t>Người thực hiện, phối hợp</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6842" marR="66842" marT="0" marB="0" anchor="ctr"/>
                </a:tc>
                <a:tc rowSpan="2">
                  <a:txBody>
                    <a:bodyPr/>
                    <a:lstStyle/>
                    <a:p>
                      <a:pPr marL="0" indent="0" algn="ctr">
                        <a:spcAft>
                          <a:spcPts val="0"/>
                        </a:spcAft>
                      </a:pPr>
                      <a:r>
                        <a:rPr lang="vi-VN" sz="2000">
                          <a:effectLst/>
                          <a:latin typeface="Arial" panose="020B0604020202020204" pitchFamily="34" charset="0"/>
                          <a:cs typeface="Arial" panose="020B0604020202020204" pitchFamily="34" charset="0"/>
                        </a:rPr>
                        <a:t>Kinh phí</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6842" marR="66842" marT="0" marB="0" anchor="ctr"/>
                </a:tc>
                <a:tc rowSpan="2">
                  <a:txBody>
                    <a:bodyPr/>
                    <a:lstStyle/>
                    <a:p>
                      <a:pPr marL="0" indent="0" algn="ctr">
                        <a:spcAft>
                          <a:spcPts val="0"/>
                        </a:spcAft>
                      </a:pPr>
                      <a:r>
                        <a:rPr lang="vi-VN" sz="2000">
                          <a:effectLst/>
                          <a:latin typeface="Arial" panose="020B0604020202020204" pitchFamily="34" charset="0"/>
                          <a:cs typeface="Arial" panose="020B0604020202020204" pitchFamily="34" charset="0"/>
                        </a:rPr>
                        <a:t>Vật tư, </a:t>
                      </a:r>
                      <a:r>
                        <a:rPr lang="en-US" sz="2000">
                          <a:effectLst/>
                          <a:latin typeface="Arial" panose="020B0604020202020204" pitchFamily="34" charset="0"/>
                          <a:cs typeface="Arial" panose="020B0604020202020204" pitchFamily="34" charset="0"/>
                        </a:rPr>
                        <a:t>phương tiện, </a:t>
                      </a:r>
                      <a:r>
                        <a:rPr lang="vi-VN" sz="2000">
                          <a:effectLst/>
                          <a:latin typeface="Arial" panose="020B0604020202020204" pitchFamily="34" charset="0"/>
                          <a:cs typeface="Arial" panose="020B0604020202020204" pitchFamily="34" charset="0"/>
                        </a:rPr>
                        <a:t>trang thiết bị </a:t>
                      </a:r>
                      <a:r>
                        <a:rPr lang="en-US" sz="2000">
                          <a:effectLst/>
                          <a:latin typeface="Arial" panose="020B0604020202020204" pitchFamily="34" charset="0"/>
                          <a:cs typeface="Arial" panose="020B0604020202020204" pitchFamily="34" charset="0"/>
                        </a:rPr>
                        <a:t>y tế</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6842" marR="66842" marT="0" marB="0" anchor="ctr"/>
                </a:tc>
                <a:tc rowSpan="2">
                  <a:txBody>
                    <a:bodyPr/>
                    <a:lstStyle/>
                    <a:p>
                      <a:pPr marL="0" indent="0" algn="ctr">
                        <a:spcAft>
                          <a:spcPts val="0"/>
                        </a:spcAft>
                      </a:pPr>
                      <a:r>
                        <a:rPr lang="vi-VN" sz="2000">
                          <a:effectLst/>
                          <a:latin typeface="Arial" panose="020B0604020202020204" pitchFamily="34" charset="0"/>
                          <a:cs typeface="Arial" panose="020B0604020202020204" pitchFamily="34" charset="0"/>
                        </a:rPr>
                        <a:t>Dự kiến kết quả</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6842" marR="66842" marT="0" marB="0" anchor="ctr"/>
                </a:tc>
                <a:extLst>
                  <a:ext uri="{0D108BD9-81ED-4DB2-BD59-A6C34878D82A}">
                    <a16:rowId xmlns:a16="http://schemas.microsoft.com/office/drawing/2014/main" val="2848093468"/>
                  </a:ext>
                </a:extLst>
              </a:tr>
              <a:tr h="1768815">
                <a:tc vMerge="1">
                  <a:txBody>
                    <a:bodyPr/>
                    <a:lstStyle/>
                    <a:p>
                      <a:endParaRPr lang="en-US"/>
                    </a:p>
                  </a:txBody>
                  <a:tcPr/>
                </a:tc>
                <a:tc>
                  <a:txBody>
                    <a:bodyPr/>
                    <a:lstStyle/>
                    <a:p>
                      <a:pPr marL="0" indent="0" algn="ctr">
                        <a:spcAft>
                          <a:spcPts val="0"/>
                        </a:spcAft>
                      </a:pPr>
                      <a:r>
                        <a:rPr lang="vi-VN" sz="2000">
                          <a:effectLst/>
                          <a:latin typeface="Arial" panose="020B0604020202020204" pitchFamily="34" charset="0"/>
                          <a:cs typeface="Arial" panose="020B0604020202020204" pitchFamily="34" charset="0"/>
                        </a:rPr>
                        <a:t>Bắt đầu</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6842" marR="66842" marT="0" marB="0" anchor="ctr"/>
                </a:tc>
                <a:tc>
                  <a:txBody>
                    <a:bodyPr/>
                    <a:lstStyle/>
                    <a:p>
                      <a:pPr marL="0" indent="0" algn="ctr">
                        <a:spcAft>
                          <a:spcPts val="0"/>
                        </a:spcAft>
                      </a:pPr>
                      <a:r>
                        <a:rPr lang="vi-VN" sz="2000">
                          <a:effectLst/>
                          <a:latin typeface="Arial" panose="020B0604020202020204" pitchFamily="34" charset="0"/>
                          <a:cs typeface="Arial" panose="020B0604020202020204" pitchFamily="34" charset="0"/>
                        </a:rPr>
                        <a:t>Kết thúc</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6842" marR="66842" marT="0"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33263323"/>
                  </a:ext>
                </a:extLst>
              </a:tr>
              <a:tr h="353763">
                <a:tc>
                  <a:txBody>
                    <a:bodyPr/>
                    <a:lstStyle/>
                    <a:p>
                      <a:pPr marL="502920" indent="-274320" algn="just">
                        <a:spcAft>
                          <a:spcPts val="0"/>
                        </a:spcAft>
                      </a:pPr>
                      <a:r>
                        <a:rPr lang="vi-VN" sz="1200">
                          <a:effectLst/>
                        </a:rPr>
                        <a:t>1…..</a:t>
                      </a:r>
                      <a:endParaRPr lang="en-US" sz="1100">
                        <a:effectLst/>
                        <a:latin typeface="Times New Roman" panose="02020603050405020304" pitchFamily="18" charset="0"/>
                        <a:ea typeface="Calibri" panose="020F0502020204030204" pitchFamily="34" charset="0"/>
                      </a:endParaRPr>
                    </a:p>
                  </a:txBody>
                  <a:tcPr marL="66842" marR="66842" marT="0" marB="0"/>
                </a:tc>
                <a:tc>
                  <a:txBody>
                    <a:bodyPr/>
                    <a:lstStyle/>
                    <a:p>
                      <a:pPr marL="502920" indent="-274320" algn="just">
                        <a:spcAft>
                          <a:spcPts val="0"/>
                        </a:spcAft>
                      </a:pPr>
                      <a:r>
                        <a:rPr lang="vi-VN" sz="1200">
                          <a:effectLst/>
                        </a:rPr>
                        <a:t> </a:t>
                      </a:r>
                      <a:endParaRPr lang="en-US" sz="1100">
                        <a:effectLst/>
                        <a:latin typeface="Times New Roman" panose="02020603050405020304" pitchFamily="18" charset="0"/>
                        <a:ea typeface="Calibri" panose="020F0502020204030204" pitchFamily="34" charset="0"/>
                      </a:endParaRPr>
                    </a:p>
                  </a:txBody>
                  <a:tcPr marL="66842" marR="66842" marT="0" marB="0"/>
                </a:tc>
                <a:tc>
                  <a:txBody>
                    <a:bodyPr/>
                    <a:lstStyle/>
                    <a:p>
                      <a:pPr marL="502920" indent="-274320" algn="just">
                        <a:spcAft>
                          <a:spcPts val="0"/>
                        </a:spcAft>
                      </a:pPr>
                      <a:r>
                        <a:rPr lang="vi-VN" sz="1200">
                          <a:effectLst/>
                        </a:rPr>
                        <a:t> </a:t>
                      </a:r>
                      <a:endParaRPr lang="en-US" sz="1100">
                        <a:effectLst/>
                        <a:latin typeface="Times New Roman" panose="02020603050405020304" pitchFamily="18" charset="0"/>
                        <a:ea typeface="Calibri" panose="020F0502020204030204" pitchFamily="34" charset="0"/>
                      </a:endParaRPr>
                    </a:p>
                  </a:txBody>
                  <a:tcPr marL="66842" marR="66842" marT="0" marB="0"/>
                </a:tc>
                <a:tc>
                  <a:txBody>
                    <a:bodyPr/>
                    <a:lstStyle/>
                    <a:p>
                      <a:pPr marL="502920" indent="-274320" algn="just">
                        <a:spcAft>
                          <a:spcPts val="0"/>
                        </a:spcAft>
                      </a:pPr>
                      <a:r>
                        <a:rPr lang="vi-VN" sz="1200">
                          <a:effectLst/>
                        </a:rPr>
                        <a:t> </a:t>
                      </a:r>
                      <a:endParaRPr lang="en-US" sz="1100">
                        <a:effectLst/>
                        <a:latin typeface="Times New Roman" panose="02020603050405020304" pitchFamily="18" charset="0"/>
                        <a:ea typeface="Calibri" panose="020F0502020204030204" pitchFamily="34" charset="0"/>
                      </a:endParaRPr>
                    </a:p>
                  </a:txBody>
                  <a:tcPr marL="66842" marR="66842" marT="0" marB="0"/>
                </a:tc>
                <a:tc>
                  <a:txBody>
                    <a:bodyPr/>
                    <a:lstStyle/>
                    <a:p>
                      <a:pPr marL="502920" indent="-274320" algn="just">
                        <a:spcAft>
                          <a:spcPts val="0"/>
                        </a:spcAft>
                      </a:pPr>
                      <a:r>
                        <a:rPr lang="vi-VN" sz="1200">
                          <a:effectLst/>
                        </a:rPr>
                        <a:t> </a:t>
                      </a:r>
                      <a:endParaRPr lang="en-US" sz="1100">
                        <a:effectLst/>
                        <a:latin typeface="Times New Roman" panose="02020603050405020304" pitchFamily="18" charset="0"/>
                        <a:ea typeface="Calibri" panose="020F0502020204030204" pitchFamily="34" charset="0"/>
                      </a:endParaRPr>
                    </a:p>
                  </a:txBody>
                  <a:tcPr marL="66842" marR="66842" marT="0" marB="0"/>
                </a:tc>
                <a:tc>
                  <a:txBody>
                    <a:bodyPr/>
                    <a:lstStyle/>
                    <a:p>
                      <a:pPr marL="502920" indent="-274320" algn="just">
                        <a:spcAft>
                          <a:spcPts val="0"/>
                        </a:spcAft>
                      </a:pPr>
                      <a:r>
                        <a:rPr lang="vi-VN" sz="1200">
                          <a:effectLst/>
                        </a:rPr>
                        <a:t> </a:t>
                      </a:r>
                      <a:endParaRPr lang="en-US" sz="1100">
                        <a:effectLst/>
                        <a:latin typeface="Times New Roman" panose="02020603050405020304" pitchFamily="18" charset="0"/>
                        <a:ea typeface="Calibri" panose="020F0502020204030204" pitchFamily="34" charset="0"/>
                      </a:endParaRPr>
                    </a:p>
                  </a:txBody>
                  <a:tcPr marL="66842" marR="66842" marT="0" marB="0"/>
                </a:tc>
                <a:tc>
                  <a:txBody>
                    <a:bodyPr/>
                    <a:lstStyle/>
                    <a:p>
                      <a:pPr marL="502920" indent="-274320" algn="just">
                        <a:spcAft>
                          <a:spcPts val="0"/>
                        </a:spcAft>
                      </a:pPr>
                      <a:r>
                        <a:rPr lang="vi-VN" sz="1200">
                          <a:effectLst/>
                        </a:rPr>
                        <a:t> </a:t>
                      </a:r>
                      <a:endParaRPr lang="en-US" sz="1100">
                        <a:effectLst/>
                        <a:latin typeface="Times New Roman" panose="02020603050405020304" pitchFamily="18" charset="0"/>
                        <a:ea typeface="Calibri" panose="020F0502020204030204" pitchFamily="34" charset="0"/>
                      </a:endParaRPr>
                    </a:p>
                  </a:txBody>
                  <a:tcPr marL="66842" marR="66842" marT="0" marB="0"/>
                </a:tc>
                <a:tc>
                  <a:txBody>
                    <a:bodyPr/>
                    <a:lstStyle/>
                    <a:p>
                      <a:pPr marL="502920" indent="-274320" algn="just">
                        <a:spcAft>
                          <a:spcPts val="0"/>
                        </a:spcAft>
                      </a:pPr>
                      <a:r>
                        <a:rPr lang="vi-VN" sz="1200" dirty="0">
                          <a:effectLst/>
                        </a:rPr>
                        <a:t> </a:t>
                      </a:r>
                      <a:endParaRPr lang="en-US" sz="1100" dirty="0">
                        <a:effectLst/>
                        <a:latin typeface="Times New Roman" panose="02020603050405020304" pitchFamily="18" charset="0"/>
                        <a:ea typeface="Calibri" panose="020F0502020204030204" pitchFamily="34" charset="0"/>
                      </a:endParaRPr>
                    </a:p>
                  </a:txBody>
                  <a:tcPr marL="66842" marR="66842" marT="0" marB="0"/>
                </a:tc>
                <a:extLst>
                  <a:ext uri="{0D108BD9-81ED-4DB2-BD59-A6C34878D82A}">
                    <a16:rowId xmlns:a16="http://schemas.microsoft.com/office/drawing/2014/main" val="2670933619"/>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951243823"/>
              </p:ext>
            </p:extLst>
          </p:nvPr>
        </p:nvGraphicFramePr>
        <p:xfrm>
          <a:off x="457200" y="4343400"/>
          <a:ext cx="8153402" cy="2476341"/>
        </p:xfrm>
        <a:graphic>
          <a:graphicData uri="http://schemas.openxmlformats.org/drawingml/2006/table">
            <a:tbl>
              <a:tblPr firstRow="1" firstCol="1" lastRow="1" lastCol="1" bandRow="1" bandCol="1">
                <a:tableStyleId>{5C22544A-7EE6-4342-B048-85BDC9FD1C3A}</a:tableStyleId>
              </a:tblPr>
              <a:tblGrid>
                <a:gridCol w="1198551">
                  <a:extLst>
                    <a:ext uri="{9D8B030D-6E8A-4147-A177-3AD203B41FA5}">
                      <a16:colId xmlns:a16="http://schemas.microsoft.com/office/drawing/2014/main" val="2980570477"/>
                    </a:ext>
                  </a:extLst>
                </a:gridCol>
                <a:gridCol w="994715">
                  <a:extLst>
                    <a:ext uri="{9D8B030D-6E8A-4147-A177-3AD203B41FA5}">
                      <a16:colId xmlns:a16="http://schemas.microsoft.com/office/drawing/2014/main" val="2084580962"/>
                    </a:ext>
                  </a:extLst>
                </a:gridCol>
                <a:gridCol w="994715">
                  <a:extLst>
                    <a:ext uri="{9D8B030D-6E8A-4147-A177-3AD203B41FA5}">
                      <a16:colId xmlns:a16="http://schemas.microsoft.com/office/drawing/2014/main" val="2421345848"/>
                    </a:ext>
                  </a:extLst>
                </a:gridCol>
                <a:gridCol w="750113">
                  <a:extLst>
                    <a:ext uri="{9D8B030D-6E8A-4147-A177-3AD203B41FA5}">
                      <a16:colId xmlns:a16="http://schemas.microsoft.com/office/drawing/2014/main" val="502496880"/>
                    </a:ext>
                  </a:extLst>
                </a:gridCol>
                <a:gridCol w="1237686">
                  <a:extLst>
                    <a:ext uri="{9D8B030D-6E8A-4147-A177-3AD203B41FA5}">
                      <a16:colId xmlns:a16="http://schemas.microsoft.com/office/drawing/2014/main" val="2499639104"/>
                    </a:ext>
                  </a:extLst>
                </a:gridCol>
                <a:gridCol w="816971">
                  <a:extLst>
                    <a:ext uri="{9D8B030D-6E8A-4147-A177-3AD203B41FA5}">
                      <a16:colId xmlns:a16="http://schemas.microsoft.com/office/drawing/2014/main" val="4047899041"/>
                    </a:ext>
                  </a:extLst>
                </a:gridCol>
                <a:gridCol w="1306175">
                  <a:extLst>
                    <a:ext uri="{9D8B030D-6E8A-4147-A177-3AD203B41FA5}">
                      <a16:colId xmlns:a16="http://schemas.microsoft.com/office/drawing/2014/main" val="902160124"/>
                    </a:ext>
                  </a:extLst>
                </a:gridCol>
                <a:gridCol w="854476">
                  <a:extLst>
                    <a:ext uri="{9D8B030D-6E8A-4147-A177-3AD203B41FA5}">
                      <a16:colId xmlns:a16="http://schemas.microsoft.com/office/drawing/2014/main" val="2775475055"/>
                    </a:ext>
                  </a:extLst>
                </a:gridCol>
              </a:tblGrid>
              <a:tr h="353763">
                <a:tc rowSpan="2">
                  <a:txBody>
                    <a:bodyPr/>
                    <a:lstStyle/>
                    <a:p>
                      <a:pPr marL="0" indent="0" algn="ctr">
                        <a:spcAft>
                          <a:spcPts val="0"/>
                        </a:spcAft>
                      </a:pPr>
                      <a:r>
                        <a:rPr lang="en-US" sz="1900" dirty="0" err="1">
                          <a:effectLst/>
                          <a:latin typeface="Arial" panose="020B0604020202020204" pitchFamily="34" charset="0"/>
                          <a:cs typeface="Arial" panose="020B0604020202020204" pitchFamily="34" charset="0"/>
                        </a:rPr>
                        <a:t>Công</a:t>
                      </a:r>
                      <a:r>
                        <a:rPr lang="en-US" sz="1900" dirty="0">
                          <a:effectLst/>
                          <a:latin typeface="Arial" panose="020B0604020202020204" pitchFamily="34" charset="0"/>
                          <a:cs typeface="Arial" panose="020B0604020202020204" pitchFamily="34" charset="0"/>
                        </a:rPr>
                        <a:t> </a:t>
                      </a:r>
                      <a:r>
                        <a:rPr lang="en-US" sz="1900" dirty="0" err="1">
                          <a:effectLst/>
                          <a:latin typeface="Arial" panose="020B0604020202020204" pitchFamily="34" charset="0"/>
                          <a:cs typeface="Arial" panose="020B0604020202020204" pitchFamily="34" charset="0"/>
                        </a:rPr>
                        <a:t>việc</a:t>
                      </a:r>
                      <a:r>
                        <a:rPr lang="en-US" sz="1900" dirty="0">
                          <a:effectLst/>
                          <a:latin typeface="Arial" panose="020B0604020202020204" pitchFamily="34" charset="0"/>
                          <a:cs typeface="Arial" panose="020B0604020202020204" pitchFamily="34" charset="0"/>
                        </a:rPr>
                        <a:t> </a:t>
                      </a:r>
                      <a:r>
                        <a:rPr lang="en-US" sz="1900" dirty="0" err="1">
                          <a:effectLst/>
                          <a:latin typeface="Arial" panose="020B0604020202020204" pitchFamily="34" charset="0"/>
                          <a:cs typeface="Arial" panose="020B0604020202020204" pitchFamily="34" charset="0"/>
                        </a:rPr>
                        <a:t>cụ</a:t>
                      </a:r>
                      <a:r>
                        <a:rPr lang="en-US" sz="1900" dirty="0">
                          <a:effectLst/>
                          <a:latin typeface="Arial" panose="020B0604020202020204" pitchFamily="34" charset="0"/>
                          <a:cs typeface="Arial" panose="020B0604020202020204" pitchFamily="34" charset="0"/>
                        </a:rPr>
                        <a:t> </a:t>
                      </a:r>
                      <a:r>
                        <a:rPr lang="en-US" sz="1900" dirty="0" err="1">
                          <a:effectLst/>
                          <a:latin typeface="Arial" panose="020B0604020202020204" pitchFamily="34" charset="0"/>
                          <a:cs typeface="Arial" panose="020B0604020202020204" pitchFamily="34" charset="0"/>
                        </a:rPr>
                        <a:t>thể</a:t>
                      </a:r>
                      <a:endParaRPr lang="en-US" sz="1900" dirty="0">
                        <a:effectLst/>
                        <a:latin typeface="Arial" panose="020B0604020202020204" pitchFamily="34" charset="0"/>
                        <a:ea typeface="Calibri" panose="020F0502020204030204" pitchFamily="34" charset="0"/>
                        <a:cs typeface="Arial" panose="020B0604020202020204" pitchFamily="34" charset="0"/>
                      </a:endParaRPr>
                    </a:p>
                  </a:txBody>
                  <a:tcPr marL="66842" marR="66842" marT="0" marB="0" anchor="ctr"/>
                </a:tc>
                <a:tc gridSpan="2">
                  <a:txBody>
                    <a:bodyPr/>
                    <a:lstStyle/>
                    <a:p>
                      <a:pPr marL="0" indent="0" algn="ctr">
                        <a:spcAft>
                          <a:spcPts val="0"/>
                        </a:spcAft>
                      </a:pPr>
                      <a:r>
                        <a:rPr lang="vi-VN" sz="1900" dirty="0">
                          <a:effectLst/>
                        </a:rPr>
                        <a:t>Thời gian</a:t>
                      </a:r>
                      <a:endParaRPr lang="en-US" sz="1900" dirty="0">
                        <a:effectLst/>
                        <a:latin typeface="Times New Roman" panose="02020603050405020304" pitchFamily="18" charset="0"/>
                        <a:ea typeface="Calibri" panose="020F0502020204030204" pitchFamily="34" charset="0"/>
                      </a:endParaRPr>
                    </a:p>
                  </a:txBody>
                  <a:tcPr marL="66842" marR="66842" marT="0" marB="0" anchor="ctr"/>
                </a:tc>
                <a:tc hMerge="1">
                  <a:txBody>
                    <a:bodyPr/>
                    <a:lstStyle/>
                    <a:p>
                      <a:endParaRPr lang="en-US"/>
                    </a:p>
                  </a:txBody>
                  <a:tcPr/>
                </a:tc>
                <a:tc rowSpan="2">
                  <a:txBody>
                    <a:bodyPr/>
                    <a:lstStyle/>
                    <a:p>
                      <a:pPr marL="0" indent="0" algn="ctr">
                        <a:spcAft>
                          <a:spcPts val="0"/>
                        </a:spcAft>
                      </a:pPr>
                      <a:r>
                        <a:rPr lang="vi-VN" sz="1900">
                          <a:effectLst/>
                          <a:latin typeface="Arial" panose="020B0604020202020204" pitchFamily="34" charset="0"/>
                          <a:cs typeface="Arial" panose="020B0604020202020204" pitchFamily="34" charset="0"/>
                        </a:rPr>
                        <a:t>Địa điểm</a:t>
                      </a:r>
                      <a:endParaRPr lang="en-US" sz="1900">
                        <a:effectLst/>
                        <a:latin typeface="Arial" panose="020B0604020202020204" pitchFamily="34" charset="0"/>
                        <a:ea typeface="Calibri" panose="020F0502020204030204" pitchFamily="34" charset="0"/>
                        <a:cs typeface="Arial" panose="020B0604020202020204" pitchFamily="34" charset="0"/>
                      </a:endParaRPr>
                    </a:p>
                  </a:txBody>
                  <a:tcPr marL="66842" marR="66842" marT="0" marB="0" anchor="ctr"/>
                </a:tc>
                <a:tc rowSpan="2">
                  <a:txBody>
                    <a:bodyPr/>
                    <a:lstStyle/>
                    <a:p>
                      <a:pPr marL="0" indent="0" algn="ctr">
                        <a:spcAft>
                          <a:spcPts val="0"/>
                        </a:spcAft>
                      </a:pPr>
                      <a:r>
                        <a:rPr lang="vi-VN" sz="1900">
                          <a:effectLst/>
                          <a:latin typeface="Arial" panose="020B0604020202020204" pitchFamily="34" charset="0"/>
                          <a:cs typeface="Arial" panose="020B0604020202020204" pitchFamily="34" charset="0"/>
                        </a:rPr>
                        <a:t>Người thực hiện, phối hợp</a:t>
                      </a:r>
                      <a:endParaRPr lang="en-US" sz="1900">
                        <a:effectLst/>
                        <a:latin typeface="Arial" panose="020B0604020202020204" pitchFamily="34" charset="0"/>
                        <a:ea typeface="Calibri" panose="020F0502020204030204" pitchFamily="34" charset="0"/>
                        <a:cs typeface="Arial" panose="020B0604020202020204" pitchFamily="34" charset="0"/>
                      </a:endParaRPr>
                    </a:p>
                  </a:txBody>
                  <a:tcPr marL="66842" marR="66842" marT="0" marB="0" anchor="ctr"/>
                </a:tc>
                <a:tc rowSpan="2">
                  <a:txBody>
                    <a:bodyPr/>
                    <a:lstStyle/>
                    <a:p>
                      <a:pPr marL="0" indent="0" algn="ctr">
                        <a:spcAft>
                          <a:spcPts val="0"/>
                        </a:spcAft>
                      </a:pPr>
                      <a:r>
                        <a:rPr lang="vi-VN" sz="1900">
                          <a:effectLst/>
                          <a:latin typeface="Arial" panose="020B0604020202020204" pitchFamily="34" charset="0"/>
                          <a:cs typeface="Arial" panose="020B0604020202020204" pitchFamily="34" charset="0"/>
                        </a:rPr>
                        <a:t>Kinh phí</a:t>
                      </a:r>
                      <a:endParaRPr lang="en-US" sz="1900">
                        <a:effectLst/>
                        <a:latin typeface="Arial" panose="020B0604020202020204" pitchFamily="34" charset="0"/>
                        <a:ea typeface="Calibri" panose="020F0502020204030204" pitchFamily="34" charset="0"/>
                        <a:cs typeface="Arial" panose="020B0604020202020204" pitchFamily="34" charset="0"/>
                      </a:endParaRPr>
                    </a:p>
                  </a:txBody>
                  <a:tcPr marL="66842" marR="66842" marT="0" marB="0" anchor="ctr"/>
                </a:tc>
                <a:tc rowSpan="2">
                  <a:txBody>
                    <a:bodyPr/>
                    <a:lstStyle/>
                    <a:p>
                      <a:pPr marL="0" indent="0" algn="ctr">
                        <a:spcAft>
                          <a:spcPts val="0"/>
                        </a:spcAft>
                      </a:pPr>
                      <a:r>
                        <a:rPr lang="vi-VN" sz="1900">
                          <a:effectLst/>
                          <a:latin typeface="Arial" panose="020B0604020202020204" pitchFamily="34" charset="0"/>
                          <a:cs typeface="Arial" panose="020B0604020202020204" pitchFamily="34" charset="0"/>
                        </a:rPr>
                        <a:t>Vật tư, </a:t>
                      </a:r>
                      <a:r>
                        <a:rPr lang="en-US" sz="1900">
                          <a:effectLst/>
                          <a:latin typeface="Arial" panose="020B0604020202020204" pitchFamily="34" charset="0"/>
                          <a:cs typeface="Arial" panose="020B0604020202020204" pitchFamily="34" charset="0"/>
                        </a:rPr>
                        <a:t>phương tiện, </a:t>
                      </a:r>
                      <a:r>
                        <a:rPr lang="vi-VN" sz="1900">
                          <a:effectLst/>
                          <a:latin typeface="Arial" panose="020B0604020202020204" pitchFamily="34" charset="0"/>
                          <a:cs typeface="Arial" panose="020B0604020202020204" pitchFamily="34" charset="0"/>
                        </a:rPr>
                        <a:t>trang thiết bị </a:t>
                      </a:r>
                      <a:r>
                        <a:rPr lang="en-US" sz="1900">
                          <a:effectLst/>
                          <a:latin typeface="Arial" panose="020B0604020202020204" pitchFamily="34" charset="0"/>
                          <a:cs typeface="Arial" panose="020B0604020202020204" pitchFamily="34" charset="0"/>
                        </a:rPr>
                        <a:t>y tế</a:t>
                      </a:r>
                      <a:endParaRPr lang="en-US" sz="1900">
                        <a:effectLst/>
                        <a:latin typeface="Arial" panose="020B0604020202020204" pitchFamily="34" charset="0"/>
                        <a:ea typeface="Calibri" panose="020F0502020204030204" pitchFamily="34" charset="0"/>
                        <a:cs typeface="Arial" panose="020B0604020202020204" pitchFamily="34" charset="0"/>
                      </a:endParaRPr>
                    </a:p>
                  </a:txBody>
                  <a:tcPr marL="66842" marR="66842" marT="0" marB="0" anchor="ctr"/>
                </a:tc>
                <a:tc rowSpan="2">
                  <a:txBody>
                    <a:bodyPr/>
                    <a:lstStyle/>
                    <a:p>
                      <a:pPr marL="0" indent="0" algn="ctr">
                        <a:spcAft>
                          <a:spcPts val="0"/>
                        </a:spcAft>
                      </a:pPr>
                      <a:r>
                        <a:rPr lang="vi-VN" sz="1900">
                          <a:effectLst/>
                          <a:latin typeface="Arial" panose="020B0604020202020204" pitchFamily="34" charset="0"/>
                          <a:cs typeface="Arial" panose="020B0604020202020204" pitchFamily="34" charset="0"/>
                        </a:rPr>
                        <a:t>Dự kiến kết quả</a:t>
                      </a:r>
                      <a:endParaRPr lang="en-US" sz="1900">
                        <a:effectLst/>
                        <a:latin typeface="Arial" panose="020B0604020202020204" pitchFamily="34" charset="0"/>
                        <a:ea typeface="Calibri" panose="020F0502020204030204" pitchFamily="34" charset="0"/>
                        <a:cs typeface="Arial" panose="020B0604020202020204" pitchFamily="34" charset="0"/>
                      </a:endParaRPr>
                    </a:p>
                  </a:txBody>
                  <a:tcPr marL="66842" marR="66842" marT="0" marB="0" anchor="ctr"/>
                </a:tc>
                <a:extLst>
                  <a:ext uri="{0D108BD9-81ED-4DB2-BD59-A6C34878D82A}">
                    <a16:rowId xmlns:a16="http://schemas.microsoft.com/office/drawing/2014/main" val="2848093468"/>
                  </a:ext>
                </a:extLst>
              </a:tr>
              <a:tr h="1768815">
                <a:tc vMerge="1">
                  <a:txBody>
                    <a:bodyPr/>
                    <a:lstStyle/>
                    <a:p>
                      <a:endParaRPr lang="en-US"/>
                    </a:p>
                  </a:txBody>
                  <a:tcPr/>
                </a:tc>
                <a:tc>
                  <a:txBody>
                    <a:bodyPr/>
                    <a:lstStyle/>
                    <a:p>
                      <a:pPr marL="0" indent="0" algn="ctr">
                        <a:spcAft>
                          <a:spcPts val="0"/>
                        </a:spcAft>
                      </a:pPr>
                      <a:r>
                        <a:rPr lang="vi-VN" sz="1900">
                          <a:effectLst/>
                          <a:latin typeface="Arial" panose="020B0604020202020204" pitchFamily="34" charset="0"/>
                          <a:cs typeface="Arial" panose="020B0604020202020204" pitchFamily="34" charset="0"/>
                        </a:rPr>
                        <a:t>Bắt đầu</a:t>
                      </a:r>
                      <a:endParaRPr lang="en-US" sz="1900">
                        <a:effectLst/>
                        <a:latin typeface="Arial" panose="020B0604020202020204" pitchFamily="34" charset="0"/>
                        <a:ea typeface="Calibri" panose="020F0502020204030204" pitchFamily="34" charset="0"/>
                        <a:cs typeface="Arial" panose="020B0604020202020204" pitchFamily="34" charset="0"/>
                      </a:endParaRPr>
                    </a:p>
                  </a:txBody>
                  <a:tcPr marL="66842" marR="66842" marT="0" marB="0" anchor="ctr"/>
                </a:tc>
                <a:tc>
                  <a:txBody>
                    <a:bodyPr/>
                    <a:lstStyle/>
                    <a:p>
                      <a:pPr marL="0" indent="0" algn="ctr">
                        <a:spcAft>
                          <a:spcPts val="0"/>
                        </a:spcAft>
                      </a:pPr>
                      <a:r>
                        <a:rPr lang="vi-VN" sz="1900">
                          <a:effectLst/>
                          <a:latin typeface="Arial" panose="020B0604020202020204" pitchFamily="34" charset="0"/>
                          <a:cs typeface="Arial" panose="020B0604020202020204" pitchFamily="34" charset="0"/>
                        </a:rPr>
                        <a:t>Kết thúc</a:t>
                      </a:r>
                      <a:endParaRPr lang="en-US" sz="1900">
                        <a:effectLst/>
                        <a:latin typeface="Arial" panose="020B0604020202020204" pitchFamily="34" charset="0"/>
                        <a:ea typeface="Calibri" panose="020F0502020204030204" pitchFamily="34" charset="0"/>
                        <a:cs typeface="Arial" panose="020B0604020202020204" pitchFamily="34" charset="0"/>
                      </a:endParaRPr>
                    </a:p>
                  </a:txBody>
                  <a:tcPr marL="66842" marR="66842" marT="0"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33263323"/>
                  </a:ext>
                </a:extLst>
              </a:tr>
              <a:tr h="353763">
                <a:tc>
                  <a:txBody>
                    <a:bodyPr/>
                    <a:lstStyle/>
                    <a:p>
                      <a:pPr marL="502920" indent="-274320" algn="just">
                        <a:spcAft>
                          <a:spcPts val="0"/>
                        </a:spcAft>
                      </a:pPr>
                      <a:r>
                        <a:rPr lang="vi-VN" sz="1200">
                          <a:effectLst/>
                        </a:rPr>
                        <a:t>1…..</a:t>
                      </a:r>
                      <a:endParaRPr lang="en-US" sz="1100">
                        <a:effectLst/>
                        <a:latin typeface="Times New Roman" panose="02020603050405020304" pitchFamily="18" charset="0"/>
                        <a:ea typeface="Calibri" panose="020F0502020204030204" pitchFamily="34" charset="0"/>
                      </a:endParaRPr>
                    </a:p>
                  </a:txBody>
                  <a:tcPr marL="66842" marR="66842" marT="0" marB="0"/>
                </a:tc>
                <a:tc>
                  <a:txBody>
                    <a:bodyPr/>
                    <a:lstStyle/>
                    <a:p>
                      <a:pPr marL="502920" indent="-274320" algn="just">
                        <a:spcAft>
                          <a:spcPts val="0"/>
                        </a:spcAft>
                      </a:pPr>
                      <a:r>
                        <a:rPr lang="vi-VN" sz="1200">
                          <a:effectLst/>
                        </a:rPr>
                        <a:t> </a:t>
                      </a:r>
                      <a:endParaRPr lang="en-US" sz="1100">
                        <a:effectLst/>
                        <a:latin typeface="Times New Roman" panose="02020603050405020304" pitchFamily="18" charset="0"/>
                        <a:ea typeface="Calibri" panose="020F0502020204030204" pitchFamily="34" charset="0"/>
                      </a:endParaRPr>
                    </a:p>
                  </a:txBody>
                  <a:tcPr marL="66842" marR="66842" marT="0" marB="0"/>
                </a:tc>
                <a:tc>
                  <a:txBody>
                    <a:bodyPr/>
                    <a:lstStyle/>
                    <a:p>
                      <a:pPr marL="502920" indent="-274320" algn="just">
                        <a:spcAft>
                          <a:spcPts val="0"/>
                        </a:spcAft>
                      </a:pPr>
                      <a:r>
                        <a:rPr lang="vi-VN" sz="1200">
                          <a:effectLst/>
                        </a:rPr>
                        <a:t> </a:t>
                      </a:r>
                      <a:endParaRPr lang="en-US" sz="1100">
                        <a:effectLst/>
                        <a:latin typeface="Times New Roman" panose="02020603050405020304" pitchFamily="18" charset="0"/>
                        <a:ea typeface="Calibri" panose="020F0502020204030204" pitchFamily="34" charset="0"/>
                      </a:endParaRPr>
                    </a:p>
                  </a:txBody>
                  <a:tcPr marL="66842" marR="66842" marT="0" marB="0"/>
                </a:tc>
                <a:tc>
                  <a:txBody>
                    <a:bodyPr/>
                    <a:lstStyle/>
                    <a:p>
                      <a:pPr marL="502920" indent="-274320" algn="just">
                        <a:spcAft>
                          <a:spcPts val="0"/>
                        </a:spcAft>
                      </a:pPr>
                      <a:r>
                        <a:rPr lang="vi-VN" sz="1200">
                          <a:effectLst/>
                        </a:rPr>
                        <a:t> </a:t>
                      </a:r>
                      <a:endParaRPr lang="en-US" sz="1100">
                        <a:effectLst/>
                        <a:latin typeface="Times New Roman" panose="02020603050405020304" pitchFamily="18" charset="0"/>
                        <a:ea typeface="Calibri" panose="020F0502020204030204" pitchFamily="34" charset="0"/>
                      </a:endParaRPr>
                    </a:p>
                  </a:txBody>
                  <a:tcPr marL="66842" marR="66842" marT="0" marB="0"/>
                </a:tc>
                <a:tc>
                  <a:txBody>
                    <a:bodyPr/>
                    <a:lstStyle/>
                    <a:p>
                      <a:pPr marL="502920" indent="-274320" algn="just">
                        <a:spcAft>
                          <a:spcPts val="0"/>
                        </a:spcAft>
                      </a:pPr>
                      <a:r>
                        <a:rPr lang="vi-VN" sz="1200">
                          <a:effectLst/>
                        </a:rPr>
                        <a:t> </a:t>
                      </a:r>
                      <a:endParaRPr lang="en-US" sz="1100">
                        <a:effectLst/>
                        <a:latin typeface="Times New Roman" panose="02020603050405020304" pitchFamily="18" charset="0"/>
                        <a:ea typeface="Calibri" panose="020F0502020204030204" pitchFamily="34" charset="0"/>
                      </a:endParaRPr>
                    </a:p>
                  </a:txBody>
                  <a:tcPr marL="66842" marR="66842" marT="0" marB="0"/>
                </a:tc>
                <a:tc>
                  <a:txBody>
                    <a:bodyPr/>
                    <a:lstStyle/>
                    <a:p>
                      <a:pPr marL="502920" indent="-274320" algn="just">
                        <a:spcAft>
                          <a:spcPts val="0"/>
                        </a:spcAft>
                      </a:pPr>
                      <a:r>
                        <a:rPr lang="vi-VN" sz="1200">
                          <a:effectLst/>
                        </a:rPr>
                        <a:t> </a:t>
                      </a:r>
                      <a:endParaRPr lang="en-US" sz="1100">
                        <a:effectLst/>
                        <a:latin typeface="Times New Roman" panose="02020603050405020304" pitchFamily="18" charset="0"/>
                        <a:ea typeface="Calibri" panose="020F0502020204030204" pitchFamily="34" charset="0"/>
                      </a:endParaRPr>
                    </a:p>
                  </a:txBody>
                  <a:tcPr marL="66842" marR="66842" marT="0" marB="0"/>
                </a:tc>
                <a:tc>
                  <a:txBody>
                    <a:bodyPr/>
                    <a:lstStyle/>
                    <a:p>
                      <a:pPr marL="502920" indent="-274320" algn="just">
                        <a:spcAft>
                          <a:spcPts val="0"/>
                        </a:spcAft>
                      </a:pPr>
                      <a:r>
                        <a:rPr lang="vi-VN" sz="1200">
                          <a:effectLst/>
                        </a:rPr>
                        <a:t> </a:t>
                      </a:r>
                      <a:endParaRPr lang="en-US" sz="1100">
                        <a:effectLst/>
                        <a:latin typeface="Times New Roman" panose="02020603050405020304" pitchFamily="18" charset="0"/>
                        <a:ea typeface="Calibri" panose="020F0502020204030204" pitchFamily="34" charset="0"/>
                      </a:endParaRPr>
                    </a:p>
                  </a:txBody>
                  <a:tcPr marL="66842" marR="66842" marT="0" marB="0"/>
                </a:tc>
                <a:tc>
                  <a:txBody>
                    <a:bodyPr/>
                    <a:lstStyle/>
                    <a:p>
                      <a:pPr marL="502920" indent="-274320" algn="just">
                        <a:spcAft>
                          <a:spcPts val="0"/>
                        </a:spcAft>
                      </a:pPr>
                      <a:r>
                        <a:rPr lang="vi-VN" sz="1200" dirty="0">
                          <a:effectLst/>
                        </a:rPr>
                        <a:t> </a:t>
                      </a:r>
                      <a:endParaRPr lang="en-US" sz="1100" dirty="0">
                        <a:effectLst/>
                        <a:latin typeface="Times New Roman" panose="02020603050405020304" pitchFamily="18" charset="0"/>
                        <a:ea typeface="Calibri" panose="020F0502020204030204" pitchFamily="34" charset="0"/>
                      </a:endParaRPr>
                    </a:p>
                  </a:txBody>
                  <a:tcPr marL="66842" marR="66842" marT="0" marB="0"/>
                </a:tc>
                <a:extLst>
                  <a:ext uri="{0D108BD9-81ED-4DB2-BD59-A6C34878D82A}">
                    <a16:rowId xmlns:a16="http://schemas.microsoft.com/office/drawing/2014/main" val="2670933619"/>
                  </a:ext>
                </a:extLst>
              </a:tr>
            </a:tbl>
          </a:graphicData>
        </a:graphic>
      </p:graphicFrame>
    </p:spTree>
    <p:extLst>
      <p:ext uri="{BB962C8B-B14F-4D97-AF65-F5344CB8AC3E}">
        <p14:creationId xmlns:p14="http://schemas.microsoft.com/office/powerpoint/2010/main" val="4291390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7772400" cy="4343400"/>
          </a:xfrm>
        </p:spPr>
        <p:txBody>
          <a:bodyPr>
            <a:normAutofit/>
          </a:bodyPr>
          <a:lstStyle/>
          <a:p>
            <a:pPr marL="0" indent="0">
              <a:buNone/>
            </a:pPr>
            <a:r>
              <a:rPr lang="en-US" b="1" dirty="0"/>
              <a:t>1. </a:t>
            </a:r>
            <a:r>
              <a:rPr lang="vi-VN" b="1" dirty="0"/>
              <a:t>Báo cáo định kỳ, báo cáo đột xuất</a:t>
            </a:r>
            <a:endParaRPr lang="en-US" dirty="0"/>
          </a:p>
          <a:p>
            <a:pPr algn="just"/>
            <a:r>
              <a:rPr lang="vi-VN" dirty="0"/>
              <a:t>Thực hiện báo cáo định kỳ hoạt động y tế trong năm học theo mẫu báo cáo quy định chậm nhất vào ngày 30/5 về </a:t>
            </a:r>
            <a:r>
              <a:rPr lang="en-US" dirty="0"/>
              <a:t>t</a:t>
            </a:r>
            <a:r>
              <a:rPr lang="vi-VN" dirty="0"/>
              <a:t>rạm </a:t>
            </a:r>
            <a:r>
              <a:rPr lang="en-US" dirty="0"/>
              <a:t>y</a:t>
            </a:r>
            <a:r>
              <a:rPr lang="vi-VN" dirty="0"/>
              <a:t> tế xã và </a:t>
            </a:r>
            <a:r>
              <a:rPr lang="en-US" dirty="0"/>
              <a:t>p</a:t>
            </a:r>
            <a:r>
              <a:rPr lang="vi-VN" dirty="0"/>
              <a:t>hòng </a:t>
            </a:r>
            <a:r>
              <a:rPr lang="en-US" dirty="0"/>
              <a:t>GDĐT</a:t>
            </a:r>
            <a:r>
              <a:rPr lang="vi-VN" dirty="0"/>
              <a:t> trên địa bàn</a:t>
            </a:r>
            <a:r>
              <a:rPr lang="en-US" dirty="0"/>
              <a:t> (</a:t>
            </a:r>
            <a:r>
              <a:rPr lang="vi-VN" dirty="0"/>
              <a:t>t</a:t>
            </a:r>
            <a:r>
              <a:rPr lang="en-US" dirty="0" err="1"/>
              <a:t>heo</a:t>
            </a:r>
            <a:r>
              <a:rPr lang="en-US" dirty="0"/>
              <a:t> </a:t>
            </a:r>
            <a:r>
              <a:rPr lang="vi-VN" dirty="0"/>
              <a:t>Thông tư liên tịch số 13/2016/TTLT-BYT-BGDĐT</a:t>
            </a:r>
            <a:r>
              <a:rPr lang="en-US" dirty="0"/>
              <a:t>).</a:t>
            </a: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14</a:t>
            </a:fld>
            <a:endParaRPr lang="en-US" dirty="0"/>
          </a:p>
        </p:txBody>
      </p:sp>
      <p:sp>
        <p:nvSpPr>
          <p:cNvPr id="6" name="Title 1"/>
          <p:cNvSpPr>
            <a:spLocks noGrp="1"/>
          </p:cNvSpPr>
          <p:nvPr>
            <p:ph type="title"/>
          </p:nvPr>
        </p:nvSpPr>
        <p:spPr>
          <a:xfrm>
            <a:off x="381000" y="228600"/>
            <a:ext cx="8610600" cy="792162"/>
          </a:xfrm>
        </p:spPr>
        <p:txBody>
          <a:bodyPr>
            <a:noAutofit/>
          </a:bodyPr>
          <a:lstStyle/>
          <a:p>
            <a:r>
              <a:rPr lang="en-US" sz="3200" b="1" dirty="0">
                <a:solidFill>
                  <a:srgbClr val="FF0000"/>
                </a:solidFill>
                <a:latin typeface="Arial" panose="020B0604020202020204" pitchFamily="34" charset="0"/>
                <a:cs typeface="Arial" panose="020B0604020202020204" pitchFamily="34" charset="0"/>
              </a:rPr>
              <a:t>II. </a:t>
            </a:r>
            <a:r>
              <a:rPr lang="en-US" sz="3200" b="1" dirty="0" err="1">
                <a:solidFill>
                  <a:srgbClr val="FF0000"/>
                </a:solidFill>
                <a:latin typeface="Arial" panose="020B0604020202020204" pitchFamily="34" charset="0"/>
                <a:cs typeface="Arial" panose="020B0604020202020204" pitchFamily="34" charset="0"/>
              </a:rPr>
              <a:t>Xây</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dựng</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báo</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cáo</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đánh</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giá</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về</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công</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tác</a:t>
            </a:r>
            <a:r>
              <a:rPr lang="en-US" sz="3200" b="1" dirty="0">
                <a:solidFill>
                  <a:srgbClr val="FF0000"/>
                </a:solidFill>
                <a:latin typeface="Arial" panose="020B0604020202020204" pitchFamily="34" charset="0"/>
                <a:cs typeface="Arial" panose="020B0604020202020204" pitchFamily="34" charset="0"/>
              </a:rPr>
              <a:t> y </a:t>
            </a:r>
            <a:r>
              <a:rPr lang="en-US" sz="3200" b="1" dirty="0" err="1">
                <a:solidFill>
                  <a:srgbClr val="FF0000"/>
                </a:solidFill>
                <a:latin typeface="Arial" panose="020B0604020202020204" pitchFamily="34" charset="0"/>
                <a:cs typeface="Arial" panose="020B0604020202020204" pitchFamily="34" charset="0"/>
              </a:rPr>
              <a:t>tế</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trường</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học</a:t>
            </a:r>
            <a:endParaRPr lang="en-US" sz="32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1946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763000" cy="4953000"/>
          </a:xfrm>
        </p:spPr>
        <p:txBody>
          <a:bodyPr>
            <a:noAutofit/>
          </a:bodyPr>
          <a:lstStyle/>
          <a:p>
            <a:pPr marL="0" indent="0">
              <a:buNone/>
            </a:pPr>
            <a:r>
              <a:rPr lang="vi-VN" sz="2000" b="1" dirty="0">
                <a:latin typeface="Arial" panose="020B0604020202020204" pitchFamily="34" charset="0"/>
                <a:cs typeface="Arial" panose="020B0604020202020204" pitchFamily="34" charset="0"/>
              </a:rPr>
              <a:t>2. Đánh giá công tác y tế trường học</a:t>
            </a:r>
            <a:endParaRPr lang="en-US" sz="2000" dirty="0">
              <a:latin typeface="Arial" panose="020B0604020202020204" pitchFamily="34" charset="0"/>
              <a:cs typeface="Arial" panose="020B0604020202020204" pitchFamily="34" charset="0"/>
            </a:endParaRPr>
          </a:p>
          <a:p>
            <a:pPr algn="just"/>
            <a:r>
              <a:rPr lang="vi-VN" sz="2000" dirty="0">
                <a:latin typeface="Arial" panose="020B0604020202020204" pitchFamily="34" charset="0"/>
                <a:cs typeface="Arial" panose="020B0604020202020204" pitchFamily="34" charset="0"/>
              </a:rPr>
              <a:t>Nhân viên y tế trường học tham mưu cho </a:t>
            </a:r>
            <a:r>
              <a:rPr lang="en-US" sz="2000" dirty="0" err="1">
                <a:latin typeface="Arial" panose="020B0604020202020204" pitchFamily="34" charset="0"/>
                <a:cs typeface="Arial" panose="020B0604020202020204" pitchFamily="34" charset="0"/>
              </a:rPr>
              <a:t>lãnh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đạo</a:t>
            </a:r>
            <a:r>
              <a:rPr lang="vi-VN" sz="2000" dirty="0">
                <a:latin typeface="Arial" panose="020B0604020202020204" pitchFamily="34" charset="0"/>
                <a:cs typeface="Arial" panose="020B0604020202020204" pitchFamily="34" charset="0"/>
              </a:rPr>
              <a:t> trường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học</a:t>
            </a:r>
            <a:r>
              <a:rPr lang="vi-VN" sz="2000" dirty="0">
                <a:latin typeface="Arial" panose="020B0604020202020204" pitchFamily="34" charset="0"/>
                <a:cs typeface="Arial" panose="020B0604020202020204" pitchFamily="34" charset="0"/>
              </a:rPr>
              <a:t> tự tổ chức đánh giá kết quả thực hiện công tác y tế trường học vào cuối mỗi năm học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theo</a:t>
            </a:r>
            <a:r>
              <a:rPr lang="en-US" sz="2000" dirty="0">
                <a:latin typeface="Arial" panose="020B0604020202020204" pitchFamily="34" charset="0"/>
                <a:cs typeface="Arial" panose="020B0604020202020204" pitchFamily="34" charset="0"/>
              </a:rPr>
              <a:t> </a:t>
            </a:r>
            <a:r>
              <a:rPr lang="vi-VN" sz="2000" dirty="0">
                <a:latin typeface="Arial" panose="020B0604020202020204" pitchFamily="34" charset="0"/>
                <a:cs typeface="Arial" panose="020B0604020202020204" pitchFamily="34" charset="0"/>
              </a:rPr>
              <a:t>biểu mẫu áp dụng đối với từng cấp học đự</a:t>
            </a:r>
            <a:r>
              <a:rPr lang="en-GB" sz="2000" dirty="0">
                <a:latin typeface="Arial" panose="020B0604020202020204" pitchFamily="34" charset="0"/>
                <a:cs typeface="Arial" panose="020B0604020202020204" pitchFamily="34" charset="0"/>
              </a:rPr>
              <a:t>ơ</a:t>
            </a:r>
            <a:r>
              <a:rPr lang="vi-VN" sz="2000" dirty="0">
                <a:latin typeface="Arial" panose="020B0604020202020204" pitchFamily="34" charset="0"/>
                <a:cs typeface="Arial" panose="020B0604020202020204" pitchFamily="34" charset="0"/>
              </a:rPr>
              <a:t>c quy định tại các Phụ lục của Thông tư liên tịch số 13/2016/TTLT-BYT-BGDĐT ngày 12/5/2016 quy định về công tác y tế trường học.</a:t>
            </a:r>
            <a:endParaRPr lang="en-US" sz="2000" dirty="0">
              <a:latin typeface="Arial" panose="020B0604020202020204" pitchFamily="34" charset="0"/>
              <a:cs typeface="Arial" panose="020B0604020202020204" pitchFamily="34" charset="0"/>
            </a:endParaRPr>
          </a:p>
          <a:p>
            <a:pPr algn="just"/>
            <a:r>
              <a:rPr lang="nl-NL" sz="2000" dirty="0">
                <a:latin typeface="Arial" panose="020B0604020202020204" pitchFamily="34" charset="0"/>
                <a:cs typeface="Arial" panose="020B0604020202020204" pitchFamily="34" charset="0"/>
              </a:rPr>
              <a:t>­­­­­­­­­­­a) Nguyên tắc chấm điểm: </a:t>
            </a:r>
            <a:endParaRPr lang="en-US" sz="2000" dirty="0">
              <a:latin typeface="Arial" panose="020B0604020202020204" pitchFamily="34" charset="0"/>
              <a:cs typeface="Arial" panose="020B0604020202020204" pitchFamily="34" charset="0"/>
            </a:endParaRPr>
          </a:p>
          <a:p>
            <a:pPr algn="just"/>
            <a:r>
              <a:rPr lang="nl-NL" sz="2000" dirty="0">
                <a:latin typeface="Arial" panose="020B0604020202020204" pitchFamily="34" charset="0"/>
                <a:cs typeface="Arial" panose="020B0604020202020204" pitchFamily="34" charset="0"/>
              </a:rPr>
              <a:t>Chỉ chấm điểm với các tiêu chí có thực hiện. Các nội dung không quy định bắt buộc thực hiện </a:t>
            </a:r>
            <a:r>
              <a:rPr lang="vi-VN" sz="2000" dirty="0">
                <a:latin typeface="Arial" panose="020B0604020202020204" pitchFamily="34" charset="0"/>
                <a:cs typeface="Arial" panose="020B0604020202020204" pitchFamily="34" charset="0"/>
              </a:rPr>
              <a:t>đối với nhà trường </a:t>
            </a:r>
            <a:r>
              <a:rPr lang="nl-NL" sz="2000" dirty="0">
                <a:latin typeface="Arial" panose="020B0604020202020204" pitchFamily="34" charset="0"/>
                <a:cs typeface="Arial" panose="020B0604020202020204" pitchFamily="34" charset="0"/>
              </a:rPr>
              <a:t>thì trừ điểm chuẩn và tổng điểm. Thực hiện đầy đủ tiêu chí được 100% mức điểm chuẩn, thực hiện chưa đầy đủ được 50% mức điểm chuẩn</a:t>
            </a:r>
            <a:endParaRPr lang="en-US" sz="2000" dirty="0">
              <a:latin typeface="Arial" panose="020B0604020202020204" pitchFamily="34" charset="0"/>
              <a:cs typeface="Arial" panose="020B0604020202020204" pitchFamily="34" charset="0"/>
            </a:endParaRPr>
          </a:p>
          <a:p>
            <a:pPr algn="just"/>
            <a:r>
              <a:rPr lang="nl-NL" sz="200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15</a:t>
            </a:fld>
            <a:endParaRPr lang="en-US" dirty="0"/>
          </a:p>
        </p:txBody>
      </p:sp>
    </p:spTree>
    <p:extLst>
      <p:ext uri="{BB962C8B-B14F-4D97-AF65-F5344CB8AC3E}">
        <p14:creationId xmlns:p14="http://schemas.microsoft.com/office/powerpoint/2010/main" val="418658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4953000"/>
          </a:xfrm>
        </p:spPr>
        <p:txBody>
          <a:bodyPr>
            <a:noAutofit/>
          </a:bodyPr>
          <a:lstStyle/>
          <a:p>
            <a:pPr marL="0" indent="0" algn="just">
              <a:buNone/>
            </a:pPr>
            <a:r>
              <a:rPr lang="nl-NL" sz="2000" b="1" i="1">
                <a:latin typeface="Arial" panose="020B0604020202020204" pitchFamily="34" charset="0"/>
                <a:cs typeface="Arial" panose="020B0604020202020204" pitchFamily="34" charset="0"/>
              </a:rPr>
              <a:t>- </a:t>
            </a:r>
            <a:r>
              <a:rPr lang="nl-NL" sz="2000" b="1" i="1" dirty="0">
                <a:latin typeface="Arial" panose="020B0604020202020204" pitchFamily="34" charset="0"/>
                <a:cs typeface="Arial" panose="020B0604020202020204" pitchFamily="34" charset="0"/>
              </a:rPr>
              <a:t>Các nhóm tiêu chí bắt buộc gồm:</a:t>
            </a:r>
            <a:endParaRPr lang="en-US" sz="2000" b="1" i="1" dirty="0">
              <a:latin typeface="Arial" panose="020B0604020202020204" pitchFamily="34" charset="0"/>
              <a:cs typeface="Arial" panose="020B0604020202020204" pitchFamily="34" charset="0"/>
            </a:endParaRPr>
          </a:p>
          <a:p>
            <a:pPr algn="just"/>
            <a:r>
              <a:rPr lang="nl-NL" sz="2000">
                <a:latin typeface="Arial" panose="020B0604020202020204" pitchFamily="34" charset="0"/>
                <a:cs typeface="Arial" panose="020B0604020202020204" pitchFamily="34" charset="0"/>
              </a:rPr>
              <a:t>Bảo </a:t>
            </a:r>
            <a:r>
              <a:rPr lang="nl-NL" sz="2000" dirty="0">
                <a:latin typeface="Arial" panose="020B0604020202020204" pitchFamily="34" charset="0"/>
                <a:cs typeface="Arial" panose="020B0604020202020204" pitchFamily="34" charset="0"/>
              </a:rPr>
              <a:t>đảm </a:t>
            </a:r>
            <a:r>
              <a:rPr lang="vi-VN" sz="2000" dirty="0">
                <a:latin typeface="Arial" panose="020B0604020202020204" pitchFamily="34" charset="0"/>
                <a:cs typeface="Arial" panose="020B0604020202020204" pitchFamily="34" charset="0"/>
              </a:rPr>
              <a:t>các </a:t>
            </a:r>
            <a:r>
              <a:rPr lang="nl-NL" sz="2000" dirty="0">
                <a:latin typeface="Arial" panose="020B0604020202020204" pitchFamily="34" charset="0"/>
                <a:cs typeface="Arial" panose="020B0604020202020204" pitchFamily="34" charset="0"/>
              </a:rPr>
              <a:t>điều kiện về cơ sở vật chất, nước sạch - vệ sinh môi tường, an toàn thực phẩm và chăm sóc sức khỏe học sinh (32 điểm trở lên).</a:t>
            </a:r>
            <a:endParaRPr lang="en-US" sz="2000" dirty="0">
              <a:latin typeface="Arial" panose="020B0604020202020204" pitchFamily="34" charset="0"/>
              <a:cs typeface="Arial" panose="020B0604020202020204" pitchFamily="34" charset="0"/>
            </a:endParaRPr>
          </a:p>
          <a:p>
            <a:pPr algn="just"/>
            <a:r>
              <a:rPr lang="nl-NL" sz="2000">
                <a:latin typeface="Arial" panose="020B0604020202020204" pitchFamily="34" charset="0"/>
                <a:cs typeface="Arial" panose="020B0604020202020204" pitchFamily="34" charset="0"/>
              </a:rPr>
              <a:t>Bảo </a:t>
            </a:r>
            <a:r>
              <a:rPr lang="nl-NL" sz="2000" dirty="0">
                <a:latin typeface="Arial" panose="020B0604020202020204" pitchFamily="34" charset="0"/>
                <a:cs typeface="Arial" panose="020B0604020202020204" pitchFamily="34" charset="0"/>
              </a:rPr>
              <a:t>đảm môi trường thực thi chính sách và xây dựng các mối quan hệ xã hội trong trường học, liên kết cộng đồng (8 điểm trở lên).</a:t>
            </a:r>
            <a:endParaRPr lang="en-US" sz="2000" dirty="0">
              <a:latin typeface="Arial" panose="020B0604020202020204" pitchFamily="34" charset="0"/>
              <a:cs typeface="Arial" panose="020B0604020202020204" pitchFamily="34" charset="0"/>
            </a:endParaRPr>
          </a:p>
          <a:p>
            <a:r>
              <a:rPr lang="nl-NL" sz="2000">
                <a:latin typeface="Arial" panose="020B0604020202020204" pitchFamily="34" charset="0"/>
                <a:cs typeface="Arial" panose="020B0604020202020204" pitchFamily="34" charset="0"/>
              </a:rPr>
              <a:t>Tổ </a:t>
            </a:r>
            <a:r>
              <a:rPr lang="nl-NL" sz="2000" dirty="0">
                <a:latin typeface="Arial" panose="020B0604020202020204" pitchFamily="34" charset="0"/>
                <a:cs typeface="Arial" panose="020B0604020202020204" pitchFamily="34" charset="0"/>
              </a:rPr>
              <a:t>chức các hoạt động quản lý, bảo vệ và chăm sóc sức khỏe học sinh (16 điểm trở lên).</a:t>
            </a:r>
            <a:endParaRPr lang="en-US" sz="2000" dirty="0">
              <a:latin typeface="Arial" panose="020B0604020202020204" pitchFamily="34" charset="0"/>
              <a:cs typeface="Arial" panose="020B0604020202020204" pitchFamily="34" charset="0"/>
            </a:endParaRPr>
          </a:p>
          <a:p>
            <a:r>
              <a:rPr lang="nl-NL" sz="2000">
                <a:latin typeface="Arial" panose="020B0604020202020204" pitchFamily="34" charset="0"/>
                <a:cs typeface="Arial" panose="020B0604020202020204" pitchFamily="34" charset="0"/>
              </a:rPr>
              <a:t>Tổ </a:t>
            </a:r>
            <a:r>
              <a:rPr lang="nl-NL" sz="2000" dirty="0">
                <a:latin typeface="Arial" panose="020B0604020202020204" pitchFamily="34" charset="0"/>
                <a:cs typeface="Arial" panose="020B0604020202020204" pitchFamily="34" charset="0"/>
              </a:rPr>
              <a:t>chức các hoạt động truyền thông</a:t>
            </a:r>
            <a:r>
              <a:rPr lang="nl-NL" sz="2000">
                <a:latin typeface="Arial" panose="020B0604020202020204" pitchFamily="34" charset="0"/>
                <a:cs typeface="Arial" panose="020B0604020202020204" pitchFamily="34" charset="0"/>
              </a:rPr>
              <a:t>, GDSK (</a:t>
            </a:r>
            <a:r>
              <a:rPr lang="nl-NL" sz="2000" dirty="0">
                <a:latin typeface="Arial" panose="020B0604020202020204" pitchFamily="34" charset="0"/>
                <a:cs typeface="Arial" panose="020B0604020202020204" pitchFamily="34" charset="0"/>
              </a:rPr>
              <a:t>12 điểm trở lên).</a:t>
            </a:r>
            <a:endParaRPr lang="en-US" sz="2000" dirty="0">
              <a:latin typeface="Arial" panose="020B0604020202020204" pitchFamily="34" charset="0"/>
              <a:cs typeface="Arial" panose="020B0604020202020204" pitchFamily="34" charset="0"/>
            </a:endParaRPr>
          </a:p>
          <a:p>
            <a:pPr marL="0" indent="0">
              <a:buNone/>
            </a:pPr>
            <a:r>
              <a:rPr lang="nl-NL" sz="2000" b="1" dirty="0">
                <a:latin typeface="Arial" panose="020B0604020202020204" pitchFamily="34" charset="0"/>
                <a:cs typeface="Arial" panose="020B0604020202020204" pitchFamily="34" charset="0"/>
              </a:rPr>
              <a:t>b) Đánh giá kết quả</a:t>
            </a:r>
            <a:r>
              <a:rPr lang="nl-NL" sz="2000" b="1">
                <a:latin typeface="Arial" panose="020B0604020202020204" pitchFamily="34" charset="0"/>
                <a:cs typeface="Arial" panose="020B0604020202020204" pitchFamily="34" charset="0"/>
              </a:rPr>
              <a:t>: </a:t>
            </a:r>
            <a:r>
              <a:rPr lang="nl-NL" sz="2000">
                <a:latin typeface="Arial" panose="020B0604020202020204" pitchFamily="34" charset="0"/>
                <a:cs typeface="Arial" panose="020B0604020202020204" pitchFamily="34" charset="0"/>
              </a:rPr>
              <a:t>Tổng </a:t>
            </a:r>
            <a:r>
              <a:rPr lang="nl-NL" sz="2000" dirty="0">
                <a:latin typeface="Arial" panose="020B0604020202020204" pitchFamily="34" charset="0"/>
                <a:cs typeface="Arial" panose="020B0604020202020204" pitchFamily="34" charset="0"/>
              </a:rPr>
              <a:t>điểm tối đa là 100 điểm.</a:t>
            </a:r>
            <a:endParaRPr lang="en-US" sz="2000" dirty="0">
              <a:latin typeface="Arial" panose="020B0604020202020204" pitchFamily="34" charset="0"/>
              <a:cs typeface="Arial" panose="020B0604020202020204" pitchFamily="34" charset="0"/>
            </a:endParaRPr>
          </a:p>
          <a:p>
            <a:r>
              <a:rPr lang="nl-NL" sz="2000" i="1">
                <a:latin typeface="Arial" panose="020B0604020202020204" pitchFamily="34" charset="0"/>
                <a:cs typeface="Arial" panose="020B0604020202020204" pitchFamily="34" charset="0"/>
              </a:rPr>
              <a:t>Trường </a:t>
            </a:r>
            <a:r>
              <a:rPr lang="nl-NL" sz="2000" i="1" dirty="0">
                <a:latin typeface="Arial" panose="020B0604020202020204" pitchFamily="34" charset="0"/>
                <a:cs typeface="Arial" panose="020B0604020202020204" pitchFamily="34" charset="0"/>
              </a:rPr>
              <a:t>đạt loại Tốt:</a:t>
            </a:r>
            <a:r>
              <a:rPr lang="nl-NL" sz="2000" dirty="0">
                <a:latin typeface="Arial" panose="020B0604020202020204" pitchFamily="34" charset="0"/>
                <a:cs typeface="Arial" panose="020B0604020202020204" pitchFamily="34" charset="0"/>
              </a:rPr>
              <a:t> có tổng mức điểm đạt </a:t>
            </a:r>
            <a:r>
              <a:rPr lang="nl-NL" sz="2000" u="sng" dirty="0">
                <a:latin typeface="Arial" panose="020B0604020202020204" pitchFamily="34" charset="0"/>
                <a:cs typeface="Arial" panose="020B0604020202020204" pitchFamily="34" charset="0"/>
              </a:rPr>
              <a:t>&gt;</a:t>
            </a:r>
            <a:r>
              <a:rPr lang="nl-NL" sz="2000" dirty="0">
                <a:latin typeface="Arial" panose="020B0604020202020204" pitchFamily="34" charset="0"/>
                <a:cs typeface="Arial" panose="020B0604020202020204" pitchFamily="34" charset="0"/>
              </a:rPr>
              <a:t> 90 điểm và đạt từ </a:t>
            </a:r>
            <a:r>
              <a:rPr lang="nl-NL" sz="2000" u="sng" dirty="0">
                <a:latin typeface="Arial" panose="020B0604020202020204" pitchFamily="34" charset="0"/>
                <a:cs typeface="Arial" panose="020B0604020202020204" pitchFamily="34" charset="0"/>
              </a:rPr>
              <a:t>&gt;</a:t>
            </a:r>
            <a:r>
              <a:rPr lang="nl-NL" sz="2000" dirty="0">
                <a:latin typeface="Arial" panose="020B0604020202020204" pitchFamily="34" charset="0"/>
                <a:cs typeface="Arial" panose="020B0604020202020204" pitchFamily="34" charset="0"/>
              </a:rPr>
              <a:t> 80% điểm chuẩn của từng nhóm tiêu chí bắt buộc.</a:t>
            </a:r>
            <a:endParaRPr lang="en-US" sz="2000" dirty="0">
              <a:latin typeface="Arial" panose="020B0604020202020204" pitchFamily="34" charset="0"/>
              <a:cs typeface="Arial" panose="020B0604020202020204" pitchFamily="34" charset="0"/>
            </a:endParaRPr>
          </a:p>
          <a:p>
            <a:r>
              <a:rPr lang="nl-NL" sz="2000" i="1">
                <a:latin typeface="Arial" panose="020B0604020202020204" pitchFamily="34" charset="0"/>
                <a:cs typeface="Arial" panose="020B0604020202020204" pitchFamily="34" charset="0"/>
              </a:rPr>
              <a:t>Trường </a:t>
            </a:r>
            <a:r>
              <a:rPr lang="nl-NL" sz="2000" i="1" dirty="0">
                <a:latin typeface="Arial" panose="020B0604020202020204" pitchFamily="34" charset="0"/>
                <a:cs typeface="Arial" panose="020B0604020202020204" pitchFamily="34" charset="0"/>
              </a:rPr>
              <a:t>đạt loại Khá:</a:t>
            </a:r>
            <a:r>
              <a:rPr lang="nl-NL" sz="2000" dirty="0">
                <a:latin typeface="Arial" panose="020B0604020202020204" pitchFamily="34" charset="0"/>
                <a:cs typeface="Arial" panose="020B0604020202020204" pitchFamily="34" charset="0"/>
              </a:rPr>
              <a:t> từ 70 - &lt;90% tổng mức điểm chuẩn; Có một trong các nhóm tiêu chí bắt buộc không đạt 70% mức điểm chuẩn.</a:t>
            </a:r>
            <a:endParaRPr lang="en-US" sz="2000" dirty="0">
              <a:latin typeface="Arial" panose="020B0604020202020204" pitchFamily="34" charset="0"/>
              <a:cs typeface="Arial" panose="020B0604020202020204" pitchFamily="34" charset="0"/>
            </a:endParaRPr>
          </a:p>
          <a:p>
            <a:r>
              <a:rPr lang="nl-NL" sz="2000" i="1">
                <a:latin typeface="Arial" panose="020B0604020202020204" pitchFamily="34" charset="0"/>
                <a:cs typeface="Arial" panose="020B0604020202020204" pitchFamily="34" charset="0"/>
              </a:rPr>
              <a:t>Trường </a:t>
            </a:r>
            <a:r>
              <a:rPr lang="nl-NL" sz="2000" i="1" dirty="0">
                <a:latin typeface="Arial" panose="020B0604020202020204" pitchFamily="34" charset="0"/>
                <a:cs typeface="Arial" panose="020B0604020202020204" pitchFamily="34" charset="0"/>
              </a:rPr>
              <a:t>đạt loại Trung bình:</a:t>
            </a:r>
            <a:r>
              <a:rPr lang="nl-NL" sz="2000" dirty="0">
                <a:latin typeface="Arial" panose="020B0604020202020204" pitchFamily="34" charset="0"/>
                <a:cs typeface="Arial" panose="020B0604020202020204" pitchFamily="34" charset="0"/>
              </a:rPr>
              <a:t> từ 50 - &lt;70% tổng mức điểm chuẩn; Có một trong các nhóm tiêu chí bắt buộc không đạt 50% mức điểm chuẩn.</a:t>
            </a:r>
            <a:endParaRPr lang="en-US" sz="2000" dirty="0">
              <a:latin typeface="Arial" panose="020B0604020202020204" pitchFamily="34" charset="0"/>
              <a:cs typeface="Arial" panose="020B0604020202020204" pitchFamily="34" charset="0"/>
            </a:endParaRPr>
          </a:p>
          <a:p>
            <a:r>
              <a:rPr lang="nl-NL" sz="2000" i="1">
                <a:latin typeface="Arial" panose="020B0604020202020204" pitchFamily="34" charset="0"/>
                <a:cs typeface="Arial" panose="020B0604020202020204" pitchFamily="34" charset="0"/>
              </a:rPr>
              <a:t>Trường </a:t>
            </a:r>
            <a:r>
              <a:rPr lang="nl-NL" sz="2000" i="1" dirty="0">
                <a:latin typeface="Arial" panose="020B0604020202020204" pitchFamily="34" charset="0"/>
                <a:cs typeface="Arial" panose="020B0604020202020204" pitchFamily="34" charset="0"/>
              </a:rPr>
              <a:t>Không đạt:</a:t>
            </a:r>
            <a:r>
              <a:rPr lang="nl-NL" sz="2000" dirty="0">
                <a:latin typeface="Arial" panose="020B0604020202020204" pitchFamily="34" charset="0"/>
                <a:cs typeface="Arial" panose="020B0604020202020204" pitchFamily="34" charset="0"/>
              </a:rPr>
              <a:t> có dưới 50% tổng mức điểm chuẩn.</a:t>
            </a:r>
            <a:endParaRPr lang="en-US" sz="2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16</a:t>
            </a:fld>
            <a:endParaRPr lang="en-US" dirty="0"/>
          </a:p>
        </p:txBody>
      </p:sp>
    </p:spTree>
    <p:extLst>
      <p:ext uri="{BB962C8B-B14F-4D97-AF65-F5344CB8AC3E}">
        <p14:creationId xmlns:p14="http://schemas.microsoft.com/office/powerpoint/2010/main" val="8843067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4953000"/>
          </a:xfrm>
        </p:spPr>
        <p:txBody>
          <a:bodyPr>
            <a:normAutofit/>
          </a:bodyPr>
          <a:lstStyle/>
          <a:p>
            <a:r>
              <a:rPr lang="nl-NL" b="1" dirty="0"/>
              <a:t>3. Kết quả đánh giá và xếp loại 	</a:t>
            </a:r>
            <a:endParaRPr lang="en-US" dirty="0"/>
          </a:p>
          <a:p>
            <a:r>
              <a:rPr lang="nl-NL" dirty="0"/>
              <a:t>3.1. Tổng điểm đạt: .............điểm</a:t>
            </a:r>
            <a:endParaRPr lang="en-US" dirty="0"/>
          </a:p>
          <a:p>
            <a:r>
              <a:rPr lang="nl-NL" dirty="0"/>
              <a:t>3.2. Các tiêu chí bắt buộc: Đạt □    Không đạt □</a:t>
            </a:r>
            <a:endParaRPr lang="en-US" dirty="0"/>
          </a:p>
          <a:p>
            <a:r>
              <a:rPr lang="nl-NL" dirty="0"/>
              <a:t>3.3 Xếp loại</a:t>
            </a:r>
            <a:r>
              <a:rPr lang="nl-NL"/>
              <a:t>:       </a:t>
            </a:r>
            <a:r>
              <a:rPr lang="nl-NL" dirty="0"/>
              <a:t>Tốt □    Khá □    Trung bình □   Không đạt □</a:t>
            </a:r>
            <a:endParaRPr lang="en-US" dirty="0"/>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17</a:t>
            </a:fld>
            <a:endParaRPr lang="en-US" dirty="0"/>
          </a:p>
        </p:txBody>
      </p:sp>
    </p:spTree>
    <p:extLst>
      <p:ext uri="{BB962C8B-B14F-4D97-AF65-F5344CB8AC3E}">
        <p14:creationId xmlns:p14="http://schemas.microsoft.com/office/powerpoint/2010/main" val="4111190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229600" cy="4343400"/>
          </a:xfrm>
        </p:spPr>
        <p:txBody>
          <a:bodyPr>
            <a:normAutofit lnSpcReduction="10000"/>
          </a:bodyPr>
          <a:lstStyle/>
          <a:p>
            <a:pPr algn="just"/>
            <a:r>
              <a:rPr lang="pt-BR" dirty="0"/>
              <a:t>Thực hiện kiểm tra sức khỏe cho học sinh vào đầu năm học (đo chiều cao và cân nặng đối với trẻ dưới 36 tháng tuổi; đo chiều cao, cân nặng, huyết áp, nhịp tim, thị lực đối với trẻ từ 36 tháng tuổi trở lên)</a:t>
            </a:r>
          </a:p>
          <a:p>
            <a:pPr algn="just"/>
            <a:r>
              <a:rPr lang="pt-BR" dirty="0"/>
              <a:t>Có đo chiều cao, cân nặng, ghi biểu đồ tăng trưởng, theo dõi sự phát triển thể lực cho trẻ em dưới 24 tháng tuổi mỗi tháng một lần, trẻ em trên 24 tháng tuổi mỗi quý một lần</a:t>
            </a:r>
            <a:endParaRPr lang="en-US" dirty="0"/>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18</a:t>
            </a:fld>
            <a:endParaRPr lang="en-US" dirty="0"/>
          </a:p>
        </p:txBody>
      </p:sp>
      <p:sp>
        <p:nvSpPr>
          <p:cNvPr id="6" name="Title 1"/>
          <p:cNvSpPr>
            <a:spLocks noGrp="1"/>
          </p:cNvSpPr>
          <p:nvPr>
            <p:ph type="title"/>
          </p:nvPr>
        </p:nvSpPr>
        <p:spPr>
          <a:xfrm>
            <a:off x="381000" y="609600"/>
            <a:ext cx="8610600" cy="792162"/>
          </a:xfrm>
        </p:spPr>
        <p:txBody>
          <a:bodyPr>
            <a:noAutofit/>
          </a:bodyPr>
          <a:lstStyle/>
          <a:p>
            <a:r>
              <a:rPr lang="en-US" sz="3200" b="1" dirty="0">
                <a:solidFill>
                  <a:srgbClr val="FF0000"/>
                </a:solidFill>
                <a:latin typeface="Arial" panose="020B0604020202020204" pitchFamily="34" charset="0"/>
                <a:cs typeface="Arial" panose="020B0604020202020204" pitchFamily="34" charset="0"/>
              </a:rPr>
              <a:t>III. </a:t>
            </a:r>
            <a:r>
              <a:rPr lang="en-US" sz="3200" b="1" dirty="0" err="1">
                <a:solidFill>
                  <a:srgbClr val="FF0000"/>
                </a:solidFill>
                <a:latin typeface="Arial" panose="020B0604020202020204" pitchFamily="34" charset="0"/>
                <a:cs typeface="Arial" panose="020B0604020202020204" pitchFamily="34" charset="0"/>
              </a:rPr>
              <a:t>Các</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nội</a:t>
            </a:r>
            <a:r>
              <a:rPr lang="en-US" sz="3200" b="1" dirty="0">
                <a:solidFill>
                  <a:srgbClr val="FF0000"/>
                </a:solidFill>
                <a:latin typeface="Arial" panose="020B0604020202020204" pitchFamily="34" charset="0"/>
                <a:cs typeface="Arial" panose="020B0604020202020204" pitchFamily="34" charset="0"/>
              </a:rPr>
              <a:t> dung </a:t>
            </a:r>
            <a:r>
              <a:rPr lang="en-US" sz="3200" b="1" dirty="0" err="1">
                <a:solidFill>
                  <a:srgbClr val="FF0000"/>
                </a:solidFill>
                <a:latin typeface="Arial" panose="020B0604020202020204" pitchFamily="34" charset="0"/>
                <a:cs typeface="Arial" panose="020B0604020202020204" pitchFamily="34" charset="0"/>
              </a:rPr>
              <a:t>và</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phương</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pháp</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quản</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lý</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hồ</a:t>
            </a:r>
            <a:r>
              <a:rPr lang="en-US" sz="3200" b="1" dirty="0">
                <a:solidFill>
                  <a:srgbClr val="FF0000"/>
                </a:solidFill>
                <a:latin typeface="Arial" panose="020B0604020202020204" pitchFamily="34" charset="0"/>
                <a:cs typeface="Arial" panose="020B0604020202020204" pitchFamily="34" charset="0"/>
              </a:rPr>
              <a:t> </a:t>
            </a:r>
            <a:r>
              <a:rPr lang="en-US" sz="3200" b="1" err="1">
                <a:solidFill>
                  <a:srgbClr val="FF0000"/>
                </a:solidFill>
                <a:latin typeface="Arial" panose="020B0604020202020204" pitchFamily="34" charset="0"/>
                <a:cs typeface="Arial" panose="020B0604020202020204" pitchFamily="34" charset="0"/>
              </a:rPr>
              <a:t>sơ</a:t>
            </a:r>
            <a:r>
              <a:rPr lang="en-US" sz="3200" b="1">
                <a:solidFill>
                  <a:srgbClr val="FF0000"/>
                </a:solidFill>
                <a:latin typeface="Arial" panose="020B0604020202020204" pitchFamily="34" charset="0"/>
                <a:cs typeface="Arial" panose="020B0604020202020204" pitchFamily="34" charset="0"/>
              </a:rPr>
              <a:t> SK của </a:t>
            </a:r>
            <a:r>
              <a:rPr lang="en-US" sz="3200" b="1" dirty="0" err="1">
                <a:solidFill>
                  <a:srgbClr val="FF0000"/>
                </a:solidFill>
                <a:latin typeface="Arial" panose="020B0604020202020204" pitchFamily="34" charset="0"/>
                <a:cs typeface="Arial" panose="020B0604020202020204" pitchFamily="34" charset="0"/>
              </a:rPr>
              <a:t>học</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sinh</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trong</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trường</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học</a:t>
            </a:r>
            <a:endParaRPr lang="en-US" sz="32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0290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7924800" cy="4343400"/>
          </a:xfrm>
        </p:spPr>
        <p:txBody>
          <a:bodyPr>
            <a:normAutofit fontScale="92500" lnSpcReduction="20000"/>
          </a:bodyPr>
          <a:lstStyle/>
          <a:p>
            <a:pPr algn="just"/>
            <a:r>
              <a:rPr lang="pt-BR" dirty="0"/>
              <a:t>Có theo dõi sức khỏe học sinh, suy dinh dưỡng, thừa cân, béo phì, bệnh răng miệng, dấu hiệu bất thường và các bệnh tật khác để xử trí, chuyển đến cơ sở khám bệnh, chữa bệnh theo quy định và áp dụng chế độ học tập, rèn luyện phù hợp với tình trạng sức khỏe.</a:t>
            </a:r>
          </a:p>
          <a:p>
            <a:pPr algn="just"/>
            <a:r>
              <a:rPr lang="pt-BR" dirty="0"/>
              <a:t>Có phối hợp với các cơ sở y tế có đủ điều kiện để tổ chức khám, điều trị theo các chuyên khoa cho học sinh</a:t>
            </a:r>
          </a:p>
          <a:p>
            <a:pPr algn="just"/>
            <a:r>
              <a:rPr lang="pt-BR" dirty="0"/>
              <a:t>Thực hiện sơ cứu, cấp cứu (nếu có) theo quy định của Bộ Y tế</a:t>
            </a:r>
          </a:p>
          <a:p>
            <a:pPr algn="just"/>
            <a:endParaRPr lang="en-US" dirty="0"/>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19</a:t>
            </a:fld>
            <a:endParaRPr lang="en-US" dirty="0"/>
          </a:p>
        </p:txBody>
      </p:sp>
      <p:sp>
        <p:nvSpPr>
          <p:cNvPr id="6" name="Title 1"/>
          <p:cNvSpPr>
            <a:spLocks noGrp="1"/>
          </p:cNvSpPr>
          <p:nvPr>
            <p:ph type="title"/>
          </p:nvPr>
        </p:nvSpPr>
        <p:spPr>
          <a:xfrm>
            <a:off x="304800" y="381000"/>
            <a:ext cx="8610600" cy="792162"/>
          </a:xfrm>
        </p:spPr>
        <p:txBody>
          <a:bodyPr>
            <a:noAutofit/>
          </a:bodyPr>
          <a:lstStyle/>
          <a:p>
            <a:r>
              <a:rPr lang="en-US" sz="3200" b="1" dirty="0">
                <a:solidFill>
                  <a:srgbClr val="FF0000"/>
                </a:solidFill>
                <a:latin typeface="Arial" panose="020B0604020202020204" pitchFamily="34" charset="0"/>
                <a:cs typeface="Arial" panose="020B0604020202020204" pitchFamily="34" charset="0"/>
              </a:rPr>
              <a:t>III. </a:t>
            </a:r>
            <a:r>
              <a:rPr lang="en-US" sz="3200" b="1" dirty="0" err="1">
                <a:solidFill>
                  <a:srgbClr val="FF0000"/>
                </a:solidFill>
                <a:latin typeface="Arial" panose="020B0604020202020204" pitchFamily="34" charset="0"/>
                <a:cs typeface="Arial" panose="020B0604020202020204" pitchFamily="34" charset="0"/>
              </a:rPr>
              <a:t>Các</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nội</a:t>
            </a:r>
            <a:r>
              <a:rPr lang="en-US" sz="3200" b="1" dirty="0">
                <a:solidFill>
                  <a:srgbClr val="FF0000"/>
                </a:solidFill>
                <a:latin typeface="Arial" panose="020B0604020202020204" pitchFamily="34" charset="0"/>
                <a:cs typeface="Arial" panose="020B0604020202020204" pitchFamily="34" charset="0"/>
              </a:rPr>
              <a:t> dung </a:t>
            </a:r>
            <a:r>
              <a:rPr lang="en-US" sz="3200" b="1" dirty="0" err="1">
                <a:solidFill>
                  <a:srgbClr val="FF0000"/>
                </a:solidFill>
                <a:latin typeface="Arial" panose="020B0604020202020204" pitchFamily="34" charset="0"/>
                <a:cs typeface="Arial" panose="020B0604020202020204" pitchFamily="34" charset="0"/>
              </a:rPr>
              <a:t>quản</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lý</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hồ</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sơ</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sức</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khỏe</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của</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học</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sinh</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trong</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trường</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học</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tiếp</a:t>
            </a:r>
            <a:r>
              <a:rPr lang="en-US" sz="3200" b="1" dirty="0">
                <a:solidFill>
                  <a:srgbClr val="FF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715209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792162"/>
          </a:xfrm>
        </p:spPr>
        <p:txBody>
          <a:bodyPr>
            <a:normAutofit/>
          </a:bodyPr>
          <a:lstStyle/>
          <a:p>
            <a:r>
              <a:rPr lang="en-US" sz="4000" b="1">
                <a:solidFill>
                  <a:srgbClr val="FF0000"/>
                </a:solidFill>
                <a:latin typeface="Arial" panose="020B0604020202020204" pitchFamily="34" charset="0"/>
                <a:cs typeface="Arial" panose="020B0604020202020204" pitchFamily="34" charset="0"/>
              </a:rPr>
              <a:t>NỘI DUNG</a:t>
            </a:r>
            <a:endParaRPr lang="en-US" sz="400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33400" y="1371600"/>
            <a:ext cx="8229600" cy="4343400"/>
          </a:xfrm>
        </p:spPr>
        <p:txBody>
          <a:bodyPr>
            <a:normAutofit fontScale="77500" lnSpcReduction="20000"/>
          </a:bodyPr>
          <a:lstStyle/>
          <a:p>
            <a:pPr marL="0" indent="0">
              <a:spcBef>
                <a:spcPts val="1200"/>
              </a:spcBef>
              <a:buNone/>
            </a:pPr>
            <a:r>
              <a:rPr lang="en-US" b="1" dirty="0">
                <a:latin typeface="Arial" panose="020B0604020202020204" pitchFamily="34" charset="0"/>
                <a:cs typeface="Arial" panose="020B0604020202020204" pitchFamily="34" charset="0"/>
              </a:rPr>
              <a:t>1. </a:t>
            </a:r>
            <a:r>
              <a:rPr lang="en-US" b="1" dirty="0" err="1">
                <a:latin typeface="Arial" panose="020B0604020202020204" pitchFamily="34" charset="0"/>
                <a:cs typeface="Arial" panose="020B0604020202020204" pitchFamily="34" charset="0"/>
              </a:rPr>
              <a:t>Xây</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dựng</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kế</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hoạch</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về</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công</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tác</a:t>
            </a:r>
            <a:r>
              <a:rPr lang="en-US" b="1" dirty="0">
                <a:latin typeface="Arial" panose="020B0604020202020204" pitchFamily="34" charset="0"/>
                <a:cs typeface="Arial" panose="020B0604020202020204" pitchFamily="34" charset="0"/>
              </a:rPr>
              <a:t> y </a:t>
            </a:r>
            <a:r>
              <a:rPr lang="en-US" b="1" dirty="0" err="1">
                <a:latin typeface="Arial" panose="020B0604020202020204" pitchFamily="34" charset="0"/>
                <a:cs typeface="Arial" panose="020B0604020202020204" pitchFamily="34" charset="0"/>
              </a:rPr>
              <a:t>tế</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trường</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học</a:t>
            </a:r>
            <a:endParaRPr lang="en-US" b="1" dirty="0">
              <a:latin typeface="Arial" panose="020B0604020202020204" pitchFamily="34" charset="0"/>
              <a:cs typeface="Arial" panose="020B0604020202020204" pitchFamily="34" charset="0"/>
            </a:endParaRPr>
          </a:p>
          <a:p>
            <a:pPr>
              <a:spcBef>
                <a:spcPts val="1200"/>
              </a:spcBef>
              <a:buFont typeface="Wingdings" panose="05000000000000000000" pitchFamily="2" charset="2"/>
              <a:buChar char="Ø"/>
            </a:pPr>
            <a:r>
              <a:rPr lang="en-US">
                <a:latin typeface="Arial" panose="020B0604020202020204" pitchFamily="34" charset="0"/>
                <a:cs typeface="Arial" panose="020B0604020202020204" pitchFamily="34" charset="0"/>
              </a:rPr>
              <a:t>Mục </a:t>
            </a:r>
            <a:r>
              <a:rPr lang="en-US" dirty="0" err="1">
                <a:latin typeface="Arial" panose="020B0604020202020204" pitchFamily="34" charset="0"/>
                <a:cs typeface="Arial" panose="020B0604020202020204" pitchFamily="34" charset="0"/>
              </a:rPr>
              <a:t>đích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và</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cách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lựa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chọn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các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vấn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đề</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ưu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tiên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trong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xây</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dựng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kế</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hoạch</a:t>
            </a:r>
            <a:r>
              <a:rPr lang="en-US" dirty="0">
                <a:latin typeface="Arial" panose="020B0604020202020204" pitchFamily="34" charset="0"/>
                <a:cs typeface="Arial" panose="020B0604020202020204" pitchFamily="34" charset="0"/>
              </a:rPr>
              <a:t>.</a:t>
            </a:r>
          </a:p>
          <a:p>
            <a:pPr>
              <a:spcBef>
                <a:spcPts val="1200"/>
              </a:spcBef>
              <a:buFont typeface="Wingdings" panose="05000000000000000000" pitchFamily="2" charset="2"/>
              <a:buChar char="Ø"/>
            </a:pPr>
            <a:r>
              <a:rPr lang="en-US">
                <a:latin typeface="Arial" panose="020B0604020202020204" pitchFamily="34" charset="0"/>
                <a:cs typeface="Arial" panose="020B0604020202020204" pitchFamily="34" charset="0"/>
              </a:rPr>
              <a:t>Các </a:t>
            </a:r>
            <a:r>
              <a:rPr lang="en-US" dirty="0" err="1">
                <a:latin typeface="Arial" panose="020B0604020202020204" pitchFamily="34" charset="0"/>
                <a:cs typeface="Arial" panose="020B0604020202020204" pitchFamily="34" charset="0"/>
              </a:rPr>
              <a:t>bước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xây</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dựng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kế</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hoạch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về</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công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tác</a:t>
            </a:r>
            <a:r>
              <a:rPr lang="en-US" dirty="0">
                <a:latin typeface="Arial" panose="020B0604020202020204" pitchFamily="34" charset="0"/>
                <a:cs typeface="Arial" panose="020B0604020202020204" pitchFamily="34" charset="0"/>
              </a:rPr>
              <a:t> y </a:t>
            </a:r>
            <a:r>
              <a:rPr lang="en-US" dirty="0" err="1">
                <a:latin typeface="Arial" panose="020B0604020202020204" pitchFamily="34" charset="0"/>
                <a:cs typeface="Arial" panose="020B0604020202020204" pitchFamily="34" charset="0"/>
              </a:rPr>
              <a:t>tế</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trường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học</a:t>
            </a:r>
            <a:r>
              <a:rPr lang="en-US" dirty="0">
                <a:latin typeface="Arial" panose="020B0604020202020204" pitchFamily="34" charset="0"/>
                <a:cs typeface="Arial" panose="020B0604020202020204" pitchFamily="34" charset="0"/>
              </a:rPr>
              <a:t>.</a:t>
            </a:r>
          </a:p>
          <a:p>
            <a:pPr marL="0" indent="0">
              <a:spcBef>
                <a:spcPts val="1200"/>
              </a:spcBef>
              <a:buNone/>
            </a:pPr>
            <a:r>
              <a:rPr lang="en-US" b="1" dirty="0">
                <a:latin typeface="Arial" panose="020B0604020202020204" pitchFamily="34" charset="0"/>
                <a:cs typeface="Arial" panose="020B0604020202020204" pitchFamily="34" charset="0"/>
              </a:rPr>
              <a:t>2. </a:t>
            </a:r>
            <a:r>
              <a:rPr lang="en-US" b="1" dirty="0" err="1">
                <a:latin typeface="Arial" panose="020B0604020202020204" pitchFamily="34" charset="0"/>
                <a:cs typeface="Arial" panose="020B0604020202020204" pitchFamily="34" charset="0"/>
              </a:rPr>
              <a:t>Xây</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dựng</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báo</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cáo</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đánh</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giá</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về</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công</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tác</a:t>
            </a:r>
            <a:r>
              <a:rPr lang="en-US" b="1" dirty="0">
                <a:latin typeface="Arial" panose="020B0604020202020204" pitchFamily="34" charset="0"/>
                <a:cs typeface="Arial" panose="020B0604020202020204" pitchFamily="34" charset="0"/>
              </a:rPr>
              <a:t> y </a:t>
            </a:r>
            <a:r>
              <a:rPr lang="en-US" b="1" dirty="0" err="1">
                <a:latin typeface="Arial" panose="020B0604020202020204" pitchFamily="34" charset="0"/>
                <a:cs typeface="Arial" panose="020B0604020202020204" pitchFamily="34" charset="0"/>
              </a:rPr>
              <a:t>tế</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trường</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học</a:t>
            </a:r>
            <a:r>
              <a:rPr lang="en-US" b="1" dirty="0">
                <a:latin typeface="Arial" panose="020B0604020202020204" pitchFamily="34" charset="0"/>
                <a:cs typeface="Arial" panose="020B0604020202020204" pitchFamily="34" charset="0"/>
              </a:rPr>
              <a:t>:</a:t>
            </a:r>
          </a:p>
          <a:p>
            <a:pPr>
              <a:spcBef>
                <a:spcPts val="1200"/>
              </a:spcBef>
              <a:buFont typeface="Wingdings" panose="05000000000000000000" pitchFamily="2" charset="2"/>
              <a:buChar char="Ø"/>
            </a:pPr>
            <a:r>
              <a:rPr lang="en-US">
                <a:latin typeface="Arial" panose="020B0604020202020204" pitchFamily="34" charset="0"/>
                <a:cs typeface="Arial" panose="020B0604020202020204" pitchFamily="34" charset="0"/>
              </a:rPr>
              <a:t>Mục </a:t>
            </a:r>
            <a:r>
              <a:rPr lang="en-US" dirty="0" err="1">
                <a:latin typeface="Arial" panose="020B0604020202020204" pitchFamily="34" charset="0"/>
                <a:cs typeface="Arial" panose="020B0604020202020204" pitchFamily="34" charset="0"/>
              </a:rPr>
              <a:t>đích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nội</a:t>
            </a:r>
            <a:r>
              <a:rPr lang="en-US" dirty="0">
                <a:latin typeface="Arial" panose="020B0604020202020204" pitchFamily="34" charset="0"/>
                <a:cs typeface="Arial" panose="020B0604020202020204" pitchFamily="34" charset="0"/>
              </a:rPr>
              <a:t> dung </a:t>
            </a:r>
            <a:r>
              <a:rPr lang="en-US" dirty="0" err="1">
                <a:latin typeface="Arial" panose="020B0604020202020204" pitchFamily="34" charset="0"/>
                <a:cs typeface="Arial" panose="020B0604020202020204" pitchFamily="34" charset="0"/>
              </a:rPr>
              <a:t>và</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phương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pháp</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xây</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dựng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báo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cáo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đánh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giá</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về</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công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tác</a:t>
            </a:r>
            <a:r>
              <a:rPr lang="en-US" dirty="0">
                <a:latin typeface="Arial" panose="020B0604020202020204" pitchFamily="34" charset="0"/>
                <a:cs typeface="Arial" panose="020B0604020202020204" pitchFamily="34" charset="0"/>
              </a:rPr>
              <a:t> y </a:t>
            </a:r>
            <a:r>
              <a:rPr lang="en-US" dirty="0" err="1">
                <a:latin typeface="Arial" panose="020B0604020202020204" pitchFamily="34" charset="0"/>
                <a:cs typeface="Arial" panose="020B0604020202020204" pitchFamily="34" charset="0"/>
              </a:rPr>
              <a:t>tế</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trường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học</a:t>
            </a:r>
            <a:r>
              <a:rPr lang="en-US" dirty="0">
                <a:latin typeface="Arial" panose="020B0604020202020204" pitchFamily="34" charset="0"/>
                <a:cs typeface="Arial" panose="020B0604020202020204" pitchFamily="34" charset="0"/>
              </a:rPr>
              <a:t>.</a:t>
            </a:r>
          </a:p>
          <a:p>
            <a:pPr marL="0" indent="0">
              <a:spcBef>
                <a:spcPts val="1200"/>
              </a:spcBef>
              <a:buNone/>
            </a:pPr>
            <a:r>
              <a:rPr lang="en-US" b="1" dirty="0">
                <a:latin typeface="Arial" panose="020B0604020202020204" pitchFamily="34" charset="0"/>
                <a:cs typeface="Arial" panose="020B0604020202020204" pitchFamily="34" charset="0"/>
              </a:rPr>
              <a:t>3. </a:t>
            </a:r>
            <a:r>
              <a:rPr lang="en-US" b="1" dirty="0" err="1">
                <a:latin typeface="Arial" panose="020B0604020202020204" pitchFamily="34" charset="0"/>
                <a:cs typeface="Arial" panose="020B0604020202020204" pitchFamily="34" charset="0"/>
              </a:rPr>
              <a:t>Các</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nội</a:t>
            </a:r>
            <a:r>
              <a:rPr lang="en-US" b="1" dirty="0">
                <a:latin typeface="Arial" panose="020B0604020202020204" pitchFamily="34" charset="0"/>
                <a:cs typeface="Arial" panose="020B0604020202020204" pitchFamily="34" charset="0"/>
              </a:rPr>
              <a:t> dung </a:t>
            </a:r>
            <a:r>
              <a:rPr lang="en-US" b="1" dirty="0" err="1">
                <a:latin typeface="Arial" panose="020B0604020202020204" pitchFamily="34" charset="0"/>
                <a:cs typeface="Arial" panose="020B0604020202020204" pitchFamily="34" charset="0"/>
              </a:rPr>
              <a:t>và</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phương</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pháp</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quản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lý</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hồ</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sơ</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sức</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khỏe</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của</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học</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sinh</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trong</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trường</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học</a:t>
            </a:r>
            <a:r>
              <a:rPr lang="en-US" b="1" dirty="0">
                <a:latin typeface="Arial" panose="020B0604020202020204" pitchFamily="34" charset="0"/>
                <a:cs typeface="Arial" panose="020B0604020202020204" pitchFamily="34" charset="0"/>
              </a:rPr>
              <a:t>.</a:t>
            </a:r>
          </a:p>
          <a:p>
            <a:pPr>
              <a:spcBef>
                <a:spcPts val="1200"/>
              </a:spcBef>
              <a:buFont typeface="Wingdings" panose="05000000000000000000" pitchFamily="2" charset="2"/>
              <a:buChar char="Ø"/>
            </a:pPr>
            <a:endParaRPr lang="vi-VN" sz="2800" dirty="0">
              <a:latin typeface="Arial" panose="020B0604020202020204" pitchFamily="34" charset="0"/>
              <a:cs typeface="Arial" panose="020B0604020202020204" pitchFamily="34" charset="0"/>
            </a:endParaRPr>
          </a:p>
          <a:p>
            <a:pPr algn="just">
              <a:spcBef>
                <a:spcPts val="1200"/>
              </a:spcBef>
              <a:buFont typeface="Wingdings" panose="05000000000000000000" pitchFamily="2" charset="2"/>
              <a:buChar char="Ø"/>
            </a:pPr>
            <a:endParaRPr lang="pt-BR" b="1" i="1" dirty="0">
              <a:latin typeface="Arial" panose="020B0604020202020204" pitchFamily="34" charset="0"/>
              <a:cs typeface="Arial" panose="020B0604020202020204" pitchFamily="34" charset="0"/>
            </a:endParaRPr>
          </a:p>
          <a:p>
            <a:pPr algn="just">
              <a:spcBef>
                <a:spcPts val="1200"/>
              </a:spcBef>
              <a:buFont typeface="Wingdings" panose="05000000000000000000" pitchFamily="2" charset="2"/>
              <a:buChar char="Ø"/>
            </a:pP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2</a:t>
            </a:fld>
            <a:endParaRPr lang="en-US" dirty="0"/>
          </a:p>
        </p:txBody>
      </p:sp>
    </p:spTree>
    <p:extLst>
      <p:ext uri="{BB962C8B-B14F-4D97-AF65-F5344CB8AC3E}">
        <p14:creationId xmlns:p14="http://schemas.microsoft.com/office/powerpoint/2010/main" val="22319423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229600" cy="4343400"/>
          </a:xfrm>
        </p:spPr>
        <p:txBody>
          <a:bodyPr>
            <a:normAutofit fontScale="92500" lnSpcReduction="10000"/>
          </a:bodyPr>
          <a:lstStyle/>
          <a:p>
            <a:pPr algn="just"/>
            <a:r>
              <a:rPr lang="pt-BR" dirty="0"/>
              <a:t>Có tư vấn cho giáo viên, cha mẹ hoặc người giám hộ của học sinh về các vấn đề liên quan đến bệnh tật, phát triển thể chất và tinh thần của học sinh; hướng dẫn cho học sinh tự chăm sóc sức khỏe; trường hợp trong trường học có học sinh khuyết tật thì tư vấn, hỗ trợ cho học sinh khuyết tật hoà nhập</a:t>
            </a:r>
          </a:p>
          <a:p>
            <a:pPr algn="just"/>
            <a:r>
              <a:rPr lang="pt-BR" dirty="0"/>
              <a:t>Có hướng dẫn tổ chức bữa ăn học đường bảo đảm dinh dưỡng hợp lý, đa dạng thực phẩm, phù hợp với đối tượng và lứa tuổi</a:t>
            </a:r>
            <a:endParaRPr lang="en-US" dirty="0"/>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20</a:t>
            </a:fld>
            <a:endParaRPr lang="en-US" dirty="0"/>
          </a:p>
        </p:txBody>
      </p:sp>
      <p:sp>
        <p:nvSpPr>
          <p:cNvPr id="6" name="Title 1"/>
          <p:cNvSpPr>
            <a:spLocks noGrp="1"/>
          </p:cNvSpPr>
          <p:nvPr>
            <p:ph type="title"/>
          </p:nvPr>
        </p:nvSpPr>
        <p:spPr>
          <a:xfrm>
            <a:off x="304800" y="381000"/>
            <a:ext cx="8610600" cy="792162"/>
          </a:xfrm>
        </p:spPr>
        <p:txBody>
          <a:bodyPr>
            <a:noAutofit/>
          </a:bodyPr>
          <a:lstStyle/>
          <a:p>
            <a:r>
              <a:rPr lang="en-US" sz="3200" b="1" dirty="0">
                <a:solidFill>
                  <a:srgbClr val="FF0000"/>
                </a:solidFill>
                <a:latin typeface="Arial" panose="020B0604020202020204" pitchFamily="34" charset="0"/>
                <a:cs typeface="Arial" panose="020B0604020202020204" pitchFamily="34" charset="0"/>
              </a:rPr>
              <a:t>III. </a:t>
            </a:r>
            <a:r>
              <a:rPr lang="en-US" sz="3200" b="1" dirty="0" err="1">
                <a:solidFill>
                  <a:srgbClr val="FF0000"/>
                </a:solidFill>
                <a:latin typeface="Arial" panose="020B0604020202020204" pitchFamily="34" charset="0"/>
                <a:cs typeface="Arial" panose="020B0604020202020204" pitchFamily="34" charset="0"/>
              </a:rPr>
              <a:t>Các</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nội</a:t>
            </a:r>
            <a:r>
              <a:rPr lang="en-US" sz="3200" b="1" dirty="0">
                <a:solidFill>
                  <a:srgbClr val="FF0000"/>
                </a:solidFill>
                <a:latin typeface="Arial" panose="020B0604020202020204" pitchFamily="34" charset="0"/>
                <a:cs typeface="Arial" panose="020B0604020202020204" pitchFamily="34" charset="0"/>
              </a:rPr>
              <a:t> dung </a:t>
            </a:r>
            <a:r>
              <a:rPr lang="en-US" sz="3200" b="1" dirty="0" err="1">
                <a:solidFill>
                  <a:srgbClr val="FF0000"/>
                </a:solidFill>
                <a:latin typeface="Arial" panose="020B0604020202020204" pitchFamily="34" charset="0"/>
                <a:cs typeface="Arial" panose="020B0604020202020204" pitchFamily="34" charset="0"/>
              </a:rPr>
              <a:t>quản</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lý</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hồ</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sơ</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sức</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khỏe</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của</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học</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sinh</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trong</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trường</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học</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tiếp</a:t>
            </a:r>
            <a:r>
              <a:rPr lang="en-US" sz="3200" b="1" dirty="0">
                <a:solidFill>
                  <a:srgbClr val="FF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171860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0"/>
            <a:ext cx="8077200" cy="4343400"/>
          </a:xfrm>
        </p:spPr>
        <p:txBody>
          <a:bodyPr>
            <a:normAutofit/>
          </a:bodyPr>
          <a:lstStyle/>
          <a:p>
            <a:pPr algn="just"/>
            <a:r>
              <a:rPr lang="pt-BR" dirty="0"/>
              <a:t>Có phối hợp với cơ sở y tế địa phương trong việc tổ chức các chiến dịch tiêm chủng, uống vắc xin phòng bệnh cho học sinh</a:t>
            </a:r>
          </a:p>
          <a:p>
            <a:pPr algn="just"/>
            <a:r>
              <a:rPr lang="pt-BR" dirty="0"/>
              <a:t>Có thông báo định kỳ tối thiểu 01 lần/năm học và khi cần thiết về tình hình sức khoẻ của học sinh cho cha mẹ hoặc người giám hộ của học sinh</a:t>
            </a:r>
            <a:endParaRPr lang="en-US" dirty="0"/>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21</a:t>
            </a:fld>
            <a:endParaRPr lang="en-US" dirty="0"/>
          </a:p>
        </p:txBody>
      </p:sp>
      <p:sp>
        <p:nvSpPr>
          <p:cNvPr id="6" name="Title 1"/>
          <p:cNvSpPr>
            <a:spLocks noGrp="1"/>
          </p:cNvSpPr>
          <p:nvPr>
            <p:ph type="title"/>
          </p:nvPr>
        </p:nvSpPr>
        <p:spPr>
          <a:xfrm>
            <a:off x="304800" y="381000"/>
            <a:ext cx="8610600" cy="792162"/>
          </a:xfrm>
        </p:spPr>
        <p:txBody>
          <a:bodyPr>
            <a:noAutofit/>
          </a:bodyPr>
          <a:lstStyle/>
          <a:p>
            <a:r>
              <a:rPr lang="en-US" sz="3200" b="1" dirty="0">
                <a:solidFill>
                  <a:srgbClr val="FF0000"/>
                </a:solidFill>
                <a:latin typeface="Arial" panose="020B0604020202020204" pitchFamily="34" charset="0"/>
                <a:cs typeface="Arial" panose="020B0604020202020204" pitchFamily="34" charset="0"/>
              </a:rPr>
              <a:t>III. </a:t>
            </a:r>
            <a:r>
              <a:rPr lang="en-US" sz="3200" b="1" dirty="0" err="1">
                <a:solidFill>
                  <a:srgbClr val="FF0000"/>
                </a:solidFill>
                <a:latin typeface="Arial" panose="020B0604020202020204" pitchFamily="34" charset="0"/>
                <a:cs typeface="Arial" panose="020B0604020202020204" pitchFamily="34" charset="0"/>
              </a:rPr>
              <a:t>Các</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nội</a:t>
            </a:r>
            <a:r>
              <a:rPr lang="en-US" sz="3200" b="1" dirty="0">
                <a:solidFill>
                  <a:srgbClr val="FF0000"/>
                </a:solidFill>
                <a:latin typeface="Arial" panose="020B0604020202020204" pitchFamily="34" charset="0"/>
                <a:cs typeface="Arial" panose="020B0604020202020204" pitchFamily="34" charset="0"/>
              </a:rPr>
              <a:t> dung </a:t>
            </a:r>
            <a:r>
              <a:rPr lang="en-US" sz="3200" b="1" dirty="0" err="1">
                <a:solidFill>
                  <a:srgbClr val="FF0000"/>
                </a:solidFill>
                <a:latin typeface="Arial" panose="020B0604020202020204" pitchFamily="34" charset="0"/>
                <a:cs typeface="Arial" panose="020B0604020202020204" pitchFamily="34" charset="0"/>
              </a:rPr>
              <a:t>quản</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lý</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hồ</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sơ</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sức</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khỏe</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của</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học</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sinh</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trong</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trường</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học</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tiếp</a:t>
            </a:r>
            <a:r>
              <a:rPr lang="en-US" sz="3200" b="1" dirty="0">
                <a:solidFill>
                  <a:srgbClr val="FF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7755375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343400"/>
          </a:xfrm>
        </p:spPr>
        <p:txBody>
          <a:bodyPr>
            <a:normAutofit/>
          </a:bodyPr>
          <a:lstStyle/>
          <a:p>
            <a:pPr algn="just"/>
            <a:r>
              <a:rPr lang="pt-BR" dirty="0"/>
              <a:t>Có ghi chép đầy đủ vào sổ khám bệnh, sổ theo dõi sức khỏe học sinh, sổ theo dõi tổng hợp tình trạng sức khỏe học sinh</a:t>
            </a:r>
          </a:p>
          <a:p>
            <a:pPr algn="just"/>
            <a:r>
              <a:rPr lang="pt-BR" dirty="0"/>
              <a:t>Thường xuyên kiểm tra, giám sát các điều kiện học tập, vệ sinh trường lớp, an toàn thực phẩm, cung cấp nước uống, xà phòng rửa tay</a:t>
            </a:r>
            <a:endParaRPr lang="en-US" dirty="0"/>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22</a:t>
            </a:fld>
            <a:endParaRPr lang="en-US" dirty="0"/>
          </a:p>
        </p:txBody>
      </p:sp>
      <p:sp>
        <p:nvSpPr>
          <p:cNvPr id="6" name="Title 1"/>
          <p:cNvSpPr>
            <a:spLocks noGrp="1"/>
          </p:cNvSpPr>
          <p:nvPr>
            <p:ph type="title"/>
          </p:nvPr>
        </p:nvSpPr>
        <p:spPr>
          <a:xfrm>
            <a:off x="304800" y="381000"/>
            <a:ext cx="8610600" cy="792162"/>
          </a:xfrm>
        </p:spPr>
        <p:txBody>
          <a:bodyPr>
            <a:noAutofit/>
          </a:bodyPr>
          <a:lstStyle/>
          <a:p>
            <a:r>
              <a:rPr lang="en-US" sz="3200" b="1" dirty="0">
                <a:solidFill>
                  <a:srgbClr val="FF0000"/>
                </a:solidFill>
                <a:latin typeface="Arial" panose="020B0604020202020204" pitchFamily="34" charset="0"/>
                <a:cs typeface="Arial" panose="020B0604020202020204" pitchFamily="34" charset="0"/>
              </a:rPr>
              <a:t>III. </a:t>
            </a:r>
            <a:r>
              <a:rPr lang="en-US" sz="3200" b="1" dirty="0" err="1">
                <a:solidFill>
                  <a:srgbClr val="FF0000"/>
                </a:solidFill>
                <a:latin typeface="Arial" panose="020B0604020202020204" pitchFamily="34" charset="0"/>
                <a:cs typeface="Arial" panose="020B0604020202020204" pitchFamily="34" charset="0"/>
              </a:rPr>
              <a:t>Các</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nội</a:t>
            </a:r>
            <a:r>
              <a:rPr lang="en-US" sz="3200" b="1" dirty="0">
                <a:solidFill>
                  <a:srgbClr val="FF0000"/>
                </a:solidFill>
                <a:latin typeface="Arial" panose="020B0604020202020204" pitchFamily="34" charset="0"/>
                <a:cs typeface="Arial" panose="020B0604020202020204" pitchFamily="34" charset="0"/>
              </a:rPr>
              <a:t> dung </a:t>
            </a:r>
            <a:r>
              <a:rPr lang="en-US" sz="3200" b="1" dirty="0" err="1">
                <a:solidFill>
                  <a:srgbClr val="FF0000"/>
                </a:solidFill>
                <a:latin typeface="Arial" panose="020B0604020202020204" pitchFamily="34" charset="0"/>
                <a:cs typeface="Arial" panose="020B0604020202020204" pitchFamily="34" charset="0"/>
              </a:rPr>
              <a:t>quản</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lý</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hồ</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sơ</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sức</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khỏe</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của</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học</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sinh</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trong</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trường</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học</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tiếp</a:t>
            </a:r>
            <a:r>
              <a:rPr lang="en-US" sz="3200" b="1" dirty="0">
                <a:solidFill>
                  <a:srgbClr val="FF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750999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47800"/>
            <a:ext cx="7848600" cy="4343400"/>
          </a:xfrm>
        </p:spPr>
        <p:txBody>
          <a:bodyPr>
            <a:normAutofit/>
          </a:bodyPr>
          <a:lstStyle/>
          <a:p>
            <a:pPr algn="just"/>
            <a:r>
              <a:rPr lang="pt-BR" dirty="0"/>
              <a:t>Chủ động triển khai các biện pháp và chế độ vệ sinh phòng, chống dịch theo quy định tại Thông tư số 46/2010/TT-BYT và các hướng dẫn khác của cơ quan y tế</a:t>
            </a:r>
          </a:p>
          <a:p>
            <a:pPr algn="just"/>
            <a:r>
              <a:rPr lang="pt-BR" dirty="0"/>
              <a:t>Có tổ chức triển khai các chương trình y tế, phong trào vệ sinh phòng bệnh, tăng cường hoạt động thể lực, dinh dưỡng hợp lý</a:t>
            </a:r>
            <a:endParaRPr lang="en-US" dirty="0"/>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23</a:t>
            </a:fld>
            <a:endParaRPr lang="en-US" dirty="0"/>
          </a:p>
        </p:txBody>
      </p:sp>
      <p:sp>
        <p:nvSpPr>
          <p:cNvPr id="6" name="Title 1"/>
          <p:cNvSpPr>
            <a:spLocks noGrp="1"/>
          </p:cNvSpPr>
          <p:nvPr>
            <p:ph type="title"/>
          </p:nvPr>
        </p:nvSpPr>
        <p:spPr>
          <a:xfrm>
            <a:off x="304800" y="381000"/>
            <a:ext cx="8610600" cy="792162"/>
          </a:xfrm>
        </p:spPr>
        <p:txBody>
          <a:bodyPr>
            <a:noAutofit/>
          </a:bodyPr>
          <a:lstStyle/>
          <a:p>
            <a:r>
              <a:rPr lang="en-US" sz="3200" b="1" dirty="0">
                <a:solidFill>
                  <a:srgbClr val="FF0000"/>
                </a:solidFill>
                <a:latin typeface="Arial" panose="020B0604020202020204" pitchFamily="34" charset="0"/>
                <a:cs typeface="Arial" panose="020B0604020202020204" pitchFamily="34" charset="0"/>
              </a:rPr>
              <a:t>III. </a:t>
            </a:r>
            <a:r>
              <a:rPr lang="en-US" sz="3200" b="1" dirty="0" err="1">
                <a:solidFill>
                  <a:srgbClr val="FF0000"/>
                </a:solidFill>
                <a:latin typeface="Arial" panose="020B0604020202020204" pitchFamily="34" charset="0"/>
                <a:cs typeface="Arial" panose="020B0604020202020204" pitchFamily="34" charset="0"/>
              </a:rPr>
              <a:t>Các</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nội</a:t>
            </a:r>
            <a:r>
              <a:rPr lang="en-US" sz="3200" b="1" dirty="0">
                <a:solidFill>
                  <a:srgbClr val="FF0000"/>
                </a:solidFill>
                <a:latin typeface="Arial" panose="020B0604020202020204" pitchFamily="34" charset="0"/>
                <a:cs typeface="Arial" panose="020B0604020202020204" pitchFamily="34" charset="0"/>
              </a:rPr>
              <a:t> dung </a:t>
            </a:r>
            <a:r>
              <a:rPr lang="en-US" sz="3200" b="1" dirty="0" err="1">
                <a:solidFill>
                  <a:srgbClr val="FF0000"/>
                </a:solidFill>
                <a:latin typeface="Arial" panose="020B0604020202020204" pitchFamily="34" charset="0"/>
                <a:cs typeface="Arial" panose="020B0604020202020204" pitchFamily="34" charset="0"/>
              </a:rPr>
              <a:t>quản</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lý</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hồ</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sơ</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sức</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khỏe</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của</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học</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sinh</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trong</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trường</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học</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tiếp</a:t>
            </a:r>
            <a:r>
              <a:rPr lang="en-US" sz="3200" b="1" dirty="0">
                <a:solidFill>
                  <a:srgbClr val="FF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1246698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7400"/>
            <a:ext cx="8229600" cy="1143000"/>
          </a:xfrm>
        </p:spPr>
        <p:txBody>
          <a:bodyPr/>
          <a:lstStyle/>
          <a:p>
            <a:r>
              <a:rPr lang="en-US" b="1">
                <a:solidFill>
                  <a:srgbClr val="FF0000"/>
                </a:solidFill>
              </a:rPr>
              <a:t>XIN TRÂN TRỌNG CẢM ƠN!</a:t>
            </a:r>
          </a:p>
        </p:txBody>
      </p:sp>
      <p:sp>
        <p:nvSpPr>
          <p:cNvPr id="3" name="Slide Number Placeholder 2">
            <a:extLst>
              <a:ext uri="{FF2B5EF4-FFF2-40B4-BE49-F238E27FC236}">
                <a16:creationId xmlns:a16="http://schemas.microsoft.com/office/drawing/2014/main" id="{47AE927C-F2E0-4B64-9777-A70586EB018F}"/>
              </a:ext>
            </a:extLst>
          </p:cNvPr>
          <p:cNvSpPr>
            <a:spLocks noGrp="1"/>
          </p:cNvSpPr>
          <p:nvPr>
            <p:ph type="sldNum" sz="quarter" idx="12"/>
          </p:nvPr>
        </p:nvSpPr>
        <p:spPr/>
        <p:txBody>
          <a:bodyPr/>
          <a:lstStyle/>
          <a:p>
            <a:fld id="{C095D1BB-4319-4CBD-BB20-F7ADE7D39F36}" type="slidenum">
              <a:rPr lang="en-US" smtClean="0"/>
              <a:t>24</a:t>
            </a:fld>
            <a:endParaRPr lang="en-US"/>
          </a:p>
        </p:txBody>
      </p:sp>
    </p:spTree>
    <p:extLst>
      <p:ext uri="{BB962C8B-B14F-4D97-AF65-F5344CB8AC3E}">
        <p14:creationId xmlns:p14="http://schemas.microsoft.com/office/powerpoint/2010/main" val="2082319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19400"/>
            <a:ext cx="8229600" cy="792162"/>
          </a:xfrm>
        </p:spPr>
        <p:txBody>
          <a:bodyPr>
            <a:normAutofit/>
          </a:bodyPr>
          <a:lstStyle/>
          <a:p>
            <a:r>
              <a:rPr lang="en-US" b="1" dirty="0">
                <a:solidFill>
                  <a:srgbClr val="FF0000"/>
                </a:solidFill>
                <a:latin typeface="Arial" panose="020B0604020202020204" pitchFamily="34" charset="0"/>
                <a:cs typeface="Arial" panose="020B0604020202020204" pitchFamily="34" charset="0"/>
              </a:rPr>
              <a:t>I. XÂY DỰNG KẾ HOẠCH</a:t>
            </a: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3</a:t>
            </a:fld>
            <a:endParaRPr lang="en-US" dirty="0"/>
          </a:p>
        </p:txBody>
      </p:sp>
    </p:spTree>
    <p:extLst>
      <p:ext uri="{BB962C8B-B14F-4D97-AF65-F5344CB8AC3E}">
        <p14:creationId xmlns:p14="http://schemas.microsoft.com/office/powerpoint/2010/main" val="3780780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normAutofit fontScale="90000"/>
          </a:bodyPr>
          <a:lstStyle/>
          <a:p>
            <a:r>
              <a:rPr lang="nl-NL" b="1" dirty="0">
                <a:solidFill>
                  <a:srgbClr val="FF0000"/>
                </a:solidFill>
              </a:rPr>
              <a:t>Mục đích xây dựng kế hoạch</a:t>
            </a:r>
            <a:r>
              <a:rPr lang="nl-NL" dirty="0">
                <a:solidFill>
                  <a:srgbClr val="FF0000"/>
                </a:solidFill>
              </a:rPr>
              <a:t/>
            </a:r>
            <a:br>
              <a:rPr lang="nl-NL" dirty="0">
                <a:solidFill>
                  <a:srgbClr val="FF0000"/>
                </a:solidFill>
              </a:rPr>
            </a:br>
            <a:r>
              <a:rPr lang="en-US" b="1" dirty="0" err="1">
                <a:solidFill>
                  <a:srgbClr val="FF0000"/>
                </a:solidFill>
              </a:rPr>
              <a:t>triển</a:t>
            </a:r>
            <a:r>
              <a:rPr lang="en-US" b="1" dirty="0">
                <a:solidFill>
                  <a:srgbClr val="FF0000"/>
                </a:solidFill>
              </a:rPr>
              <a:t> </a:t>
            </a:r>
            <a:r>
              <a:rPr lang="en-US" b="1" dirty="0" err="1">
                <a:solidFill>
                  <a:srgbClr val="FF0000"/>
                </a:solidFill>
              </a:rPr>
              <a:t>khai</a:t>
            </a:r>
            <a:r>
              <a:rPr lang="en-US" b="1" dirty="0">
                <a:solidFill>
                  <a:srgbClr val="FF0000"/>
                </a:solidFill>
              </a:rPr>
              <a:t> </a:t>
            </a:r>
            <a:r>
              <a:rPr lang="en-US" b="1" dirty="0" err="1">
                <a:solidFill>
                  <a:srgbClr val="FF0000"/>
                </a:solidFill>
              </a:rPr>
              <a:t>công</a:t>
            </a:r>
            <a:r>
              <a:rPr lang="en-US" b="1" dirty="0">
                <a:solidFill>
                  <a:srgbClr val="FF0000"/>
                </a:solidFill>
              </a:rPr>
              <a:t> </a:t>
            </a:r>
            <a:r>
              <a:rPr lang="en-US" b="1" dirty="0" err="1">
                <a:solidFill>
                  <a:srgbClr val="FF0000"/>
                </a:solidFill>
              </a:rPr>
              <a:t>tác</a:t>
            </a:r>
            <a:r>
              <a:rPr lang="en-US" b="1" dirty="0">
                <a:solidFill>
                  <a:srgbClr val="FF0000"/>
                </a:solidFill>
              </a:rPr>
              <a:t> y </a:t>
            </a:r>
            <a:r>
              <a:rPr lang="en-US" b="1" dirty="0" err="1">
                <a:solidFill>
                  <a:srgbClr val="FF0000"/>
                </a:solidFill>
              </a:rPr>
              <a:t>tế</a:t>
            </a:r>
            <a:r>
              <a:rPr lang="en-US" b="1" dirty="0">
                <a:solidFill>
                  <a:srgbClr val="FF0000"/>
                </a:solidFill>
              </a:rPr>
              <a:t> </a:t>
            </a:r>
            <a:r>
              <a:rPr lang="en-US" b="1" dirty="0" err="1">
                <a:solidFill>
                  <a:srgbClr val="FF0000"/>
                </a:solidFill>
              </a:rPr>
              <a:t>trường</a:t>
            </a:r>
            <a:r>
              <a:rPr lang="en-US" b="1" dirty="0">
                <a:solidFill>
                  <a:srgbClr val="FF0000"/>
                </a:solidFill>
              </a:rPr>
              <a:t> </a:t>
            </a:r>
            <a:r>
              <a:rPr lang="en-US" b="1" dirty="0" err="1">
                <a:solidFill>
                  <a:srgbClr val="FF0000"/>
                </a:solidFill>
              </a:rPr>
              <a:t>học</a:t>
            </a:r>
            <a:endParaRPr lang="en-US"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85800" y="1668370"/>
            <a:ext cx="7315200" cy="4343400"/>
          </a:xfrm>
        </p:spPr>
        <p:txBody>
          <a:bodyPr>
            <a:normAutofit lnSpcReduction="10000"/>
          </a:bodyPr>
          <a:lstStyle/>
          <a:p>
            <a:pPr algn="just">
              <a:buFont typeface="Wingdings" panose="05000000000000000000" pitchFamily="2" charset="2"/>
              <a:buChar char="Ø"/>
            </a:pPr>
            <a:r>
              <a:rPr lang="nl-NL" dirty="0"/>
              <a:t>Nhân viên y tế trường học (NVYTTH) xây dựng kế hoạch </a:t>
            </a:r>
            <a:r>
              <a:rPr lang="pt-BR" dirty="0"/>
              <a:t>nhằm đưa ra các công việc cần phải thực hiện trong một khoảng thời gian nhất định (thường là 1 năm học), theo một trình tự, với các nguồn lực khả thi có thể đạt được những mục tiêu về bảo vệ, chăm sóc và nâng cao sức khỏe cho trẻ em, học sinh trong nhà trường.</a:t>
            </a:r>
            <a:endParaRPr lang="vi-VN" sz="2800" dirty="0">
              <a:latin typeface="Arial" panose="020B0604020202020204" pitchFamily="34" charset="0"/>
              <a:cs typeface="Arial" panose="020B0604020202020204" pitchFamily="34" charset="0"/>
            </a:endParaRPr>
          </a:p>
          <a:p>
            <a:pPr algn="just">
              <a:buFont typeface="Wingdings" panose="05000000000000000000" pitchFamily="2" charset="2"/>
              <a:buChar char="v"/>
            </a:pPr>
            <a:endParaRPr lang="pt-BR" b="1" i="1" dirty="0"/>
          </a:p>
          <a:p>
            <a:pPr marL="0" indent="0" algn="just">
              <a:buNone/>
            </a:pPr>
            <a:endParaRPr lang="en-US" dirty="0"/>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4</a:t>
            </a:fld>
            <a:endParaRPr lang="en-US" dirty="0"/>
          </a:p>
        </p:txBody>
      </p:sp>
    </p:spTree>
    <p:extLst>
      <p:ext uri="{BB962C8B-B14F-4D97-AF65-F5344CB8AC3E}">
        <p14:creationId xmlns:p14="http://schemas.microsoft.com/office/powerpoint/2010/main" val="1028851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3200"/>
            <a:ext cx="8229600" cy="792162"/>
          </a:xfrm>
        </p:spPr>
        <p:txBody>
          <a:bodyPr>
            <a:normAutofit/>
          </a:bodyPr>
          <a:lstStyle/>
          <a:p>
            <a:r>
              <a:rPr lang="nl-NL" b="1" dirty="0">
                <a:solidFill>
                  <a:srgbClr val="FF0000"/>
                </a:solidFill>
              </a:rPr>
              <a:t>Các bước xây dựng kế hoạch</a:t>
            </a:r>
            <a:endParaRPr lang="en-US" b="1" dirty="0">
              <a:solidFill>
                <a:srgbClr val="FF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5</a:t>
            </a:fld>
            <a:endParaRPr lang="en-US" dirty="0"/>
          </a:p>
        </p:txBody>
      </p:sp>
    </p:spTree>
    <p:extLst>
      <p:ext uri="{BB962C8B-B14F-4D97-AF65-F5344CB8AC3E}">
        <p14:creationId xmlns:p14="http://schemas.microsoft.com/office/powerpoint/2010/main" val="3055578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792162"/>
          </a:xfrm>
        </p:spPr>
        <p:txBody>
          <a:bodyPr>
            <a:normAutofit fontScale="90000"/>
          </a:bodyPr>
          <a:lstStyle/>
          <a:p>
            <a:pPr>
              <a:spcBef>
                <a:spcPts val="0"/>
              </a:spcBef>
              <a:buFont typeface="Wingdings" panose="05000000000000000000" pitchFamily="2" charset="2"/>
              <a:buChar char="Ø"/>
            </a:pPr>
            <a:r>
              <a:rPr lang="vi-VN" sz="3200" b="1" i="1" dirty="0">
                <a:solidFill>
                  <a:srgbClr val="FF0000"/>
                </a:solidFill>
              </a:rPr>
              <a:t>Bước 1</a:t>
            </a:r>
            <a:r>
              <a:rPr lang="en-US" sz="3200" b="1" i="1" dirty="0">
                <a:solidFill>
                  <a:srgbClr val="FF0000"/>
                </a:solidFill>
              </a:rPr>
              <a:t>.</a:t>
            </a:r>
            <a:r>
              <a:rPr lang="vi-VN" sz="3200" b="1" i="1" dirty="0">
                <a:solidFill>
                  <a:srgbClr val="FF0000"/>
                </a:solidFill>
              </a:rPr>
              <a:t> Phân tích tình hình, xác định</a:t>
            </a:r>
            <a:r>
              <a:rPr lang="en-US" sz="3200" b="1" i="1" dirty="0">
                <a:solidFill>
                  <a:srgbClr val="FF0000"/>
                </a:solidFill>
              </a:rPr>
              <a:t> </a:t>
            </a:r>
            <a:r>
              <a:rPr lang="en-US" sz="3200" b="1" i="1" dirty="0" err="1">
                <a:solidFill>
                  <a:srgbClr val="FF0000"/>
                </a:solidFill>
              </a:rPr>
              <a:t>các</a:t>
            </a:r>
            <a:r>
              <a:rPr lang="vi-VN" sz="3200" b="1" i="1" dirty="0">
                <a:solidFill>
                  <a:srgbClr val="FF0000"/>
                </a:solidFill>
              </a:rPr>
              <a:t> vấn </a:t>
            </a:r>
            <a:r>
              <a:rPr lang="vi-VN" sz="3200" b="1" i="1">
                <a:solidFill>
                  <a:srgbClr val="FF0000"/>
                </a:solidFill>
              </a:rPr>
              <a:t>đề </a:t>
            </a:r>
            <a:r>
              <a:rPr lang="en-US" sz="3200" b="1" i="1">
                <a:solidFill>
                  <a:srgbClr val="FF0000"/>
                </a:solidFill>
              </a:rPr>
              <a:t>SK tồn tại,</a:t>
            </a:r>
            <a:r>
              <a:rPr lang="vi-VN" sz="3200" b="1" i="1">
                <a:solidFill>
                  <a:srgbClr val="FF0000"/>
                </a:solidFill>
              </a:rPr>
              <a:t> </a:t>
            </a:r>
            <a:r>
              <a:rPr lang="en-US" sz="3200" b="1" i="1" dirty="0" err="1">
                <a:solidFill>
                  <a:srgbClr val="FF0000"/>
                </a:solidFill>
              </a:rPr>
              <a:t>lựa</a:t>
            </a:r>
            <a:r>
              <a:rPr lang="en-US" sz="3200" b="1" i="1" dirty="0">
                <a:solidFill>
                  <a:srgbClr val="FF0000"/>
                </a:solidFill>
              </a:rPr>
              <a:t> </a:t>
            </a:r>
            <a:r>
              <a:rPr lang="en-US" sz="3200" b="1" i="1" dirty="0" err="1">
                <a:solidFill>
                  <a:srgbClr val="FF0000"/>
                </a:solidFill>
              </a:rPr>
              <a:t>chọn</a:t>
            </a:r>
            <a:r>
              <a:rPr lang="en-US" sz="3200" b="1" i="1" dirty="0">
                <a:solidFill>
                  <a:srgbClr val="FF0000"/>
                </a:solidFill>
              </a:rPr>
              <a:t> </a:t>
            </a:r>
            <a:r>
              <a:rPr lang="vi-VN" sz="3200" b="1" i="1" dirty="0">
                <a:solidFill>
                  <a:srgbClr val="FF0000"/>
                </a:solidFill>
              </a:rPr>
              <a:t>vấn </a:t>
            </a:r>
            <a:r>
              <a:rPr lang="vi-VN" sz="3200" b="1" i="1">
                <a:solidFill>
                  <a:srgbClr val="FF0000"/>
                </a:solidFill>
              </a:rPr>
              <a:t>đề </a:t>
            </a:r>
            <a:r>
              <a:rPr lang="en-US" sz="3200" b="1" i="1">
                <a:solidFill>
                  <a:srgbClr val="FF0000"/>
                </a:solidFill>
              </a:rPr>
              <a:t>SK </a:t>
            </a:r>
            <a:r>
              <a:rPr lang="vi-VN" sz="3200" b="1" i="1">
                <a:solidFill>
                  <a:srgbClr val="FF0000"/>
                </a:solidFill>
              </a:rPr>
              <a:t>ưu </a:t>
            </a:r>
            <a:r>
              <a:rPr lang="vi-VN" sz="3200" b="1" i="1" dirty="0">
                <a:solidFill>
                  <a:srgbClr val="FF0000"/>
                </a:solidFill>
              </a:rPr>
              <a:t>tiên tại trường học</a:t>
            </a:r>
            <a:endParaRPr lang="en-US" sz="3200" b="1" i="1" dirty="0">
              <a:solidFill>
                <a:srgbClr val="FF0000"/>
              </a:solidFill>
            </a:endParaRPr>
          </a:p>
        </p:txBody>
      </p:sp>
      <p:sp>
        <p:nvSpPr>
          <p:cNvPr id="3" name="Content Placeholder 2"/>
          <p:cNvSpPr>
            <a:spLocks noGrp="1"/>
          </p:cNvSpPr>
          <p:nvPr>
            <p:ph idx="1"/>
          </p:nvPr>
        </p:nvSpPr>
        <p:spPr>
          <a:xfrm>
            <a:off x="228600" y="1219200"/>
            <a:ext cx="8686800" cy="4343400"/>
          </a:xfrm>
        </p:spPr>
        <p:txBody>
          <a:bodyPr>
            <a:noAutofit/>
          </a:bodyPr>
          <a:lstStyle/>
          <a:p>
            <a:pPr algn="just">
              <a:spcBef>
                <a:spcPts val="0"/>
              </a:spcBef>
            </a:pPr>
            <a:r>
              <a:rPr lang="pt-BR" sz="2200" i="1">
                <a:solidFill>
                  <a:srgbClr val="FF0000"/>
                </a:solidFill>
                <a:latin typeface="Arial" panose="020B0604020202020204" pitchFamily="34" charset="0"/>
                <a:cs typeface="Arial" panose="020B0604020202020204" pitchFamily="34" charset="0"/>
              </a:rPr>
              <a:t>Thu </a:t>
            </a:r>
            <a:r>
              <a:rPr lang="pt-BR" sz="2200" i="1" dirty="0">
                <a:solidFill>
                  <a:srgbClr val="FF0000"/>
                </a:solidFill>
                <a:latin typeface="Arial" panose="020B0604020202020204" pitchFamily="34" charset="0"/>
                <a:cs typeface="Arial" panose="020B0604020202020204" pitchFamily="34" charset="0"/>
              </a:rPr>
              <a:t>thập thông tin để đánh giá </a:t>
            </a:r>
            <a:r>
              <a:rPr lang="pt-BR" sz="2200" i="1">
                <a:solidFill>
                  <a:srgbClr val="FF0000"/>
                </a:solidFill>
                <a:latin typeface="Arial" panose="020B0604020202020204" pitchFamily="34" charset="0"/>
                <a:cs typeface="Arial" panose="020B0604020202020204" pitchFamily="34" charset="0"/>
              </a:rPr>
              <a:t>tình hình:</a:t>
            </a:r>
            <a:r>
              <a:rPr lang="pt-BR" sz="2200">
                <a:solidFill>
                  <a:srgbClr val="FF0000"/>
                </a:solidFill>
                <a:latin typeface="Arial" panose="020B0604020202020204" pitchFamily="34" charset="0"/>
                <a:cs typeface="Arial" panose="020B0604020202020204" pitchFamily="34" charset="0"/>
              </a:rPr>
              <a:t> </a:t>
            </a:r>
            <a:r>
              <a:rPr lang="nl-NL" sz="2200">
                <a:latin typeface="Arial" panose="020B0604020202020204" pitchFamily="34" charset="0"/>
                <a:cs typeface="Arial" panose="020B0604020202020204" pitchFamily="34" charset="0"/>
              </a:rPr>
              <a:t>NVYTTH</a:t>
            </a:r>
            <a:r>
              <a:rPr lang="nl-NL" sz="2200" b="1" i="1">
                <a:latin typeface="Arial" panose="020B0604020202020204" pitchFamily="34" charset="0"/>
                <a:cs typeface="Arial" panose="020B0604020202020204" pitchFamily="34" charset="0"/>
              </a:rPr>
              <a:t> </a:t>
            </a:r>
            <a:r>
              <a:rPr lang="pt-BR" sz="2200">
                <a:latin typeface="Arial" panose="020B0604020202020204" pitchFamily="34" charset="0"/>
                <a:cs typeface="Arial" panose="020B0604020202020204" pitchFamily="34" charset="0"/>
              </a:rPr>
              <a:t>cần thu thập thông tin để đánh giá tình hình hiện tại nhằm trả lời cho câu hỏi "Tình hình công tác y tế trường học trường ta hiện nay như thế nào?". </a:t>
            </a:r>
            <a:endParaRPr lang="en-US" sz="2200" dirty="0">
              <a:latin typeface="Arial" panose="020B0604020202020204" pitchFamily="34" charset="0"/>
              <a:cs typeface="Arial" panose="020B0604020202020204" pitchFamily="34" charset="0"/>
            </a:endParaRPr>
          </a:p>
          <a:p>
            <a:pPr algn="just">
              <a:spcBef>
                <a:spcPts val="0"/>
              </a:spcBef>
            </a:pPr>
            <a:r>
              <a:rPr lang="pt-BR" sz="2200" i="1">
                <a:solidFill>
                  <a:srgbClr val="FF0000"/>
                </a:solidFill>
                <a:latin typeface="Arial" panose="020B0604020202020204" pitchFamily="34" charset="0"/>
                <a:cs typeface="Arial" panose="020B0604020202020204" pitchFamily="34" charset="0"/>
              </a:rPr>
              <a:t>Xác </a:t>
            </a:r>
            <a:r>
              <a:rPr lang="pt-BR" sz="2200" i="1" dirty="0">
                <a:solidFill>
                  <a:srgbClr val="FF0000"/>
                </a:solidFill>
                <a:latin typeface="Arial" panose="020B0604020202020204" pitchFamily="34" charset="0"/>
                <a:cs typeface="Arial" panose="020B0604020202020204" pitchFamily="34" charset="0"/>
              </a:rPr>
              <a:t>định vấn đề </a:t>
            </a:r>
            <a:r>
              <a:rPr lang="pt-BR" sz="2200" i="1">
                <a:solidFill>
                  <a:srgbClr val="FF0000"/>
                </a:solidFill>
                <a:latin typeface="Arial" panose="020B0604020202020204" pitchFamily="34" charset="0"/>
                <a:cs typeface="Arial" panose="020B0604020202020204" pitchFamily="34" charset="0"/>
              </a:rPr>
              <a:t>ưu tiên</a:t>
            </a:r>
            <a:r>
              <a:rPr lang="pt-BR" sz="2200" i="1">
                <a:latin typeface="Arial" panose="020B0604020202020204" pitchFamily="34" charset="0"/>
                <a:cs typeface="Arial" panose="020B0604020202020204" pitchFamily="34" charset="0"/>
              </a:rPr>
              <a:t>: </a:t>
            </a:r>
            <a:r>
              <a:rPr lang="pt-BR" sz="2200">
                <a:latin typeface="Arial" panose="020B0604020202020204" pitchFamily="34" charset="0"/>
                <a:cs typeface="Arial" panose="020B0604020202020204" pitchFamily="34" charset="0"/>
              </a:rPr>
              <a:t>Sau khi thu thập thông tin cần thiết và phân tích tình hình, </a:t>
            </a:r>
            <a:r>
              <a:rPr lang="nl-NL" sz="2200">
                <a:latin typeface="Arial" panose="020B0604020202020204" pitchFamily="34" charset="0"/>
                <a:cs typeface="Arial" panose="020B0604020202020204" pitchFamily="34" charset="0"/>
              </a:rPr>
              <a:t>NVYTTH sẽ</a:t>
            </a:r>
            <a:r>
              <a:rPr lang="pt-BR" sz="2200">
                <a:latin typeface="Arial" panose="020B0604020202020204" pitchFamily="34" charset="0"/>
                <a:cs typeface="Arial" panose="020B0604020202020204" pitchFamily="34" charset="0"/>
              </a:rPr>
              <a:t> phát hiện ra nhiều vấn đề cần phải giải quyết. Tuy vậy, không thể giải quyết tất cả các vấn đề cùng một thời điểm, để sử dụng nguồn lực một cách hiệu quả, </a:t>
            </a:r>
            <a:r>
              <a:rPr lang="nl-NL" sz="2200">
                <a:latin typeface="Arial" panose="020B0604020202020204" pitchFamily="34" charset="0"/>
                <a:cs typeface="Arial" panose="020B0604020202020204" pitchFamily="34" charset="0"/>
              </a:rPr>
              <a:t>NVYTTH cần </a:t>
            </a:r>
            <a:r>
              <a:rPr lang="pt-BR" sz="2200">
                <a:latin typeface="Arial" panose="020B0604020202020204" pitchFamily="34" charset="0"/>
                <a:cs typeface="Arial" panose="020B0604020202020204" pitchFamily="34" charset="0"/>
              </a:rPr>
              <a:t>cân nhắc vấn đề nào cần giải quyết trước, vấn đề nào cần giải quyết sau, do đó cần xác định ưu tiên.</a:t>
            </a:r>
            <a:endParaRPr lang="en-US" sz="2200" dirty="0">
              <a:latin typeface="Arial" panose="020B0604020202020204" pitchFamily="34" charset="0"/>
              <a:cs typeface="Arial" panose="020B0604020202020204" pitchFamily="34" charset="0"/>
            </a:endParaRPr>
          </a:p>
          <a:p>
            <a:pPr algn="just">
              <a:spcBef>
                <a:spcPts val="0"/>
              </a:spcBef>
            </a:pPr>
            <a:r>
              <a:rPr lang="pt-BR" sz="2200" i="1">
                <a:solidFill>
                  <a:srgbClr val="FF0000"/>
                </a:solidFill>
                <a:latin typeface="Arial" panose="020B0604020202020204" pitchFamily="34" charset="0"/>
                <a:cs typeface="Arial" panose="020B0604020202020204" pitchFamily="34" charset="0"/>
              </a:rPr>
              <a:t>Phân </a:t>
            </a:r>
            <a:r>
              <a:rPr lang="pt-BR" sz="2200" i="1" dirty="0">
                <a:solidFill>
                  <a:srgbClr val="FF0000"/>
                </a:solidFill>
                <a:latin typeface="Arial" panose="020B0604020202020204" pitchFamily="34" charset="0"/>
                <a:cs typeface="Arial" panose="020B0604020202020204" pitchFamily="34" charset="0"/>
              </a:rPr>
              <a:t>tích vấn đề</a:t>
            </a:r>
            <a:r>
              <a:rPr lang="pt-BR" sz="2200" i="1">
                <a:solidFill>
                  <a:srgbClr val="FF0000"/>
                </a:solidFill>
                <a:latin typeface="Arial" panose="020B0604020202020204" pitchFamily="34" charset="0"/>
                <a:cs typeface="Arial" panose="020B0604020202020204" pitchFamily="34" charset="0"/>
              </a:rPr>
              <a:t>: </a:t>
            </a:r>
            <a:r>
              <a:rPr lang="pt-BR" sz="2200">
                <a:latin typeface="Arial" panose="020B0604020202020204" pitchFamily="34" charset="0"/>
                <a:cs typeface="Arial" panose="020B0604020202020204" pitchFamily="34" charset="0"/>
              </a:rPr>
              <a:t>Phân tích vấn đề là một việc làm rất quan trọng tiếp theo các bước trên. Mục tiêu của phân tích vấn đề là xác định được các nguyên nhân gốc rễ, nguyên nhân trực tiếp, nguyên nhân gián tiếp, nguyên nhân có thể can thiệp được, nguyên nhân không thể can thiệp được để căn cứ vào đó có thể có các giải pháp can thiệp thích hợp.</a:t>
            </a:r>
            <a:endParaRPr lang="pt-BR" sz="2200" b="1" i="1" dirty="0">
              <a:latin typeface="Arial" panose="020B0604020202020204" pitchFamily="34" charset="0"/>
              <a:cs typeface="Arial" panose="020B0604020202020204" pitchFamily="34" charset="0"/>
            </a:endParaRPr>
          </a:p>
          <a:p>
            <a:pPr marL="0" indent="0" algn="just">
              <a:spcBef>
                <a:spcPts val="0"/>
              </a:spcBef>
              <a:buNone/>
            </a:pPr>
            <a:endParaRPr lang="en-US" sz="22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6</a:t>
            </a:fld>
            <a:endParaRPr lang="en-US" dirty="0"/>
          </a:p>
        </p:txBody>
      </p:sp>
    </p:spTree>
    <p:extLst>
      <p:ext uri="{BB962C8B-B14F-4D97-AF65-F5344CB8AC3E}">
        <p14:creationId xmlns:p14="http://schemas.microsoft.com/office/powerpoint/2010/main" val="2719480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792162"/>
          </a:xfrm>
        </p:spPr>
        <p:txBody>
          <a:bodyPr>
            <a:normAutofit/>
          </a:bodyPr>
          <a:lstStyle/>
          <a:p>
            <a:r>
              <a:rPr lang="en-US" sz="3200" b="1" dirty="0" err="1">
                <a:latin typeface="Arial" panose="020B0604020202020204" pitchFamily="34" charset="0"/>
                <a:cs typeface="Arial" panose="020B0604020202020204" pitchFamily="34" charset="0"/>
              </a:rPr>
              <a:t>Bư</a:t>
            </a:r>
            <a:r>
              <a:rPr lang="vi-VN" sz="3200" b="1" dirty="0">
                <a:latin typeface="Arial" panose="020B0604020202020204" pitchFamily="34" charset="0"/>
                <a:cs typeface="Arial" panose="020B0604020202020204" pitchFamily="34" charset="0"/>
              </a:rPr>
              <a:t>ớc 2</a:t>
            </a:r>
            <a:r>
              <a:rPr lang="en-US" sz="3200" b="1" dirty="0">
                <a:latin typeface="Arial" panose="020B0604020202020204" pitchFamily="34" charset="0"/>
                <a:cs typeface="Arial" panose="020B0604020202020204" pitchFamily="34" charset="0"/>
              </a:rPr>
              <a:t>.</a:t>
            </a:r>
            <a:r>
              <a:rPr lang="vi-VN" sz="3200" b="1" dirty="0">
                <a:latin typeface="Arial" panose="020B0604020202020204" pitchFamily="34" charset="0"/>
                <a:cs typeface="Arial" panose="020B0604020202020204" pitchFamily="34" charset="0"/>
              </a:rPr>
              <a:t> Xây dựng mục tiêu</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600" y="1600200"/>
            <a:ext cx="7848600" cy="4343400"/>
          </a:xfrm>
        </p:spPr>
        <p:txBody>
          <a:bodyPr>
            <a:normAutofit/>
          </a:bodyPr>
          <a:lstStyle/>
          <a:p>
            <a:pPr algn="just"/>
            <a:r>
              <a:rPr lang="pt-BR" dirty="0"/>
              <a:t>Để có được một mục tiêu tốt thì trước hết mục tiêu đó phải được xây dựng dựa trên cơ sở khoa học rõ ràng, tin cậy. Mục tiêu phải đảm bảo đầy đủ các tiêu chuẩn như có đối tượng, hoạt động rõ ràng, cụ thể, có thời gian, địa điểm, phải phù hợp, khả thi và đo lường được.</a:t>
            </a:r>
            <a:endParaRPr lang="en-US" dirty="0"/>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7</a:t>
            </a:fld>
            <a:endParaRPr lang="en-US" dirty="0"/>
          </a:p>
        </p:txBody>
      </p:sp>
    </p:spTree>
    <p:extLst>
      <p:ext uri="{BB962C8B-B14F-4D97-AF65-F5344CB8AC3E}">
        <p14:creationId xmlns:p14="http://schemas.microsoft.com/office/powerpoint/2010/main" val="1847608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792162"/>
          </a:xfrm>
        </p:spPr>
        <p:txBody>
          <a:bodyPr>
            <a:normAutofit/>
          </a:bodyPr>
          <a:lstStyle/>
          <a:p>
            <a:r>
              <a:rPr lang="vi-VN" sz="3200" b="1" dirty="0">
                <a:solidFill>
                  <a:srgbClr val="FF0000"/>
                </a:solidFill>
              </a:rPr>
              <a:t>Bước 3. Chọn giải pháp</a:t>
            </a:r>
            <a:endParaRPr lang="en-US" sz="3200" b="1" dirty="0">
              <a:solidFill>
                <a:srgbClr val="FF0000"/>
              </a:solidFill>
            </a:endParaRPr>
          </a:p>
        </p:txBody>
      </p:sp>
      <p:sp>
        <p:nvSpPr>
          <p:cNvPr id="3" name="Content Placeholder 2"/>
          <p:cNvSpPr>
            <a:spLocks noGrp="1"/>
          </p:cNvSpPr>
          <p:nvPr>
            <p:ph idx="1"/>
          </p:nvPr>
        </p:nvSpPr>
        <p:spPr>
          <a:xfrm>
            <a:off x="914400" y="990600"/>
            <a:ext cx="7696200" cy="4343400"/>
          </a:xfrm>
        </p:spPr>
        <p:txBody>
          <a:bodyPr>
            <a:normAutofit lnSpcReduction="10000"/>
          </a:bodyPr>
          <a:lstStyle/>
          <a:p>
            <a:pPr algn="just"/>
            <a:r>
              <a:rPr lang="pt-BR" dirty="0"/>
              <a:t>Để thực hiện được một giải pháp thì có thể có một hoặc nhiều phương pháp thực hiện khác nhau. Sau khi lựa chọn các giải pháp và phương pháp thực hiện, tiến hành phân tích khó khăn - thuận lợi của các phương pháp đó để xây dựng kế hoạch hành động phù hợp nhằm đạt được các mục tiêu đề ra. Mỗi vấn đề ưu tiên được giải quyết bằng một hoặc nhiều giải pháp.</a:t>
            </a:r>
            <a:endParaRPr lang="en-US" dirty="0"/>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8</a:t>
            </a:fld>
            <a:endParaRPr lang="en-US" dirty="0"/>
          </a:p>
        </p:txBody>
      </p:sp>
    </p:spTree>
    <p:extLst>
      <p:ext uri="{BB962C8B-B14F-4D97-AF65-F5344CB8AC3E}">
        <p14:creationId xmlns:p14="http://schemas.microsoft.com/office/powerpoint/2010/main" val="3347358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2238"/>
            <a:ext cx="8229600" cy="792162"/>
          </a:xfrm>
        </p:spPr>
        <p:txBody>
          <a:bodyPr>
            <a:normAutofit fontScale="90000"/>
          </a:bodyPr>
          <a:lstStyle/>
          <a:p>
            <a:r>
              <a:rPr lang="vi-VN" sz="3200" b="1" dirty="0">
                <a:solidFill>
                  <a:srgbClr val="FF0000"/>
                </a:solidFill>
              </a:rPr>
              <a:t>Bước </a:t>
            </a:r>
            <a:r>
              <a:rPr lang="en-US" sz="3200" b="1" dirty="0">
                <a:solidFill>
                  <a:srgbClr val="FF0000"/>
                </a:solidFill>
              </a:rPr>
              <a:t>4</a:t>
            </a:r>
            <a:r>
              <a:rPr lang="vi-VN" sz="3200" b="1" dirty="0">
                <a:solidFill>
                  <a:srgbClr val="FF0000"/>
                </a:solidFill>
              </a:rPr>
              <a:t>. Đưa ra nội dung hoạt động và sắp xếp nguồn lực theo thời gian</a:t>
            </a:r>
            <a:endParaRPr lang="en-US" sz="3200" b="1" dirty="0">
              <a:solidFill>
                <a:srgbClr val="FF0000"/>
              </a:solidFill>
            </a:endParaRPr>
          </a:p>
        </p:txBody>
      </p:sp>
      <p:sp>
        <p:nvSpPr>
          <p:cNvPr id="3" name="Content Placeholder 2"/>
          <p:cNvSpPr>
            <a:spLocks noGrp="1"/>
          </p:cNvSpPr>
          <p:nvPr>
            <p:ph idx="1"/>
          </p:nvPr>
        </p:nvSpPr>
        <p:spPr>
          <a:xfrm>
            <a:off x="914400" y="990600"/>
            <a:ext cx="7772400" cy="4343400"/>
          </a:xfrm>
        </p:spPr>
        <p:txBody>
          <a:bodyPr>
            <a:normAutofit/>
          </a:bodyPr>
          <a:lstStyle/>
          <a:p>
            <a:pPr algn="just"/>
            <a:r>
              <a:rPr lang="pt-BR" dirty="0"/>
              <a:t>Trước khi lập kế hoạch cần lưu ý xem xét, cân bằng giữa khả năng và nhu cầu, dự tính xem những nguồn lực hiện có và những nguồn lực có thể huy động được (nhân lực, vật lực, tài lực, thời gian v.v...), những khó khăn, thuận lợi hiện tại và tương lai để xây dựng được kế hoạch hành động phù hợp</a:t>
            </a:r>
            <a:endParaRPr lang="en-US" dirty="0"/>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9</a:t>
            </a:fld>
            <a:endParaRPr lang="en-US" dirty="0"/>
          </a:p>
        </p:txBody>
      </p:sp>
    </p:spTree>
    <p:extLst>
      <p:ext uri="{BB962C8B-B14F-4D97-AF65-F5344CB8AC3E}">
        <p14:creationId xmlns:p14="http://schemas.microsoft.com/office/powerpoint/2010/main" val="31664727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3021</TotalTime>
  <Words>2164</Words>
  <Application>Microsoft Office PowerPoint</Application>
  <PresentationFormat>On-screen Show (4:3)</PresentationFormat>
  <Paragraphs>153</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Times New Roman</vt:lpstr>
      <vt:lpstr>Wingdings</vt:lpstr>
      <vt:lpstr>Office Theme</vt:lpstr>
      <vt:lpstr>CÔNG TÁC  QUẢN LÝ SỨC KHỎE HỌC SINH</vt:lpstr>
      <vt:lpstr>NỘI DUNG</vt:lpstr>
      <vt:lpstr>I. XÂY DỰNG KẾ HOẠCH</vt:lpstr>
      <vt:lpstr>Mục đích xây dựng kế hoạch triển khai công tác y tế trường học</vt:lpstr>
      <vt:lpstr>Các bước xây dựng kế hoạch</vt:lpstr>
      <vt:lpstr>Bước 1. Phân tích tình hình, xác định các vấn đề SK tồn tại, lựa chọn vấn đề SK ưu tiên tại trường học</vt:lpstr>
      <vt:lpstr>Bước 2. Xây dựng mục tiêu</vt:lpstr>
      <vt:lpstr>Bước 3. Chọn giải pháp</vt:lpstr>
      <vt:lpstr>Bước 4. Đưa ra nội dung hoạt động và sắp xếp nguồn lực theo thời gian</vt:lpstr>
      <vt:lpstr>Bước 5. Bảo vệ kế hoạch, chuẩn bị triển khai, điều chỉnh kế hoạch</vt:lpstr>
      <vt:lpstr>II. MỤC TIÊU VÀ CÁC CHỈ TIÊU KẾ HOẠCH  </vt:lpstr>
      <vt:lpstr>III. CÁC NỘI DUNG HOẠT ĐỘNG</vt:lpstr>
      <vt:lpstr>v. Bảng kế hoạch thực hiện đối với từng hoạt động  </vt:lpstr>
      <vt:lpstr>II. Xây dựng báo cáo, đánh giá về công tác y tế trường học</vt:lpstr>
      <vt:lpstr>PowerPoint Presentation</vt:lpstr>
      <vt:lpstr>PowerPoint Presentation</vt:lpstr>
      <vt:lpstr>PowerPoint Presentation</vt:lpstr>
      <vt:lpstr>III. Các nội dung và phương pháp quản lý hồ sơ SK của học sinh trong trường học</vt:lpstr>
      <vt:lpstr>III. Các nội dung quản lý hồ sơ sức khỏe của học sinh trong trường học (tiếp)</vt:lpstr>
      <vt:lpstr>III. Các nội dung quản lý hồ sơ sức khỏe của học sinh trong trường học (tiếp)</vt:lpstr>
      <vt:lpstr>III. Các nội dung quản lý hồ sơ sức khỏe của học sinh trong trường học (tiếp)</vt:lpstr>
      <vt:lpstr>III. Các nội dung quản lý hồ sơ sức khỏe của học sinh trong trường học (tiếp)</vt:lpstr>
      <vt:lpstr>III. Các nội dung quản lý hồ sơ sức khỏe của học sinh trong trường học (tiếp)</vt:lpstr>
      <vt:lpstr>XIN TRÂN TRỌNG CẢM ƠN!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NGHIÊN CỨU VỀ BỮA ĂN  HỌC ĐƯỜNG TẠI CÁC TRƯỜNG TIỂU HỌC TRÊN ĐỊA BÀN HÀ NỘI</dc:title>
  <dc:creator>admin</dc:creator>
  <cp:lastModifiedBy>Admin</cp:lastModifiedBy>
  <cp:revision>533</cp:revision>
  <cp:lastPrinted>2021-07-23T10:32:04Z</cp:lastPrinted>
  <dcterms:created xsi:type="dcterms:W3CDTF">2020-12-22T16:00:29Z</dcterms:created>
  <dcterms:modified xsi:type="dcterms:W3CDTF">2022-12-18T15:19:41Z</dcterms:modified>
</cp:coreProperties>
</file>