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7"/>
  </p:notesMasterIdLst>
  <p:sldIdLst>
    <p:sldId id="256" r:id="rId2"/>
    <p:sldId id="316" r:id="rId3"/>
    <p:sldId id="317" r:id="rId4"/>
    <p:sldId id="318" r:id="rId5"/>
    <p:sldId id="319" r:id="rId6"/>
    <p:sldId id="320" r:id="rId7"/>
    <p:sldId id="321" r:id="rId8"/>
    <p:sldId id="322" r:id="rId9"/>
    <p:sldId id="346" r:id="rId10"/>
    <p:sldId id="323" r:id="rId11"/>
    <p:sldId id="324" r:id="rId12"/>
    <p:sldId id="325" r:id="rId13"/>
    <p:sldId id="329" r:id="rId14"/>
    <p:sldId id="330" r:id="rId15"/>
    <p:sldId id="332" r:id="rId16"/>
    <p:sldId id="337" r:id="rId17"/>
    <p:sldId id="338" r:id="rId18"/>
    <p:sldId id="339" r:id="rId19"/>
    <p:sldId id="340" r:id="rId20"/>
    <p:sldId id="341" r:id="rId21"/>
    <p:sldId id="342" r:id="rId22"/>
    <p:sldId id="343" r:id="rId23"/>
    <p:sldId id="344" r:id="rId24"/>
    <p:sldId id="345" r:id="rId25"/>
    <p:sldId id="271" r:id="rId26"/>
  </p:sldIdLst>
  <p:sldSz cx="9144000" cy="6858000" type="screen4x3"/>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DDDD"/>
    <a:srgbClr val="B2B2B2"/>
    <a:srgbClr val="808080"/>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65" autoAdjust="0"/>
    <p:restoredTop sz="99822" autoAdjust="0"/>
  </p:normalViewPr>
  <p:slideViewPr>
    <p:cSldViewPr>
      <p:cViewPr varScale="1">
        <p:scale>
          <a:sx n="73" d="100"/>
          <a:sy n="73" d="100"/>
        </p:scale>
        <p:origin x="312" y="6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542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5427"/>
          </a:xfrm>
          <a:prstGeom prst="rect">
            <a:avLst/>
          </a:prstGeom>
        </p:spPr>
        <p:txBody>
          <a:bodyPr vert="horz" lIns="91440" tIns="45720" rIns="91440" bIns="45720" rtlCol="0"/>
          <a:lstStyle>
            <a:lvl1pPr algn="r">
              <a:defRPr sz="1200"/>
            </a:lvl1pPr>
          </a:lstStyle>
          <a:p>
            <a:fld id="{ACAB7D69-A414-4705-9F38-4DDA2301722A}" type="datetimeFigureOut">
              <a:rPr lang="en-US" smtClean="0"/>
              <a:t>12/18/2022</a:t>
            </a:fld>
            <a:endParaRPr lang="en-US"/>
          </a:p>
        </p:txBody>
      </p:sp>
      <p:sp>
        <p:nvSpPr>
          <p:cNvPr id="4" name="Slide Image Placeholder 3"/>
          <p:cNvSpPr>
            <a:spLocks noGrp="1" noRot="1" noChangeAspect="1"/>
          </p:cNvSpPr>
          <p:nvPr>
            <p:ph type="sldImg" idx="2"/>
          </p:nvPr>
        </p:nvSpPr>
        <p:spPr>
          <a:xfrm>
            <a:off x="1176338" y="1233488"/>
            <a:ext cx="4445000" cy="3333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51983"/>
            <a:ext cx="5438140" cy="3887986"/>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8824"/>
            <a:ext cx="2945659" cy="49542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378824"/>
            <a:ext cx="2945659" cy="495426"/>
          </a:xfrm>
          <a:prstGeom prst="rect">
            <a:avLst/>
          </a:prstGeom>
        </p:spPr>
        <p:txBody>
          <a:bodyPr vert="horz" lIns="91440" tIns="45720" rIns="91440" bIns="45720" rtlCol="0" anchor="b"/>
          <a:lstStyle>
            <a:lvl1pPr algn="r">
              <a:defRPr sz="1200"/>
            </a:lvl1pPr>
          </a:lstStyle>
          <a:p>
            <a:fld id="{5B21E78F-0420-4D1F-8E44-96DB7BD27F9D}" type="slidenum">
              <a:rPr lang="en-US" smtClean="0"/>
              <a:t>‹#›</a:t>
            </a:fld>
            <a:endParaRPr lang="en-US"/>
          </a:p>
        </p:txBody>
      </p:sp>
    </p:spTree>
    <p:extLst>
      <p:ext uri="{BB962C8B-B14F-4D97-AF65-F5344CB8AC3E}">
        <p14:creationId xmlns:p14="http://schemas.microsoft.com/office/powerpoint/2010/main" val="15743162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C43FDF-005E-4BE1-BE7C-D08E6C46CBFE}" type="slidenum">
              <a:rPr lang="en-US" smtClean="0"/>
              <a:pPr/>
              <a:t>15</a:t>
            </a:fld>
            <a:endParaRPr lang="en-US"/>
          </a:p>
        </p:txBody>
      </p:sp>
    </p:spTree>
    <p:extLst>
      <p:ext uri="{BB962C8B-B14F-4D97-AF65-F5344CB8AC3E}">
        <p14:creationId xmlns:p14="http://schemas.microsoft.com/office/powerpoint/2010/main" val="3513292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CB8DFFD-56A9-4EAD-B48E-6E27AB37EA42}" type="datetime1">
              <a:rPr lang="en-US" smtClean="0"/>
              <a:t>12/18/2022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997862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82B4AD6-723B-446B-BB65-169C47913C17}" type="datetime1">
              <a:rPr lang="en-US" smtClean="0"/>
              <a:t>12/18/2022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1142980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0D6713-D4C1-47F4-8944-ED4C2805FBCF}" type="datetime1">
              <a:rPr lang="en-US" smtClean="0"/>
              <a:t>12/18/2022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3135282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B1BEA81-2AF7-455A-9639-17B519FA63E5}" type="datetime1">
              <a:rPr lang="en-US" smtClean="0"/>
              <a:t>12/18/2022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1244759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B9F6F1-B7CC-4800-80A2-7103EA7B1146}" type="datetime1">
              <a:rPr lang="en-US" smtClean="0"/>
              <a:t>12/18/2022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1210433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101DEE6-B7A0-4141-BB9E-71ED4038A247}" type="datetime1">
              <a:rPr lang="en-US" smtClean="0"/>
              <a:t>12/18/2022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316276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38A40-AE26-4F64-8280-71C69C284D70}" type="datetime1">
              <a:rPr lang="en-US" smtClean="0"/>
              <a:t>12/18/2022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3252455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C2E95BE-ECB1-4477-B282-235081A8C9FC}" type="datetime1">
              <a:rPr lang="en-US" smtClean="0"/>
              <a:t>12/18/2022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861568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546DB8-CD09-4CA0-8ED0-262BE3CDEC84}" type="datetime1">
              <a:rPr lang="en-US" smtClean="0"/>
              <a:t>12/18/2022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2294268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CA54DF-D01D-46B0-BC01-288269BEC08E}" type="datetime1">
              <a:rPr lang="en-US" smtClean="0"/>
              <a:t>12/18/2022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4064493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E3D3633-F650-4569-8063-A12A257A774C}" type="datetime1">
              <a:rPr lang="en-US" smtClean="0"/>
              <a:t>12/18/2022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1958228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rgbClr val="DDDDDD"/>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D6465A-C0A4-4F79-8EB5-B9479AF5D17D}" type="datetime1">
              <a:rPr lang="en-US" smtClean="0"/>
              <a:t>12/18/2022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95D1BB-4319-4CBD-BB20-F7ADE7D39F36}" type="slidenum">
              <a:rPr lang="en-US" smtClean="0"/>
              <a:t>‹#›</a:t>
            </a:fld>
            <a:endParaRPr lang="en-US"/>
          </a:p>
        </p:txBody>
      </p:sp>
    </p:spTree>
    <p:extLst>
      <p:ext uri="{BB962C8B-B14F-4D97-AF65-F5344CB8AC3E}">
        <p14:creationId xmlns:p14="http://schemas.microsoft.com/office/powerpoint/2010/main" val="369678873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828800"/>
            <a:ext cx="8534400" cy="1584325"/>
          </a:xfrm>
        </p:spPr>
        <p:txBody>
          <a:bodyPr>
            <a:noAutofit/>
          </a:bodyPr>
          <a:lstStyle/>
          <a:p>
            <a:r>
              <a:rPr lang="en-US" sz="3600" b="1" dirty="0">
                <a:solidFill>
                  <a:srgbClr val="FF0000"/>
                </a:solidFill>
                <a:latin typeface="Arial" panose="020B0604020202020204" pitchFamily="34" charset="0"/>
                <a:cs typeface="Arial" panose="020B0604020202020204" pitchFamily="34" charset="0"/>
              </a:rPr>
              <a:t>VỆ SINH TRƯỜNG HỌC</a:t>
            </a:r>
          </a:p>
        </p:txBody>
      </p:sp>
      <p:sp>
        <p:nvSpPr>
          <p:cNvPr id="6" name="Slide Number Placeholder 5">
            <a:extLst>
              <a:ext uri="{FF2B5EF4-FFF2-40B4-BE49-F238E27FC236}">
                <a16:creationId xmlns:a16="http://schemas.microsoft.com/office/drawing/2014/main" id="{C0A842DD-2339-4AA5-8D79-F30442B84699}"/>
              </a:ext>
            </a:extLst>
          </p:cNvPr>
          <p:cNvSpPr>
            <a:spLocks noGrp="1"/>
          </p:cNvSpPr>
          <p:nvPr>
            <p:ph type="sldNum" sz="quarter" idx="12"/>
          </p:nvPr>
        </p:nvSpPr>
        <p:spPr/>
        <p:txBody>
          <a:bodyPr/>
          <a:lstStyle/>
          <a:p>
            <a:fld id="{C095D1BB-4319-4CBD-BB20-F7ADE7D39F36}" type="slidenum">
              <a:rPr lang="en-US" smtClean="0"/>
              <a:t>1</a:t>
            </a:fld>
            <a:endParaRPr lang="en-US"/>
          </a:p>
        </p:txBody>
      </p:sp>
      <p:sp>
        <p:nvSpPr>
          <p:cNvPr id="8" name="Title 1">
            <a:extLst>
              <a:ext uri="{FF2B5EF4-FFF2-40B4-BE49-F238E27FC236}">
                <a16:creationId xmlns:a16="http://schemas.microsoft.com/office/drawing/2014/main" id="{E2E098C4-D38E-4D0A-BE85-852B836A0D7F}"/>
              </a:ext>
            </a:extLst>
          </p:cNvPr>
          <p:cNvSpPr txBox="1">
            <a:spLocks/>
          </p:cNvSpPr>
          <p:nvPr/>
        </p:nvSpPr>
        <p:spPr>
          <a:xfrm>
            <a:off x="533400" y="271204"/>
            <a:ext cx="8153400" cy="5334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b="1" dirty="0">
                <a:latin typeface="Arial" panose="020B0604020202020204" pitchFamily="34" charset="0"/>
                <a:cs typeface="Arial" panose="020B0604020202020204" pitchFamily="34" charset="0"/>
              </a:rPr>
              <a:t>BỘ GIÁO DỤC VÀ ĐÀO TẠO</a:t>
            </a:r>
          </a:p>
        </p:txBody>
      </p:sp>
      <p:sp>
        <p:nvSpPr>
          <p:cNvPr id="10" name="Title 1">
            <a:extLst>
              <a:ext uri="{FF2B5EF4-FFF2-40B4-BE49-F238E27FC236}">
                <a16:creationId xmlns:a16="http://schemas.microsoft.com/office/drawing/2014/main" id="{69B2DB37-9A6F-462C-AE75-4EE461BF1EFD}"/>
              </a:ext>
            </a:extLst>
          </p:cNvPr>
          <p:cNvSpPr txBox="1">
            <a:spLocks/>
          </p:cNvSpPr>
          <p:nvPr/>
        </p:nvSpPr>
        <p:spPr>
          <a:xfrm>
            <a:off x="304800" y="5943600"/>
            <a:ext cx="8153400" cy="5334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b="1" dirty="0" err="1">
                <a:latin typeface="Arial" panose="020B0604020202020204" pitchFamily="34" charset="0"/>
                <a:cs typeface="Arial" panose="020B0604020202020204" pitchFamily="34" charset="0"/>
              </a:rPr>
              <a:t>Hà</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Nội</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năm</a:t>
            </a:r>
            <a:r>
              <a:rPr lang="en-US" sz="2000" b="1" dirty="0">
                <a:latin typeface="Arial" panose="020B0604020202020204" pitchFamily="34" charset="0"/>
                <a:cs typeface="Arial" panose="020B0604020202020204" pitchFamily="34" charset="0"/>
              </a:rPr>
              <a:t> 2022</a:t>
            </a:r>
          </a:p>
        </p:txBody>
      </p:sp>
      <p:cxnSp>
        <p:nvCxnSpPr>
          <p:cNvPr id="12" name="Straight Connector 11">
            <a:extLst>
              <a:ext uri="{FF2B5EF4-FFF2-40B4-BE49-F238E27FC236}">
                <a16:creationId xmlns:a16="http://schemas.microsoft.com/office/drawing/2014/main" id="{E7A6D0C9-CD39-4B29-A8EA-3AC9E70F75B7}"/>
              </a:ext>
            </a:extLst>
          </p:cNvPr>
          <p:cNvCxnSpPr/>
          <p:nvPr/>
        </p:nvCxnSpPr>
        <p:spPr>
          <a:xfrm>
            <a:off x="3581400" y="762000"/>
            <a:ext cx="1981200" cy="0"/>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sp>
        <p:nvSpPr>
          <p:cNvPr id="7" name="TextBox 6">
            <a:extLst>
              <a:ext uri="{FF2B5EF4-FFF2-40B4-BE49-F238E27FC236}">
                <a16:creationId xmlns:a16="http://schemas.microsoft.com/office/drawing/2014/main" id="{E67FEC82-F0F4-466E-AB2F-8A231D0F3BA6}"/>
              </a:ext>
            </a:extLst>
          </p:cNvPr>
          <p:cNvSpPr txBox="1"/>
          <p:nvPr/>
        </p:nvSpPr>
        <p:spPr>
          <a:xfrm>
            <a:off x="1143000" y="4495800"/>
            <a:ext cx="7696200" cy="1938992"/>
          </a:xfrm>
          <a:prstGeom prst="rect">
            <a:avLst/>
          </a:prstGeom>
          <a:noFill/>
        </p:spPr>
        <p:txBody>
          <a:bodyPr wrap="square" rtlCol="0">
            <a:spAutoFit/>
          </a:bodyPr>
          <a:lstStyle/>
          <a:p>
            <a:pPr algn="ctr"/>
            <a:r>
              <a:rPr lang="en-US" sz="2400" b="1" dirty="0">
                <a:solidFill>
                  <a:srgbClr val="FF0000"/>
                </a:solidFill>
              </a:rPr>
              <a:t>TS.BS </a:t>
            </a:r>
            <a:r>
              <a:rPr lang="en-US" sz="2400" b="1" dirty="0" err="1">
                <a:solidFill>
                  <a:srgbClr val="FF0000"/>
                </a:solidFill>
              </a:rPr>
              <a:t>Lê</a:t>
            </a:r>
            <a:r>
              <a:rPr lang="en-US" sz="2400" b="1" dirty="0">
                <a:solidFill>
                  <a:srgbClr val="FF0000"/>
                </a:solidFill>
              </a:rPr>
              <a:t> </a:t>
            </a:r>
            <a:r>
              <a:rPr lang="en-US" sz="2400" b="1" dirty="0" err="1">
                <a:solidFill>
                  <a:srgbClr val="FF0000"/>
                </a:solidFill>
              </a:rPr>
              <a:t>Văn</a:t>
            </a:r>
            <a:r>
              <a:rPr lang="en-US" sz="2400" b="1" dirty="0">
                <a:solidFill>
                  <a:srgbClr val="FF0000"/>
                </a:solidFill>
              </a:rPr>
              <a:t> </a:t>
            </a:r>
            <a:r>
              <a:rPr lang="en-US" sz="2400" b="1" dirty="0" err="1">
                <a:solidFill>
                  <a:srgbClr val="FF0000"/>
                </a:solidFill>
              </a:rPr>
              <a:t>Tuấn</a:t>
            </a:r>
            <a:r>
              <a:rPr lang="en-US" sz="2400" b="1" dirty="0">
                <a:solidFill>
                  <a:srgbClr val="FF0000"/>
                </a:solidFill>
              </a:rPr>
              <a:t> </a:t>
            </a:r>
          </a:p>
          <a:p>
            <a:pPr algn="ctr"/>
            <a:r>
              <a:rPr lang="en-US" sz="2400" b="1" i="1" dirty="0" err="1"/>
              <a:t>Vụ</a:t>
            </a:r>
            <a:r>
              <a:rPr lang="en-US" sz="2400" b="1" i="1" dirty="0"/>
              <a:t> </a:t>
            </a:r>
            <a:r>
              <a:rPr lang="en-US" sz="2400" b="1" i="1" dirty="0" err="1"/>
              <a:t>Giáo</a:t>
            </a:r>
            <a:r>
              <a:rPr lang="en-US" sz="2400" b="1" i="1" dirty="0"/>
              <a:t> </a:t>
            </a:r>
            <a:r>
              <a:rPr lang="en-US" sz="2400" b="1" i="1" dirty="0" err="1"/>
              <a:t>dục</a:t>
            </a:r>
            <a:r>
              <a:rPr lang="en-US" sz="2400" b="1" i="1" dirty="0"/>
              <a:t> </a:t>
            </a:r>
            <a:r>
              <a:rPr lang="en-US" sz="2400" b="1" i="1" dirty="0" err="1"/>
              <a:t>thể</a:t>
            </a:r>
            <a:r>
              <a:rPr lang="en-US" sz="2400" b="1" i="1" dirty="0"/>
              <a:t> </a:t>
            </a:r>
            <a:r>
              <a:rPr lang="en-US" sz="2400" b="1" i="1" dirty="0" err="1"/>
              <a:t>chất</a:t>
            </a:r>
            <a:r>
              <a:rPr lang="en-US" sz="2400" b="1" i="1" dirty="0"/>
              <a:t>, </a:t>
            </a:r>
            <a:r>
              <a:rPr lang="en-US" sz="2400" b="1" i="1" dirty="0" err="1"/>
              <a:t>Bộ</a:t>
            </a:r>
            <a:r>
              <a:rPr lang="en-US" sz="2400" b="1" i="1" dirty="0"/>
              <a:t> </a:t>
            </a:r>
            <a:r>
              <a:rPr lang="en-US" sz="2400" b="1" i="1" dirty="0" err="1"/>
              <a:t>Giáo</a:t>
            </a:r>
            <a:r>
              <a:rPr lang="en-US" sz="2400" b="1" i="1" dirty="0"/>
              <a:t> </a:t>
            </a:r>
            <a:r>
              <a:rPr lang="en-US" sz="2400" b="1" i="1" dirty="0" err="1"/>
              <a:t>duc</a:t>
            </a:r>
            <a:r>
              <a:rPr lang="en-US" sz="2400" b="1" i="1" dirty="0"/>
              <a:t> </a:t>
            </a:r>
            <a:r>
              <a:rPr lang="en-US" sz="2400" b="1" i="1" dirty="0" err="1"/>
              <a:t>và</a:t>
            </a:r>
            <a:r>
              <a:rPr lang="en-US" sz="2400" b="1" i="1" dirty="0"/>
              <a:t> </a:t>
            </a:r>
            <a:r>
              <a:rPr lang="en-US" sz="2400" b="1" i="1" dirty="0" err="1"/>
              <a:t>Đào</a:t>
            </a:r>
            <a:r>
              <a:rPr lang="en-US" sz="2400" b="1" i="1" dirty="0"/>
              <a:t> </a:t>
            </a:r>
            <a:r>
              <a:rPr lang="en-US" sz="2400" b="1" i="1" dirty="0" err="1" smtClean="0"/>
              <a:t>tạo</a:t>
            </a:r>
            <a:endParaRPr lang="en-US" sz="2400" b="1" i="1" dirty="0" smtClean="0"/>
          </a:p>
          <a:p>
            <a:pPr algn="ctr"/>
            <a:r>
              <a:rPr lang="en-US" sz="2400" b="1" i="1" dirty="0">
                <a:solidFill>
                  <a:srgbClr val="FF0000"/>
                </a:solidFill>
              </a:rPr>
              <a:t>ĐT: 0915.218.464</a:t>
            </a:r>
          </a:p>
          <a:p>
            <a:pPr algn="ctr"/>
            <a:r>
              <a:rPr lang="en-US" sz="2400" b="1" i="1">
                <a:solidFill>
                  <a:srgbClr val="FF0000"/>
                </a:solidFill>
              </a:rPr>
              <a:t>Email: lvtuan@moet.edu.vn</a:t>
            </a:r>
          </a:p>
          <a:p>
            <a:pPr algn="ctr"/>
            <a:endParaRPr lang="en-US" sz="2400" b="1" i="1" dirty="0"/>
          </a:p>
        </p:txBody>
      </p:sp>
    </p:spTree>
    <p:extLst>
      <p:ext uri="{BB962C8B-B14F-4D97-AF65-F5344CB8AC3E}">
        <p14:creationId xmlns:p14="http://schemas.microsoft.com/office/powerpoint/2010/main" val="10920752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10</a:t>
            </a:fld>
            <a:endParaRPr lang="en-US" dirty="0"/>
          </a:p>
        </p:txBody>
      </p:sp>
      <p:pic>
        <p:nvPicPr>
          <p:cNvPr id="5" name="Picture 4" descr="Kỹ thuật chải răng đúng cách"/>
          <p:cNvPicPr/>
          <p:nvPr/>
        </p:nvPicPr>
        <p:blipFill>
          <a:blip r:embed="rId2">
            <a:extLst>
              <a:ext uri="{28A0092B-C50C-407E-A947-70E740481C1C}">
                <a14:useLocalDpi xmlns:a14="http://schemas.microsoft.com/office/drawing/2010/main" val="0"/>
              </a:ext>
            </a:extLst>
          </a:blip>
          <a:srcRect/>
          <a:stretch>
            <a:fillRect/>
          </a:stretch>
        </p:blipFill>
        <p:spPr bwMode="auto">
          <a:xfrm>
            <a:off x="838200" y="533400"/>
            <a:ext cx="7772399" cy="5867400"/>
          </a:xfrm>
          <a:prstGeom prst="rect">
            <a:avLst/>
          </a:prstGeom>
          <a:noFill/>
          <a:ln>
            <a:noFill/>
          </a:ln>
        </p:spPr>
      </p:pic>
    </p:spTree>
    <p:extLst>
      <p:ext uri="{BB962C8B-B14F-4D97-AF65-F5344CB8AC3E}">
        <p14:creationId xmlns:p14="http://schemas.microsoft.com/office/powerpoint/2010/main" val="3117239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11</a:t>
            </a:fld>
            <a:endParaRPr lang="en-US" dirty="0"/>
          </a:p>
        </p:txBody>
      </p:sp>
      <p:pic>
        <p:nvPicPr>
          <p:cNvPr id="6" name="Picture 5" descr="https://ranghammat.org.vn/Upload/Bai%20dang%20tham%20khao/chi-1.jpg"/>
          <p:cNvPicPr/>
          <p:nvPr/>
        </p:nvPicPr>
        <p:blipFill>
          <a:blip r:embed="rId2">
            <a:extLst>
              <a:ext uri="{28A0092B-C50C-407E-A947-70E740481C1C}">
                <a14:useLocalDpi xmlns:a14="http://schemas.microsoft.com/office/drawing/2010/main" val="0"/>
              </a:ext>
            </a:extLst>
          </a:blip>
          <a:srcRect/>
          <a:stretch>
            <a:fillRect/>
          </a:stretch>
        </p:blipFill>
        <p:spPr bwMode="auto">
          <a:xfrm>
            <a:off x="457200" y="533400"/>
            <a:ext cx="8305800" cy="5486400"/>
          </a:xfrm>
          <a:prstGeom prst="rect">
            <a:avLst/>
          </a:prstGeom>
          <a:noFill/>
          <a:ln>
            <a:noFill/>
          </a:ln>
        </p:spPr>
      </p:pic>
    </p:spTree>
    <p:extLst>
      <p:ext uri="{BB962C8B-B14F-4D97-AF65-F5344CB8AC3E}">
        <p14:creationId xmlns:p14="http://schemas.microsoft.com/office/powerpoint/2010/main" val="2836711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229600" cy="457200"/>
          </a:xfrm>
        </p:spPr>
        <p:txBody>
          <a:bodyPr>
            <a:normAutofit fontScale="90000"/>
          </a:bodyPr>
          <a:lstStyle/>
          <a:p>
            <a:r>
              <a:rPr lang="en-US" sz="3200" b="1" dirty="0">
                <a:solidFill>
                  <a:srgbClr val="FF0000"/>
                </a:solidFill>
              </a:rPr>
              <a:t>CHĂM SÓC ĐÔI MẮT ĐÚNG CÁCH</a:t>
            </a:r>
            <a:endParaRPr lang="en-US" sz="3200" b="1" dirty="0">
              <a:solidFill>
                <a:srgbClr val="FF000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8600" y="762000"/>
            <a:ext cx="8763000" cy="5029200"/>
          </a:xfrm>
        </p:spPr>
        <p:txBody>
          <a:bodyPr>
            <a:noAutofit/>
          </a:bodyPr>
          <a:lstStyle/>
          <a:p>
            <a:pPr marL="457200" indent="-457200" algn="just">
              <a:spcBef>
                <a:spcPts val="0"/>
              </a:spcBef>
              <a:buFont typeface="+mj-lt"/>
              <a:buAutoNum type="arabicPeriod"/>
            </a:pPr>
            <a:r>
              <a:rPr lang="vi-VN" sz="2400">
                <a:latin typeface="Arial" panose="020B0604020202020204" pitchFamily="34" charset="0"/>
                <a:cs typeface="Arial" panose="020B0604020202020204" pitchFamily="34" charset="0"/>
              </a:rPr>
              <a:t>Tăng </a:t>
            </a:r>
            <a:r>
              <a:rPr lang="vi-VN" sz="2400" dirty="0">
                <a:latin typeface="Arial" panose="020B0604020202020204" pitchFamily="34" charset="0"/>
                <a:cs typeface="Arial" panose="020B0604020202020204" pitchFamily="34" charset="0"/>
              </a:rPr>
              <a:t>cường hoạt động ngoài trời. </a:t>
            </a:r>
          </a:p>
          <a:p>
            <a:pPr marL="457200" indent="-457200" algn="just">
              <a:spcBef>
                <a:spcPts val="0"/>
              </a:spcBef>
              <a:buFont typeface="+mj-lt"/>
              <a:buAutoNum type="arabicPeriod"/>
            </a:pPr>
            <a:r>
              <a:rPr lang="vi-VN" sz="2400">
                <a:latin typeface="Arial" panose="020B0604020202020204" pitchFamily="34" charset="0"/>
                <a:cs typeface="Arial" panose="020B0604020202020204" pitchFamily="34" charset="0"/>
              </a:rPr>
              <a:t>Không </a:t>
            </a:r>
            <a:r>
              <a:rPr lang="en-US" sz="2400">
                <a:latin typeface="Arial" panose="020B0604020202020204" pitchFamily="34" charset="0"/>
                <a:cs typeface="Arial" panose="020B0604020202020204" pitchFamily="34" charset="0"/>
              </a:rPr>
              <a:t>nhìn vật ở KC </a:t>
            </a:r>
            <a:r>
              <a:rPr lang="vi-VN" sz="2400">
                <a:latin typeface="Arial" panose="020B0604020202020204" pitchFamily="34" charset="0"/>
                <a:cs typeface="Arial" panose="020B0604020202020204" pitchFamily="34" charset="0"/>
              </a:rPr>
              <a:t>gần</a:t>
            </a:r>
            <a:r>
              <a:rPr lang="en-US" sz="2400">
                <a:latin typeface="Arial" panose="020B0604020202020204" pitchFamily="34" charset="0"/>
                <a:cs typeface="Arial" panose="020B0604020202020204" pitchFamily="34" charset="0"/>
              </a:rPr>
              <a:t>,</a:t>
            </a:r>
            <a:r>
              <a:rPr lang="vi-VN" sz="2400">
                <a:latin typeface="Arial" panose="020B0604020202020204" pitchFamily="34" charset="0"/>
                <a:cs typeface="Arial" panose="020B0604020202020204" pitchFamily="34" charset="0"/>
              </a:rPr>
              <a:t> liên tục</a:t>
            </a:r>
            <a:r>
              <a:rPr lang="en-US" sz="2400">
                <a:latin typeface="Arial" panose="020B0604020202020204" pitchFamily="34" charset="0"/>
                <a:cs typeface="Arial" panose="020B0604020202020204" pitchFamily="34" charset="0"/>
              </a:rPr>
              <a:t>,</a:t>
            </a:r>
            <a:r>
              <a:rPr lang="vi-VN" sz="2400">
                <a:latin typeface="Arial" panose="020B0604020202020204" pitchFamily="34" charset="0"/>
                <a:cs typeface="Arial" panose="020B0604020202020204" pitchFamily="34" charset="0"/>
              </a:rPr>
              <a:t> </a:t>
            </a:r>
            <a:r>
              <a:rPr lang="vi-VN" sz="2400" dirty="0">
                <a:latin typeface="Arial" panose="020B0604020202020204" pitchFamily="34" charset="0"/>
                <a:cs typeface="Arial" panose="020B0604020202020204" pitchFamily="34" charset="0"/>
              </a:rPr>
              <a:t>quá lâu</a:t>
            </a:r>
            <a:r>
              <a:rPr lang="vi-VN" sz="2400">
                <a:latin typeface="Arial" panose="020B0604020202020204" pitchFamily="34" charset="0"/>
                <a:cs typeface="Arial" panose="020B0604020202020204" pitchFamily="34" charset="0"/>
              </a:rPr>
              <a:t>, quá nhiều. </a:t>
            </a:r>
            <a:endParaRPr lang="vi-VN" sz="2400" dirty="0">
              <a:latin typeface="Arial" panose="020B0604020202020204" pitchFamily="34" charset="0"/>
              <a:cs typeface="Arial" panose="020B0604020202020204" pitchFamily="34" charset="0"/>
            </a:endParaRPr>
          </a:p>
          <a:p>
            <a:pPr marL="457200" indent="-457200" algn="just">
              <a:spcBef>
                <a:spcPts val="0"/>
              </a:spcBef>
              <a:buFont typeface="+mj-lt"/>
              <a:buAutoNum type="arabicPeriod"/>
            </a:pPr>
            <a:r>
              <a:rPr lang="vi-VN" sz="2400">
                <a:latin typeface="Arial" panose="020B0604020202020204" pitchFamily="34" charset="0"/>
                <a:cs typeface="Arial" panose="020B0604020202020204" pitchFamily="34" charset="0"/>
              </a:rPr>
              <a:t>Kiểm </a:t>
            </a:r>
            <a:r>
              <a:rPr lang="vi-VN" sz="2400" dirty="0">
                <a:latin typeface="Arial" panose="020B0604020202020204" pitchFamily="34" charset="0"/>
                <a:cs typeface="Arial" panose="020B0604020202020204" pitchFamily="34" charset="0"/>
              </a:rPr>
              <a:t>tra, đo thị lực mắt </a:t>
            </a:r>
            <a:r>
              <a:rPr lang="vi-VN" sz="2400">
                <a:latin typeface="Arial" panose="020B0604020202020204" pitchFamily="34" charset="0"/>
                <a:cs typeface="Arial" panose="020B0604020202020204" pitchFamily="34" charset="0"/>
              </a:rPr>
              <a:t>tối </a:t>
            </a:r>
            <a:r>
              <a:rPr lang="vi-VN" sz="2400" dirty="0">
                <a:latin typeface="Arial" panose="020B0604020202020204" pitchFamily="34" charset="0"/>
                <a:cs typeface="Arial" panose="020B0604020202020204" pitchFamily="34" charset="0"/>
              </a:rPr>
              <a:t>thiểu 01 lần/năm</a:t>
            </a:r>
            <a:r>
              <a:rPr lang="vi-VN" sz="2400">
                <a:latin typeface="Arial" panose="020B0604020202020204" pitchFamily="34" charset="0"/>
                <a:cs typeface="Arial" panose="020B0604020202020204" pitchFamily="34" charset="0"/>
              </a:rPr>
              <a:t>. </a:t>
            </a:r>
            <a:endParaRPr lang="en-US" sz="2400">
              <a:latin typeface="Arial" panose="020B0604020202020204" pitchFamily="34" charset="0"/>
              <a:cs typeface="Arial" panose="020B0604020202020204" pitchFamily="34" charset="0"/>
            </a:endParaRPr>
          </a:p>
          <a:p>
            <a:pPr marL="0" indent="0" algn="just">
              <a:spcBef>
                <a:spcPts val="0"/>
              </a:spcBef>
              <a:buNone/>
            </a:pPr>
            <a:r>
              <a:rPr lang="en-US" sz="2400">
                <a:latin typeface="Arial" panose="020B0604020202020204" pitchFamily="34" charset="0"/>
                <a:cs typeface="Arial" panose="020B0604020202020204" pitchFamily="34" charset="0"/>
              </a:rPr>
              <a:t>     </a:t>
            </a:r>
            <a:r>
              <a:rPr lang="vi-VN" sz="2400">
                <a:latin typeface="Arial" panose="020B0604020202020204" pitchFamily="34" charset="0"/>
                <a:cs typeface="Arial" panose="020B0604020202020204" pitchFamily="34" charset="0"/>
              </a:rPr>
              <a:t>Riêng </a:t>
            </a:r>
            <a:r>
              <a:rPr lang="en-US" sz="2400">
                <a:latin typeface="Arial" panose="020B0604020202020204" pitchFamily="34" charset="0"/>
                <a:cs typeface="Arial" panose="020B0604020202020204" pitchFamily="34" charset="0"/>
              </a:rPr>
              <a:t>trể </a:t>
            </a:r>
            <a:r>
              <a:rPr lang="vi-VN" sz="2400">
                <a:latin typeface="Arial" panose="020B0604020202020204" pitchFamily="34" charset="0"/>
                <a:cs typeface="Arial" panose="020B0604020202020204" pitchFamily="34" charset="0"/>
              </a:rPr>
              <a:t>có </a:t>
            </a:r>
            <a:r>
              <a:rPr lang="vi-VN" sz="2400" dirty="0">
                <a:latin typeface="Arial" panose="020B0604020202020204" pitchFamily="34" charset="0"/>
                <a:cs typeface="Arial" panose="020B0604020202020204" pitchFamily="34" charset="0"/>
              </a:rPr>
              <a:t>tật khúc xạ </a:t>
            </a:r>
            <a:r>
              <a:rPr lang="vi-VN" sz="2400">
                <a:latin typeface="Arial" panose="020B0604020202020204" pitchFamily="34" charset="0"/>
                <a:cs typeface="Arial" panose="020B0604020202020204" pitchFamily="34" charset="0"/>
              </a:rPr>
              <a:t>tối thiểu </a:t>
            </a:r>
            <a:r>
              <a:rPr lang="vi-VN" sz="2400" dirty="0">
                <a:latin typeface="Arial" panose="020B0604020202020204" pitchFamily="34" charset="0"/>
                <a:cs typeface="Arial" panose="020B0604020202020204" pitchFamily="34" charset="0"/>
              </a:rPr>
              <a:t>kiểm </a:t>
            </a:r>
            <a:r>
              <a:rPr lang="vi-VN" sz="2400">
                <a:latin typeface="Arial" panose="020B0604020202020204" pitchFamily="34" charset="0"/>
                <a:cs typeface="Arial" panose="020B0604020202020204" pitchFamily="34" charset="0"/>
              </a:rPr>
              <a:t>tra 6 </a:t>
            </a:r>
            <a:r>
              <a:rPr lang="vi-VN" sz="2400" dirty="0">
                <a:latin typeface="Arial" panose="020B0604020202020204" pitchFamily="34" charset="0"/>
                <a:cs typeface="Arial" panose="020B0604020202020204" pitchFamily="34" charset="0"/>
              </a:rPr>
              <a:t>tháng/lần. </a:t>
            </a:r>
          </a:p>
          <a:p>
            <a:pPr marL="457200" indent="-457200" algn="just">
              <a:spcBef>
                <a:spcPts val="0"/>
              </a:spcBef>
              <a:buFont typeface="+mj-lt"/>
              <a:buAutoNum type="arabicPeriod" startAt="4"/>
            </a:pPr>
            <a:r>
              <a:rPr lang="vi-VN" sz="2400">
                <a:latin typeface="Arial" panose="020B0604020202020204" pitchFamily="34" charset="0"/>
                <a:cs typeface="Arial" panose="020B0604020202020204" pitchFamily="34" charset="0"/>
              </a:rPr>
              <a:t>Tư </a:t>
            </a:r>
            <a:r>
              <a:rPr lang="vi-VN" sz="2400" dirty="0">
                <a:latin typeface="Arial" panose="020B0604020202020204" pitchFamily="34" charset="0"/>
                <a:cs typeface="Arial" panose="020B0604020202020204" pitchFamily="34" charset="0"/>
              </a:rPr>
              <a:t>thế khi </a:t>
            </a:r>
            <a:r>
              <a:rPr lang="vi-VN" sz="2400">
                <a:latin typeface="Arial" panose="020B0604020202020204" pitchFamily="34" charset="0"/>
                <a:cs typeface="Arial" panose="020B0604020202020204" pitchFamily="34" charset="0"/>
              </a:rPr>
              <a:t>ngồi </a:t>
            </a:r>
            <a:r>
              <a:rPr lang="en-US" sz="2400">
                <a:latin typeface="Arial" panose="020B0604020202020204" pitchFamily="34" charset="0"/>
                <a:cs typeface="Arial" panose="020B0604020202020204" pitchFamily="34" charset="0"/>
              </a:rPr>
              <a:t>đúng</a:t>
            </a:r>
            <a:r>
              <a:rPr lang="vi-VN" sz="2400">
                <a:latin typeface="Arial" panose="020B0604020202020204" pitchFamily="34" charset="0"/>
                <a:cs typeface="Arial" panose="020B0604020202020204" pitchFamily="34" charset="0"/>
              </a:rPr>
              <a:t>. </a:t>
            </a:r>
            <a:endParaRPr lang="vi-VN" sz="2400" dirty="0">
              <a:latin typeface="Arial" panose="020B0604020202020204" pitchFamily="34" charset="0"/>
              <a:cs typeface="Arial" panose="020B0604020202020204" pitchFamily="34" charset="0"/>
            </a:endParaRPr>
          </a:p>
          <a:p>
            <a:pPr marL="457200" indent="-457200" algn="just">
              <a:spcBef>
                <a:spcPts val="0"/>
              </a:spcBef>
              <a:buFont typeface="+mj-lt"/>
              <a:buAutoNum type="arabicPeriod" startAt="4"/>
            </a:pPr>
            <a:r>
              <a:rPr lang="en-US" sz="2400">
                <a:latin typeface="Arial" panose="020B0604020202020204" pitchFamily="34" charset="0"/>
                <a:cs typeface="Arial" panose="020B0604020202020204" pitchFamily="34" charset="0"/>
              </a:rPr>
              <a:t>Đ</a:t>
            </a:r>
            <a:r>
              <a:rPr lang="vi-VN" sz="2400">
                <a:latin typeface="Arial" panose="020B0604020202020204" pitchFamily="34" charset="0"/>
                <a:cs typeface="Arial" panose="020B0604020202020204" pitchFamily="34" charset="0"/>
              </a:rPr>
              <a:t>ảm bảo </a:t>
            </a:r>
            <a:r>
              <a:rPr lang="vi-VN" sz="2400" dirty="0">
                <a:latin typeface="Arial" panose="020B0604020202020204" pitchFamily="34" charset="0"/>
                <a:cs typeface="Arial" panose="020B0604020202020204" pitchFamily="34" charset="0"/>
              </a:rPr>
              <a:t>đủ ánh sáng </a:t>
            </a:r>
            <a:r>
              <a:rPr lang="vi-VN" sz="2400">
                <a:latin typeface="Arial" panose="020B0604020202020204" pitchFamily="34" charset="0"/>
                <a:cs typeface="Arial" panose="020B0604020202020204" pitchFamily="34" charset="0"/>
              </a:rPr>
              <a:t>trên </a:t>
            </a:r>
            <a:r>
              <a:rPr lang="vi-VN" sz="2400" dirty="0">
                <a:latin typeface="Arial" panose="020B0604020202020204" pitchFamily="34" charset="0"/>
                <a:cs typeface="Arial" panose="020B0604020202020204" pitchFamily="34" charset="0"/>
              </a:rPr>
              <a:t>lớp học và khi ngồi </a:t>
            </a:r>
            <a:r>
              <a:rPr lang="vi-VN" sz="2400">
                <a:latin typeface="Arial" panose="020B0604020202020204" pitchFamily="34" charset="0"/>
                <a:cs typeface="Arial" panose="020B0604020202020204" pitchFamily="34" charset="0"/>
              </a:rPr>
              <a:t>học tại nhà </a:t>
            </a:r>
            <a:r>
              <a:rPr lang="en-US" sz="2400">
                <a:latin typeface="Arial" panose="020B0604020202020204" pitchFamily="34" charset="0"/>
                <a:cs typeface="Arial" panose="020B0604020202020204" pitchFamily="34" charset="0"/>
              </a:rPr>
              <a:t> </a:t>
            </a:r>
            <a:endParaRPr lang="vi-VN" sz="2400" dirty="0">
              <a:latin typeface="Arial" panose="020B0604020202020204" pitchFamily="34" charset="0"/>
              <a:cs typeface="Arial" panose="020B0604020202020204" pitchFamily="34" charset="0"/>
            </a:endParaRPr>
          </a:p>
          <a:p>
            <a:pPr marL="457200" indent="-457200" algn="just">
              <a:spcBef>
                <a:spcPts val="0"/>
              </a:spcBef>
              <a:buFont typeface="+mj-lt"/>
              <a:buAutoNum type="arabicPeriod" startAt="4"/>
            </a:pPr>
            <a:r>
              <a:rPr lang="en-US" sz="2400">
                <a:latin typeface="Arial" panose="020B0604020202020204" pitchFamily="34" charset="0"/>
                <a:cs typeface="Arial" panose="020B0604020202020204" pitchFamily="34" charset="0"/>
              </a:rPr>
              <a:t>Ă</a:t>
            </a:r>
            <a:r>
              <a:rPr lang="vi-VN" sz="2400">
                <a:latin typeface="Arial" panose="020B0604020202020204" pitchFamily="34" charset="0"/>
                <a:cs typeface="Arial" panose="020B0604020202020204" pitchFamily="34" charset="0"/>
              </a:rPr>
              <a:t>n </a:t>
            </a:r>
            <a:r>
              <a:rPr lang="vi-VN" sz="2400" dirty="0">
                <a:latin typeface="Arial" panose="020B0604020202020204" pitchFamily="34" charset="0"/>
                <a:cs typeface="Arial" panose="020B0604020202020204" pitchFamily="34" charset="0"/>
              </a:rPr>
              <a:t>uống đầy đủ chất </a:t>
            </a:r>
            <a:r>
              <a:rPr lang="vi-VN" sz="2400">
                <a:latin typeface="Arial" panose="020B0604020202020204" pitchFamily="34" charset="0"/>
                <a:cs typeface="Arial" panose="020B0604020202020204" pitchFamily="34" charset="0"/>
              </a:rPr>
              <a:t>dinh dưỡng</a:t>
            </a:r>
            <a:r>
              <a:rPr lang="en-US" sz="2400">
                <a:latin typeface="Arial" panose="020B0604020202020204" pitchFamily="34" charset="0"/>
                <a:cs typeface="Arial" panose="020B0604020202020204" pitchFamily="34" charset="0"/>
              </a:rPr>
              <a:t> </a:t>
            </a:r>
            <a:endParaRPr lang="vi-VN" sz="2400" dirty="0">
              <a:latin typeface="Arial" panose="020B0604020202020204" pitchFamily="34" charset="0"/>
              <a:cs typeface="Arial" panose="020B0604020202020204" pitchFamily="34" charset="0"/>
            </a:endParaRPr>
          </a:p>
          <a:p>
            <a:pPr marL="457200" indent="-457200" algn="just">
              <a:spcBef>
                <a:spcPts val="0"/>
              </a:spcBef>
              <a:buFont typeface="+mj-lt"/>
              <a:buAutoNum type="arabicPeriod" startAt="4"/>
            </a:pPr>
            <a:r>
              <a:rPr lang="vi-VN" sz="2400">
                <a:latin typeface="Arial" panose="020B0604020202020204" pitchFamily="34" charset="0"/>
                <a:cs typeface="Arial" panose="020B0604020202020204" pitchFamily="34" charset="0"/>
              </a:rPr>
              <a:t>Vệ </a:t>
            </a:r>
            <a:r>
              <a:rPr lang="vi-VN" sz="2400" dirty="0">
                <a:latin typeface="Arial" panose="020B0604020202020204" pitchFamily="34" charset="0"/>
                <a:cs typeface="Arial" panose="020B0604020202020204" pitchFamily="34" charset="0"/>
              </a:rPr>
              <a:t>sinh cá nhân </a:t>
            </a:r>
            <a:r>
              <a:rPr lang="vi-VN" sz="2400">
                <a:latin typeface="Arial" panose="020B0604020202020204" pitchFamily="34" charset="0"/>
                <a:cs typeface="Arial" panose="020B0604020202020204" pitchFamily="34" charset="0"/>
              </a:rPr>
              <a:t>sạch sẽ</a:t>
            </a:r>
            <a:r>
              <a:rPr lang="en-US" sz="2400">
                <a:latin typeface="Arial" panose="020B0604020202020204" pitchFamily="34" charset="0"/>
                <a:cs typeface="Arial" panose="020B0604020202020204" pitchFamily="34" charset="0"/>
              </a:rPr>
              <a:t> </a:t>
            </a:r>
            <a:endParaRPr lang="vi-VN" sz="2400" dirty="0">
              <a:latin typeface="Arial" panose="020B0604020202020204" pitchFamily="34" charset="0"/>
              <a:cs typeface="Arial" panose="020B0604020202020204" pitchFamily="34" charset="0"/>
            </a:endParaRPr>
          </a:p>
          <a:p>
            <a:pPr marL="457200" indent="-457200" algn="just">
              <a:spcBef>
                <a:spcPts val="0"/>
              </a:spcBef>
              <a:buFont typeface="+mj-lt"/>
              <a:buAutoNum type="arabicPeriod" startAt="4"/>
            </a:pPr>
            <a:r>
              <a:rPr lang="vi-VN" sz="2400">
                <a:latin typeface="Arial" panose="020B0604020202020204" pitchFamily="34" charset="0"/>
                <a:cs typeface="Arial" panose="020B0604020202020204" pitchFamily="34" charset="0"/>
              </a:rPr>
              <a:t>Không </a:t>
            </a:r>
            <a:r>
              <a:rPr lang="vi-VN" sz="2400" dirty="0">
                <a:latin typeface="Arial" panose="020B0604020202020204" pitchFamily="34" charset="0"/>
                <a:cs typeface="Arial" panose="020B0604020202020204" pitchFamily="34" charset="0"/>
              </a:rPr>
              <a:t>nên chơi các trò chơi </a:t>
            </a:r>
            <a:r>
              <a:rPr lang="vi-VN" sz="2400">
                <a:latin typeface="Arial" panose="020B0604020202020204" pitchFamily="34" charset="0"/>
                <a:cs typeface="Arial" panose="020B0604020202020204" pitchFamily="34" charset="0"/>
              </a:rPr>
              <a:t>nguy hiểm</a:t>
            </a:r>
            <a:r>
              <a:rPr lang="en-US" sz="2400">
                <a:latin typeface="Arial" panose="020B0604020202020204" pitchFamily="34" charset="0"/>
                <a:cs typeface="Arial" panose="020B0604020202020204" pitchFamily="34" charset="0"/>
              </a:rPr>
              <a:t> </a:t>
            </a:r>
            <a:endParaRPr lang="vi-VN" sz="2400" dirty="0">
              <a:latin typeface="Arial" panose="020B0604020202020204" pitchFamily="34" charset="0"/>
              <a:cs typeface="Arial" panose="020B0604020202020204" pitchFamily="34" charset="0"/>
            </a:endParaRPr>
          </a:p>
          <a:p>
            <a:pPr marL="457200" indent="-457200" algn="just">
              <a:spcBef>
                <a:spcPts val="0"/>
              </a:spcBef>
              <a:buFont typeface="+mj-lt"/>
              <a:buAutoNum type="arabicPeriod" startAt="4"/>
            </a:pPr>
            <a:r>
              <a:rPr lang="vi-VN" sz="2400">
                <a:latin typeface="Arial" panose="020B0604020202020204" pitchFamily="34" charset="0"/>
                <a:cs typeface="Arial" panose="020B0604020202020204" pitchFamily="34" charset="0"/>
              </a:rPr>
              <a:t>Khi </a:t>
            </a:r>
            <a:r>
              <a:rPr lang="vi-VN" sz="2400" dirty="0">
                <a:latin typeface="Arial" panose="020B0604020202020204" pitchFamily="34" charset="0"/>
                <a:cs typeface="Arial" panose="020B0604020202020204" pitchFamily="34" charset="0"/>
              </a:rPr>
              <a:t>có dị vật vào mắt </a:t>
            </a:r>
            <a:r>
              <a:rPr lang="vi-VN" sz="2400">
                <a:latin typeface="Arial" panose="020B0604020202020204" pitchFamily="34" charset="0"/>
                <a:cs typeface="Arial" panose="020B0604020202020204" pitchFamily="34" charset="0"/>
              </a:rPr>
              <a:t>phải </a:t>
            </a:r>
            <a:r>
              <a:rPr lang="vi-VN" sz="2400" dirty="0">
                <a:latin typeface="Arial" panose="020B0604020202020204" pitchFamily="34" charset="0"/>
                <a:cs typeface="Arial" panose="020B0604020202020204" pitchFamily="34" charset="0"/>
              </a:rPr>
              <a:t>đến cơ sở y tế khám </a:t>
            </a:r>
            <a:r>
              <a:rPr lang="vi-VN" sz="2400">
                <a:latin typeface="Arial" panose="020B0604020202020204" pitchFamily="34" charset="0"/>
                <a:cs typeface="Arial" panose="020B0604020202020204" pitchFamily="34" charset="0"/>
              </a:rPr>
              <a:t>ngay</a:t>
            </a:r>
            <a:r>
              <a:rPr lang="vi-VN" sz="2400" dirty="0">
                <a:latin typeface="Arial" panose="020B0604020202020204" pitchFamily="34" charset="0"/>
                <a:cs typeface="Arial" panose="020B0604020202020204" pitchFamily="34" charset="0"/>
              </a:rPr>
              <a:t>. </a:t>
            </a:r>
          </a:p>
          <a:p>
            <a:pPr marL="457200" indent="-457200" algn="just">
              <a:spcBef>
                <a:spcPts val="0"/>
              </a:spcBef>
              <a:buFont typeface="+mj-lt"/>
              <a:buAutoNum type="arabicPeriod" startAt="4"/>
            </a:pPr>
            <a:r>
              <a:rPr lang="en-US" sz="2400">
                <a:latin typeface="Arial" panose="020B0604020202020204" pitchFamily="34" charset="0"/>
                <a:cs typeface="Arial" panose="020B0604020202020204" pitchFamily="34" charset="0"/>
              </a:rPr>
              <a:t> </a:t>
            </a:r>
            <a:r>
              <a:rPr lang="vi-VN" sz="2400">
                <a:latin typeface="Arial" panose="020B0604020202020204" pitchFamily="34" charset="0"/>
                <a:cs typeface="Arial" panose="020B0604020202020204" pitchFamily="34" charset="0"/>
              </a:rPr>
              <a:t>Không nhỏ bất cứ thuốc gì khi </a:t>
            </a:r>
            <a:r>
              <a:rPr lang="vi-VN" sz="2400" dirty="0">
                <a:latin typeface="Arial" panose="020B0604020202020204" pitchFamily="34" charset="0"/>
                <a:cs typeface="Arial" panose="020B0604020202020204" pitchFamily="34" charset="0"/>
              </a:rPr>
              <a:t>chưa có chỉ </a:t>
            </a:r>
            <a:r>
              <a:rPr lang="vi-VN" sz="2400">
                <a:latin typeface="Arial" panose="020B0604020202020204" pitchFamily="34" charset="0"/>
                <a:cs typeface="Arial" panose="020B0604020202020204" pitchFamily="34" charset="0"/>
              </a:rPr>
              <a:t>định </a:t>
            </a:r>
            <a:r>
              <a:rPr lang="en-US" sz="2400">
                <a:latin typeface="Arial" panose="020B0604020202020204" pitchFamily="34" charset="0"/>
                <a:cs typeface="Arial" panose="020B0604020202020204" pitchFamily="34" charset="0"/>
              </a:rPr>
              <a:t>BS </a:t>
            </a:r>
            <a:r>
              <a:rPr lang="vi-VN" sz="2400">
                <a:latin typeface="Arial" panose="020B0604020202020204" pitchFamily="34" charset="0"/>
                <a:cs typeface="Arial" panose="020B0604020202020204" pitchFamily="34" charset="0"/>
              </a:rPr>
              <a:t>mắt</a:t>
            </a:r>
            <a:r>
              <a:rPr lang="vi-VN" sz="2400" dirty="0">
                <a:latin typeface="Arial" panose="020B0604020202020204" pitchFamily="34" charset="0"/>
                <a:cs typeface="Arial" panose="020B0604020202020204" pitchFamily="34" charset="0"/>
              </a:rPr>
              <a:t>. </a:t>
            </a:r>
            <a:endParaRPr lang="en-US" sz="24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12</a:t>
            </a:fld>
            <a:endParaRPr lang="en-US" dirty="0"/>
          </a:p>
        </p:txBody>
      </p:sp>
    </p:spTree>
    <p:extLst>
      <p:ext uri="{BB962C8B-B14F-4D97-AF65-F5344CB8AC3E}">
        <p14:creationId xmlns:p14="http://schemas.microsoft.com/office/powerpoint/2010/main" val="28176545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229600" cy="792162"/>
          </a:xfrm>
        </p:spPr>
        <p:txBody>
          <a:bodyPr>
            <a:normAutofit fontScale="90000"/>
          </a:bodyPr>
          <a:lstStyle/>
          <a:p>
            <a:r>
              <a:rPr lang="en-US" b="1" dirty="0" err="1">
                <a:solidFill>
                  <a:srgbClr val="FF0000"/>
                </a:solidFill>
              </a:rPr>
              <a:t>Các</a:t>
            </a:r>
            <a:r>
              <a:rPr lang="en-US" b="1" dirty="0">
                <a:solidFill>
                  <a:srgbClr val="FF0000"/>
                </a:solidFill>
              </a:rPr>
              <a:t> </a:t>
            </a:r>
            <a:r>
              <a:rPr lang="en-US" b="1" dirty="0" err="1">
                <a:solidFill>
                  <a:srgbClr val="FF0000"/>
                </a:solidFill>
              </a:rPr>
              <a:t>yêu</a:t>
            </a:r>
            <a:r>
              <a:rPr lang="en-US" b="1" dirty="0">
                <a:solidFill>
                  <a:srgbClr val="FF0000"/>
                </a:solidFill>
              </a:rPr>
              <a:t> </a:t>
            </a:r>
            <a:r>
              <a:rPr lang="en-US" b="1" dirty="0" err="1">
                <a:solidFill>
                  <a:srgbClr val="FF0000"/>
                </a:solidFill>
              </a:rPr>
              <a:t>cầu</a:t>
            </a:r>
            <a:r>
              <a:rPr lang="en-US" b="1" dirty="0">
                <a:solidFill>
                  <a:srgbClr val="FF0000"/>
                </a:solidFill>
              </a:rPr>
              <a:t> </a:t>
            </a:r>
            <a:r>
              <a:rPr lang="en-US" b="1" dirty="0" err="1">
                <a:solidFill>
                  <a:srgbClr val="FF0000"/>
                </a:solidFill>
              </a:rPr>
              <a:t>về</a:t>
            </a:r>
            <a:r>
              <a:rPr lang="en-US" b="1" dirty="0">
                <a:solidFill>
                  <a:srgbClr val="FF0000"/>
                </a:solidFill>
              </a:rPr>
              <a:t> </a:t>
            </a:r>
            <a:r>
              <a:rPr lang="en-US" b="1" dirty="0" err="1">
                <a:solidFill>
                  <a:srgbClr val="FF0000"/>
                </a:solidFill>
              </a:rPr>
              <a:t>vệ</a:t>
            </a:r>
            <a:r>
              <a:rPr lang="en-US" b="1" dirty="0">
                <a:solidFill>
                  <a:srgbClr val="FF0000"/>
                </a:solidFill>
              </a:rPr>
              <a:t> </a:t>
            </a:r>
            <a:r>
              <a:rPr lang="en-US" b="1" dirty="0" err="1">
                <a:solidFill>
                  <a:srgbClr val="FF0000"/>
                </a:solidFill>
              </a:rPr>
              <a:t>sinh</a:t>
            </a:r>
            <a:r>
              <a:rPr lang="en-US" b="1" dirty="0">
                <a:solidFill>
                  <a:srgbClr val="FF0000"/>
                </a:solidFill>
              </a:rPr>
              <a:t> </a:t>
            </a:r>
            <a:r>
              <a:rPr lang="en-US" b="1" dirty="0" err="1">
                <a:solidFill>
                  <a:srgbClr val="FF0000"/>
                </a:solidFill>
              </a:rPr>
              <a:t>môi</a:t>
            </a:r>
            <a:r>
              <a:rPr lang="en-US" b="1" dirty="0">
                <a:solidFill>
                  <a:srgbClr val="FF0000"/>
                </a:solidFill>
              </a:rPr>
              <a:t> </a:t>
            </a:r>
            <a:r>
              <a:rPr lang="en-US" b="1" dirty="0" err="1">
                <a:solidFill>
                  <a:srgbClr val="FF0000"/>
                </a:solidFill>
              </a:rPr>
              <a:t>trường</a:t>
            </a:r>
            <a:r>
              <a:rPr lang="en-US" b="1" dirty="0">
                <a:solidFill>
                  <a:srgbClr val="FF0000"/>
                </a:solidFill>
              </a:rPr>
              <a:t> </a:t>
            </a:r>
            <a:r>
              <a:rPr lang="en-US" b="1" dirty="0" err="1">
                <a:solidFill>
                  <a:srgbClr val="FF0000"/>
                </a:solidFill>
              </a:rPr>
              <a:t>trong</a:t>
            </a:r>
            <a:r>
              <a:rPr lang="en-US" b="1" dirty="0">
                <a:solidFill>
                  <a:srgbClr val="FF0000"/>
                </a:solidFill>
              </a:rPr>
              <a:t> </a:t>
            </a:r>
            <a:r>
              <a:rPr lang="en-US" b="1" dirty="0" err="1">
                <a:solidFill>
                  <a:srgbClr val="FF0000"/>
                </a:solidFill>
              </a:rPr>
              <a:t>trường</a:t>
            </a:r>
            <a:r>
              <a:rPr lang="en-US" b="1" dirty="0">
                <a:solidFill>
                  <a:srgbClr val="FF0000"/>
                </a:solidFill>
              </a:rPr>
              <a:t> </a:t>
            </a:r>
            <a:r>
              <a:rPr lang="en-US" b="1" dirty="0" err="1">
                <a:solidFill>
                  <a:srgbClr val="FF0000"/>
                </a:solidFill>
              </a:rPr>
              <a:t>học</a:t>
            </a:r>
            <a:endParaRPr lang="en-US" b="1" dirty="0">
              <a:solidFill>
                <a:srgbClr val="FF000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600200"/>
            <a:ext cx="8229600" cy="4343400"/>
          </a:xfrm>
        </p:spPr>
        <p:txBody>
          <a:bodyPr>
            <a:normAutofit/>
          </a:bodyPr>
          <a:lstStyle/>
          <a:p>
            <a:pPr marL="514350" indent="-514350" algn="just">
              <a:buFont typeface="+mj-lt"/>
              <a:buAutoNum type="arabicPeriod"/>
            </a:pPr>
            <a:r>
              <a:rPr lang="en-US"/>
              <a:t>Nước </a:t>
            </a:r>
            <a:r>
              <a:rPr lang="en-US" dirty="0" err="1"/>
              <a:t>uống</a:t>
            </a:r>
            <a:r>
              <a:rPr lang="en-US" dirty="0"/>
              <a:t>, </a:t>
            </a:r>
            <a:r>
              <a:rPr lang="en-US" dirty="0" err="1"/>
              <a:t>nước</a:t>
            </a:r>
            <a:r>
              <a:rPr lang="en-US" dirty="0"/>
              <a:t> </a:t>
            </a:r>
            <a:r>
              <a:rPr lang="en-US" dirty="0" err="1"/>
              <a:t>sinh</a:t>
            </a:r>
            <a:r>
              <a:rPr lang="en-US" dirty="0"/>
              <a:t> </a:t>
            </a:r>
            <a:r>
              <a:rPr lang="en-US" dirty="0" err="1"/>
              <a:t>hoạt</a:t>
            </a:r>
            <a:r>
              <a:rPr lang="en-US"/>
              <a:t>, </a:t>
            </a:r>
          </a:p>
          <a:p>
            <a:pPr marL="514350" indent="-514350" algn="just">
              <a:buFont typeface="+mj-lt"/>
              <a:buAutoNum type="arabicPeriod"/>
            </a:pPr>
            <a:r>
              <a:rPr lang="en-US"/>
              <a:t>Bếp </a:t>
            </a:r>
            <a:r>
              <a:rPr lang="en-US" dirty="0" err="1"/>
              <a:t>ăn</a:t>
            </a:r>
            <a:r>
              <a:rPr lang="en-US"/>
              <a:t>, </a:t>
            </a:r>
          </a:p>
          <a:p>
            <a:pPr marL="514350" indent="-514350" algn="just">
              <a:buFont typeface="+mj-lt"/>
              <a:buAutoNum type="arabicPeriod"/>
            </a:pPr>
            <a:r>
              <a:rPr lang="en-US"/>
              <a:t>Phòng học</a:t>
            </a:r>
            <a:r>
              <a:rPr lang="en-US" dirty="0"/>
              <a:t>, </a:t>
            </a:r>
            <a:r>
              <a:rPr lang="en-US" dirty="0" err="1"/>
              <a:t>các</a:t>
            </a:r>
            <a:r>
              <a:rPr lang="en-US" dirty="0"/>
              <a:t> </a:t>
            </a:r>
            <a:r>
              <a:rPr lang="en-US" dirty="0" err="1"/>
              <a:t>phòng</a:t>
            </a:r>
            <a:r>
              <a:rPr lang="en-US" dirty="0"/>
              <a:t> </a:t>
            </a:r>
            <a:r>
              <a:rPr lang="en-US" dirty="0" err="1"/>
              <a:t>chức</a:t>
            </a:r>
            <a:r>
              <a:rPr lang="en-US" dirty="0"/>
              <a:t> </a:t>
            </a:r>
            <a:r>
              <a:rPr lang="en-US" dirty="0" err="1"/>
              <a:t>năng</a:t>
            </a:r>
            <a:r>
              <a:rPr lang="en-US"/>
              <a:t>, </a:t>
            </a:r>
          </a:p>
          <a:p>
            <a:pPr marL="514350" indent="-514350" algn="just">
              <a:buFont typeface="+mj-lt"/>
              <a:buAutoNum type="arabicPeriod"/>
            </a:pPr>
            <a:r>
              <a:rPr lang="en-US"/>
              <a:t>Công </a:t>
            </a:r>
            <a:r>
              <a:rPr lang="en-US" dirty="0" err="1"/>
              <a:t>trình</a:t>
            </a:r>
            <a:r>
              <a:rPr lang="en-US" dirty="0"/>
              <a:t> </a:t>
            </a:r>
            <a:r>
              <a:rPr lang="en-US" dirty="0" err="1"/>
              <a:t>vệ</a:t>
            </a:r>
            <a:r>
              <a:rPr lang="en-US" dirty="0"/>
              <a:t> </a:t>
            </a:r>
            <a:r>
              <a:rPr lang="en-US" dirty="0" err="1"/>
              <a:t>sinh</a:t>
            </a:r>
            <a:r>
              <a:rPr lang="en-US"/>
              <a:t>, </a:t>
            </a:r>
          </a:p>
          <a:p>
            <a:pPr marL="514350" indent="-514350" algn="just">
              <a:buFont typeface="+mj-lt"/>
              <a:buAutoNum type="arabicPeriod"/>
            </a:pPr>
            <a:r>
              <a:rPr lang="en-US"/>
              <a:t>Cảnh </a:t>
            </a:r>
            <a:r>
              <a:rPr lang="en-US" dirty="0" err="1"/>
              <a:t>quan</a:t>
            </a:r>
            <a:r>
              <a:rPr lang="en-US"/>
              <a:t>, </a:t>
            </a:r>
          </a:p>
          <a:p>
            <a:pPr marL="514350" indent="-514350" algn="just">
              <a:buFont typeface="+mj-lt"/>
              <a:buAutoNum type="arabicPeriod"/>
            </a:pPr>
            <a:r>
              <a:rPr lang="en-US"/>
              <a:t>Đồ </a:t>
            </a:r>
            <a:r>
              <a:rPr lang="en-US" dirty="0" err="1"/>
              <a:t>dùng</a:t>
            </a:r>
            <a:r>
              <a:rPr lang="en-US" dirty="0"/>
              <a:t>, </a:t>
            </a:r>
            <a:r>
              <a:rPr lang="en-US" dirty="0" err="1"/>
              <a:t>trang</a:t>
            </a:r>
            <a:r>
              <a:rPr lang="en-US" dirty="0"/>
              <a:t> </a:t>
            </a:r>
            <a:r>
              <a:rPr lang="en-US" dirty="0" err="1"/>
              <a:t>thiết</a:t>
            </a:r>
            <a:r>
              <a:rPr lang="en-US" dirty="0"/>
              <a:t> </a:t>
            </a:r>
            <a:r>
              <a:rPr lang="en-US" dirty="0" err="1"/>
              <a:t>bị</a:t>
            </a:r>
            <a:r>
              <a:rPr lang="en-US" dirty="0"/>
              <a:t> </a:t>
            </a:r>
            <a:r>
              <a:rPr lang="en-US" dirty="0" err="1"/>
              <a:t>dạy</a:t>
            </a:r>
            <a:r>
              <a:rPr lang="en-US" dirty="0"/>
              <a:t> </a:t>
            </a:r>
            <a:r>
              <a:rPr lang="en-US" dirty="0" err="1"/>
              <a:t>học</a:t>
            </a:r>
            <a:r>
              <a:rPr lang="en-US" dirty="0"/>
              <a:t>.</a:t>
            </a: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13</a:t>
            </a:fld>
            <a:endParaRPr lang="en-US" dirty="0"/>
          </a:p>
        </p:txBody>
      </p:sp>
    </p:spTree>
    <p:extLst>
      <p:ext uri="{BB962C8B-B14F-4D97-AF65-F5344CB8AC3E}">
        <p14:creationId xmlns:p14="http://schemas.microsoft.com/office/powerpoint/2010/main" val="32681413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229600" cy="792162"/>
          </a:xfrm>
        </p:spPr>
        <p:txBody>
          <a:bodyPr>
            <a:normAutofit/>
          </a:bodyPr>
          <a:lstStyle/>
          <a:p>
            <a:r>
              <a:rPr lang="en-US" sz="3600" b="1" dirty="0" err="1">
                <a:solidFill>
                  <a:srgbClr val="FF0000"/>
                </a:solidFill>
              </a:rPr>
              <a:t>Bảo</a:t>
            </a:r>
            <a:r>
              <a:rPr lang="en-US" sz="3600" b="1" dirty="0">
                <a:solidFill>
                  <a:srgbClr val="FF0000"/>
                </a:solidFill>
              </a:rPr>
              <a:t> </a:t>
            </a:r>
            <a:r>
              <a:rPr lang="en-US" sz="3600" b="1" dirty="0" err="1">
                <a:solidFill>
                  <a:srgbClr val="FF0000"/>
                </a:solidFill>
              </a:rPr>
              <a:t>đảm</a:t>
            </a:r>
            <a:r>
              <a:rPr lang="en-US" sz="3600" b="1" dirty="0">
                <a:solidFill>
                  <a:srgbClr val="FF0000"/>
                </a:solidFill>
              </a:rPr>
              <a:t> </a:t>
            </a:r>
            <a:r>
              <a:rPr lang="en-US" sz="3600" b="1" dirty="0" err="1">
                <a:solidFill>
                  <a:srgbClr val="FF0000"/>
                </a:solidFill>
              </a:rPr>
              <a:t>nước</a:t>
            </a:r>
            <a:r>
              <a:rPr lang="en-US" sz="3600" b="1" dirty="0">
                <a:solidFill>
                  <a:srgbClr val="FF0000"/>
                </a:solidFill>
              </a:rPr>
              <a:t> </a:t>
            </a:r>
            <a:r>
              <a:rPr lang="en-US" sz="3600" b="1" dirty="0" err="1">
                <a:solidFill>
                  <a:srgbClr val="FF0000"/>
                </a:solidFill>
              </a:rPr>
              <a:t>uống</a:t>
            </a:r>
            <a:r>
              <a:rPr lang="en-US" sz="3600" b="1" dirty="0">
                <a:solidFill>
                  <a:srgbClr val="FF0000"/>
                </a:solidFill>
              </a:rPr>
              <a:t>, </a:t>
            </a:r>
            <a:r>
              <a:rPr lang="en-US" sz="3600" b="1" dirty="0" err="1">
                <a:solidFill>
                  <a:srgbClr val="FF0000"/>
                </a:solidFill>
              </a:rPr>
              <a:t>nước</a:t>
            </a:r>
            <a:r>
              <a:rPr lang="en-US" sz="3600" b="1" dirty="0">
                <a:solidFill>
                  <a:srgbClr val="FF0000"/>
                </a:solidFill>
              </a:rPr>
              <a:t> </a:t>
            </a:r>
            <a:r>
              <a:rPr lang="en-US" sz="3600" b="1" dirty="0" err="1">
                <a:solidFill>
                  <a:srgbClr val="FF0000"/>
                </a:solidFill>
              </a:rPr>
              <a:t>sinh</a:t>
            </a:r>
            <a:r>
              <a:rPr lang="en-US" sz="3600" b="1" dirty="0">
                <a:solidFill>
                  <a:srgbClr val="FF0000"/>
                </a:solidFill>
              </a:rPr>
              <a:t> </a:t>
            </a:r>
            <a:r>
              <a:rPr lang="en-US" sz="3600" b="1" dirty="0" err="1">
                <a:solidFill>
                  <a:srgbClr val="FF0000"/>
                </a:solidFill>
              </a:rPr>
              <a:t>hoạt</a:t>
            </a:r>
            <a:endParaRPr lang="en-US" sz="3600" b="1" dirty="0">
              <a:solidFill>
                <a:srgbClr val="FF000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066800"/>
            <a:ext cx="8229600" cy="4343400"/>
          </a:xfrm>
        </p:spPr>
        <p:txBody>
          <a:bodyPr>
            <a:noAutofit/>
          </a:bodyPr>
          <a:lstStyle/>
          <a:p>
            <a:pPr algn="just">
              <a:buFont typeface="Wingdings" panose="05000000000000000000" pitchFamily="2" charset="2"/>
              <a:buChar char="Ø"/>
            </a:pPr>
            <a:r>
              <a:rPr lang="pt-BR" sz="2400">
                <a:latin typeface="Arial" panose="020B0604020202020204" pitchFamily="34" charset="0"/>
                <a:cs typeface="Arial" panose="020B0604020202020204" pitchFamily="34" charset="0"/>
              </a:rPr>
              <a:t>Trường học cung </a:t>
            </a:r>
            <a:r>
              <a:rPr lang="pt-BR" sz="2400" dirty="0">
                <a:latin typeface="Arial" panose="020B0604020202020204" pitchFamily="34" charset="0"/>
                <a:cs typeface="Arial" panose="020B0604020202020204" pitchFamily="34" charset="0"/>
              </a:rPr>
              <a:t>cấp đủ nước uống cho </a:t>
            </a:r>
            <a:r>
              <a:rPr lang="pt-BR" sz="2400">
                <a:latin typeface="Arial" panose="020B0604020202020204" pitchFamily="34" charset="0"/>
                <a:cs typeface="Arial" panose="020B0604020202020204" pitchFamily="34" charset="0"/>
              </a:rPr>
              <a:t>học sinh.</a:t>
            </a:r>
            <a:endParaRPr lang="en-US" sz="2400" dirty="0">
              <a:latin typeface="Arial" panose="020B0604020202020204" pitchFamily="34" charset="0"/>
              <a:cs typeface="Arial" panose="020B0604020202020204" pitchFamily="34" charset="0"/>
            </a:endParaRPr>
          </a:p>
          <a:p>
            <a:pPr algn="just">
              <a:buFont typeface="Wingdings" panose="05000000000000000000" pitchFamily="2" charset="2"/>
              <a:buChar char="Ø"/>
            </a:pPr>
            <a:r>
              <a:rPr lang="pt-BR" sz="2400">
                <a:latin typeface="Arial" panose="020B0604020202020204" pitchFamily="34" charset="0"/>
                <a:cs typeface="Arial" panose="020B0604020202020204" pitchFamily="34" charset="0"/>
              </a:rPr>
              <a:t>Trường học cung </a:t>
            </a:r>
            <a:r>
              <a:rPr lang="pt-BR" sz="2400" dirty="0">
                <a:latin typeface="Arial" panose="020B0604020202020204" pitchFamily="34" charset="0"/>
                <a:cs typeface="Arial" panose="020B0604020202020204" pitchFamily="34" charset="0"/>
              </a:rPr>
              <a:t>cấp đủ nước sinh hoạt cho </a:t>
            </a:r>
            <a:r>
              <a:rPr lang="pt-BR" sz="2400">
                <a:latin typeface="Arial" panose="020B0604020202020204" pitchFamily="34" charset="0"/>
                <a:cs typeface="Arial" panose="020B0604020202020204" pitchFamily="34" charset="0"/>
              </a:rPr>
              <a:t>học sinh.</a:t>
            </a:r>
            <a:endParaRPr lang="en-US" sz="2400" dirty="0">
              <a:latin typeface="Arial" panose="020B0604020202020204" pitchFamily="34" charset="0"/>
              <a:cs typeface="Arial" panose="020B0604020202020204" pitchFamily="34" charset="0"/>
            </a:endParaRPr>
          </a:p>
          <a:p>
            <a:pPr algn="just">
              <a:buFont typeface="Wingdings" panose="05000000000000000000" pitchFamily="2" charset="2"/>
              <a:buChar char="Ø"/>
            </a:pPr>
            <a:r>
              <a:rPr lang="pt-BR" sz="2400">
                <a:latin typeface="Arial" panose="020B0604020202020204" pitchFamily="34" charset="0"/>
                <a:cs typeface="Arial" panose="020B0604020202020204" pitchFamily="34" charset="0"/>
              </a:rPr>
              <a:t>Trường </a:t>
            </a:r>
            <a:r>
              <a:rPr lang="pt-BR" sz="2400" dirty="0">
                <a:latin typeface="Arial" panose="020B0604020202020204" pitchFamily="34" charset="0"/>
                <a:cs typeface="Arial" panose="020B0604020202020204" pitchFamily="34" charset="0"/>
              </a:rPr>
              <a:t>học có học sinh nội trú cung cấp đủ nước ăn uống và sinh hoạt, tối thiểu 100 lít cho một học sinh trong </a:t>
            </a:r>
            <a:r>
              <a:rPr lang="pt-BR" sz="2400">
                <a:latin typeface="Arial" panose="020B0604020202020204" pitchFamily="34" charset="0"/>
                <a:cs typeface="Arial" panose="020B0604020202020204" pitchFamily="34" charset="0"/>
              </a:rPr>
              <a:t>24 giờ.</a:t>
            </a:r>
            <a:endParaRPr lang="en-US" sz="2400" dirty="0">
              <a:latin typeface="Arial" panose="020B0604020202020204" pitchFamily="34" charset="0"/>
              <a:cs typeface="Arial" panose="020B0604020202020204" pitchFamily="34" charset="0"/>
            </a:endParaRPr>
          </a:p>
          <a:p>
            <a:pPr algn="just">
              <a:buFont typeface="Wingdings" panose="05000000000000000000" pitchFamily="2" charset="2"/>
              <a:buChar char="Ø"/>
            </a:pPr>
            <a:r>
              <a:rPr lang="vi-VN" sz="2400">
                <a:latin typeface="Arial" panose="020B0604020202020204" pitchFamily="34" charset="0"/>
                <a:cs typeface="Arial" panose="020B0604020202020204" pitchFamily="34" charset="0"/>
              </a:rPr>
              <a:t>Các </a:t>
            </a:r>
            <a:r>
              <a:rPr lang="vi-VN" sz="2400" dirty="0">
                <a:latin typeface="Arial" panose="020B0604020202020204" pitchFamily="34" charset="0"/>
                <a:cs typeface="Arial" panose="020B0604020202020204" pitchFamily="34" charset="0"/>
              </a:rPr>
              <a:t>trường học sử dụng nguồn nước từ các cơ sở đủ điều kiện cung cấp nước ăn uống và nước sinh hoạt</a:t>
            </a:r>
            <a:r>
              <a:rPr lang="vi-VN" sz="2400">
                <a:latin typeface="Arial" panose="020B0604020202020204" pitchFamily="34" charset="0"/>
                <a:cs typeface="Arial" panose="020B0604020202020204" pitchFamily="34" charset="0"/>
              </a:rPr>
              <a:t>. </a:t>
            </a:r>
            <a:endParaRPr lang="en-US" sz="2400">
              <a:latin typeface="Arial" panose="020B0604020202020204" pitchFamily="34" charset="0"/>
              <a:cs typeface="Arial" panose="020B0604020202020204" pitchFamily="34" charset="0"/>
            </a:endParaRPr>
          </a:p>
          <a:p>
            <a:pPr algn="just">
              <a:buFont typeface="Wingdings" panose="05000000000000000000" pitchFamily="2" charset="2"/>
              <a:buChar char="Ø"/>
            </a:pPr>
            <a:r>
              <a:rPr lang="vi-VN" sz="2400">
                <a:latin typeface="Arial" panose="020B0604020202020204" pitchFamily="34" charset="0"/>
                <a:cs typeface="Arial" panose="020B0604020202020204" pitchFamily="34" charset="0"/>
              </a:rPr>
              <a:t>Trường </a:t>
            </a:r>
            <a:r>
              <a:rPr lang="vi-VN" sz="2400" dirty="0">
                <a:latin typeface="Arial" panose="020B0604020202020204" pitchFamily="34" charset="0"/>
                <a:cs typeface="Arial" panose="020B0604020202020204" pitchFamily="34" charset="0"/>
              </a:rPr>
              <a:t>hợp trường học tự cung cấp nguồn nước thì chất lượng phải bảo </a:t>
            </a:r>
            <a:r>
              <a:rPr lang="vi-VN" sz="2400">
                <a:latin typeface="Arial" panose="020B0604020202020204" pitchFamily="34" charset="0"/>
                <a:cs typeface="Arial" panose="020B0604020202020204" pitchFamily="34" charset="0"/>
              </a:rPr>
              <a:t>đảm theo </a:t>
            </a:r>
            <a:r>
              <a:rPr lang="en-US" sz="2400">
                <a:latin typeface="Arial" panose="020B0604020202020204" pitchFamily="34" charset="0"/>
                <a:cs typeface="Arial" panose="020B0604020202020204" pitchFamily="34" charset="0"/>
              </a:rPr>
              <a:t>quy định tại TTLT 13.</a:t>
            </a:r>
            <a:endParaRPr lang="en-US" sz="24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14</a:t>
            </a:fld>
            <a:endParaRPr lang="en-US" dirty="0"/>
          </a:p>
        </p:txBody>
      </p:sp>
    </p:spTree>
    <p:extLst>
      <p:ext uri="{BB962C8B-B14F-4D97-AF65-F5344CB8AC3E}">
        <p14:creationId xmlns:p14="http://schemas.microsoft.com/office/powerpoint/2010/main" val="22218740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 y="609600"/>
            <a:ext cx="8610600" cy="5940088"/>
          </a:xfrm>
          <a:prstGeom prst="rect">
            <a:avLst/>
          </a:prstGeom>
          <a:noFill/>
        </p:spPr>
        <p:txBody>
          <a:bodyPr wrap="square" rtlCol="0">
            <a:spAutoFit/>
          </a:bodyPr>
          <a:lstStyle/>
          <a:p>
            <a:pPr algn="just">
              <a:spcBef>
                <a:spcPts val="600"/>
              </a:spcBef>
            </a:pPr>
            <a:r>
              <a:rPr lang="en-US" sz="2300" b="1" dirty="0">
                <a:latin typeface="Arial" panose="020B0604020202020204" pitchFamily="34" charset="0"/>
                <a:cs typeface="Arial" panose="020B0604020202020204" pitchFamily="34" charset="0"/>
              </a:rPr>
              <a:t>1. </a:t>
            </a:r>
            <a:r>
              <a:rPr lang="en-US" sz="2300" b="1" dirty="0" err="1">
                <a:latin typeface="Arial" panose="020B0604020202020204" pitchFamily="34" charset="0"/>
                <a:cs typeface="Arial" panose="020B0604020202020204" pitchFamily="34" charset="0"/>
              </a:rPr>
              <a:t>Cơ</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sở</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vật</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chất</a:t>
            </a:r>
            <a:endParaRPr lang="en-US" sz="2300" dirty="0">
              <a:latin typeface="Arial" panose="020B0604020202020204" pitchFamily="34" charset="0"/>
              <a:cs typeface="Arial" panose="020B0604020202020204" pitchFamily="34" charset="0"/>
            </a:endParaRPr>
          </a:p>
          <a:p>
            <a:pPr marL="285750" indent="-285750" algn="just">
              <a:spcBef>
                <a:spcPts val="600"/>
              </a:spcBef>
              <a:buFont typeface="Wingdings" panose="05000000000000000000" pitchFamily="2" charset="2"/>
              <a:buChar char="Ø"/>
            </a:pPr>
            <a:r>
              <a:rPr lang="en-US" sz="2300" b="1" i="1" dirty="0" err="1">
                <a:latin typeface="Arial" panose="020B0604020202020204" pitchFamily="34" charset="0"/>
                <a:cs typeface="Arial" panose="020B0604020202020204" pitchFamily="34" charset="0"/>
              </a:rPr>
              <a:t>Đối</a:t>
            </a:r>
            <a:r>
              <a:rPr lang="en-US" sz="2300" b="1" i="1" dirty="0">
                <a:latin typeface="Arial" panose="020B0604020202020204" pitchFamily="34" charset="0"/>
                <a:cs typeface="Arial" panose="020B0604020202020204" pitchFamily="34" charset="0"/>
              </a:rPr>
              <a:t> </a:t>
            </a:r>
            <a:r>
              <a:rPr lang="en-US" sz="2300" b="1" i="1" dirty="0" err="1">
                <a:latin typeface="Arial" panose="020B0604020202020204" pitchFamily="34" charset="0"/>
                <a:cs typeface="Arial" panose="020B0604020202020204" pitchFamily="34" charset="0"/>
              </a:rPr>
              <a:t>với</a:t>
            </a:r>
            <a:r>
              <a:rPr lang="en-US" sz="2300" b="1" i="1" dirty="0">
                <a:latin typeface="Arial" panose="020B0604020202020204" pitchFamily="34" charset="0"/>
                <a:cs typeface="Arial" panose="020B0604020202020204" pitchFamily="34" charset="0"/>
              </a:rPr>
              <a:t> </a:t>
            </a:r>
            <a:r>
              <a:rPr lang="en-US" sz="2300" b="1" i="1" dirty="0" err="1">
                <a:latin typeface="Arial" panose="020B0604020202020204" pitchFamily="34" charset="0"/>
                <a:cs typeface="Arial" panose="020B0604020202020204" pitchFamily="34" charset="0"/>
              </a:rPr>
              <a:t>các</a:t>
            </a:r>
            <a:r>
              <a:rPr lang="en-US" sz="2300" b="1" i="1" dirty="0">
                <a:latin typeface="Arial" panose="020B0604020202020204" pitchFamily="34" charset="0"/>
                <a:cs typeface="Arial" panose="020B0604020202020204" pitchFamily="34" charset="0"/>
              </a:rPr>
              <a:t> </a:t>
            </a:r>
            <a:r>
              <a:rPr lang="en-US" sz="2300" b="1" i="1" dirty="0" err="1">
                <a:latin typeface="Arial" panose="020B0604020202020204" pitchFamily="34" charset="0"/>
                <a:cs typeface="Arial" panose="020B0604020202020204" pitchFamily="34" charset="0"/>
              </a:rPr>
              <a:t>cơ</a:t>
            </a:r>
            <a:r>
              <a:rPr lang="en-US" sz="2300" b="1" i="1" dirty="0">
                <a:latin typeface="Arial" panose="020B0604020202020204" pitchFamily="34" charset="0"/>
                <a:cs typeface="Arial" panose="020B0604020202020204" pitchFamily="34" charset="0"/>
              </a:rPr>
              <a:t> </a:t>
            </a:r>
            <a:r>
              <a:rPr lang="en-US" sz="2300" b="1" i="1" dirty="0" err="1">
                <a:latin typeface="Arial" panose="020B0604020202020204" pitchFamily="34" charset="0"/>
                <a:cs typeface="Arial" panose="020B0604020202020204" pitchFamily="34" charset="0"/>
              </a:rPr>
              <a:t>sở</a:t>
            </a:r>
            <a:r>
              <a:rPr lang="en-US" sz="2300" b="1" i="1" dirty="0">
                <a:latin typeface="Arial" panose="020B0604020202020204" pitchFamily="34" charset="0"/>
                <a:cs typeface="Arial" panose="020B0604020202020204" pitchFamily="34" charset="0"/>
              </a:rPr>
              <a:t> </a:t>
            </a:r>
            <a:r>
              <a:rPr lang="en-US" sz="2300" b="1" i="1" dirty="0" err="1">
                <a:latin typeface="Arial" panose="020B0604020202020204" pitchFamily="34" charset="0"/>
                <a:cs typeface="Arial" panose="020B0604020202020204" pitchFamily="34" charset="0"/>
              </a:rPr>
              <a:t>giáo</a:t>
            </a:r>
            <a:r>
              <a:rPr lang="en-US" sz="2300" b="1" i="1" dirty="0">
                <a:latin typeface="Arial" panose="020B0604020202020204" pitchFamily="34" charset="0"/>
                <a:cs typeface="Arial" panose="020B0604020202020204" pitchFamily="34" charset="0"/>
              </a:rPr>
              <a:t> </a:t>
            </a:r>
            <a:r>
              <a:rPr lang="en-US" sz="2300" b="1" i="1" dirty="0" err="1">
                <a:latin typeface="Arial" panose="020B0604020202020204" pitchFamily="34" charset="0"/>
                <a:cs typeface="Arial" panose="020B0604020202020204" pitchFamily="34" charset="0"/>
              </a:rPr>
              <a:t>dục</a:t>
            </a:r>
            <a:r>
              <a:rPr lang="en-US" sz="2300" b="1" i="1" dirty="0">
                <a:latin typeface="Arial" panose="020B0604020202020204" pitchFamily="34" charset="0"/>
                <a:cs typeface="Arial" panose="020B0604020202020204" pitchFamily="34" charset="0"/>
              </a:rPr>
              <a:t> </a:t>
            </a:r>
            <a:r>
              <a:rPr lang="en-US" sz="2300" b="1" i="1" dirty="0" err="1">
                <a:latin typeface="Arial" panose="020B0604020202020204" pitchFamily="34" charset="0"/>
                <a:cs typeface="Arial" panose="020B0604020202020204" pitchFamily="34" charset="0"/>
              </a:rPr>
              <a:t>mầm</a:t>
            </a:r>
            <a:r>
              <a:rPr lang="en-US" sz="2300" b="1" i="1" dirty="0">
                <a:latin typeface="Arial" panose="020B0604020202020204" pitchFamily="34" charset="0"/>
                <a:cs typeface="Arial" panose="020B0604020202020204" pitchFamily="34" charset="0"/>
              </a:rPr>
              <a:t> non:</a:t>
            </a:r>
            <a:endParaRPr lang="en-US" sz="2300" dirty="0">
              <a:latin typeface="Arial" panose="020B0604020202020204" pitchFamily="34" charset="0"/>
              <a:cs typeface="Arial" panose="020B0604020202020204" pitchFamily="34" charset="0"/>
            </a:endParaRPr>
          </a:p>
          <a:p>
            <a:pPr marL="800100" lvl="1" indent="-342900" algn="just">
              <a:spcBef>
                <a:spcPts val="600"/>
              </a:spcBef>
              <a:buClr>
                <a:srgbClr val="FF0000"/>
              </a:buClr>
              <a:buFont typeface="Wingdings" panose="05000000000000000000" pitchFamily="2" charset="2"/>
              <a:buChar char="ü"/>
            </a:pPr>
            <a:r>
              <a:rPr lang="en-US" sz="2300" b="1" dirty="0" err="1">
                <a:latin typeface="Arial" panose="020B0604020202020204" pitchFamily="34" charset="0"/>
                <a:cs typeface="Arial" panose="020B0604020202020204" pitchFamily="34" charset="0"/>
              </a:rPr>
              <a:t>Nhà</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bếp</a:t>
            </a:r>
            <a:r>
              <a:rPr lang="en-US" sz="2300" b="1"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độc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lập</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với</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khối</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phòng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chức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năng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khác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gồm</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khu</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sơ</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chế</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khu</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chế</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biến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khu</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nấu</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ăn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khu</a:t>
            </a:r>
            <a:r>
              <a:rPr lang="en-US" sz="2300" dirty="0">
                <a:latin typeface="Arial" panose="020B0604020202020204" pitchFamily="34" charset="0"/>
                <a:cs typeface="Arial" panose="020B0604020202020204" pitchFamily="34" charset="0"/>
              </a:rPr>
              <a:t> chia </a:t>
            </a:r>
            <a:r>
              <a:rPr lang="en-US" sz="2300" dirty="0" err="1">
                <a:latin typeface="Arial" panose="020B0604020202020204" pitchFamily="34" charset="0"/>
                <a:cs typeface="Arial" panose="020B0604020202020204" pitchFamily="34" charset="0"/>
              </a:rPr>
              <a:t>thức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ăn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được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thiết</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kế</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tổ</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chức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dây</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chuyền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hoạt</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động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một</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chiều</a:t>
            </a:r>
            <a:r>
              <a:rPr lang="en-US" sz="2300" dirty="0">
                <a:latin typeface="Arial" panose="020B0604020202020204" pitchFamily="34" charset="0"/>
                <a:cs typeface="Arial" panose="020B0604020202020204" pitchFamily="34" charset="0"/>
              </a:rPr>
              <a:t>.</a:t>
            </a:r>
          </a:p>
          <a:p>
            <a:pPr marL="800100" lvl="1" indent="-342900" algn="just">
              <a:spcBef>
                <a:spcPts val="600"/>
              </a:spcBef>
              <a:buClr>
                <a:srgbClr val="FF0000"/>
              </a:buClr>
              <a:buFont typeface="Wingdings" panose="05000000000000000000" pitchFamily="2" charset="2"/>
              <a:buChar char="ü"/>
            </a:pPr>
            <a:r>
              <a:rPr lang="en-US" sz="2300" b="1" dirty="0">
                <a:latin typeface="Arial" panose="020B0604020202020204" pitchFamily="34" charset="0"/>
                <a:cs typeface="Arial" panose="020B0604020202020204" pitchFamily="34" charset="0"/>
              </a:rPr>
              <a:t>Kho </a:t>
            </a:r>
            <a:r>
              <a:rPr lang="en-US" sz="2300" b="1" dirty="0" err="1">
                <a:latin typeface="Arial" panose="020B0604020202020204" pitchFamily="34" charset="0"/>
                <a:cs typeface="Arial" panose="020B0604020202020204" pitchFamily="34" charset="0"/>
              </a:rPr>
              <a:t>bếp</a:t>
            </a:r>
            <a:r>
              <a:rPr lang="en-US" sz="2300" b="1"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riêng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biệt</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kho</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lương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thực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và</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kho</a:t>
            </a:r>
            <a:r>
              <a:rPr lang="en-US" sz="2300" dirty="0">
                <a:latin typeface="Arial" panose="020B0604020202020204" pitchFamily="34" charset="0"/>
                <a:cs typeface="Arial" panose="020B0604020202020204" pitchFamily="34" charset="0"/>
              </a:rPr>
              <a:t> TP; </a:t>
            </a:r>
            <a:r>
              <a:rPr lang="en-US" sz="2300" dirty="0" err="1">
                <a:latin typeface="Arial" panose="020B0604020202020204" pitchFamily="34" charset="0"/>
                <a:cs typeface="Arial" panose="020B0604020202020204" pitchFamily="34" charset="0"/>
              </a:rPr>
              <a:t>có</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lối</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nhập</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xuất</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hàng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thuận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tiện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độc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lập</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và</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phân</a:t>
            </a:r>
            <a:r>
              <a:rPr lang="en-US" sz="2300" dirty="0">
                <a:latin typeface="Arial" panose="020B0604020202020204" pitchFamily="34" charset="0"/>
                <a:cs typeface="Arial" panose="020B0604020202020204" pitchFamily="34" charset="0"/>
              </a:rPr>
              <a:t> chia </a:t>
            </a:r>
            <a:r>
              <a:rPr lang="en-US" sz="2300" dirty="0" err="1">
                <a:latin typeface="Arial" panose="020B0604020202020204" pitchFamily="34" charset="0"/>
                <a:cs typeface="Arial" panose="020B0604020202020204" pitchFamily="34" charset="0"/>
              </a:rPr>
              <a:t>khu</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vực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cho</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từng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loại</a:t>
            </a:r>
            <a:r>
              <a:rPr lang="en-US" sz="2300" dirty="0">
                <a:latin typeface="Arial" panose="020B0604020202020204" pitchFamily="34" charset="0"/>
                <a:cs typeface="Arial" panose="020B0604020202020204" pitchFamily="34" charset="0"/>
              </a:rPr>
              <a:t> TP; </a:t>
            </a:r>
            <a:r>
              <a:rPr lang="en-US" sz="2300" dirty="0" err="1">
                <a:latin typeface="Arial" panose="020B0604020202020204" pitchFamily="34" charset="0"/>
                <a:cs typeface="Arial" panose="020B0604020202020204" pitchFamily="34" charset="0"/>
              </a:rPr>
              <a:t>có</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thiết</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bị</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bảo</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quản</a:t>
            </a:r>
            <a:r>
              <a:rPr lang="en-US" sz="2300" dirty="0">
                <a:latin typeface="Arial" panose="020B0604020202020204" pitchFamily="34" charset="0"/>
                <a:cs typeface="Arial" panose="020B0604020202020204" pitchFamily="34" charset="0"/>
              </a:rPr>
              <a:t> TP; </a:t>
            </a:r>
            <a:r>
              <a:rPr lang="en-US" sz="2300" dirty="0" err="1">
                <a:latin typeface="Arial" panose="020B0604020202020204" pitchFamily="34" charset="0"/>
                <a:cs typeface="Arial" panose="020B0604020202020204" pitchFamily="34" charset="0"/>
              </a:rPr>
              <a:t>tường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trần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nền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nhà</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khu</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vực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kho</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không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thấm</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nước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rạn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nứt</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ẩm</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mốc</a:t>
            </a:r>
            <a:r>
              <a:rPr lang="en-US" sz="2300" dirty="0">
                <a:latin typeface="Arial" panose="020B0604020202020204" pitchFamily="34" charset="0"/>
                <a:cs typeface="Arial" panose="020B0604020202020204" pitchFamily="34" charset="0"/>
              </a:rPr>
              <a:t>.</a:t>
            </a:r>
          </a:p>
          <a:p>
            <a:pPr marL="285750" indent="-285750" algn="just">
              <a:spcBef>
                <a:spcPts val="600"/>
              </a:spcBef>
              <a:buFont typeface="Wingdings" panose="05000000000000000000" pitchFamily="2" charset="2"/>
              <a:buChar char="Ø"/>
            </a:pPr>
            <a:r>
              <a:rPr lang="en-US" sz="2300" b="1" i="1" dirty="0" err="1">
                <a:latin typeface="Arial" panose="020B0604020202020204" pitchFamily="34" charset="0"/>
                <a:cs typeface="Arial" panose="020B0604020202020204" pitchFamily="34" charset="0"/>
              </a:rPr>
              <a:t>Đối</a:t>
            </a:r>
            <a:r>
              <a:rPr lang="en-US" sz="2300" b="1" i="1" dirty="0">
                <a:latin typeface="Arial" panose="020B0604020202020204" pitchFamily="34" charset="0"/>
                <a:cs typeface="Arial" panose="020B0604020202020204" pitchFamily="34" charset="0"/>
              </a:rPr>
              <a:t> </a:t>
            </a:r>
            <a:r>
              <a:rPr lang="en-US" sz="2300" b="1" i="1" dirty="0" err="1">
                <a:latin typeface="Arial" panose="020B0604020202020204" pitchFamily="34" charset="0"/>
                <a:cs typeface="Arial" panose="020B0604020202020204" pitchFamily="34" charset="0"/>
              </a:rPr>
              <a:t>với</a:t>
            </a:r>
            <a:r>
              <a:rPr lang="en-US" sz="2300" b="1" i="1" dirty="0">
                <a:latin typeface="Arial" panose="020B0604020202020204" pitchFamily="34" charset="0"/>
                <a:cs typeface="Arial" panose="020B0604020202020204" pitchFamily="34" charset="0"/>
              </a:rPr>
              <a:t> </a:t>
            </a:r>
            <a:r>
              <a:rPr lang="en-US" sz="2300" b="1" i="1" dirty="0" err="1">
                <a:latin typeface="Arial" panose="020B0604020202020204" pitchFamily="34" charset="0"/>
                <a:cs typeface="Arial" panose="020B0604020202020204" pitchFamily="34" charset="0"/>
              </a:rPr>
              <a:t>trường</a:t>
            </a:r>
            <a:r>
              <a:rPr lang="en-US" sz="2300" b="1" i="1" dirty="0">
                <a:latin typeface="Arial" panose="020B0604020202020204" pitchFamily="34" charset="0"/>
                <a:cs typeface="Arial" panose="020B0604020202020204" pitchFamily="34" charset="0"/>
              </a:rPr>
              <a:t> </a:t>
            </a:r>
            <a:r>
              <a:rPr lang="en-US" sz="2300" b="1" i="1" dirty="0" err="1">
                <a:latin typeface="Arial" panose="020B0604020202020204" pitchFamily="34" charset="0"/>
                <a:cs typeface="Arial" panose="020B0604020202020204" pitchFamily="34" charset="0"/>
              </a:rPr>
              <a:t>tiểu</a:t>
            </a:r>
            <a:r>
              <a:rPr lang="en-US" sz="2300" b="1" i="1" dirty="0">
                <a:latin typeface="Arial" panose="020B0604020202020204" pitchFamily="34" charset="0"/>
                <a:cs typeface="Arial" panose="020B0604020202020204" pitchFamily="34" charset="0"/>
              </a:rPr>
              <a:t> </a:t>
            </a:r>
            <a:r>
              <a:rPr lang="en-US" sz="2300" b="1" i="1" dirty="0" err="1">
                <a:latin typeface="Arial" panose="020B0604020202020204" pitchFamily="34" charset="0"/>
                <a:cs typeface="Arial" panose="020B0604020202020204" pitchFamily="34" charset="0"/>
              </a:rPr>
              <a:t>học</a:t>
            </a:r>
            <a:r>
              <a:rPr lang="en-US" sz="2300" b="1" i="1" dirty="0">
                <a:latin typeface="Arial" panose="020B0604020202020204" pitchFamily="34" charset="0"/>
                <a:cs typeface="Arial" panose="020B0604020202020204" pitchFamily="34" charset="0"/>
              </a:rPr>
              <a:t>:</a:t>
            </a:r>
            <a:endParaRPr lang="en-US" sz="2300" dirty="0">
              <a:latin typeface="Arial" panose="020B0604020202020204" pitchFamily="34" charset="0"/>
              <a:cs typeface="Arial" panose="020B0604020202020204" pitchFamily="34" charset="0"/>
            </a:endParaRPr>
          </a:p>
          <a:p>
            <a:pPr marL="800100" lvl="1" indent="-342900" algn="just">
              <a:spcBef>
                <a:spcPts val="600"/>
              </a:spcBef>
              <a:buClr>
                <a:srgbClr val="FF0000"/>
              </a:buClr>
              <a:buFont typeface="Wingdings" panose="05000000000000000000" pitchFamily="2" charset="2"/>
              <a:buChar char="ü"/>
            </a:pPr>
            <a:r>
              <a:rPr lang="en-US" sz="2300" b="1" dirty="0" err="1">
                <a:latin typeface="Arial" panose="020B0604020202020204" pitchFamily="34" charset="0"/>
                <a:cs typeface="Arial" panose="020B0604020202020204" pitchFamily="34" charset="0"/>
              </a:rPr>
              <a:t>Nhà</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bếp</a:t>
            </a:r>
            <a:r>
              <a:rPr lang="en-US" sz="2300" b="1"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độc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lập</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với</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khối</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phòng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học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tập</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và</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hỗ</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trợ</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học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tập</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dây</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chuyền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hoạt</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động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một</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chiều</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hợp</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vệ</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sinh</a:t>
            </a:r>
            <a:r>
              <a:rPr lang="en-US" sz="2300" dirty="0">
                <a:latin typeface="Arial" panose="020B0604020202020204" pitchFamily="34" charset="0"/>
                <a:cs typeface="Arial" panose="020B0604020202020204" pitchFamily="34" charset="0"/>
              </a:rPr>
              <a:t>.</a:t>
            </a:r>
          </a:p>
          <a:p>
            <a:pPr marL="800100" lvl="1" indent="-342900" algn="just">
              <a:spcBef>
                <a:spcPts val="600"/>
              </a:spcBef>
              <a:buClr>
                <a:srgbClr val="FF0000"/>
              </a:buClr>
              <a:buFont typeface="Wingdings" panose="05000000000000000000" pitchFamily="2" charset="2"/>
              <a:buChar char="ü"/>
            </a:pPr>
            <a:r>
              <a:rPr lang="en-US" sz="2300" b="1" dirty="0">
                <a:latin typeface="Arial" panose="020B0604020202020204" pitchFamily="34" charset="0"/>
                <a:cs typeface="Arial" panose="020B0604020202020204" pitchFamily="34" charset="0"/>
              </a:rPr>
              <a:t>Kho </a:t>
            </a:r>
            <a:r>
              <a:rPr lang="en-US" sz="2300" b="1" dirty="0" err="1">
                <a:latin typeface="Arial" panose="020B0604020202020204" pitchFamily="34" charset="0"/>
                <a:cs typeface="Arial" panose="020B0604020202020204" pitchFamily="34" charset="0"/>
              </a:rPr>
              <a:t>bếp</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Như</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kho</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bếp</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của</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cơ</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sở</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giáo</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dục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mầm</a:t>
            </a:r>
            <a:r>
              <a:rPr lang="en-US" sz="2300" dirty="0">
                <a:latin typeface="Arial" panose="020B0604020202020204" pitchFamily="34" charset="0"/>
                <a:cs typeface="Arial" panose="020B0604020202020204" pitchFamily="34" charset="0"/>
              </a:rPr>
              <a:t> non.</a:t>
            </a:r>
          </a:p>
          <a:p>
            <a:pPr marL="800100" lvl="1" indent="-342900" algn="just">
              <a:spcBef>
                <a:spcPts val="600"/>
              </a:spcBef>
              <a:buClr>
                <a:srgbClr val="FF0000"/>
              </a:buClr>
              <a:buFont typeface="Wingdings" panose="05000000000000000000" pitchFamily="2" charset="2"/>
              <a:buChar char="ü"/>
            </a:pP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Nhà</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ăn</a:t>
            </a:r>
            <a:r>
              <a:rPr lang="en-US" sz="2300" b="1" dirty="0">
                <a:latin typeface="Arial" panose="020B0604020202020204" pitchFamily="34" charset="0"/>
                <a:cs typeface="Arial" panose="020B0604020202020204" pitchFamily="34" charset="0"/>
              </a:rPr>
              <a:t> </a:t>
            </a:r>
            <a:r>
              <a:rPr lang="en-US" sz="2300" dirty="0">
                <a:latin typeface="Arial" panose="020B0604020202020204" pitchFamily="34" charset="0"/>
                <a:cs typeface="Arial" panose="020B0604020202020204" pitchFamily="34" charset="0"/>
              </a:rPr>
              <a:t>(</a:t>
            </a:r>
            <a:r>
              <a:rPr lang="en-US" sz="2300" dirty="0" err="1">
                <a:latin typeface="Arial" panose="020B0604020202020204" pitchFamily="34" charset="0"/>
                <a:cs typeface="Arial" panose="020B0604020202020204" pitchFamily="34" charset="0"/>
              </a:rPr>
              <a:t>đối</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với</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trường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có</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tổ</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chức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nội</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trú</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trang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bị</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đầy</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đủ</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các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thiết</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bị</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bảo</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đảm</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phục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vụ</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cho</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học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sinh</a:t>
            </a:r>
            <a:r>
              <a:rPr lang="en-US" sz="2300" dirty="0">
                <a:latin typeface="Arial" panose="020B0604020202020204" pitchFamily="34" charset="0"/>
                <a:cs typeface="Arial" panose="020B0604020202020204" pitchFamily="34" charset="0"/>
              </a:rPr>
              <a:t>.</a:t>
            </a:r>
          </a:p>
        </p:txBody>
      </p:sp>
      <p:sp>
        <p:nvSpPr>
          <p:cNvPr id="2" name="Title 1"/>
          <p:cNvSpPr>
            <a:spLocks noGrp="1"/>
          </p:cNvSpPr>
          <p:nvPr>
            <p:ph type="title"/>
          </p:nvPr>
        </p:nvSpPr>
        <p:spPr>
          <a:xfrm>
            <a:off x="304800" y="76200"/>
            <a:ext cx="8458200" cy="563562"/>
          </a:xfrm>
        </p:spPr>
        <p:txBody>
          <a:bodyPr>
            <a:noAutofit/>
          </a:bodyPr>
          <a:lstStyle/>
          <a:p>
            <a:r>
              <a:rPr lang="en-US" sz="2700" b="1">
                <a:solidFill>
                  <a:srgbClr val="FF0000"/>
                </a:solidFill>
              </a:rPr>
              <a:t>BẢO ĐẢM ĐIỀU KIỆN AN </a:t>
            </a:r>
            <a:r>
              <a:rPr lang="en-US" sz="2700" b="1" dirty="0">
                <a:solidFill>
                  <a:srgbClr val="FF0000"/>
                </a:solidFill>
              </a:rPr>
              <a:t>TOÀN </a:t>
            </a:r>
            <a:r>
              <a:rPr lang="en-US" sz="2700" b="1">
                <a:solidFill>
                  <a:srgbClr val="FF0000"/>
                </a:solidFill>
              </a:rPr>
              <a:t>THỰC PHẨM BẾP ĂN</a:t>
            </a:r>
            <a:endParaRPr lang="en-US" sz="2700" b="1" dirty="0">
              <a:solidFill>
                <a:srgbClr val="FF0000"/>
              </a:solidFill>
            </a:endParaRPr>
          </a:p>
        </p:txBody>
      </p:sp>
    </p:spTree>
    <p:extLst>
      <p:ext uri="{BB962C8B-B14F-4D97-AF65-F5344CB8AC3E}">
        <p14:creationId xmlns:p14="http://schemas.microsoft.com/office/powerpoint/2010/main" val="39476310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31838"/>
            <a:ext cx="8229600" cy="792162"/>
          </a:xfrm>
        </p:spPr>
        <p:txBody>
          <a:bodyPr>
            <a:noAutofit/>
          </a:bodyPr>
          <a:lstStyle/>
          <a:p>
            <a:r>
              <a:rPr lang="en-US" sz="2800" b="1" dirty="0" err="1">
                <a:solidFill>
                  <a:srgbClr val="FF0000"/>
                </a:solidFill>
                <a:latin typeface="Arial" panose="020B0604020202020204" pitchFamily="34" charset="0"/>
                <a:cs typeface="Arial" panose="020B0604020202020204" pitchFamily="34" charset="0"/>
              </a:rPr>
              <a:t>Vệ</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sinh</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phòng</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học</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các</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phòng</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chức</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năng</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công</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trình</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vệ</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sinh</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cảnh</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quan</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đồ</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dùng</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trang</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thiết</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bị</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dạy</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học</a:t>
            </a:r>
            <a:r>
              <a:rPr lang="en-US" sz="2800" b="1" dirty="0">
                <a:solidFill>
                  <a:srgbClr val="FF0000"/>
                </a:solidFill>
                <a:latin typeface="Arial" panose="020B0604020202020204" pitchFamily="34" charset="0"/>
                <a:cs typeface="Arial" panose="020B0604020202020204" pitchFamily="34" charset="0"/>
              </a:rPr>
              <a:t/>
            </a:r>
            <a:br>
              <a:rPr lang="en-US" sz="2800" b="1" dirty="0">
                <a:solidFill>
                  <a:srgbClr val="FF0000"/>
                </a:solidFill>
                <a:latin typeface="Arial" panose="020B0604020202020204" pitchFamily="34" charset="0"/>
                <a:cs typeface="Arial" panose="020B0604020202020204" pitchFamily="34" charset="0"/>
              </a:rPr>
            </a:br>
            <a:endParaRPr lang="en-US" sz="2800" b="1" dirty="0">
              <a:solidFill>
                <a:srgbClr val="FF000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600200"/>
            <a:ext cx="8229600" cy="4267200"/>
          </a:xfrm>
        </p:spPr>
        <p:txBody>
          <a:bodyPr>
            <a:normAutofit fontScale="70000" lnSpcReduction="20000"/>
          </a:bodyPr>
          <a:lstStyle/>
          <a:p>
            <a:pPr marL="514350" indent="-514350" algn="just">
              <a:buFont typeface="+mj-lt"/>
              <a:buAutoNum type="arabicPeriod"/>
            </a:pPr>
            <a:r>
              <a:rPr lang="en-US" dirty="0" err="1">
                <a:latin typeface="Arial" panose="020B0604020202020204" pitchFamily="34" charset="0"/>
                <a:cs typeface="Arial" panose="020B0604020202020204" pitchFamily="34" charset="0"/>
              </a:rPr>
              <a:t>Phòng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học</a:t>
            </a:r>
            <a:endParaRPr lang="en-US" dirty="0">
              <a:latin typeface="Arial" panose="020B0604020202020204" pitchFamily="34" charset="0"/>
              <a:cs typeface="Arial" panose="020B0604020202020204" pitchFamily="34" charset="0"/>
            </a:endParaRPr>
          </a:p>
          <a:p>
            <a:pPr marL="514350" indent="-514350" algn="just">
              <a:buFont typeface="+mj-lt"/>
              <a:buAutoNum type="arabicPeriod"/>
            </a:pPr>
            <a:r>
              <a:rPr lang="en-US" dirty="0" err="1">
                <a:latin typeface="Arial" panose="020B0604020202020204" pitchFamily="34" charset="0"/>
                <a:cs typeface="Arial" panose="020B0604020202020204" pitchFamily="34" charset="0"/>
              </a:rPr>
              <a:t>Phòng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chức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năng</a:t>
            </a:r>
            <a:endParaRPr lang="en-US" dirty="0">
              <a:latin typeface="Arial" panose="020B0604020202020204" pitchFamily="34" charset="0"/>
              <a:cs typeface="Arial" panose="020B0604020202020204" pitchFamily="34" charset="0"/>
            </a:endParaRPr>
          </a:p>
          <a:p>
            <a:pPr marL="514350" indent="-514350" algn="just">
              <a:buFont typeface="+mj-lt"/>
              <a:buAutoNum type="arabicPeriod"/>
            </a:pPr>
            <a:r>
              <a:rPr lang="en-US" dirty="0" err="1">
                <a:latin typeface="Arial" panose="020B0604020202020204" pitchFamily="34" charset="0"/>
                <a:cs typeface="Arial" panose="020B0604020202020204" pitchFamily="34" charset="0"/>
              </a:rPr>
              <a:t>Công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trình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vệ</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sinh</a:t>
            </a:r>
            <a:endParaRPr lang="en-US" dirty="0">
              <a:latin typeface="Arial" panose="020B0604020202020204" pitchFamily="34" charset="0"/>
              <a:cs typeface="Arial" panose="020B0604020202020204" pitchFamily="34" charset="0"/>
            </a:endParaRPr>
          </a:p>
          <a:p>
            <a:pPr marL="514350" indent="-514350" algn="just">
              <a:buFont typeface="+mj-lt"/>
              <a:buAutoNum type="arabicPeriod"/>
            </a:pPr>
            <a:r>
              <a:rPr lang="en-US" dirty="0" err="1">
                <a:latin typeface="Arial" panose="020B0604020202020204" pitchFamily="34" charset="0"/>
                <a:cs typeface="Arial" panose="020B0604020202020204" pitchFamily="34" charset="0"/>
              </a:rPr>
              <a:t>Cảnh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quan</a:t>
            </a:r>
            <a:endParaRPr lang="en-US" dirty="0">
              <a:latin typeface="Arial" panose="020B0604020202020204" pitchFamily="34" charset="0"/>
              <a:cs typeface="Arial" panose="020B0604020202020204" pitchFamily="34" charset="0"/>
            </a:endParaRPr>
          </a:p>
          <a:p>
            <a:pPr marL="514350" indent="-514350" algn="just">
              <a:buFont typeface="+mj-lt"/>
              <a:buAutoNum type="arabicPeriod"/>
            </a:pPr>
            <a:r>
              <a:rPr lang="en-US" dirty="0" err="1">
                <a:latin typeface="Arial" panose="020B0604020202020204" pitchFamily="34" charset="0"/>
                <a:cs typeface="Arial" panose="020B0604020202020204" pitchFamily="34" charset="0"/>
              </a:rPr>
              <a:t>Đồ</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dùng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trang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thiết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bị</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dạy</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học</a:t>
            </a:r>
            <a:r>
              <a:rPr lang="en-US" dirty="0">
                <a:latin typeface="Arial" panose="020B0604020202020204" pitchFamily="34" charset="0"/>
                <a:cs typeface="Arial" panose="020B0604020202020204" pitchFamily="34" charset="0"/>
              </a:rPr>
              <a:t>.</a:t>
            </a:r>
          </a:p>
          <a:p>
            <a:pPr marL="0" indent="0" algn="just">
              <a:buNone/>
            </a:pPr>
            <a:r>
              <a:rPr lang="en-US" dirty="0" err="1">
                <a:latin typeface="Arial" panose="020B0604020202020204" pitchFamily="34" charset="0"/>
                <a:cs typeface="Arial" panose="020B0604020202020204" pitchFamily="34" charset="0"/>
              </a:rPr>
              <a:t>Quy</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định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cho</a:t>
            </a:r>
            <a:r>
              <a:rPr lang="en-US" dirty="0">
                <a:latin typeface="Arial" panose="020B0604020202020204" pitchFamily="34" charset="0"/>
                <a:cs typeface="Arial" panose="020B0604020202020204" pitchFamily="34" charset="0"/>
              </a:rPr>
              <a:t> 4 </a:t>
            </a:r>
            <a:r>
              <a:rPr lang="en-US" dirty="0" err="1">
                <a:latin typeface="Arial" panose="020B0604020202020204" pitchFamily="34" charset="0"/>
                <a:cs typeface="Arial" panose="020B0604020202020204" pitchFamily="34" charset="0"/>
              </a:rPr>
              <a:t>cấp</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học</a:t>
            </a:r>
            <a:r>
              <a:rPr lang="en-US" dirty="0">
                <a:latin typeface="Arial" panose="020B0604020202020204" pitchFamily="34" charset="0"/>
                <a:cs typeface="Arial" panose="020B0604020202020204" pitchFamily="34" charset="0"/>
              </a:rPr>
              <a:t>: MN, TH, THCS, THPT:</a:t>
            </a:r>
          </a:p>
          <a:p>
            <a:pPr marL="0" indent="0" algn="just">
              <a:buNone/>
            </a:pPr>
            <a:r>
              <a:rPr lang="en-US" dirty="0">
                <a:latin typeface="Arial" panose="020B0604020202020204" pitchFamily="34" charset="0"/>
                <a:cs typeface="Arial" panose="020B0604020202020204" pitchFamily="34" charset="0"/>
              </a:rPr>
              <a:t>(</a:t>
            </a:r>
            <a:r>
              <a:rPr lang="en-US" dirty="0" err="1">
                <a:latin typeface="Arial" panose="020B0604020202020204" pitchFamily="34" charset="0"/>
                <a:cs typeface="Arial" panose="020B0604020202020204" pitchFamily="34" charset="0"/>
              </a:rPr>
              <a:t>Thông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tư</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số</a:t>
            </a:r>
            <a:r>
              <a:rPr lang="en-US" dirty="0">
                <a:latin typeface="Arial" panose="020B0604020202020204" pitchFamily="34" charset="0"/>
                <a:cs typeface="Arial" panose="020B0604020202020204" pitchFamily="34" charset="0"/>
              </a:rPr>
              <a:t> 13/2020/TT-BGDĐT </a:t>
            </a:r>
            <a:r>
              <a:rPr lang="en-US" dirty="0" err="1">
                <a:latin typeface="Arial" panose="020B0604020202020204" pitchFamily="34" charset="0"/>
                <a:cs typeface="Arial" panose="020B0604020202020204" pitchFamily="34" charset="0"/>
              </a:rPr>
              <a:t>ngày</a:t>
            </a:r>
            <a:r>
              <a:rPr lang="en-US" dirty="0">
                <a:latin typeface="Arial" panose="020B0604020202020204" pitchFamily="34" charset="0"/>
                <a:cs typeface="Arial" panose="020B0604020202020204" pitchFamily="34" charset="0"/>
              </a:rPr>
              <a:t> 26/5/2020 </a:t>
            </a:r>
            <a:r>
              <a:rPr lang="en-US" dirty="0" err="1">
                <a:latin typeface="Arial" panose="020B0604020202020204" pitchFamily="34" charset="0"/>
                <a:cs typeface="Arial" panose="020B0604020202020204" pitchFamily="34" charset="0"/>
              </a:rPr>
              <a:t>của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Bộ</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trưởng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Bộ</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Giáo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dục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và</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Đào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tạo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về</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việc</a:t>
            </a:r>
            <a:r>
              <a:rPr lang="en-US" dirty="0">
                <a:latin typeface="Arial" panose="020B0604020202020204" pitchFamily="34" charset="0"/>
                <a:cs typeface="Arial" panose="020B0604020202020204" pitchFamily="34" charset="0"/>
              </a:rPr>
              <a:t> ban </a:t>
            </a:r>
            <a:r>
              <a:rPr lang="en-US" dirty="0" err="1">
                <a:latin typeface="Arial" panose="020B0604020202020204" pitchFamily="34" charset="0"/>
                <a:cs typeface="Arial" panose="020B0604020202020204" pitchFamily="34" charset="0"/>
              </a:rPr>
              <a:t>hành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quy</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định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tiêu</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chuẩn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cơ</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sở</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vật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chất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các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trường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mầm</a:t>
            </a:r>
            <a:r>
              <a:rPr lang="en-US" dirty="0">
                <a:latin typeface="Arial" panose="020B0604020202020204" pitchFamily="34" charset="0"/>
                <a:cs typeface="Arial" panose="020B0604020202020204" pitchFamily="34" charset="0"/>
              </a:rPr>
              <a:t> non, </a:t>
            </a:r>
            <a:r>
              <a:rPr lang="en-US" dirty="0" err="1">
                <a:latin typeface="Arial" panose="020B0604020202020204" pitchFamily="34" charset="0"/>
                <a:cs typeface="Arial" panose="020B0604020202020204" pitchFamily="34" charset="0"/>
              </a:rPr>
              <a:t>tiểu</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học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trung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học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cơ</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sở</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trung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học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phổ</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thông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và</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trường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phổ</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thông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có</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nhiều</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cấp</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học</a:t>
            </a:r>
            <a:r>
              <a:rPr lang="vi-VN" dirty="0">
                <a:latin typeface="Arial" panose="020B0604020202020204" pitchFamily="34" charset="0"/>
                <a:cs typeface="Arial" panose="020B0604020202020204" pitchFamily="34" charset="0"/>
              </a:rPr>
              <a:t> và Thông tư liên tịch số 13/2016/TTLT-BYT-BGDĐT ngày 12/5/2016 của Bộ Y tế và Bộ GDĐT quy định về công tác y tế trường học</a:t>
            </a:r>
            <a:r>
              <a:rPr lang="en-US" dirty="0">
                <a:latin typeface="Arial" panose="020B0604020202020204" pitchFamily="34" charset="0"/>
                <a:cs typeface="Arial" panose="020B0604020202020204" pitchFamily="34" charset="0"/>
              </a:rPr>
              <a:t>)</a:t>
            </a: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16</a:t>
            </a:fld>
            <a:endParaRPr lang="en-US" dirty="0"/>
          </a:p>
        </p:txBody>
      </p:sp>
    </p:spTree>
    <p:extLst>
      <p:ext uri="{BB962C8B-B14F-4D97-AF65-F5344CB8AC3E}">
        <p14:creationId xmlns:p14="http://schemas.microsoft.com/office/powerpoint/2010/main" val="37312053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229600" cy="792162"/>
          </a:xfrm>
        </p:spPr>
        <p:txBody>
          <a:bodyPr>
            <a:noAutofit/>
          </a:bodyPr>
          <a:lstStyle/>
          <a:p>
            <a:r>
              <a:rPr lang="en-US" sz="3200" b="1" dirty="0">
                <a:solidFill>
                  <a:srgbClr val="FF0000"/>
                </a:solidFill>
                <a:latin typeface="Arial" panose="020B0604020202020204" pitchFamily="34" charset="0"/>
                <a:cs typeface="Arial" panose="020B0604020202020204" pitchFamily="34" charset="0"/>
              </a:rPr>
              <a:t>ĐÁNH GIÁ </a:t>
            </a:r>
            <a:br>
              <a:rPr lang="en-US" sz="3200" b="1" dirty="0">
                <a:solidFill>
                  <a:srgbClr val="FF0000"/>
                </a:solidFill>
                <a:latin typeface="Arial" panose="020B0604020202020204" pitchFamily="34" charset="0"/>
                <a:cs typeface="Arial" panose="020B0604020202020204" pitchFamily="34" charset="0"/>
              </a:rPr>
            </a:br>
            <a:r>
              <a:rPr lang="en-US" sz="3200" b="1" dirty="0">
                <a:solidFill>
                  <a:srgbClr val="FF0000"/>
                </a:solidFill>
                <a:latin typeface="Arial" panose="020B0604020202020204" pitchFamily="34" charset="0"/>
                <a:cs typeface="Arial" panose="020B0604020202020204" pitchFamily="34" charset="0"/>
              </a:rPr>
              <a:t>CÁC ĐIỀU KIỆN VỆ SINH TR</a:t>
            </a:r>
            <a:r>
              <a:rPr lang="vi-VN" sz="3200" b="1" dirty="0">
                <a:solidFill>
                  <a:srgbClr val="FF0000"/>
                </a:solidFill>
                <a:latin typeface="Arial" panose="020B0604020202020204" pitchFamily="34" charset="0"/>
                <a:cs typeface="Arial" panose="020B0604020202020204" pitchFamily="34" charset="0"/>
              </a:rPr>
              <a:t>Ư</a:t>
            </a:r>
            <a:r>
              <a:rPr lang="en-US" sz="3200" b="1" dirty="0">
                <a:solidFill>
                  <a:srgbClr val="FF0000"/>
                </a:solidFill>
                <a:latin typeface="Arial" panose="020B0604020202020204" pitchFamily="34" charset="0"/>
                <a:cs typeface="Arial" panose="020B0604020202020204" pitchFamily="34" charset="0"/>
              </a:rPr>
              <a:t>ỜNG HỌC</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600200"/>
            <a:ext cx="8229600" cy="4343400"/>
          </a:xfrm>
        </p:spPr>
        <p:txBody>
          <a:bodyPr>
            <a:normAutofit/>
          </a:bodyPr>
          <a:lstStyle/>
          <a:p>
            <a:pPr marL="514350" indent="-514350" algn="just">
              <a:buFont typeface="+mj-lt"/>
              <a:buAutoNum type="arabicPeriod"/>
            </a:pPr>
            <a:r>
              <a:rPr lang="en-US" dirty="0" err="1"/>
              <a:t>Đánh</a:t>
            </a:r>
            <a:r>
              <a:rPr lang="en-US" dirty="0"/>
              <a:t> </a:t>
            </a:r>
            <a:r>
              <a:rPr lang="en-US" dirty="0" err="1"/>
              <a:t>giá</a:t>
            </a:r>
            <a:r>
              <a:rPr lang="en-US" dirty="0"/>
              <a:t> </a:t>
            </a:r>
            <a:r>
              <a:rPr lang="en-US" dirty="0" err="1"/>
              <a:t>các</a:t>
            </a:r>
            <a:r>
              <a:rPr lang="en-US" dirty="0"/>
              <a:t> </a:t>
            </a:r>
            <a:r>
              <a:rPr lang="en-US" dirty="0" err="1"/>
              <a:t>điều</a:t>
            </a:r>
            <a:r>
              <a:rPr lang="en-US" dirty="0"/>
              <a:t> </a:t>
            </a:r>
            <a:r>
              <a:rPr lang="en-US" dirty="0" err="1"/>
              <a:t>kiện</a:t>
            </a:r>
            <a:r>
              <a:rPr lang="en-US" dirty="0"/>
              <a:t> </a:t>
            </a:r>
            <a:r>
              <a:rPr lang="en-US" dirty="0" err="1"/>
              <a:t>vệ</a:t>
            </a:r>
            <a:r>
              <a:rPr lang="en-US" dirty="0"/>
              <a:t> </a:t>
            </a:r>
            <a:r>
              <a:rPr lang="en-US" dirty="0" err="1"/>
              <a:t>sinh</a:t>
            </a:r>
            <a:r>
              <a:rPr lang="en-US" dirty="0"/>
              <a:t> </a:t>
            </a:r>
            <a:r>
              <a:rPr lang="en-US" dirty="0" err="1"/>
              <a:t>trường</a:t>
            </a:r>
            <a:r>
              <a:rPr lang="en-US" dirty="0"/>
              <a:t> </a:t>
            </a:r>
            <a:r>
              <a:rPr lang="en-US" dirty="0" err="1"/>
              <a:t>học</a:t>
            </a:r>
            <a:r>
              <a:rPr lang="en-US" dirty="0"/>
              <a:t> </a:t>
            </a:r>
            <a:r>
              <a:rPr lang="en-US" dirty="0" err="1"/>
              <a:t>theo</a:t>
            </a:r>
            <a:r>
              <a:rPr lang="en-US" dirty="0"/>
              <a:t> </a:t>
            </a:r>
            <a:r>
              <a:rPr lang="en-US" dirty="0" err="1"/>
              <a:t>các</a:t>
            </a:r>
            <a:r>
              <a:rPr lang="en-US" dirty="0"/>
              <a:t> </a:t>
            </a:r>
            <a:r>
              <a:rPr lang="en-US" dirty="0" err="1"/>
              <a:t>mẫu</a:t>
            </a:r>
            <a:r>
              <a:rPr lang="en-US" dirty="0"/>
              <a:t> </a:t>
            </a:r>
            <a:r>
              <a:rPr lang="en-US" dirty="0" err="1"/>
              <a:t>quy</a:t>
            </a:r>
            <a:r>
              <a:rPr lang="en-US" dirty="0"/>
              <a:t> </a:t>
            </a:r>
            <a:r>
              <a:rPr lang="en-US" dirty="0" err="1"/>
              <a:t>định</a:t>
            </a:r>
            <a:r>
              <a:rPr lang="en-US" dirty="0"/>
              <a:t> </a:t>
            </a:r>
            <a:r>
              <a:rPr lang="en-US" dirty="0" err="1"/>
              <a:t>tại</a:t>
            </a:r>
            <a:r>
              <a:rPr lang="en-US" dirty="0"/>
              <a:t> </a:t>
            </a:r>
            <a:r>
              <a:rPr lang="en-US" dirty="0" err="1"/>
              <a:t>Phụ</a:t>
            </a:r>
            <a:r>
              <a:rPr lang="en-US" dirty="0"/>
              <a:t> </a:t>
            </a:r>
            <a:r>
              <a:rPr lang="en-US" dirty="0" err="1"/>
              <a:t>lục</a:t>
            </a:r>
            <a:r>
              <a:rPr lang="en-US" dirty="0"/>
              <a:t> </a:t>
            </a:r>
            <a:r>
              <a:rPr lang="en-US" dirty="0" err="1"/>
              <a:t>kèm</a:t>
            </a:r>
            <a:r>
              <a:rPr lang="en-US" dirty="0"/>
              <a:t> </a:t>
            </a:r>
            <a:r>
              <a:rPr lang="en-US" dirty="0" err="1"/>
              <a:t>theo</a:t>
            </a:r>
            <a:r>
              <a:rPr lang="en-US" dirty="0"/>
              <a:t> </a:t>
            </a:r>
            <a:r>
              <a:rPr lang="en-US" dirty="0" err="1"/>
              <a:t>Thông</a:t>
            </a:r>
            <a:r>
              <a:rPr lang="en-US" dirty="0"/>
              <a:t> </a:t>
            </a:r>
            <a:r>
              <a:rPr lang="en-US" dirty="0" err="1"/>
              <a:t>tư</a:t>
            </a:r>
            <a:r>
              <a:rPr lang="en-US" dirty="0"/>
              <a:t> </a:t>
            </a:r>
            <a:r>
              <a:rPr lang="en-US" dirty="0" err="1"/>
              <a:t>liên</a:t>
            </a:r>
            <a:r>
              <a:rPr lang="en-US" dirty="0"/>
              <a:t> </a:t>
            </a:r>
            <a:r>
              <a:rPr lang="en-US" dirty="0" err="1"/>
              <a:t>tịch</a:t>
            </a:r>
            <a:r>
              <a:rPr lang="en-US" dirty="0"/>
              <a:t> </a:t>
            </a:r>
            <a:r>
              <a:rPr lang="en-US" dirty="0" err="1"/>
              <a:t>số</a:t>
            </a:r>
            <a:r>
              <a:rPr lang="en-US" dirty="0"/>
              <a:t> 13/2016/BYT-BGDĐT </a:t>
            </a:r>
            <a:r>
              <a:rPr lang="en-US" dirty="0" err="1"/>
              <a:t>ngày</a:t>
            </a:r>
            <a:r>
              <a:rPr lang="en-US" dirty="0"/>
              <a:t> 12/5/2016 </a:t>
            </a:r>
            <a:r>
              <a:rPr lang="en-US" dirty="0" err="1"/>
              <a:t>quy</a:t>
            </a:r>
            <a:r>
              <a:rPr lang="en-US" dirty="0"/>
              <a:t> </a:t>
            </a:r>
            <a:r>
              <a:rPr lang="en-US" dirty="0" err="1"/>
              <a:t>định</a:t>
            </a:r>
            <a:r>
              <a:rPr lang="en-US" dirty="0"/>
              <a:t> </a:t>
            </a:r>
            <a:r>
              <a:rPr lang="en-US" dirty="0" err="1"/>
              <a:t>về</a:t>
            </a:r>
            <a:r>
              <a:rPr lang="en-US" dirty="0"/>
              <a:t> </a:t>
            </a:r>
            <a:r>
              <a:rPr lang="en-US" dirty="0" err="1"/>
              <a:t>công</a:t>
            </a:r>
            <a:r>
              <a:rPr lang="en-US" dirty="0"/>
              <a:t> </a:t>
            </a:r>
            <a:r>
              <a:rPr lang="en-US" dirty="0" err="1"/>
              <a:t>tác</a:t>
            </a:r>
            <a:r>
              <a:rPr lang="en-US" dirty="0"/>
              <a:t> y </a:t>
            </a:r>
            <a:r>
              <a:rPr lang="en-US" dirty="0" err="1"/>
              <a:t>tế</a:t>
            </a:r>
            <a:r>
              <a:rPr lang="en-US" dirty="0"/>
              <a:t> </a:t>
            </a:r>
            <a:r>
              <a:rPr lang="en-US" dirty="0" err="1"/>
              <a:t>trường</a:t>
            </a:r>
            <a:r>
              <a:rPr lang="en-US" dirty="0"/>
              <a:t> </a:t>
            </a:r>
            <a:r>
              <a:rPr lang="en-US" dirty="0" err="1"/>
              <a:t>học</a:t>
            </a:r>
            <a:endParaRPr lang="pt-BR" b="1" i="1" dirty="0"/>
          </a:p>
          <a:p>
            <a:pPr marL="0" indent="0" algn="just">
              <a:buNone/>
            </a:pPr>
            <a:endParaRPr lang="en-US" dirty="0"/>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17</a:t>
            </a:fld>
            <a:endParaRPr lang="en-US" dirty="0"/>
          </a:p>
        </p:txBody>
      </p:sp>
    </p:spTree>
    <p:extLst>
      <p:ext uri="{BB962C8B-B14F-4D97-AF65-F5344CB8AC3E}">
        <p14:creationId xmlns:p14="http://schemas.microsoft.com/office/powerpoint/2010/main" val="17976286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7"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381000" y="228600"/>
            <a:ext cx="8218990" cy="6763544"/>
          </a:xfrm>
          <a:noFill/>
        </p:spPr>
      </p:pic>
    </p:spTree>
    <p:extLst>
      <p:ext uri="{BB962C8B-B14F-4D97-AF65-F5344CB8AC3E}">
        <p14:creationId xmlns:p14="http://schemas.microsoft.com/office/powerpoint/2010/main" val="40941692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1"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15240" y="-26895"/>
            <a:ext cx="8930640" cy="7004423"/>
          </a:xfrm>
          <a:noFill/>
        </p:spPr>
      </p:pic>
    </p:spTree>
    <p:extLst>
      <p:ext uri="{BB962C8B-B14F-4D97-AF65-F5344CB8AC3E}">
        <p14:creationId xmlns:p14="http://schemas.microsoft.com/office/powerpoint/2010/main" val="4012285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229600" cy="792162"/>
          </a:xfrm>
        </p:spPr>
        <p:txBody>
          <a:bodyPr>
            <a:normAutofit/>
          </a:bodyPr>
          <a:lstStyle/>
          <a:p>
            <a:r>
              <a:rPr lang="en-US" b="1" dirty="0">
                <a:solidFill>
                  <a:srgbClr val="FF0000"/>
                </a:solidFill>
                <a:latin typeface="Arial" panose="020B0604020202020204" pitchFamily="34" charset="0"/>
                <a:cs typeface="Arial" panose="020B0604020202020204" pitchFamily="34" charset="0"/>
              </a:rPr>
              <a:t>VỆ SINH TR</a:t>
            </a:r>
            <a:r>
              <a:rPr lang="vi-VN" b="1" dirty="0">
                <a:solidFill>
                  <a:srgbClr val="FF0000"/>
                </a:solidFill>
                <a:latin typeface="Arial" panose="020B0604020202020204" pitchFamily="34" charset="0"/>
                <a:cs typeface="Arial" panose="020B0604020202020204" pitchFamily="34" charset="0"/>
              </a:rPr>
              <a:t>Ư</a:t>
            </a:r>
            <a:r>
              <a:rPr lang="en-US" b="1" dirty="0">
                <a:solidFill>
                  <a:srgbClr val="FF0000"/>
                </a:solidFill>
                <a:latin typeface="Arial" panose="020B0604020202020204" pitchFamily="34" charset="0"/>
                <a:cs typeface="Arial" panose="020B0604020202020204" pitchFamily="34" charset="0"/>
              </a:rPr>
              <a:t>ỜNG HỌC</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600200"/>
            <a:ext cx="8229600" cy="4343400"/>
          </a:xfrm>
        </p:spPr>
        <p:txBody>
          <a:bodyPr>
            <a:normAutofit lnSpcReduction="10000"/>
          </a:bodyPr>
          <a:lstStyle/>
          <a:p>
            <a:pPr marL="514350" indent="-514350" algn="just">
              <a:buFont typeface="+mj-lt"/>
              <a:buAutoNum type="arabicPeriod"/>
            </a:pPr>
            <a:r>
              <a:rPr lang="vi-VN" dirty="0"/>
              <a:t>Khái niệm</a:t>
            </a:r>
            <a:r>
              <a:rPr lang="en-US" dirty="0"/>
              <a:t> </a:t>
            </a:r>
            <a:r>
              <a:rPr lang="en-US" dirty="0" err="1"/>
              <a:t>và</a:t>
            </a:r>
            <a:r>
              <a:rPr lang="en-US" dirty="0"/>
              <a:t> </a:t>
            </a:r>
            <a:r>
              <a:rPr lang="en-US" dirty="0" err="1"/>
              <a:t>tầm</a:t>
            </a:r>
            <a:r>
              <a:rPr lang="en-US" dirty="0"/>
              <a:t> </a:t>
            </a:r>
            <a:r>
              <a:rPr lang="en-US" dirty="0" err="1"/>
              <a:t>quan</a:t>
            </a:r>
            <a:r>
              <a:rPr lang="en-US" dirty="0"/>
              <a:t> </a:t>
            </a:r>
            <a:r>
              <a:rPr lang="en-US" dirty="0" err="1"/>
              <a:t>trọng</a:t>
            </a:r>
            <a:r>
              <a:rPr lang="vi-VN" dirty="0"/>
              <a:t> của công tác </a:t>
            </a:r>
            <a:r>
              <a:rPr lang="en-US" dirty="0" err="1"/>
              <a:t>vệ</a:t>
            </a:r>
            <a:r>
              <a:rPr lang="en-US" dirty="0"/>
              <a:t> </a:t>
            </a:r>
            <a:r>
              <a:rPr lang="en-US" dirty="0" err="1"/>
              <a:t>sinh</a:t>
            </a:r>
            <a:r>
              <a:rPr lang="en-US" dirty="0"/>
              <a:t> </a:t>
            </a:r>
            <a:r>
              <a:rPr lang="en-US" dirty="0" err="1"/>
              <a:t>trường</a:t>
            </a:r>
            <a:r>
              <a:rPr lang="en-US" dirty="0"/>
              <a:t> </a:t>
            </a:r>
            <a:r>
              <a:rPr lang="en-US" dirty="0" err="1"/>
              <a:t>học</a:t>
            </a:r>
            <a:r>
              <a:rPr lang="en-US" dirty="0">
                <a:latin typeface="Arial" panose="020B0604020202020204" pitchFamily="34" charset="0"/>
                <a:cs typeface="Arial" panose="020B0604020202020204" pitchFamily="34" charset="0"/>
              </a:rPr>
              <a:t>.</a:t>
            </a:r>
          </a:p>
          <a:p>
            <a:pPr marL="514350" indent="-514350" algn="just">
              <a:buFont typeface="+mj-lt"/>
              <a:buAutoNum type="arabicPeriod"/>
            </a:pPr>
            <a:r>
              <a:rPr lang="en-US" dirty="0" err="1"/>
              <a:t>Các</a:t>
            </a:r>
            <a:r>
              <a:rPr lang="en-US" dirty="0"/>
              <a:t> </a:t>
            </a:r>
            <a:r>
              <a:rPr lang="en-US" dirty="0" err="1"/>
              <a:t>yêu</a:t>
            </a:r>
            <a:r>
              <a:rPr lang="en-US" dirty="0"/>
              <a:t> </a:t>
            </a:r>
            <a:r>
              <a:rPr lang="en-US" dirty="0" err="1"/>
              <a:t>cầu</a:t>
            </a:r>
            <a:r>
              <a:rPr lang="en-US" dirty="0"/>
              <a:t> </a:t>
            </a:r>
            <a:r>
              <a:rPr lang="en-US" dirty="0" err="1"/>
              <a:t>về</a:t>
            </a:r>
            <a:r>
              <a:rPr lang="en-US" dirty="0"/>
              <a:t> </a:t>
            </a:r>
            <a:r>
              <a:rPr lang="en-US" dirty="0" err="1"/>
              <a:t>vệ</a:t>
            </a:r>
            <a:r>
              <a:rPr lang="en-US" dirty="0"/>
              <a:t> </a:t>
            </a:r>
            <a:r>
              <a:rPr lang="en-US" dirty="0" err="1"/>
              <a:t>sinh</a:t>
            </a:r>
            <a:r>
              <a:rPr lang="en-US" dirty="0"/>
              <a:t> </a:t>
            </a:r>
            <a:r>
              <a:rPr lang="en-US" dirty="0" err="1"/>
              <a:t>cá</a:t>
            </a:r>
            <a:r>
              <a:rPr lang="en-US" dirty="0"/>
              <a:t> </a:t>
            </a:r>
            <a:r>
              <a:rPr lang="en-US" dirty="0" err="1"/>
              <a:t>nhân</a:t>
            </a:r>
            <a:r>
              <a:rPr lang="en-US" dirty="0"/>
              <a:t> </a:t>
            </a:r>
            <a:r>
              <a:rPr lang="en-US" dirty="0" err="1"/>
              <a:t>và</a:t>
            </a:r>
            <a:r>
              <a:rPr lang="en-US" dirty="0"/>
              <a:t> </a:t>
            </a:r>
            <a:r>
              <a:rPr lang="en-US" dirty="0" err="1"/>
              <a:t>vệ</a:t>
            </a:r>
            <a:r>
              <a:rPr lang="en-US" dirty="0"/>
              <a:t> </a:t>
            </a:r>
            <a:r>
              <a:rPr lang="en-US" dirty="0" err="1"/>
              <a:t>sinh</a:t>
            </a:r>
            <a:r>
              <a:rPr lang="en-US" dirty="0"/>
              <a:t> </a:t>
            </a:r>
            <a:r>
              <a:rPr lang="en-US" dirty="0" err="1"/>
              <a:t>môi</a:t>
            </a:r>
            <a:r>
              <a:rPr lang="en-US" dirty="0"/>
              <a:t> </a:t>
            </a:r>
            <a:r>
              <a:rPr lang="en-US" dirty="0" err="1"/>
              <a:t>trường</a:t>
            </a:r>
            <a:r>
              <a:rPr lang="en-US" dirty="0"/>
              <a:t> </a:t>
            </a:r>
            <a:r>
              <a:rPr lang="en-US" dirty="0" err="1"/>
              <a:t>trong</a:t>
            </a:r>
            <a:r>
              <a:rPr lang="en-US" dirty="0"/>
              <a:t> </a:t>
            </a:r>
            <a:r>
              <a:rPr lang="en-US" dirty="0" err="1"/>
              <a:t>trường</a:t>
            </a:r>
            <a:r>
              <a:rPr lang="en-US" dirty="0"/>
              <a:t> </a:t>
            </a:r>
            <a:r>
              <a:rPr lang="en-US" dirty="0" err="1"/>
              <a:t>học</a:t>
            </a:r>
            <a:endParaRPr lang="en-US" dirty="0">
              <a:latin typeface="Arial" panose="020B0604020202020204" pitchFamily="34" charset="0"/>
              <a:cs typeface="Arial" panose="020B0604020202020204" pitchFamily="34" charset="0"/>
            </a:endParaRPr>
          </a:p>
          <a:p>
            <a:pPr marL="514350" indent="-514350" algn="just">
              <a:buFont typeface="+mj-lt"/>
              <a:buAutoNum type="arabicPeriod"/>
            </a:pPr>
            <a:r>
              <a:rPr lang="en-US" dirty="0" err="1"/>
              <a:t>Đánh</a:t>
            </a:r>
            <a:r>
              <a:rPr lang="en-US" dirty="0"/>
              <a:t> </a:t>
            </a:r>
            <a:r>
              <a:rPr lang="en-US" dirty="0" err="1"/>
              <a:t>giá</a:t>
            </a:r>
            <a:r>
              <a:rPr lang="en-US" dirty="0"/>
              <a:t> </a:t>
            </a:r>
            <a:r>
              <a:rPr lang="en-US" dirty="0" err="1"/>
              <a:t>các</a:t>
            </a:r>
            <a:r>
              <a:rPr lang="en-US" dirty="0"/>
              <a:t> </a:t>
            </a:r>
            <a:r>
              <a:rPr lang="en-US" dirty="0" err="1"/>
              <a:t>điều</a:t>
            </a:r>
            <a:r>
              <a:rPr lang="en-US" dirty="0"/>
              <a:t> </a:t>
            </a:r>
            <a:r>
              <a:rPr lang="en-US" dirty="0" err="1"/>
              <a:t>kiện</a:t>
            </a:r>
            <a:r>
              <a:rPr lang="en-US" dirty="0"/>
              <a:t> </a:t>
            </a:r>
            <a:r>
              <a:rPr lang="en-US" dirty="0" err="1"/>
              <a:t>vệ</a:t>
            </a:r>
            <a:r>
              <a:rPr lang="en-US" dirty="0"/>
              <a:t> </a:t>
            </a:r>
            <a:r>
              <a:rPr lang="en-US" dirty="0" err="1"/>
              <a:t>sinh</a:t>
            </a:r>
            <a:r>
              <a:rPr lang="en-US" dirty="0"/>
              <a:t> </a:t>
            </a:r>
            <a:r>
              <a:rPr lang="en-US" dirty="0" err="1"/>
              <a:t>trường</a:t>
            </a:r>
            <a:r>
              <a:rPr lang="en-US" dirty="0"/>
              <a:t> </a:t>
            </a:r>
            <a:r>
              <a:rPr lang="en-US" dirty="0" err="1"/>
              <a:t>học</a:t>
            </a:r>
            <a:r>
              <a:rPr lang="en-US" dirty="0"/>
              <a:t> </a:t>
            </a:r>
            <a:r>
              <a:rPr lang="en-US" dirty="0" err="1"/>
              <a:t>theo</a:t>
            </a:r>
            <a:r>
              <a:rPr lang="en-US" dirty="0"/>
              <a:t> </a:t>
            </a:r>
            <a:r>
              <a:rPr lang="en-US" dirty="0" err="1"/>
              <a:t>các</a:t>
            </a:r>
            <a:r>
              <a:rPr lang="en-US" dirty="0"/>
              <a:t> </a:t>
            </a:r>
            <a:r>
              <a:rPr lang="en-US" dirty="0" err="1"/>
              <a:t>mẫu</a:t>
            </a:r>
            <a:r>
              <a:rPr lang="en-US" dirty="0"/>
              <a:t> </a:t>
            </a:r>
            <a:r>
              <a:rPr lang="en-US" dirty="0" err="1"/>
              <a:t>quy</a:t>
            </a:r>
            <a:r>
              <a:rPr lang="en-US" dirty="0"/>
              <a:t> </a:t>
            </a:r>
            <a:r>
              <a:rPr lang="en-US" dirty="0" err="1"/>
              <a:t>định</a:t>
            </a:r>
            <a:r>
              <a:rPr lang="en-US" dirty="0"/>
              <a:t> </a:t>
            </a:r>
            <a:r>
              <a:rPr lang="en-US" dirty="0" err="1"/>
              <a:t>tại</a:t>
            </a:r>
            <a:r>
              <a:rPr lang="en-US" dirty="0"/>
              <a:t> </a:t>
            </a:r>
            <a:r>
              <a:rPr lang="en-US" dirty="0" err="1"/>
              <a:t>Phụ</a:t>
            </a:r>
            <a:r>
              <a:rPr lang="en-US" dirty="0"/>
              <a:t> </a:t>
            </a:r>
            <a:r>
              <a:rPr lang="en-US" dirty="0" err="1"/>
              <a:t>lục</a:t>
            </a:r>
            <a:r>
              <a:rPr lang="en-US" dirty="0"/>
              <a:t> </a:t>
            </a:r>
            <a:r>
              <a:rPr lang="en-US" dirty="0" err="1"/>
              <a:t>kèm</a:t>
            </a:r>
            <a:r>
              <a:rPr lang="en-US" dirty="0"/>
              <a:t> </a:t>
            </a:r>
            <a:r>
              <a:rPr lang="en-US" dirty="0" err="1"/>
              <a:t>theo</a:t>
            </a:r>
            <a:r>
              <a:rPr lang="en-US" dirty="0"/>
              <a:t> </a:t>
            </a:r>
            <a:r>
              <a:rPr lang="en-US" dirty="0" err="1"/>
              <a:t>Thông</a:t>
            </a:r>
            <a:r>
              <a:rPr lang="en-US" dirty="0"/>
              <a:t> </a:t>
            </a:r>
            <a:r>
              <a:rPr lang="en-US" dirty="0" err="1"/>
              <a:t>tư</a:t>
            </a:r>
            <a:r>
              <a:rPr lang="en-US" dirty="0"/>
              <a:t> </a:t>
            </a:r>
            <a:r>
              <a:rPr lang="en-US" dirty="0" err="1"/>
              <a:t>liên</a:t>
            </a:r>
            <a:r>
              <a:rPr lang="en-US" dirty="0"/>
              <a:t> </a:t>
            </a:r>
            <a:r>
              <a:rPr lang="en-US" dirty="0" err="1"/>
              <a:t>tịch</a:t>
            </a:r>
            <a:r>
              <a:rPr lang="en-US" dirty="0"/>
              <a:t> </a:t>
            </a:r>
            <a:r>
              <a:rPr lang="en-US" dirty="0" err="1"/>
              <a:t>số</a:t>
            </a:r>
            <a:r>
              <a:rPr lang="en-US" dirty="0"/>
              <a:t> 13/2016/BYT-BGDĐT </a:t>
            </a:r>
            <a:r>
              <a:rPr lang="en-US" dirty="0" err="1"/>
              <a:t>ngày</a:t>
            </a:r>
            <a:r>
              <a:rPr lang="en-US" dirty="0"/>
              <a:t> 12/5/2016 </a:t>
            </a:r>
            <a:r>
              <a:rPr lang="en-US" dirty="0" err="1"/>
              <a:t>quy</a:t>
            </a:r>
            <a:r>
              <a:rPr lang="en-US" dirty="0"/>
              <a:t> </a:t>
            </a:r>
            <a:r>
              <a:rPr lang="en-US" dirty="0" err="1"/>
              <a:t>định</a:t>
            </a:r>
            <a:r>
              <a:rPr lang="en-US" dirty="0"/>
              <a:t> </a:t>
            </a:r>
            <a:r>
              <a:rPr lang="en-US" dirty="0" err="1"/>
              <a:t>về</a:t>
            </a:r>
            <a:r>
              <a:rPr lang="en-US" dirty="0"/>
              <a:t> </a:t>
            </a:r>
            <a:r>
              <a:rPr lang="en-US" dirty="0" err="1"/>
              <a:t>công</a:t>
            </a:r>
            <a:r>
              <a:rPr lang="en-US" dirty="0"/>
              <a:t> </a:t>
            </a:r>
            <a:r>
              <a:rPr lang="en-US" dirty="0" err="1"/>
              <a:t>tác</a:t>
            </a:r>
            <a:r>
              <a:rPr lang="en-US" dirty="0"/>
              <a:t> y </a:t>
            </a:r>
            <a:r>
              <a:rPr lang="en-US" dirty="0" err="1"/>
              <a:t>tế</a:t>
            </a:r>
            <a:r>
              <a:rPr lang="en-US" dirty="0"/>
              <a:t> </a:t>
            </a:r>
            <a:r>
              <a:rPr lang="en-US" dirty="0" err="1"/>
              <a:t>trường</a:t>
            </a:r>
            <a:r>
              <a:rPr lang="en-US" dirty="0"/>
              <a:t> </a:t>
            </a:r>
            <a:r>
              <a:rPr lang="en-US" dirty="0" err="1"/>
              <a:t>học</a:t>
            </a:r>
            <a:endParaRPr lang="pt-BR" b="1" i="1" dirty="0"/>
          </a:p>
          <a:p>
            <a:pPr marL="0" indent="0" algn="just">
              <a:buNone/>
            </a:pPr>
            <a:endParaRPr lang="en-US" dirty="0"/>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2</a:t>
            </a:fld>
            <a:endParaRPr lang="en-US" dirty="0"/>
          </a:p>
        </p:txBody>
      </p:sp>
    </p:spTree>
    <p:extLst>
      <p:ext uri="{BB962C8B-B14F-4D97-AF65-F5344CB8AC3E}">
        <p14:creationId xmlns:p14="http://schemas.microsoft.com/office/powerpoint/2010/main" val="13999869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5"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76200" y="137459"/>
            <a:ext cx="8839200" cy="6491941"/>
          </a:xfrm>
          <a:noFill/>
        </p:spPr>
      </p:pic>
    </p:spTree>
    <p:extLst>
      <p:ext uri="{BB962C8B-B14F-4D97-AF65-F5344CB8AC3E}">
        <p14:creationId xmlns:p14="http://schemas.microsoft.com/office/powerpoint/2010/main" val="40831025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9" name="Picture 3"/>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152400" y="132784"/>
            <a:ext cx="8491870" cy="6642156"/>
          </a:xfrm>
          <a:noFill/>
        </p:spPr>
      </p:pic>
    </p:spTree>
    <p:extLst>
      <p:ext uri="{BB962C8B-B14F-4D97-AF65-F5344CB8AC3E}">
        <p14:creationId xmlns:p14="http://schemas.microsoft.com/office/powerpoint/2010/main" val="40440430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3"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76200" y="76200"/>
            <a:ext cx="9067800" cy="6687845"/>
          </a:xfrm>
          <a:noFill/>
        </p:spPr>
      </p:pic>
    </p:spTree>
    <p:extLst>
      <p:ext uri="{BB962C8B-B14F-4D97-AF65-F5344CB8AC3E}">
        <p14:creationId xmlns:p14="http://schemas.microsoft.com/office/powerpoint/2010/main" val="20662697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7"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217170" y="51047"/>
            <a:ext cx="8698230" cy="6755906"/>
          </a:xfrm>
          <a:noFill/>
        </p:spPr>
      </p:pic>
    </p:spTree>
    <p:extLst>
      <p:ext uri="{BB962C8B-B14F-4D97-AF65-F5344CB8AC3E}">
        <p14:creationId xmlns:p14="http://schemas.microsoft.com/office/powerpoint/2010/main" val="16955618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1" name="Picture 3"/>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228600" y="239367"/>
            <a:ext cx="8610600" cy="6543261"/>
          </a:xfrm>
          <a:noFill/>
        </p:spPr>
      </p:pic>
    </p:spTree>
    <p:extLst>
      <p:ext uri="{BB962C8B-B14F-4D97-AF65-F5344CB8AC3E}">
        <p14:creationId xmlns:p14="http://schemas.microsoft.com/office/powerpoint/2010/main" val="22156582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7400"/>
            <a:ext cx="8229600" cy="1143000"/>
          </a:xfrm>
        </p:spPr>
        <p:txBody>
          <a:bodyPr/>
          <a:lstStyle/>
          <a:p>
            <a:r>
              <a:rPr lang="en-US" b="1">
                <a:solidFill>
                  <a:srgbClr val="FF0000"/>
                </a:solidFill>
              </a:rPr>
              <a:t>XIN TRÂN TRỌNG CẢM ƠN!</a:t>
            </a:r>
          </a:p>
        </p:txBody>
      </p:sp>
      <p:sp>
        <p:nvSpPr>
          <p:cNvPr id="3" name="Slide Number Placeholder 2">
            <a:extLst>
              <a:ext uri="{FF2B5EF4-FFF2-40B4-BE49-F238E27FC236}">
                <a16:creationId xmlns:a16="http://schemas.microsoft.com/office/drawing/2014/main" id="{47AE927C-F2E0-4B64-9777-A70586EB018F}"/>
              </a:ext>
            </a:extLst>
          </p:cNvPr>
          <p:cNvSpPr>
            <a:spLocks noGrp="1"/>
          </p:cNvSpPr>
          <p:nvPr>
            <p:ph type="sldNum" sz="quarter" idx="12"/>
          </p:nvPr>
        </p:nvSpPr>
        <p:spPr/>
        <p:txBody>
          <a:bodyPr/>
          <a:lstStyle/>
          <a:p>
            <a:fld id="{C095D1BB-4319-4CBD-BB20-F7ADE7D39F36}" type="slidenum">
              <a:rPr lang="en-US" smtClean="0"/>
              <a:t>25</a:t>
            </a:fld>
            <a:endParaRPr lang="en-US"/>
          </a:p>
        </p:txBody>
      </p:sp>
    </p:spTree>
    <p:extLst>
      <p:ext uri="{BB962C8B-B14F-4D97-AF65-F5344CB8AC3E}">
        <p14:creationId xmlns:p14="http://schemas.microsoft.com/office/powerpoint/2010/main" val="20823193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229600" cy="792162"/>
          </a:xfrm>
        </p:spPr>
        <p:txBody>
          <a:bodyPr>
            <a:normAutofit fontScale="90000"/>
          </a:bodyPr>
          <a:lstStyle/>
          <a:p>
            <a:r>
              <a:rPr lang="vi-VN" b="1" dirty="0">
                <a:solidFill>
                  <a:srgbClr val="FF0000"/>
                </a:solidFill>
              </a:rPr>
              <a:t>Khái niệm</a:t>
            </a:r>
            <a:r>
              <a:rPr lang="en-US" b="1" dirty="0">
                <a:solidFill>
                  <a:srgbClr val="FF0000"/>
                </a:solidFill>
              </a:rPr>
              <a:t> </a:t>
            </a:r>
            <a:r>
              <a:rPr lang="en-US" b="1" dirty="0" err="1">
                <a:solidFill>
                  <a:srgbClr val="FF0000"/>
                </a:solidFill>
              </a:rPr>
              <a:t>về</a:t>
            </a:r>
            <a:r>
              <a:rPr lang="en-US" b="1" dirty="0">
                <a:solidFill>
                  <a:srgbClr val="FF0000"/>
                </a:solidFill>
              </a:rPr>
              <a:t> </a:t>
            </a:r>
            <a:br>
              <a:rPr lang="en-US" b="1" dirty="0">
                <a:solidFill>
                  <a:srgbClr val="FF0000"/>
                </a:solidFill>
              </a:rPr>
            </a:br>
            <a:r>
              <a:rPr lang="vi-VN" b="1" dirty="0">
                <a:solidFill>
                  <a:srgbClr val="FF0000"/>
                </a:solidFill>
              </a:rPr>
              <a:t>công tác </a:t>
            </a:r>
            <a:r>
              <a:rPr lang="en-US" b="1" dirty="0" err="1">
                <a:solidFill>
                  <a:srgbClr val="FF0000"/>
                </a:solidFill>
              </a:rPr>
              <a:t>vệ</a:t>
            </a:r>
            <a:r>
              <a:rPr lang="en-US" b="1" dirty="0">
                <a:solidFill>
                  <a:srgbClr val="FF0000"/>
                </a:solidFill>
              </a:rPr>
              <a:t> </a:t>
            </a:r>
            <a:r>
              <a:rPr lang="en-US" b="1" dirty="0" err="1">
                <a:solidFill>
                  <a:srgbClr val="FF0000"/>
                </a:solidFill>
              </a:rPr>
              <a:t>sinh</a:t>
            </a:r>
            <a:r>
              <a:rPr lang="en-US" b="1" dirty="0">
                <a:solidFill>
                  <a:srgbClr val="FF0000"/>
                </a:solidFill>
              </a:rPr>
              <a:t> </a:t>
            </a:r>
            <a:r>
              <a:rPr lang="en-US" b="1" dirty="0" err="1">
                <a:solidFill>
                  <a:srgbClr val="FF0000"/>
                </a:solidFill>
              </a:rPr>
              <a:t>trường</a:t>
            </a:r>
            <a:r>
              <a:rPr lang="en-US" b="1" dirty="0">
                <a:solidFill>
                  <a:srgbClr val="FF0000"/>
                </a:solidFill>
              </a:rPr>
              <a:t> </a:t>
            </a:r>
            <a:r>
              <a:rPr lang="en-US" b="1" dirty="0" err="1">
                <a:solidFill>
                  <a:srgbClr val="FF0000"/>
                </a:solidFill>
              </a:rPr>
              <a:t>học</a:t>
            </a:r>
            <a:endParaRPr lang="en-US" b="1" dirty="0">
              <a:solidFill>
                <a:srgbClr val="FF000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600200"/>
            <a:ext cx="8229600" cy="4343400"/>
          </a:xfrm>
        </p:spPr>
        <p:txBody>
          <a:bodyPr>
            <a:noAutofit/>
          </a:bodyPr>
          <a:lstStyle/>
          <a:p>
            <a:pPr marL="514350" indent="-514350" algn="just">
              <a:buFont typeface="+mj-lt"/>
              <a:buAutoNum type="arabicPeriod"/>
            </a:pPr>
            <a:r>
              <a:rPr lang="en-US" sz="2300" b="1" dirty="0" err="1">
                <a:solidFill>
                  <a:srgbClr val="FF0000"/>
                </a:solidFill>
                <a:latin typeface="Arial" panose="020B0604020202020204" pitchFamily="34" charset="0"/>
                <a:cs typeface="Arial" panose="020B0604020202020204" pitchFamily="34" charset="0"/>
              </a:rPr>
              <a:t>Vệ</a:t>
            </a:r>
            <a:r>
              <a:rPr lang="en-US" sz="2300" b="1" dirty="0">
                <a:solidFill>
                  <a:srgbClr val="FF0000"/>
                </a:solidFill>
                <a:latin typeface="Arial" panose="020B0604020202020204" pitchFamily="34" charset="0"/>
                <a:cs typeface="Arial" panose="020B0604020202020204" pitchFamily="34" charset="0"/>
              </a:rPr>
              <a:t> </a:t>
            </a:r>
            <a:r>
              <a:rPr lang="en-US" sz="2300" b="1" dirty="0" err="1">
                <a:solidFill>
                  <a:srgbClr val="FF0000"/>
                </a:solidFill>
                <a:latin typeface="Arial" panose="020B0604020202020204" pitchFamily="34" charset="0"/>
                <a:cs typeface="Arial" panose="020B0604020202020204" pitchFamily="34" charset="0"/>
              </a:rPr>
              <a:t>sinh</a:t>
            </a:r>
            <a:r>
              <a:rPr lang="en-US" sz="2300" b="1" dirty="0">
                <a:solidFill>
                  <a:srgbClr val="FF0000"/>
                </a:solidFill>
                <a:latin typeface="Arial" panose="020B0604020202020204" pitchFamily="34" charset="0"/>
                <a:cs typeface="Arial" panose="020B0604020202020204" pitchFamily="34" charset="0"/>
              </a:rPr>
              <a:t> </a:t>
            </a:r>
            <a:r>
              <a:rPr lang="en-US" sz="2300" b="1" dirty="0" err="1">
                <a:solidFill>
                  <a:srgbClr val="FF0000"/>
                </a:solidFill>
                <a:latin typeface="Arial" panose="020B0604020202020204" pitchFamily="34" charset="0"/>
                <a:cs typeface="Arial" panose="020B0604020202020204" pitchFamily="34" charset="0"/>
              </a:rPr>
              <a:t>trường</a:t>
            </a:r>
            <a:r>
              <a:rPr lang="en-US" sz="2300" b="1" dirty="0">
                <a:solidFill>
                  <a:srgbClr val="FF0000"/>
                </a:solidFill>
                <a:latin typeface="Arial" panose="020B0604020202020204" pitchFamily="34" charset="0"/>
                <a:cs typeface="Arial" panose="020B0604020202020204" pitchFamily="34" charset="0"/>
              </a:rPr>
              <a:t> </a:t>
            </a:r>
            <a:r>
              <a:rPr lang="en-US" sz="2300" b="1" dirty="0" err="1">
                <a:solidFill>
                  <a:srgbClr val="FF0000"/>
                </a:solidFill>
                <a:latin typeface="Arial" panose="020B0604020202020204" pitchFamily="34" charset="0"/>
                <a:cs typeface="Arial" panose="020B0604020202020204" pitchFamily="34" charset="0"/>
              </a:rPr>
              <a:t>học</a:t>
            </a:r>
            <a:r>
              <a:rPr lang="en-US" sz="2300" b="1" dirty="0">
                <a:solidFill>
                  <a:srgbClr val="FF0000"/>
                </a:solidFill>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Vệ</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sinh</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trường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học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là</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các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điều</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kiện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bảo</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đảm</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về</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môi</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trường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cơ</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sở</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vật</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chất</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trường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lớp</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trang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thiết</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bị</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chế</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độ</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vệ</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sinh</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dạy</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học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học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tập</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tập</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luyện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thể</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dục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thể</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thao</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và</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chăm</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sóc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sức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khỏe</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trong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các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trường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học</a:t>
            </a:r>
            <a:endParaRPr lang="en-US" sz="2300" dirty="0">
              <a:latin typeface="Arial" panose="020B0604020202020204" pitchFamily="34" charset="0"/>
              <a:cs typeface="Arial" panose="020B0604020202020204" pitchFamily="34" charset="0"/>
            </a:endParaRPr>
          </a:p>
          <a:p>
            <a:pPr marL="514350" indent="-514350" algn="just">
              <a:buFont typeface="+mj-lt"/>
              <a:buAutoNum type="arabicPeriod"/>
            </a:pPr>
            <a:r>
              <a:rPr lang="en-US" sz="2300" b="1" dirty="0" err="1">
                <a:solidFill>
                  <a:srgbClr val="FF0000"/>
                </a:solidFill>
                <a:latin typeface="Arial" panose="020B0604020202020204" pitchFamily="34" charset="0"/>
                <a:cs typeface="Arial" panose="020B0604020202020204" pitchFamily="34" charset="0"/>
              </a:rPr>
              <a:t>Vệ</a:t>
            </a:r>
            <a:r>
              <a:rPr lang="en-US" sz="2300" b="1" dirty="0">
                <a:solidFill>
                  <a:srgbClr val="FF0000"/>
                </a:solidFill>
                <a:latin typeface="Arial" panose="020B0604020202020204" pitchFamily="34" charset="0"/>
                <a:cs typeface="Arial" panose="020B0604020202020204" pitchFamily="34" charset="0"/>
              </a:rPr>
              <a:t> </a:t>
            </a:r>
            <a:r>
              <a:rPr lang="en-US" sz="2300" b="1" dirty="0" err="1">
                <a:solidFill>
                  <a:srgbClr val="FF0000"/>
                </a:solidFill>
                <a:latin typeface="Arial" panose="020B0604020202020204" pitchFamily="34" charset="0"/>
                <a:cs typeface="Arial" panose="020B0604020202020204" pitchFamily="34" charset="0"/>
              </a:rPr>
              <a:t>sinh</a:t>
            </a:r>
            <a:r>
              <a:rPr lang="en-US" sz="2300" b="1" dirty="0">
                <a:solidFill>
                  <a:srgbClr val="FF0000"/>
                </a:solidFill>
                <a:latin typeface="Arial" panose="020B0604020202020204" pitchFamily="34" charset="0"/>
                <a:cs typeface="Arial" panose="020B0604020202020204" pitchFamily="34" charset="0"/>
              </a:rPr>
              <a:t> </a:t>
            </a:r>
            <a:r>
              <a:rPr lang="en-US" sz="2300" b="1" dirty="0" err="1">
                <a:solidFill>
                  <a:srgbClr val="FF0000"/>
                </a:solidFill>
                <a:latin typeface="Arial" panose="020B0604020202020204" pitchFamily="34" charset="0"/>
                <a:cs typeface="Arial" panose="020B0604020202020204" pitchFamily="34" charset="0"/>
              </a:rPr>
              <a:t>cá</a:t>
            </a:r>
            <a:r>
              <a:rPr lang="en-US" sz="2300" b="1" dirty="0">
                <a:solidFill>
                  <a:srgbClr val="FF0000"/>
                </a:solidFill>
                <a:latin typeface="Arial" panose="020B0604020202020204" pitchFamily="34" charset="0"/>
                <a:cs typeface="Arial" panose="020B0604020202020204" pitchFamily="34" charset="0"/>
              </a:rPr>
              <a:t> </a:t>
            </a:r>
            <a:r>
              <a:rPr lang="en-US" sz="2300" b="1" dirty="0" err="1">
                <a:solidFill>
                  <a:srgbClr val="FF0000"/>
                </a:solidFill>
                <a:latin typeface="Arial" panose="020B0604020202020204" pitchFamily="34" charset="0"/>
                <a:cs typeface="Arial" panose="020B0604020202020204" pitchFamily="34" charset="0"/>
              </a:rPr>
              <a:t>nhân</a:t>
            </a:r>
            <a:r>
              <a:rPr lang="en-US" sz="2300" b="1" dirty="0">
                <a:solidFill>
                  <a:srgbClr val="FF0000"/>
                </a:solidFill>
                <a:latin typeface="Arial" panose="020B0604020202020204" pitchFamily="34" charset="0"/>
                <a:cs typeface="Arial" panose="020B0604020202020204" pitchFamily="34" charset="0"/>
              </a:rPr>
              <a:t> </a:t>
            </a:r>
            <a:r>
              <a:rPr lang="en-US" sz="2300" b="1" dirty="0" err="1">
                <a:solidFill>
                  <a:srgbClr val="FF0000"/>
                </a:solidFill>
                <a:latin typeface="Arial" panose="020B0604020202020204" pitchFamily="34" charset="0"/>
                <a:cs typeface="Arial" panose="020B0604020202020204" pitchFamily="34" charset="0"/>
              </a:rPr>
              <a:t>trong</a:t>
            </a:r>
            <a:r>
              <a:rPr lang="en-US" sz="2300" b="1" dirty="0">
                <a:solidFill>
                  <a:srgbClr val="FF0000"/>
                </a:solidFill>
                <a:latin typeface="Arial" panose="020B0604020202020204" pitchFamily="34" charset="0"/>
                <a:cs typeface="Arial" panose="020B0604020202020204" pitchFamily="34" charset="0"/>
              </a:rPr>
              <a:t> </a:t>
            </a:r>
            <a:r>
              <a:rPr lang="en-US" sz="2300" b="1" dirty="0" err="1">
                <a:solidFill>
                  <a:srgbClr val="FF0000"/>
                </a:solidFill>
                <a:latin typeface="Arial" panose="020B0604020202020204" pitchFamily="34" charset="0"/>
                <a:cs typeface="Arial" panose="020B0604020202020204" pitchFamily="34" charset="0"/>
              </a:rPr>
              <a:t>trường</a:t>
            </a:r>
            <a:r>
              <a:rPr lang="en-US" sz="2300" b="1" dirty="0">
                <a:solidFill>
                  <a:srgbClr val="FF0000"/>
                </a:solidFill>
                <a:latin typeface="Arial" panose="020B0604020202020204" pitchFamily="34" charset="0"/>
                <a:cs typeface="Arial" panose="020B0604020202020204" pitchFamily="34" charset="0"/>
              </a:rPr>
              <a:t> </a:t>
            </a:r>
            <a:r>
              <a:rPr lang="en-US" sz="2300" b="1" dirty="0" err="1">
                <a:solidFill>
                  <a:srgbClr val="FF0000"/>
                </a:solidFill>
                <a:latin typeface="Arial" panose="020B0604020202020204" pitchFamily="34" charset="0"/>
                <a:cs typeface="Arial" panose="020B0604020202020204" pitchFamily="34" charset="0"/>
              </a:rPr>
              <a:t>học</a:t>
            </a:r>
            <a:r>
              <a:rPr lang="en-US" sz="2300" b="1" dirty="0">
                <a:solidFill>
                  <a:srgbClr val="FF0000"/>
                </a:solidFill>
                <a:latin typeface="Arial" panose="020B0604020202020204" pitchFamily="34" charset="0"/>
                <a:cs typeface="Arial" panose="020B0604020202020204" pitchFamily="34" charset="0"/>
              </a:rPr>
              <a:t>: </a:t>
            </a:r>
            <a:r>
              <a:rPr lang="pt-BR" sz="2300" dirty="0">
                <a:latin typeface="Arial" panose="020B0604020202020204" pitchFamily="34" charset="0"/>
                <a:cs typeface="Arial" panose="020B0604020202020204" pitchFamily="34" charset="0"/>
              </a:rPr>
              <a:t>Vệ sinh cá nhân bao gồm vệ sinh thân thể, trang phục, học tập, lao động, nghỉ ngơi, vui ch</a:t>
            </a:r>
            <a:r>
              <a:rPr lang="vi-VN" sz="2300" dirty="0">
                <a:latin typeface="Arial" panose="020B0604020202020204" pitchFamily="34" charset="0"/>
                <a:cs typeface="Arial" panose="020B0604020202020204" pitchFamily="34" charset="0"/>
              </a:rPr>
              <a:t>ơi</a:t>
            </a:r>
            <a:r>
              <a:rPr lang="pt-BR" sz="2300" dirty="0">
                <a:latin typeface="Arial" panose="020B0604020202020204" pitchFamily="34" charset="0"/>
                <a:cs typeface="Arial" panose="020B0604020202020204" pitchFamily="34" charset="0"/>
              </a:rPr>
              <a:t>, giải trí và rèn luyện thể lực</a:t>
            </a:r>
            <a:endParaRPr lang="en-US" sz="2300" dirty="0">
              <a:latin typeface="Arial" panose="020B0604020202020204" pitchFamily="34" charset="0"/>
              <a:cs typeface="Arial" panose="020B0604020202020204" pitchFamily="34" charset="0"/>
            </a:endParaRPr>
          </a:p>
          <a:p>
            <a:pPr marL="514350" indent="-514350" algn="just">
              <a:buFont typeface="+mj-lt"/>
              <a:buAutoNum type="arabicPeriod"/>
            </a:pPr>
            <a:r>
              <a:rPr lang="en-US" sz="2300" b="1" dirty="0" err="1">
                <a:solidFill>
                  <a:srgbClr val="FF0000"/>
                </a:solidFill>
                <a:latin typeface="Arial" panose="020B0604020202020204" pitchFamily="34" charset="0"/>
                <a:cs typeface="Arial" panose="020B0604020202020204" pitchFamily="34" charset="0"/>
              </a:rPr>
              <a:t>Vệ</a:t>
            </a:r>
            <a:r>
              <a:rPr lang="en-US" sz="2300" b="1" dirty="0">
                <a:solidFill>
                  <a:srgbClr val="FF0000"/>
                </a:solidFill>
                <a:latin typeface="Arial" panose="020B0604020202020204" pitchFamily="34" charset="0"/>
                <a:cs typeface="Arial" panose="020B0604020202020204" pitchFamily="34" charset="0"/>
              </a:rPr>
              <a:t> </a:t>
            </a:r>
            <a:r>
              <a:rPr lang="en-US" sz="2300" b="1" dirty="0" err="1">
                <a:solidFill>
                  <a:srgbClr val="FF0000"/>
                </a:solidFill>
                <a:latin typeface="Arial" panose="020B0604020202020204" pitchFamily="34" charset="0"/>
                <a:cs typeface="Arial" panose="020B0604020202020204" pitchFamily="34" charset="0"/>
              </a:rPr>
              <a:t>sinh</a:t>
            </a:r>
            <a:r>
              <a:rPr lang="en-US" sz="2300" b="1" dirty="0">
                <a:solidFill>
                  <a:srgbClr val="FF0000"/>
                </a:solidFill>
                <a:latin typeface="Arial" panose="020B0604020202020204" pitchFamily="34" charset="0"/>
                <a:cs typeface="Arial" panose="020B0604020202020204" pitchFamily="34" charset="0"/>
              </a:rPr>
              <a:t> </a:t>
            </a:r>
            <a:r>
              <a:rPr lang="en-US" sz="2300" b="1" dirty="0" err="1">
                <a:solidFill>
                  <a:srgbClr val="FF0000"/>
                </a:solidFill>
                <a:latin typeface="Arial" panose="020B0604020202020204" pitchFamily="34" charset="0"/>
                <a:cs typeface="Arial" panose="020B0604020202020204" pitchFamily="34" charset="0"/>
              </a:rPr>
              <a:t>môi</a:t>
            </a:r>
            <a:r>
              <a:rPr lang="en-US" sz="2300" b="1" dirty="0">
                <a:solidFill>
                  <a:srgbClr val="FF0000"/>
                </a:solidFill>
                <a:latin typeface="Arial" panose="020B0604020202020204" pitchFamily="34" charset="0"/>
                <a:cs typeface="Arial" panose="020B0604020202020204" pitchFamily="34" charset="0"/>
              </a:rPr>
              <a:t> </a:t>
            </a:r>
            <a:r>
              <a:rPr lang="en-US" sz="2300" b="1" dirty="0" err="1">
                <a:solidFill>
                  <a:srgbClr val="FF0000"/>
                </a:solidFill>
                <a:latin typeface="Arial" panose="020B0604020202020204" pitchFamily="34" charset="0"/>
                <a:cs typeface="Arial" panose="020B0604020202020204" pitchFamily="34" charset="0"/>
              </a:rPr>
              <a:t>trường</a:t>
            </a:r>
            <a:r>
              <a:rPr lang="en-US" sz="2300" b="1" dirty="0">
                <a:solidFill>
                  <a:srgbClr val="FF0000"/>
                </a:solidFill>
                <a:latin typeface="Arial" panose="020B0604020202020204" pitchFamily="34" charset="0"/>
                <a:cs typeface="Arial" panose="020B0604020202020204" pitchFamily="34" charset="0"/>
              </a:rPr>
              <a:t> </a:t>
            </a:r>
            <a:r>
              <a:rPr lang="en-US" sz="2300" b="1" dirty="0" err="1">
                <a:solidFill>
                  <a:srgbClr val="FF0000"/>
                </a:solidFill>
                <a:latin typeface="Arial" panose="020B0604020202020204" pitchFamily="34" charset="0"/>
                <a:cs typeface="Arial" panose="020B0604020202020204" pitchFamily="34" charset="0"/>
              </a:rPr>
              <a:t>trong</a:t>
            </a:r>
            <a:r>
              <a:rPr lang="en-US" sz="2300" b="1" dirty="0">
                <a:solidFill>
                  <a:srgbClr val="FF0000"/>
                </a:solidFill>
                <a:latin typeface="Arial" panose="020B0604020202020204" pitchFamily="34" charset="0"/>
                <a:cs typeface="Arial" panose="020B0604020202020204" pitchFamily="34" charset="0"/>
              </a:rPr>
              <a:t> </a:t>
            </a:r>
            <a:r>
              <a:rPr lang="en-US" sz="2300" b="1" dirty="0" err="1">
                <a:solidFill>
                  <a:srgbClr val="FF0000"/>
                </a:solidFill>
                <a:latin typeface="Arial" panose="020B0604020202020204" pitchFamily="34" charset="0"/>
                <a:cs typeface="Arial" panose="020B0604020202020204" pitchFamily="34" charset="0"/>
              </a:rPr>
              <a:t>trường</a:t>
            </a:r>
            <a:r>
              <a:rPr lang="en-US" sz="2300" b="1" dirty="0">
                <a:solidFill>
                  <a:srgbClr val="FF0000"/>
                </a:solidFill>
                <a:latin typeface="Arial" panose="020B0604020202020204" pitchFamily="34" charset="0"/>
                <a:cs typeface="Arial" panose="020B0604020202020204" pitchFamily="34" charset="0"/>
              </a:rPr>
              <a:t> </a:t>
            </a:r>
            <a:r>
              <a:rPr lang="en-US" sz="2300" b="1" dirty="0" err="1">
                <a:solidFill>
                  <a:srgbClr val="FF0000"/>
                </a:solidFill>
                <a:latin typeface="Arial" panose="020B0604020202020204" pitchFamily="34" charset="0"/>
                <a:cs typeface="Arial" panose="020B0604020202020204" pitchFamily="34" charset="0"/>
              </a:rPr>
              <a:t>học</a:t>
            </a:r>
            <a:r>
              <a:rPr lang="en-US" sz="2300" b="1" dirty="0">
                <a:solidFill>
                  <a:srgbClr val="FF0000"/>
                </a:solidFill>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Vệ</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sinh</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môi</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trường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bao</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gồm</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vệ</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sinh</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gia</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đình</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vệ</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sinh</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trường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học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vệ</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sinh</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trong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học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tập</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vệ</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sinh</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trong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lao</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động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luyện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tập</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thể</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dục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thể</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thao</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phù</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hợp</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với</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lứa</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tuổi</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giới</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tính</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để</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phòng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tránh</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bệnh</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tật</a:t>
            </a:r>
            <a:r>
              <a:rPr lang="en-US" sz="2300" dirty="0">
                <a:latin typeface="Arial" panose="020B0604020202020204" pitchFamily="34" charset="0"/>
                <a:cs typeface="Arial" panose="020B0604020202020204" pitchFamily="34" charset="0"/>
              </a:rPr>
              <a:t>, tai </a:t>
            </a:r>
            <a:r>
              <a:rPr lang="en-US" sz="2300" dirty="0" err="1">
                <a:latin typeface="Arial" panose="020B0604020202020204" pitchFamily="34" charset="0"/>
                <a:cs typeface="Arial" panose="020B0604020202020204" pitchFamily="34" charset="0"/>
              </a:rPr>
              <a:t>nạn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thương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tích</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thường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gặp</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và</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nâng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cao</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sức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khoẻ</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cho</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mỗi</a:t>
            </a:r>
            <a:r>
              <a:rPr lang="en-US" sz="2300" dirty="0">
                <a:latin typeface="Arial" panose="020B0604020202020204" pitchFamily="34" charset="0"/>
                <a:cs typeface="Arial" panose="020B0604020202020204" pitchFamily="34" charset="0"/>
              </a:rPr>
              <a:t> </a:t>
            </a:r>
            <a:r>
              <a:rPr lang="en-US" sz="2300" err="1">
                <a:latin typeface="Arial" panose="020B0604020202020204" pitchFamily="34" charset="0"/>
                <a:cs typeface="Arial" panose="020B0604020202020204" pitchFamily="34" charset="0"/>
              </a:rPr>
              <a:t>cá</a:t>
            </a:r>
            <a:r>
              <a:rPr lang="en-US" sz="2300">
                <a:latin typeface="Arial" panose="020B0604020202020204" pitchFamily="34" charset="0"/>
                <a:cs typeface="Arial" panose="020B0604020202020204" pitchFamily="34" charset="0"/>
              </a:rPr>
              <a:t> nhân</a:t>
            </a:r>
            <a:endParaRPr lang="en-US" sz="23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3</a:t>
            </a:fld>
            <a:endParaRPr lang="en-US" dirty="0"/>
          </a:p>
        </p:txBody>
      </p:sp>
    </p:spTree>
    <p:extLst>
      <p:ext uri="{BB962C8B-B14F-4D97-AF65-F5344CB8AC3E}">
        <p14:creationId xmlns:p14="http://schemas.microsoft.com/office/powerpoint/2010/main" val="1749682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229600" cy="792162"/>
          </a:xfrm>
        </p:spPr>
        <p:txBody>
          <a:bodyPr>
            <a:noAutofit/>
          </a:bodyPr>
          <a:lstStyle/>
          <a:p>
            <a:r>
              <a:rPr lang="en-US" sz="3200" b="1" dirty="0" err="1">
                <a:solidFill>
                  <a:srgbClr val="FF0000"/>
                </a:solidFill>
                <a:latin typeface="Arial" panose="020B0604020202020204" pitchFamily="34" charset="0"/>
                <a:cs typeface="Arial" panose="020B0604020202020204" pitchFamily="34" charset="0"/>
              </a:rPr>
              <a:t>Tầm</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quan</a:t>
            </a:r>
            <a:r>
              <a:rPr lang="en-US" sz="3200" b="1" dirty="0">
                <a:solidFill>
                  <a:srgbClr val="FF0000"/>
                </a:solidFill>
                <a:latin typeface="Arial" panose="020B0604020202020204" pitchFamily="34" charset="0"/>
                <a:cs typeface="Arial" panose="020B0604020202020204" pitchFamily="34" charset="0"/>
              </a:rPr>
              <a:t> </a:t>
            </a:r>
            <a:r>
              <a:rPr lang="en-US" sz="3200" b="1" err="1">
                <a:solidFill>
                  <a:srgbClr val="FF0000"/>
                </a:solidFill>
                <a:latin typeface="Arial" panose="020B0604020202020204" pitchFamily="34" charset="0"/>
                <a:cs typeface="Arial" panose="020B0604020202020204" pitchFamily="34" charset="0"/>
              </a:rPr>
              <a:t>trọng</a:t>
            </a:r>
            <a:r>
              <a:rPr lang="vi-VN" sz="3200" b="1">
                <a:solidFill>
                  <a:srgbClr val="FF0000"/>
                </a:solidFill>
                <a:latin typeface="Arial" panose="020B0604020202020204" pitchFamily="34" charset="0"/>
                <a:cs typeface="Arial" panose="020B0604020202020204" pitchFamily="34" charset="0"/>
              </a:rPr>
              <a:t> </a:t>
            </a:r>
            <a:r>
              <a:rPr lang="en-US" sz="3200" b="1">
                <a:solidFill>
                  <a:srgbClr val="FF0000"/>
                </a:solidFill>
                <a:latin typeface="Arial" panose="020B0604020202020204" pitchFamily="34" charset="0"/>
                <a:cs typeface="Arial" panose="020B0604020202020204" pitchFamily="34" charset="0"/>
              </a:rPr>
              <a:t>của vệ </a:t>
            </a:r>
            <a:r>
              <a:rPr lang="en-US" sz="3200" b="1" dirty="0" err="1">
                <a:solidFill>
                  <a:srgbClr val="FF0000"/>
                </a:solidFill>
                <a:latin typeface="Arial" panose="020B0604020202020204" pitchFamily="34" charset="0"/>
                <a:cs typeface="Arial" panose="020B0604020202020204" pitchFamily="34" charset="0"/>
              </a:rPr>
              <a:t>sinh</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trường</a:t>
            </a:r>
            <a:r>
              <a:rPr lang="en-US" sz="3200" b="1" dirty="0">
                <a:solidFill>
                  <a:srgbClr val="FF0000"/>
                </a:solidFill>
                <a:latin typeface="Arial" panose="020B0604020202020204" pitchFamily="34" charset="0"/>
                <a:cs typeface="Arial" panose="020B0604020202020204" pitchFamily="34" charset="0"/>
              </a:rPr>
              <a:t> </a:t>
            </a:r>
            <a:r>
              <a:rPr lang="en-US" sz="3200" b="1" dirty="0" err="1">
                <a:solidFill>
                  <a:srgbClr val="FF0000"/>
                </a:solidFill>
                <a:latin typeface="Arial" panose="020B0604020202020204" pitchFamily="34" charset="0"/>
                <a:cs typeface="Arial" panose="020B0604020202020204" pitchFamily="34" charset="0"/>
              </a:rPr>
              <a:t>học</a:t>
            </a:r>
            <a:endParaRPr lang="en-US" sz="3200" b="1" dirty="0">
              <a:solidFill>
                <a:srgbClr val="FF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4</a:t>
            </a:fld>
            <a:endParaRPr lang="en-US" dirty="0"/>
          </a:p>
        </p:txBody>
      </p:sp>
      <p:sp>
        <p:nvSpPr>
          <p:cNvPr id="6" name="Content Placeholder 5"/>
          <p:cNvSpPr>
            <a:spLocks noGrp="1"/>
          </p:cNvSpPr>
          <p:nvPr>
            <p:ph idx="1"/>
          </p:nvPr>
        </p:nvSpPr>
        <p:spPr>
          <a:xfrm>
            <a:off x="457200" y="1219200"/>
            <a:ext cx="8229600" cy="4906963"/>
          </a:xfrm>
        </p:spPr>
        <p:txBody>
          <a:bodyPr>
            <a:normAutofit/>
          </a:bodyPr>
          <a:lstStyle/>
          <a:p>
            <a:pPr lvl="0" algn="just" fontAlgn="base">
              <a:buFont typeface="Wingdings" panose="05000000000000000000" pitchFamily="2" charset="2"/>
              <a:buChar char="Ø"/>
            </a:pPr>
            <a:r>
              <a:rPr lang="en-US" sz="2800">
                <a:latin typeface="Arial" panose="020B0604020202020204" pitchFamily="34" charset="0"/>
                <a:cs typeface="Arial" panose="020B0604020202020204" pitchFamily="34" charset="0"/>
              </a:rPr>
              <a:t>Phòng, tránh các tác </a:t>
            </a:r>
            <a:r>
              <a:rPr lang="en-US" sz="2800" dirty="0" err="1">
                <a:latin typeface="Arial" panose="020B0604020202020204" pitchFamily="34" charset="0"/>
                <a:cs typeface="Arial" panose="020B0604020202020204" pitchFamily="34" charset="0"/>
              </a:rPr>
              <a:t>nhân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gây</a:t>
            </a:r>
            <a:r>
              <a:rPr lang="en-US" sz="2800" dirty="0">
                <a:latin typeface="Arial" panose="020B0604020202020204" pitchFamily="34" charset="0"/>
                <a:cs typeface="Arial" panose="020B0604020202020204" pitchFamily="34" charset="0"/>
              </a:rPr>
              <a:t> </a:t>
            </a:r>
            <a:r>
              <a:rPr lang="en-US" sz="2800" err="1">
                <a:latin typeface="Arial" panose="020B0604020202020204" pitchFamily="34" charset="0"/>
                <a:cs typeface="Arial" panose="020B0604020202020204" pitchFamily="34" charset="0"/>
              </a:rPr>
              <a:t>bệnh</a:t>
            </a:r>
            <a:r>
              <a:rPr lang="en-US" sz="2800">
                <a:latin typeface="Arial" panose="020B0604020202020204" pitchFamily="34" charset="0"/>
                <a:cs typeface="Arial" panose="020B0604020202020204" pitchFamily="34" charset="0"/>
              </a:rPr>
              <a:t> tại</a:t>
            </a:r>
            <a:r>
              <a:rPr lang="en-US" sz="2800" dirty="0">
                <a:latin typeface="Arial" panose="020B0604020202020204" pitchFamily="34" charset="0"/>
                <a:cs typeface="Arial" panose="020B0604020202020204" pitchFamily="34" charset="0"/>
              </a:rPr>
              <a:t> </a:t>
            </a:r>
            <a:r>
              <a:rPr lang="en-US" sz="2800" err="1">
                <a:latin typeface="Arial" panose="020B0604020202020204" pitchFamily="34" charset="0"/>
                <a:cs typeface="Arial" panose="020B0604020202020204" pitchFamily="34" charset="0"/>
              </a:rPr>
              <a:t>trường</a:t>
            </a:r>
            <a:r>
              <a:rPr lang="en-US" sz="2800">
                <a:latin typeface="Arial" panose="020B0604020202020204" pitchFamily="34" charset="0"/>
                <a:cs typeface="Arial" panose="020B0604020202020204" pitchFamily="34" charset="0"/>
              </a:rPr>
              <a:t> học và xung quang vào tr</a:t>
            </a:r>
            <a:r>
              <a:rPr lang="vi-VN" sz="2800">
                <a:latin typeface="Arial" panose="020B0604020202020204" pitchFamily="34" charset="0"/>
                <a:cs typeface="Arial" panose="020B0604020202020204" pitchFamily="34" charset="0"/>
              </a:rPr>
              <a:t>ư</a:t>
            </a:r>
            <a:r>
              <a:rPr lang="en-US" sz="2800">
                <a:latin typeface="Arial" panose="020B0604020202020204" pitchFamily="34" charset="0"/>
                <a:cs typeface="Arial" panose="020B0604020202020204" pitchFamily="34" charset="0"/>
              </a:rPr>
              <a:t>ờng học.</a:t>
            </a:r>
            <a:endParaRPr lang="en-US" sz="2800" dirty="0">
              <a:latin typeface="Arial" panose="020B0604020202020204" pitchFamily="34" charset="0"/>
              <a:cs typeface="Arial" panose="020B0604020202020204" pitchFamily="34" charset="0"/>
            </a:endParaRPr>
          </a:p>
          <a:p>
            <a:pPr lvl="0" algn="just" fontAlgn="base">
              <a:buFont typeface="Wingdings" panose="05000000000000000000" pitchFamily="2" charset="2"/>
              <a:buChar char="Ø"/>
            </a:pPr>
            <a:r>
              <a:rPr lang="en-US" sz="2800">
                <a:latin typeface="Arial" panose="020B0604020202020204" pitchFamily="34" charset="0"/>
                <a:cs typeface="Arial" panose="020B0604020202020204" pitchFamily="34" charset="0"/>
              </a:rPr>
              <a:t>Khuôn </a:t>
            </a:r>
            <a:r>
              <a:rPr lang="en-US" sz="2800" err="1">
                <a:latin typeface="Arial" panose="020B0604020202020204" pitchFamily="34" charset="0"/>
                <a:cs typeface="Arial" panose="020B0604020202020204" pitchFamily="34" charset="0"/>
              </a:rPr>
              <a:t>viên</a:t>
            </a:r>
            <a:r>
              <a:rPr lang="en-US" sz="2800">
                <a:latin typeface="Arial" panose="020B0604020202020204" pitchFamily="34" charset="0"/>
                <a:cs typeface="Arial" panose="020B0604020202020204" pitchFamily="34" charset="0"/>
              </a:rPr>
              <a:t> trường, lớp học,.. </a:t>
            </a:r>
            <a:r>
              <a:rPr lang="en-US" sz="2800" err="1">
                <a:latin typeface="Arial" panose="020B0604020202020204" pitchFamily="34" charset="0"/>
                <a:cs typeface="Arial" panose="020B0604020202020204" pitchFamily="34" charset="0"/>
              </a:rPr>
              <a:t>luôn</a:t>
            </a:r>
            <a:r>
              <a:rPr lang="en-US" sz="2800">
                <a:latin typeface="Arial" panose="020B0604020202020204" pitchFamily="34" charset="0"/>
                <a:cs typeface="Arial" panose="020B0604020202020204" pitchFamily="34" charset="0"/>
              </a:rPr>
              <a:t> xanh-sạch-đẹp, đảm bảo hợp vệ sinh.</a:t>
            </a:r>
          </a:p>
          <a:p>
            <a:pPr algn="just" fontAlgn="base">
              <a:buFont typeface="Wingdings" panose="05000000000000000000" pitchFamily="2" charset="2"/>
              <a:buChar char="Ø"/>
            </a:pPr>
            <a:r>
              <a:rPr lang="en-US" sz="2800">
                <a:latin typeface="Arial" panose="020B0604020202020204" pitchFamily="34" charset="0"/>
                <a:cs typeface="Arial" panose="020B0604020202020204" pitchFamily="34" charset="0"/>
              </a:rPr>
              <a:t>Trẻ em, HS vui chơi, học tập thoải mái, tích cực </a:t>
            </a:r>
            <a:r>
              <a:rPr lang="en-US" sz="2800">
                <a:latin typeface="Arial" panose="020B0604020202020204" pitchFamily="34" charset="0"/>
                <a:cs typeface="Arial" panose="020B0604020202020204" pitchFamily="34" charset="0"/>
                <a:sym typeface="Wingdings" panose="05000000000000000000" pitchFamily="2" charset="2"/>
              </a:rPr>
              <a:t> yêu tr</a:t>
            </a:r>
            <a:r>
              <a:rPr lang="vi-VN" sz="2800">
                <a:latin typeface="Arial" panose="020B0604020202020204" pitchFamily="34" charset="0"/>
                <a:cs typeface="Arial" panose="020B0604020202020204" pitchFamily="34" charset="0"/>
                <a:sym typeface="Wingdings" panose="05000000000000000000" pitchFamily="2" charset="2"/>
              </a:rPr>
              <a:t>ư</a:t>
            </a:r>
            <a:r>
              <a:rPr lang="en-US" sz="2800">
                <a:latin typeface="Arial" panose="020B0604020202020204" pitchFamily="34" charset="0"/>
                <a:cs typeface="Arial" panose="020B0604020202020204" pitchFamily="34" charset="0"/>
                <a:sym typeface="Wingdings" panose="05000000000000000000" pitchFamily="2" charset="2"/>
              </a:rPr>
              <a:t>ờng</a:t>
            </a:r>
            <a:r>
              <a:rPr lang="en-US" sz="2800">
                <a:latin typeface="Arial" panose="020B0604020202020204" pitchFamily="34" charset="0"/>
                <a:cs typeface="Arial" panose="020B0604020202020204" pitchFamily="34" charset="0"/>
              </a:rPr>
              <a:t> </a:t>
            </a:r>
            <a:r>
              <a:rPr lang="en-US" sz="2800">
                <a:latin typeface="Arial" panose="020B0604020202020204" pitchFamily="34" charset="0"/>
                <a:cs typeface="Arial" panose="020B0604020202020204" pitchFamily="34" charset="0"/>
                <a:sym typeface="Wingdings" panose="05000000000000000000" pitchFamily="2" charset="2"/>
              </a:rPr>
              <a:t> </a:t>
            </a:r>
            <a:r>
              <a:rPr lang="en-US" sz="2800">
                <a:latin typeface="Arial" panose="020B0604020202020204" pitchFamily="34" charset="0"/>
                <a:cs typeface="Arial" panose="020B0604020202020204" pitchFamily="34" charset="0"/>
              </a:rPr>
              <a:t>thành tích học tập cao </a:t>
            </a:r>
            <a:r>
              <a:rPr lang="en-US" sz="2800">
                <a:latin typeface="Arial" panose="020B0604020202020204" pitchFamily="34" charset="0"/>
                <a:cs typeface="Arial" panose="020B0604020202020204" pitchFamily="34" charset="0"/>
                <a:sym typeface="Wingdings" panose="05000000000000000000" pitchFamily="2" charset="2"/>
              </a:rPr>
              <a:t> chất l</a:t>
            </a:r>
            <a:r>
              <a:rPr lang="vi-VN" sz="2800">
                <a:latin typeface="Arial" panose="020B0604020202020204" pitchFamily="34" charset="0"/>
                <a:cs typeface="Arial" panose="020B0604020202020204" pitchFamily="34" charset="0"/>
                <a:sym typeface="Wingdings" panose="05000000000000000000" pitchFamily="2" charset="2"/>
              </a:rPr>
              <a:t>ư</a:t>
            </a:r>
            <a:r>
              <a:rPr lang="en-US" sz="2800">
                <a:latin typeface="Arial" panose="020B0604020202020204" pitchFamily="34" charset="0"/>
                <a:cs typeface="Arial" panose="020B0604020202020204" pitchFamily="34" charset="0"/>
                <a:sym typeface="Wingdings" panose="05000000000000000000" pitchFamily="2" charset="2"/>
              </a:rPr>
              <a:t>ợng học tập.</a:t>
            </a:r>
            <a:endParaRPr lang="en-US" sz="2800">
              <a:latin typeface="Arial" panose="020B0604020202020204" pitchFamily="34" charset="0"/>
              <a:cs typeface="Arial" panose="020B0604020202020204" pitchFamily="34" charset="0"/>
            </a:endParaRPr>
          </a:p>
          <a:p>
            <a:pPr lvl="0" algn="just" fontAlgn="base">
              <a:buFont typeface="Wingdings" panose="05000000000000000000" pitchFamily="2" charset="2"/>
              <a:buChar char="Ø"/>
            </a:pPr>
            <a:r>
              <a:rPr lang="en-US" sz="2800">
                <a:latin typeface="Arial" panose="020B0604020202020204" pitchFamily="34" charset="0"/>
                <a:cs typeface="Arial" panose="020B0604020202020204" pitchFamily="34" charset="0"/>
              </a:rPr>
              <a:t>Cha mẹ HS yên tâm, đồng hành.  </a:t>
            </a:r>
            <a:endParaRPr lang="en-US" sz="2800" dirty="0">
              <a:latin typeface="Arial" panose="020B0604020202020204" pitchFamily="34" charset="0"/>
              <a:cs typeface="Arial" panose="020B0604020202020204" pitchFamily="34" charset="0"/>
            </a:endParaRPr>
          </a:p>
          <a:p>
            <a:pPr algn="just">
              <a:buFont typeface="Wingdings" panose="05000000000000000000" pitchFamily="2" charset="2"/>
              <a:buChar char="Ø"/>
            </a:pPr>
            <a:r>
              <a:rPr lang="en-US" sz="2800">
                <a:latin typeface="Arial" panose="020B0604020202020204" pitchFamily="34" charset="0"/>
                <a:cs typeface="Arial" panose="020B0604020202020204" pitchFamily="34" charset="0"/>
              </a:rPr>
              <a:t>Nh</a:t>
            </a:r>
            <a:r>
              <a:rPr lang="vi-VN" sz="2800">
                <a:latin typeface="Arial" panose="020B0604020202020204" pitchFamily="34" charset="0"/>
                <a:cs typeface="Arial" panose="020B0604020202020204" pitchFamily="34" charset="0"/>
              </a:rPr>
              <a:t>ư</a:t>
            </a:r>
            <a:r>
              <a:rPr lang="en-US" sz="2800">
                <a:latin typeface="Arial" panose="020B0604020202020204" pitchFamily="34" charset="0"/>
                <a:cs typeface="Arial" panose="020B0604020202020204" pitchFamily="34" charset="0"/>
              </a:rPr>
              <a:t>ng </a:t>
            </a:r>
            <a:r>
              <a:rPr lang="en-US" sz="2800" err="1">
                <a:latin typeface="Arial" panose="020B0604020202020204" pitchFamily="34" charset="0"/>
                <a:cs typeface="Arial" panose="020B0604020202020204" pitchFamily="34" charset="0"/>
              </a:rPr>
              <a:t>quan</a:t>
            </a:r>
            <a:r>
              <a:rPr lang="en-US" sz="2800">
                <a:latin typeface="Arial" panose="020B0604020202020204" pitchFamily="34" charset="0"/>
                <a:cs typeface="Arial" panose="020B0604020202020204" pitchFamily="34" charset="0"/>
              </a:rPr>
              <a:t> trọng nhất: góp </a:t>
            </a:r>
            <a:r>
              <a:rPr lang="en-US" sz="2800" dirty="0" err="1">
                <a:latin typeface="Arial" panose="020B0604020202020204" pitchFamily="34" charset="0"/>
                <a:cs typeface="Arial" panose="020B0604020202020204" pitchFamily="34" charset="0"/>
              </a:rPr>
              <a:t>phần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đảm</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bảo</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sức</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khỏe</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cho</a:t>
            </a:r>
            <a:r>
              <a:rPr lang="en-US" sz="2800" dirty="0">
                <a:latin typeface="Arial" panose="020B0604020202020204" pitchFamily="34" charset="0"/>
                <a:cs typeface="Arial" panose="020B0604020202020204" pitchFamily="34" charset="0"/>
              </a:rPr>
              <a:t> </a:t>
            </a:r>
            <a:r>
              <a:rPr lang="en-US" sz="2800" err="1">
                <a:latin typeface="Arial" panose="020B0604020202020204" pitchFamily="34" charset="0"/>
                <a:cs typeface="Arial" panose="020B0604020202020204" pitchFamily="34" charset="0"/>
              </a:rPr>
              <a:t>các</a:t>
            </a:r>
            <a:r>
              <a:rPr lang="en-US" sz="2800">
                <a:latin typeface="Arial" panose="020B0604020202020204" pitchFamily="34" charset="0"/>
                <a:cs typeface="Arial" panose="020B0604020202020204" pitchFamily="34" charset="0"/>
              </a:rPr>
              <a:t> em </a:t>
            </a:r>
            <a:r>
              <a:rPr lang="en-US" sz="2800">
                <a:latin typeface="Arial" panose="020B0604020202020204" pitchFamily="34" charset="0"/>
                <a:cs typeface="Arial" panose="020B0604020202020204" pitchFamily="34" charset="0"/>
                <a:sym typeface="Wingdings" panose="05000000000000000000" pitchFamily="2" charset="2"/>
              </a:rPr>
              <a:t> nguồn nhân lực tư</a:t>
            </a:r>
            <a:r>
              <a:rPr lang="vi-VN" sz="2800">
                <a:latin typeface="Arial" panose="020B0604020202020204" pitchFamily="34" charset="0"/>
                <a:cs typeface="Arial" panose="020B0604020202020204" pitchFamily="34" charset="0"/>
                <a:sym typeface="Wingdings" panose="05000000000000000000" pitchFamily="2" charset="2"/>
              </a:rPr>
              <a:t>ơ</a:t>
            </a:r>
            <a:r>
              <a:rPr lang="en-US" sz="2800">
                <a:latin typeface="Arial" panose="020B0604020202020204" pitchFamily="34" charset="0"/>
                <a:cs typeface="Arial" panose="020B0604020202020204" pitchFamily="34" charset="0"/>
                <a:sym typeface="Wingdings" panose="05000000000000000000" pitchFamily="2" charset="2"/>
              </a:rPr>
              <a:t>ng lai.</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67300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229600" cy="792162"/>
          </a:xfrm>
        </p:spPr>
        <p:txBody>
          <a:bodyPr>
            <a:normAutofit fontScale="90000"/>
          </a:bodyPr>
          <a:lstStyle/>
          <a:p>
            <a:r>
              <a:rPr lang="en-US" b="1" dirty="0" err="1">
                <a:solidFill>
                  <a:srgbClr val="FF0000"/>
                </a:solidFill>
              </a:rPr>
              <a:t>Các</a:t>
            </a:r>
            <a:r>
              <a:rPr lang="en-US" b="1" dirty="0">
                <a:solidFill>
                  <a:srgbClr val="FF0000"/>
                </a:solidFill>
              </a:rPr>
              <a:t> </a:t>
            </a:r>
            <a:r>
              <a:rPr lang="en-US" b="1" dirty="0" err="1">
                <a:solidFill>
                  <a:srgbClr val="FF0000"/>
                </a:solidFill>
              </a:rPr>
              <a:t>yêu</a:t>
            </a:r>
            <a:r>
              <a:rPr lang="en-US" b="1" dirty="0">
                <a:solidFill>
                  <a:srgbClr val="FF0000"/>
                </a:solidFill>
              </a:rPr>
              <a:t> </a:t>
            </a:r>
            <a:r>
              <a:rPr lang="en-US" b="1" dirty="0" err="1">
                <a:solidFill>
                  <a:srgbClr val="FF0000"/>
                </a:solidFill>
              </a:rPr>
              <a:t>cầu</a:t>
            </a:r>
            <a:r>
              <a:rPr lang="en-US" b="1" dirty="0">
                <a:solidFill>
                  <a:srgbClr val="FF0000"/>
                </a:solidFill>
              </a:rPr>
              <a:t> </a:t>
            </a:r>
            <a:r>
              <a:rPr lang="en-US" b="1" dirty="0" err="1">
                <a:solidFill>
                  <a:srgbClr val="FF0000"/>
                </a:solidFill>
              </a:rPr>
              <a:t>về</a:t>
            </a:r>
            <a:r>
              <a:rPr lang="en-US" b="1" dirty="0">
                <a:solidFill>
                  <a:srgbClr val="FF0000"/>
                </a:solidFill>
              </a:rPr>
              <a:t> </a:t>
            </a:r>
            <a:r>
              <a:rPr lang="en-US" b="1" dirty="0" err="1">
                <a:solidFill>
                  <a:srgbClr val="FF0000"/>
                </a:solidFill>
              </a:rPr>
              <a:t>vệ</a:t>
            </a:r>
            <a:r>
              <a:rPr lang="en-US" b="1" dirty="0">
                <a:solidFill>
                  <a:srgbClr val="FF0000"/>
                </a:solidFill>
              </a:rPr>
              <a:t> </a:t>
            </a:r>
            <a:r>
              <a:rPr lang="en-US" b="1" dirty="0" err="1">
                <a:solidFill>
                  <a:srgbClr val="FF0000"/>
                </a:solidFill>
              </a:rPr>
              <a:t>sinh</a:t>
            </a:r>
            <a:r>
              <a:rPr lang="en-US" b="1" dirty="0">
                <a:solidFill>
                  <a:srgbClr val="FF0000"/>
                </a:solidFill>
              </a:rPr>
              <a:t> </a:t>
            </a:r>
            <a:r>
              <a:rPr lang="en-US" b="1" dirty="0" err="1">
                <a:solidFill>
                  <a:srgbClr val="FF0000"/>
                </a:solidFill>
              </a:rPr>
              <a:t>cá</a:t>
            </a:r>
            <a:r>
              <a:rPr lang="en-US" b="1" dirty="0">
                <a:solidFill>
                  <a:srgbClr val="FF0000"/>
                </a:solidFill>
              </a:rPr>
              <a:t> </a:t>
            </a:r>
            <a:r>
              <a:rPr lang="en-US" b="1" dirty="0" err="1">
                <a:solidFill>
                  <a:srgbClr val="FF0000"/>
                </a:solidFill>
              </a:rPr>
              <a:t>nhân</a:t>
            </a:r>
            <a:r>
              <a:rPr lang="en-US" b="1" dirty="0">
                <a:solidFill>
                  <a:srgbClr val="FF0000"/>
                </a:solidFill>
              </a:rPr>
              <a:t> </a:t>
            </a:r>
            <a:r>
              <a:rPr lang="en-US" b="1" dirty="0" err="1">
                <a:solidFill>
                  <a:srgbClr val="FF0000"/>
                </a:solidFill>
              </a:rPr>
              <a:t>và</a:t>
            </a:r>
            <a:r>
              <a:rPr lang="en-US" b="1" dirty="0">
                <a:solidFill>
                  <a:srgbClr val="FF0000"/>
                </a:solidFill>
              </a:rPr>
              <a:t> </a:t>
            </a:r>
            <a:r>
              <a:rPr lang="en-US" b="1" dirty="0" err="1">
                <a:solidFill>
                  <a:srgbClr val="FF0000"/>
                </a:solidFill>
              </a:rPr>
              <a:t>vệ</a:t>
            </a:r>
            <a:r>
              <a:rPr lang="en-US" b="1" dirty="0">
                <a:solidFill>
                  <a:srgbClr val="FF0000"/>
                </a:solidFill>
              </a:rPr>
              <a:t> </a:t>
            </a:r>
            <a:r>
              <a:rPr lang="en-US" b="1" dirty="0" err="1">
                <a:solidFill>
                  <a:srgbClr val="FF0000"/>
                </a:solidFill>
              </a:rPr>
              <a:t>sinh</a:t>
            </a:r>
            <a:r>
              <a:rPr lang="en-US" b="1" dirty="0">
                <a:solidFill>
                  <a:srgbClr val="FF0000"/>
                </a:solidFill>
              </a:rPr>
              <a:t> </a:t>
            </a:r>
            <a:r>
              <a:rPr lang="en-US" b="1" dirty="0" err="1">
                <a:solidFill>
                  <a:srgbClr val="FF0000"/>
                </a:solidFill>
              </a:rPr>
              <a:t>môi</a:t>
            </a:r>
            <a:r>
              <a:rPr lang="en-US" b="1" dirty="0">
                <a:solidFill>
                  <a:srgbClr val="FF0000"/>
                </a:solidFill>
              </a:rPr>
              <a:t> </a:t>
            </a:r>
            <a:r>
              <a:rPr lang="en-US" b="1" dirty="0" err="1">
                <a:solidFill>
                  <a:srgbClr val="FF0000"/>
                </a:solidFill>
              </a:rPr>
              <a:t>trường</a:t>
            </a:r>
            <a:r>
              <a:rPr lang="en-US" b="1" dirty="0">
                <a:solidFill>
                  <a:srgbClr val="FF0000"/>
                </a:solidFill>
              </a:rPr>
              <a:t> </a:t>
            </a:r>
            <a:r>
              <a:rPr lang="en-US" b="1" dirty="0" err="1">
                <a:solidFill>
                  <a:srgbClr val="FF0000"/>
                </a:solidFill>
              </a:rPr>
              <a:t>trong</a:t>
            </a:r>
            <a:r>
              <a:rPr lang="en-US" b="1" dirty="0">
                <a:solidFill>
                  <a:srgbClr val="FF0000"/>
                </a:solidFill>
              </a:rPr>
              <a:t> </a:t>
            </a:r>
            <a:r>
              <a:rPr lang="en-US" b="1" dirty="0" err="1">
                <a:solidFill>
                  <a:srgbClr val="FF0000"/>
                </a:solidFill>
              </a:rPr>
              <a:t>trường</a:t>
            </a:r>
            <a:r>
              <a:rPr lang="en-US" b="1" dirty="0">
                <a:solidFill>
                  <a:srgbClr val="FF0000"/>
                </a:solidFill>
              </a:rPr>
              <a:t> </a:t>
            </a:r>
            <a:r>
              <a:rPr lang="en-US" b="1" dirty="0" err="1">
                <a:solidFill>
                  <a:srgbClr val="FF0000"/>
                </a:solidFill>
              </a:rPr>
              <a:t>học</a:t>
            </a:r>
            <a:endParaRPr lang="en-US" b="1" dirty="0">
              <a:solidFill>
                <a:srgbClr val="FF000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600200"/>
            <a:ext cx="8229600" cy="4343400"/>
          </a:xfrm>
        </p:spPr>
        <p:txBody>
          <a:bodyPr>
            <a:normAutofit/>
          </a:bodyPr>
          <a:lstStyle/>
          <a:p>
            <a:pPr marL="514350" indent="-514350" algn="just">
              <a:buFont typeface="+mj-lt"/>
              <a:buAutoNum type="arabicPeriod"/>
            </a:pPr>
            <a:r>
              <a:rPr lang="en-US" b="1" dirty="0" err="1"/>
              <a:t>Các</a:t>
            </a:r>
            <a:r>
              <a:rPr lang="en-US" b="1" dirty="0"/>
              <a:t> </a:t>
            </a:r>
            <a:r>
              <a:rPr lang="en-US" b="1" dirty="0" err="1"/>
              <a:t>yêu</a:t>
            </a:r>
            <a:r>
              <a:rPr lang="en-US" b="1" dirty="0"/>
              <a:t> </a:t>
            </a:r>
            <a:r>
              <a:rPr lang="en-US" b="1" dirty="0" err="1"/>
              <a:t>cầu</a:t>
            </a:r>
            <a:r>
              <a:rPr lang="en-US" b="1" dirty="0"/>
              <a:t> </a:t>
            </a:r>
            <a:r>
              <a:rPr lang="en-US" b="1" dirty="0" err="1"/>
              <a:t>về</a:t>
            </a:r>
            <a:r>
              <a:rPr lang="en-US" b="1" dirty="0"/>
              <a:t> </a:t>
            </a:r>
            <a:r>
              <a:rPr lang="en-US" b="1" dirty="0" err="1"/>
              <a:t>vệ</a:t>
            </a:r>
            <a:r>
              <a:rPr lang="en-US" b="1" dirty="0"/>
              <a:t> </a:t>
            </a:r>
            <a:r>
              <a:rPr lang="en-US" b="1" dirty="0" err="1"/>
              <a:t>sinh</a:t>
            </a:r>
            <a:r>
              <a:rPr lang="en-US" b="1" dirty="0"/>
              <a:t> </a:t>
            </a:r>
            <a:r>
              <a:rPr lang="en-US" b="1" dirty="0" err="1"/>
              <a:t>cá</a:t>
            </a:r>
            <a:r>
              <a:rPr lang="en-US" b="1" dirty="0"/>
              <a:t> </a:t>
            </a:r>
            <a:r>
              <a:rPr lang="en-US" b="1" dirty="0" err="1"/>
              <a:t>nhân</a:t>
            </a:r>
            <a:r>
              <a:rPr lang="en-US" b="1" dirty="0"/>
              <a:t>: </a:t>
            </a:r>
            <a:r>
              <a:rPr lang="en-US" dirty="0" err="1"/>
              <a:t>Rửa</a:t>
            </a:r>
            <a:r>
              <a:rPr lang="en-US" dirty="0"/>
              <a:t> </a:t>
            </a:r>
            <a:r>
              <a:rPr lang="en-US" dirty="0" err="1"/>
              <a:t>tay</a:t>
            </a:r>
            <a:r>
              <a:rPr lang="en-US" dirty="0"/>
              <a:t> </a:t>
            </a:r>
            <a:r>
              <a:rPr lang="en-US" dirty="0" err="1"/>
              <a:t>bằng</a:t>
            </a:r>
            <a:r>
              <a:rPr lang="en-US" dirty="0"/>
              <a:t> </a:t>
            </a:r>
            <a:r>
              <a:rPr lang="en-US" dirty="0" err="1"/>
              <a:t>xà</a:t>
            </a:r>
            <a:r>
              <a:rPr lang="en-US" dirty="0"/>
              <a:t> </a:t>
            </a:r>
            <a:r>
              <a:rPr lang="en-US" dirty="0" err="1"/>
              <a:t>phòng</a:t>
            </a:r>
            <a:r>
              <a:rPr lang="en-US" dirty="0"/>
              <a:t>, </a:t>
            </a:r>
            <a:r>
              <a:rPr lang="en-US" dirty="0" err="1"/>
              <a:t>vệ</a:t>
            </a:r>
            <a:r>
              <a:rPr lang="en-US" dirty="0"/>
              <a:t> </a:t>
            </a:r>
            <a:r>
              <a:rPr lang="en-US" dirty="0" err="1"/>
              <a:t>sinh</a:t>
            </a:r>
            <a:r>
              <a:rPr lang="en-US" dirty="0"/>
              <a:t> </a:t>
            </a:r>
            <a:r>
              <a:rPr lang="en-US" dirty="0" err="1"/>
              <a:t>răng</a:t>
            </a:r>
            <a:r>
              <a:rPr lang="en-US" dirty="0"/>
              <a:t> </a:t>
            </a:r>
            <a:r>
              <a:rPr lang="en-US" dirty="0" err="1"/>
              <a:t>miệng</a:t>
            </a:r>
            <a:r>
              <a:rPr lang="en-US" dirty="0"/>
              <a:t>, </a:t>
            </a:r>
            <a:r>
              <a:rPr lang="en-US" dirty="0" err="1"/>
              <a:t>mắt</a:t>
            </a:r>
            <a:r>
              <a:rPr lang="en-US" dirty="0"/>
              <a:t>, </a:t>
            </a:r>
            <a:r>
              <a:rPr lang="en-US" dirty="0" err="1"/>
              <a:t>thân</a:t>
            </a:r>
            <a:r>
              <a:rPr lang="en-US" dirty="0"/>
              <a:t> </a:t>
            </a:r>
            <a:r>
              <a:rPr lang="en-US" dirty="0" err="1"/>
              <a:t>thể</a:t>
            </a:r>
            <a:r>
              <a:rPr lang="en-US" dirty="0"/>
              <a:t>, </a:t>
            </a:r>
            <a:r>
              <a:rPr lang="en-US" dirty="0" err="1"/>
              <a:t>trang</a:t>
            </a:r>
            <a:r>
              <a:rPr lang="en-US" dirty="0"/>
              <a:t> </a:t>
            </a:r>
            <a:r>
              <a:rPr lang="en-US" dirty="0" err="1"/>
              <a:t>phục</a:t>
            </a:r>
            <a:r>
              <a:rPr lang="en-US" dirty="0"/>
              <a:t>, </a:t>
            </a:r>
            <a:r>
              <a:rPr lang="en-US" dirty="0" err="1"/>
              <a:t>ăn</a:t>
            </a:r>
            <a:r>
              <a:rPr lang="en-US" dirty="0"/>
              <a:t> </a:t>
            </a:r>
            <a:r>
              <a:rPr lang="en-US" dirty="0" err="1"/>
              <a:t>uống</a:t>
            </a:r>
            <a:endParaRPr lang="en-US" dirty="0"/>
          </a:p>
          <a:p>
            <a:pPr marL="514350" indent="-514350" algn="just">
              <a:buFont typeface="+mj-lt"/>
              <a:buAutoNum type="arabicPeriod"/>
            </a:pPr>
            <a:r>
              <a:rPr lang="en-US" b="1" dirty="0" err="1"/>
              <a:t>Các</a:t>
            </a:r>
            <a:r>
              <a:rPr lang="en-US" b="1" dirty="0"/>
              <a:t> </a:t>
            </a:r>
            <a:r>
              <a:rPr lang="en-US" b="1" dirty="0" err="1"/>
              <a:t>yêu</a:t>
            </a:r>
            <a:r>
              <a:rPr lang="en-US" b="1" dirty="0"/>
              <a:t> </a:t>
            </a:r>
            <a:r>
              <a:rPr lang="en-US" b="1" dirty="0" err="1"/>
              <a:t>cầu</a:t>
            </a:r>
            <a:r>
              <a:rPr lang="en-US" b="1" dirty="0"/>
              <a:t> </a:t>
            </a:r>
            <a:r>
              <a:rPr lang="en-US" b="1" dirty="0" err="1"/>
              <a:t>về</a:t>
            </a:r>
            <a:r>
              <a:rPr lang="en-US" b="1" dirty="0"/>
              <a:t> </a:t>
            </a:r>
            <a:r>
              <a:rPr lang="en-US" b="1" dirty="0" err="1"/>
              <a:t>vệ</a:t>
            </a:r>
            <a:r>
              <a:rPr lang="en-US" b="1" dirty="0"/>
              <a:t> </a:t>
            </a:r>
            <a:r>
              <a:rPr lang="en-US" b="1" dirty="0" err="1"/>
              <a:t>sinh</a:t>
            </a:r>
            <a:r>
              <a:rPr lang="en-US" b="1" dirty="0"/>
              <a:t> </a:t>
            </a:r>
            <a:r>
              <a:rPr lang="en-US" b="1" dirty="0" err="1"/>
              <a:t>môi</a:t>
            </a:r>
            <a:r>
              <a:rPr lang="en-US" b="1" dirty="0"/>
              <a:t> </a:t>
            </a:r>
            <a:r>
              <a:rPr lang="en-US" b="1" dirty="0" err="1"/>
              <a:t>trường</a:t>
            </a:r>
            <a:r>
              <a:rPr lang="en-US" b="1" dirty="0"/>
              <a:t>: </a:t>
            </a:r>
            <a:r>
              <a:rPr lang="en-US" dirty="0" err="1"/>
              <a:t>nước</a:t>
            </a:r>
            <a:r>
              <a:rPr lang="en-US" dirty="0"/>
              <a:t> </a:t>
            </a:r>
            <a:r>
              <a:rPr lang="en-US" dirty="0" err="1"/>
              <a:t>uống</a:t>
            </a:r>
            <a:r>
              <a:rPr lang="en-US" dirty="0"/>
              <a:t>, </a:t>
            </a:r>
            <a:r>
              <a:rPr lang="en-US" dirty="0" err="1"/>
              <a:t>nước</a:t>
            </a:r>
            <a:r>
              <a:rPr lang="en-US" dirty="0"/>
              <a:t> </a:t>
            </a:r>
            <a:r>
              <a:rPr lang="en-US" dirty="0" err="1"/>
              <a:t>sinh</a:t>
            </a:r>
            <a:r>
              <a:rPr lang="en-US" dirty="0"/>
              <a:t> </a:t>
            </a:r>
            <a:r>
              <a:rPr lang="en-US" dirty="0" err="1"/>
              <a:t>hoạt</a:t>
            </a:r>
            <a:r>
              <a:rPr lang="en-US" dirty="0"/>
              <a:t>, </a:t>
            </a:r>
            <a:r>
              <a:rPr lang="en-US" dirty="0" err="1"/>
              <a:t>bếp</a:t>
            </a:r>
            <a:r>
              <a:rPr lang="en-US" dirty="0"/>
              <a:t> </a:t>
            </a:r>
            <a:r>
              <a:rPr lang="en-US" dirty="0" err="1"/>
              <a:t>ăn</a:t>
            </a:r>
            <a:r>
              <a:rPr lang="en-US" dirty="0"/>
              <a:t>, </a:t>
            </a:r>
            <a:r>
              <a:rPr lang="en-US" dirty="0" err="1"/>
              <a:t>phòng</a:t>
            </a:r>
            <a:r>
              <a:rPr lang="en-US" dirty="0"/>
              <a:t> </a:t>
            </a:r>
            <a:r>
              <a:rPr lang="en-US" dirty="0" err="1"/>
              <a:t>học</a:t>
            </a:r>
            <a:r>
              <a:rPr lang="en-US" dirty="0"/>
              <a:t>, </a:t>
            </a:r>
            <a:r>
              <a:rPr lang="en-US" dirty="0" err="1"/>
              <a:t>các</a:t>
            </a:r>
            <a:r>
              <a:rPr lang="en-US" dirty="0"/>
              <a:t> </a:t>
            </a:r>
            <a:r>
              <a:rPr lang="en-US" dirty="0" err="1"/>
              <a:t>phòng</a:t>
            </a:r>
            <a:r>
              <a:rPr lang="en-US" dirty="0"/>
              <a:t> </a:t>
            </a:r>
            <a:r>
              <a:rPr lang="en-US" dirty="0" err="1"/>
              <a:t>chức</a:t>
            </a:r>
            <a:r>
              <a:rPr lang="en-US" dirty="0"/>
              <a:t> </a:t>
            </a:r>
            <a:r>
              <a:rPr lang="en-US" dirty="0" err="1"/>
              <a:t>năng</a:t>
            </a:r>
            <a:r>
              <a:rPr lang="en-US" dirty="0"/>
              <a:t>, </a:t>
            </a:r>
            <a:r>
              <a:rPr lang="en-US" dirty="0" err="1"/>
              <a:t>công</a:t>
            </a:r>
            <a:r>
              <a:rPr lang="en-US" dirty="0"/>
              <a:t> </a:t>
            </a:r>
            <a:r>
              <a:rPr lang="en-US" dirty="0" err="1"/>
              <a:t>trình</a:t>
            </a:r>
            <a:r>
              <a:rPr lang="en-US" dirty="0"/>
              <a:t> </a:t>
            </a:r>
            <a:r>
              <a:rPr lang="en-US" dirty="0" err="1"/>
              <a:t>vệ</a:t>
            </a:r>
            <a:r>
              <a:rPr lang="en-US" dirty="0"/>
              <a:t> </a:t>
            </a:r>
            <a:r>
              <a:rPr lang="en-US" dirty="0" err="1"/>
              <a:t>sinh</a:t>
            </a:r>
            <a:r>
              <a:rPr lang="en-US" dirty="0"/>
              <a:t>, </a:t>
            </a:r>
            <a:r>
              <a:rPr lang="en-US" dirty="0" err="1"/>
              <a:t>cảnh</a:t>
            </a:r>
            <a:r>
              <a:rPr lang="en-US" dirty="0"/>
              <a:t> </a:t>
            </a:r>
            <a:r>
              <a:rPr lang="en-US" dirty="0" err="1"/>
              <a:t>quan</a:t>
            </a:r>
            <a:r>
              <a:rPr lang="en-US" dirty="0"/>
              <a:t>, </a:t>
            </a:r>
            <a:r>
              <a:rPr lang="en-US" dirty="0" err="1"/>
              <a:t>đồ</a:t>
            </a:r>
            <a:r>
              <a:rPr lang="en-US" dirty="0"/>
              <a:t> </a:t>
            </a:r>
            <a:r>
              <a:rPr lang="en-US" dirty="0" err="1"/>
              <a:t>dùng</a:t>
            </a:r>
            <a:r>
              <a:rPr lang="en-US" dirty="0"/>
              <a:t>, </a:t>
            </a:r>
            <a:r>
              <a:rPr lang="en-US" dirty="0" err="1"/>
              <a:t>trang</a:t>
            </a:r>
            <a:r>
              <a:rPr lang="en-US" dirty="0"/>
              <a:t> </a:t>
            </a:r>
            <a:r>
              <a:rPr lang="en-US" dirty="0" err="1"/>
              <a:t>thiết</a:t>
            </a:r>
            <a:r>
              <a:rPr lang="en-US" dirty="0"/>
              <a:t> </a:t>
            </a:r>
            <a:r>
              <a:rPr lang="en-US" dirty="0" err="1"/>
              <a:t>bị</a:t>
            </a:r>
            <a:r>
              <a:rPr lang="en-US" dirty="0"/>
              <a:t> </a:t>
            </a:r>
            <a:r>
              <a:rPr lang="en-US" dirty="0" err="1"/>
              <a:t>dạy</a:t>
            </a:r>
            <a:r>
              <a:rPr lang="en-US" dirty="0"/>
              <a:t> </a:t>
            </a:r>
            <a:r>
              <a:rPr lang="en-US" dirty="0" err="1"/>
              <a:t>học</a:t>
            </a:r>
            <a:r>
              <a:rPr lang="en-US" dirty="0"/>
              <a:t>.</a:t>
            </a: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5</a:t>
            </a:fld>
            <a:endParaRPr lang="en-US" dirty="0"/>
          </a:p>
        </p:txBody>
      </p:sp>
    </p:spTree>
    <p:extLst>
      <p:ext uri="{BB962C8B-B14F-4D97-AF65-F5344CB8AC3E}">
        <p14:creationId xmlns:p14="http://schemas.microsoft.com/office/powerpoint/2010/main" val="22801820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229600" cy="685800"/>
          </a:xfrm>
        </p:spPr>
        <p:txBody>
          <a:bodyPr>
            <a:normAutofit/>
          </a:bodyPr>
          <a:lstStyle/>
          <a:p>
            <a:r>
              <a:rPr lang="en-US" sz="3200" b="1" dirty="0">
                <a:solidFill>
                  <a:srgbClr val="FF0000"/>
                </a:solidFill>
              </a:rPr>
              <a:t>RỬA TAY BẰNG XÀ PHÒNG</a:t>
            </a:r>
            <a:endParaRPr lang="en-US" sz="3200" b="1" dirty="0">
              <a:solidFill>
                <a:srgbClr val="FF000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52400" y="762000"/>
            <a:ext cx="8915400" cy="4343400"/>
          </a:xfrm>
        </p:spPr>
        <p:txBody>
          <a:bodyPr>
            <a:noAutofit/>
          </a:bodyPr>
          <a:lstStyle/>
          <a:p>
            <a:pPr algn="just">
              <a:spcBef>
                <a:spcPts val="0"/>
              </a:spcBef>
              <a:buFont typeface="Wingdings" panose="05000000000000000000" pitchFamily="2" charset="2"/>
              <a:buChar char="Ø"/>
            </a:pPr>
            <a:r>
              <a:rPr lang="en-US" sz="2200">
                <a:latin typeface="Arial" panose="020B0604020202020204" pitchFamily="34" charset="0"/>
                <a:cs typeface="Arial" panose="020B0604020202020204" pitchFamily="34" charset="0"/>
              </a:rPr>
              <a:t>Thường </a:t>
            </a:r>
            <a:r>
              <a:rPr lang="en-US" sz="2200" dirty="0" err="1">
                <a:latin typeface="Arial" panose="020B0604020202020204" pitchFamily="34" charset="0"/>
                <a:cs typeface="Arial" panose="020B0604020202020204" pitchFamily="34" charset="0"/>
              </a:rPr>
              <a:t>xuyên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rửa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tay</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bằng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xà</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phòng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và</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nước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sạch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hằng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ngày</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vào</a:t>
            </a:r>
            <a:r>
              <a:rPr lang="en-US" sz="2200" dirty="0">
                <a:latin typeface="Arial" panose="020B0604020202020204" pitchFamily="34" charset="0"/>
                <a:cs typeface="Arial" panose="020B0604020202020204" pitchFamily="34" charset="0"/>
              </a:rPr>
              <a:t> </a:t>
            </a:r>
            <a:r>
              <a:rPr lang="en-US" sz="2200" b="1" i="1" dirty="0" err="1">
                <a:latin typeface="Arial" panose="020B0604020202020204" pitchFamily="34" charset="0"/>
                <a:cs typeface="Arial" panose="020B0604020202020204" pitchFamily="34" charset="0"/>
              </a:rPr>
              <a:t>các</a:t>
            </a:r>
            <a:r>
              <a:rPr lang="en-US" sz="2200" b="1" i="1" dirty="0">
                <a:latin typeface="Arial" panose="020B0604020202020204" pitchFamily="34" charset="0"/>
                <a:cs typeface="Arial" panose="020B0604020202020204" pitchFamily="34" charset="0"/>
              </a:rPr>
              <a:t> </a:t>
            </a:r>
            <a:r>
              <a:rPr lang="en-US" sz="2200" b="1" i="1" dirty="0" err="1">
                <a:latin typeface="Arial" panose="020B0604020202020204" pitchFamily="34" charset="0"/>
                <a:cs typeface="Arial" panose="020B0604020202020204" pitchFamily="34" charset="0"/>
              </a:rPr>
              <a:t>thời</a:t>
            </a:r>
            <a:r>
              <a:rPr lang="en-US" sz="2200" b="1" i="1" dirty="0">
                <a:latin typeface="Arial" panose="020B0604020202020204" pitchFamily="34" charset="0"/>
                <a:cs typeface="Arial" panose="020B0604020202020204" pitchFamily="34" charset="0"/>
              </a:rPr>
              <a:t> </a:t>
            </a:r>
            <a:r>
              <a:rPr lang="en-US" sz="2200" b="1" i="1" dirty="0" err="1">
                <a:latin typeface="Arial" panose="020B0604020202020204" pitchFamily="34" charset="0"/>
                <a:cs typeface="Arial" panose="020B0604020202020204" pitchFamily="34" charset="0"/>
              </a:rPr>
              <a:t>điểm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trước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khi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rửa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mặt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trước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khi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chế</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biến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thực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phẩm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và</a:t>
            </a:r>
            <a:r>
              <a:rPr lang="en-US" sz="2200" dirty="0">
                <a:latin typeface="Arial" panose="020B0604020202020204" pitchFamily="34" charset="0"/>
                <a:cs typeface="Arial" panose="020B0604020202020204" pitchFamily="34" charset="0"/>
              </a:rPr>
              <a:t> chia </a:t>
            </a:r>
            <a:r>
              <a:rPr lang="en-US" sz="2200" dirty="0" err="1">
                <a:latin typeface="Arial" panose="020B0604020202020204" pitchFamily="34" charset="0"/>
                <a:cs typeface="Arial" panose="020B0604020202020204" pitchFamily="34" charset="0"/>
              </a:rPr>
              <a:t>thức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ăn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trước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khi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cầm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vào</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thức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ăn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và</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ăn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sau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khi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tiêu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tiểu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hoặc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sau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khi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làm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vệ</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sinh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cho</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trẻ</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sau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khi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học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về</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làm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về</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chơi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với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đồ</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chơi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hoặc</a:t>
            </a:r>
            <a:r>
              <a:rPr lang="en-US" sz="2200" dirty="0">
                <a:latin typeface="Arial" panose="020B0604020202020204" pitchFamily="34" charset="0"/>
                <a:cs typeface="Arial" panose="020B0604020202020204" pitchFamily="34" charset="0"/>
              </a:rPr>
              <a:t> con </a:t>
            </a:r>
            <a:r>
              <a:rPr lang="en-US" sz="2200" dirty="0" err="1">
                <a:latin typeface="Arial" panose="020B0604020202020204" pitchFamily="34" charset="0"/>
                <a:cs typeface="Arial" panose="020B0604020202020204" pitchFamily="34" charset="0"/>
              </a:rPr>
              <a:t>vật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nuôi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trong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nhà</a:t>
            </a:r>
            <a:r>
              <a:rPr lang="en-US" sz="2200" dirty="0">
                <a:latin typeface="Arial" panose="020B0604020202020204" pitchFamily="34" charset="0"/>
                <a:cs typeface="Arial" panose="020B0604020202020204" pitchFamily="34" charset="0"/>
              </a:rPr>
              <a:t>…</a:t>
            </a:r>
            <a:endParaRPr lang="en-US" sz="2200" b="1" dirty="0">
              <a:latin typeface="Arial" panose="020B0604020202020204" pitchFamily="34" charset="0"/>
              <a:cs typeface="Arial" panose="020B0604020202020204" pitchFamily="34" charset="0"/>
            </a:endParaRPr>
          </a:p>
          <a:p>
            <a:pPr algn="just">
              <a:spcBef>
                <a:spcPts val="0"/>
              </a:spcBef>
              <a:buFont typeface="Wingdings" panose="05000000000000000000" pitchFamily="2" charset="2"/>
              <a:buChar char="Ø"/>
            </a:pPr>
            <a:r>
              <a:rPr lang="en-US" sz="2200" b="1">
                <a:latin typeface="Arial" panose="020B0604020202020204" pitchFamily="34" charset="0"/>
                <a:cs typeface="Arial" panose="020B0604020202020204" pitchFamily="34" charset="0"/>
              </a:rPr>
              <a:t>Quy </a:t>
            </a:r>
            <a:r>
              <a:rPr lang="en-US" sz="2200" b="1" err="1">
                <a:latin typeface="Arial" panose="020B0604020202020204" pitchFamily="34" charset="0"/>
                <a:cs typeface="Arial" panose="020B0604020202020204" pitchFamily="34" charset="0"/>
              </a:rPr>
              <a:t>trình</a:t>
            </a:r>
            <a:r>
              <a:rPr lang="en-US" sz="2200" b="1">
                <a:latin typeface="Arial" panose="020B0604020202020204" pitchFamily="34" charset="0"/>
                <a:cs typeface="Arial" panose="020B0604020202020204" pitchFamily="34" charset="0"/>
              </a:rPr>
              <a:t> 06 b</a:t>
            </a:r>
            <a:r>
              <a:rPr lang="vi-VN" sz="2200" b="1">
                <a:latin typeface="Arial" panose="020B0604020202020204" pitchFamily="34" charset="0"/>
                <a:cs typeface="Arial" panose="020B0604020202020204" pitchFamily="34" charset="0"/>
              </a:rPr>
              <a:t>ư</a:t>
            </a:r>
            <a:r>
              <a:rPr lang="en-US" sz="2200" b="1">
                <a:latin typeface="Arial" panose="020B0604020202020204" pitchFamily="34" charset="0"/>
                <a:cs typeface="Arial" panose="020B0604020202020204" pitchFamily="34" charset="0"/>
              </a:rPr>
              <a:t>ớc (</a:t>
            </a:r>
            <a:r>
              <a:rPr lang="en-US" sz="2200" b="1" i="1">
                <a:latin typeface="Arial" panose="020B0604020202020204" pitchFamily="34" charset="0"/>
                <a:cs typeface="Arial" panose="020B0604020202020204" pitchFamily="34" charset="0"/>
              </a:rPr>
              <a:t>QĐ 3916</a:t>
            </a:r>
            <a:r>
              <a:rPr lang="en-US" sz="2200" b="1" i="1" dirty="0">
                <a:latin typeface="Arial" panose="020B0604020202020204" pitchFamily="34" charset="0"/>
                <a:cs typeface="Arial" panose="020B0604020202020204" pitchFamily="34" charset="0"/>
              </a:rPr>
              <a:t>/QĐ-BYT </a:t>
            </a:r>
            <a:r>
              <a:rPr lang="en-US" sz="2200" b="1" i="1" err="1">
                <a:latin typeface="Arial" panose="020B0604020202020204" pitchFamily="34" charset="0"/>
                <a:cs typeface="Arial" panose="020B0604020202020204" pitchFamily="34" charset="0"/>
              </a:rPr>
              <a:t>ngày</a:t>
            </a:r>
            <a:r>
              <a:rPr lang="en-US" sz="2200" b="1" i="1">
                <a:latin typeface="Arial" panose="020B0604020202020204" pitchFamily="34" charset="0"/>
                <a:cs typeface="Arial" panose="020B0604020202020204" pitchFamily="34" charset="0"/>
              </a:rPr>
              <a:t> 28/8/2017</a:t>
            </a:r>
            <a:r>
              <a:rPr lang="en-US" sz="2200" b="1">
                <a:latin typeface="Arial" panose="020B0604020202020204" pitchFamily="34" charset="0"/>
                <a:cs typeface="Arial" panose="020B0604020202020204" pitchFamily="34" charset="0"/>
              </a:rPr>
              <a:t>):</a:t>
            </a:r>
            <a:endParaRPr lang="en-US" sz="2200" b="1" dirty="0">
              <a:latin typeface="Arial" panose="020B0604020202020204" pitchFamily="34" charset="0"/>
              <a:cs typeface="Arial" panose="020B0604020202020204" pitchFamily="34" charset="0"/>
            </a:endParaRPr>
          </a:p>
          <a:p>
            <a:pPr>
              <a:spcBef>
                <a:spcPts val="0"/>
              </a:spcBef>
            </a:pPr>
            <a:r>
              <a:rPr lang="en-US" sz="2000" b="1" i="1">
                <a:latin typeface="Arial" panose="020B0604020202020204" pitchFamily="34" charset="0"/>
                <a:cs typeface="Arial" panose="020B0604020202020204" pitchFamily="34" charset="0"/>
              </a:rPr>
              <a:t>Bước </a:t>
            </a:r>
            <a:r>
              <a:rPr lang="en-US" sz="2000" b="1" i="1" dirty="0">
                <a:latin typeface="Arial" panose="020B0604020202020204" pitchFamily="34" charset="0"/>
                <a:cs typeface="Arial" panose="020B0604020202020204" pitchFamily="34" charset="0"/>
              </a:rPr>
              <a:t>1: </a:t>
            </a:r>
            <a:r>
              <a:rPr lang="en-US" sz="2000" dirty="0" err="1">
                <a:latin typeface="Arial" panose="020B0604020202020204" pitchFamily="34" charset="0"/>
                <a:cs typeface="Arial" panose="020B0604020202020204" pitchFamily="34" charset="0"/>
              </a:rPr>
              <a:t>Làm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ướt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bàn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tay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bằng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nước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sạch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Lấy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xà</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phòng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và</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chà</a:t>
            </a:r>
            <a:r>
              <a:rPr lang="en-US" sz="2000" dirty="0">
                <a:latin typeface="Arial" panose="020B0604020202020204" pitchFamily="34" charset="0"/>
                <a:cs typeface="Arial" panose="020B0604020202020204" pitchFamily="34" charset="0"/>
              </a:rPr>
              <a:t> 2 </a:t>
            </a:r>
            <a:r>
              <a:rPr lang="en-US" sz="2000" dirty="0" err="1">
                <a:latin typeface="Arial" panose="020B0604020202020204" pitchFamily="34" charset="0"/>
                <a:cs typeface="Arial" panose="020B0604020202020204" pitchFamily="34" charset="0"/>
              </a:rPr>
              <a:t>lòng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bàn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tay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vào</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nhau</a:t>
            </a:r>
            <a:r>
              <a:rPr lang="en-US" sz="2000" dirty="0">
                <a:latin typeface="Arial" panose="020B0604020202020204" pitchFamily="34" charset="0"/>
                <a:cs typeface="Arial" panose="020B0604020202020204" pitchFamily="34" charset="0"/>
              </a:rPr>
              <a:t>.</a:t>
            </a:r>
          </a:p>
          <a:p>
            <a:pPr>
              <a:spcBef>
                <a:spcPts val="0"/>
              </a:spcBef>
            </a:pPr>
            <a:r>
              <a:rPr lang="en-US" sz="2000" b="1" i="1">
                <a:latin typeface="Arial" panose="020B0604020202020204" pitchFamily="34" charset="0"/>
                <a:cs typeface="Arial" panose="020B0604020202020204" pitchFamily="34" charset="0"/>
              </a:rPr>
              <a:t>Bước </a:t>
            </a:r>
            <a:r>
              <a:rPr lang="en-US" sz="2000" b="1" i="1" dirty="0">
                <a:latin typeface="Arial" panose="020B0604020202020204" pitchFamily="34" charset="0"/>
                <a:cs typeface="Arial" panose="020B0604020202020204" pitchFamily="34" charset="0"/>
              </a:rPr>
              <a:t>2: </a:t>
            </a:r>
            <a:r>
              <a:rPr lang="en-US" sz="2000" dirty="0" err="1">
                <a:latin typeface="Arial" panose="020B0604020202020204" pitchFamily="34" charset="0"/>
                <a:cs typeface="Arial" panose="020B0604020202020204" pitchFamily="34" charset="0"/>
              </a:rPr>
              <a:t>Chà</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lòng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bàn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tay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này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lên</a:t>
            </a:r>
            <a:r>
              <a:rPr lang="en-US" sz="2000" dirty="0">
                <a:latin typeface="Arial" panose="020B0604020202020204" pitchFamily="34" charset="0"/>
                <a:cs typeface="Arial" panose="020B0604020202020204" pitchFamily="34" charset="0"/>
              </a:rPr>
              <a:t> mu </a:t>
            </a:r>
            <a:r>
              <a:rPr lang="en-US" sz="2000" dirty="0" err="1">
                <a:latin typeface="Arial" panose="020B0604020202020204" pitchFamily="34" charset="0"/>
                <a:cs typeface="Arial" panose="020B0604020202020204" pitchFamily="34" charset="0"/>
              </a:rPr>
              <a:t>và</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kẽ</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ngoài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các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ngón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tay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của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bàn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tay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kia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và</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ngược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lại</a:t>
            </a:r>
            <a:r>
              <a:rPr lang="en-US" sz="2000" dirty="0">
                <a:latin typeface="Arial" panose="020B0604020202020204" pitchFamily="34" charset="0"/>
                <a:cs typeface="Arial" panose="020B0604020202020204" pitchFamily="34" charset="0"/>
              </a:rPr>
              <a:t>.</a:t>
            </a:r>
          </a:p>
          <a:p>
            <a:pPr>
              <a:spcBef>
                <a:spcPts val="0"/>
              </a:spcBef>
            </a:pPr>
            <a:r>
              <a:rPr lang="en-US" sz="2000" b="1" i="1">
                <a:latin typeface="Arial" panose="020B0604020202020204" pitchFamily="34" charset="0"/>
                <a:cs typeface="Arial" panose="020B0604020202020204" pitchFamily="34" charset="0"/>
              </a:rPr>
              <a:t>Bước </a:t>
            </a:r>
            <a:r>
              <a:rPr lang="en-US" sz="2000" b="1" i="1" dirty="0">
                <a:latin typeface="Arial" panose="020B0604020202020204" pitchFamily="34" charset="0"/>
                <a:cs typeface="Arial" panose="020B0604020202020204" pitchFamily="34" charset="0"/>
              </a:rPr>
              <a:t>3: </a:t>
            </a:r>
            <a:r>
              <a:rPr lang="en-US" sz="2000" dirty="0" err="1">
                <a:latin typeface="Arial" panose="020B0604020202020204" pitchFamily="34" charset="0"/>
                <a:cs typeface="Arial" panose="020B0604020202020204" pitchFamily="34" charset="0"/>
              </a:rPr>
              <a:t>Chà</a:t>
            </a:r>
            <a:r>
              <a:rPr lang="en-US" sz="2000" dirty="0">
                <a:latin typeface="Arial" panose="020B0604020202020204" pitchFamily="34" charset="0"/>
                <a:cs typeface="Arial" panose="020B0604020202020204" pitchFamily="34" charset="0"/>
              </a:rPr>
              <a:t> 2 </a:t>
            </a:r>
            <a:r>
              <a:rPr lang="en-US" sz="2000" dirty="0" err="1">
                <a:latin typeface="Arial" panose="020B0604020202020204" pitchFamily="34" charset="0"/>
                <a:cs typeface="Arial" panose="020B0604020202020204" pitchFamily="34" charset="0"/>
              </a:rPr>
              <a:t>lòng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bàn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tay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vào</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nhau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miết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mạnh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các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kẽ</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trong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ngón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tay</a:t>
            </a:r>
            <a:r>
              <a:rPr lang="en-US" sz="2000" dirty="0">
                <a:latin typeface="Arial" panose="020B0604020202020204" pitchFamily="34" charset="0"/>
                <a:cs typeface="Arial" panose="020B0604020202020204" pitchFamily="34" charset="0"/>
              </a:rPr>
              <a:t>.</a:t>
            </a:r>
          </a:p>
          <a:p>
            <a:pPr>
              <a:spcBef>
                <a:spcPts val="0"/>
              </a:spcBef>
            </a:pPr>
            <a:r>
              <a:rPr lang="en-US" sz="2000" b="1" i="1">
                <a:latin typeface="Arial" panose="020B0604020202020204" pitchFamily="34" charset="0"/>
                <a:cs typeface="Arial" panose="020B0604020202020204" pitchFamily="34" charset="0"/>
              </a:rPr>
              <a:t>Bước </a:t>
            </a:r>
            <a:r>
              <a:rPr lang="en-US" sz="2000" b="1" i="1" dirty="0">
                <a:latin typeface="Arial" panose="020B0604020202020204" pitchFamily="34" charset="0"/>
                <a:cs typeface="Arial" panose="020B0604020202020204" pitchFamily="34" charset="0"/>
              </a:rPr>
              <a:t>4: </a:t>
            </a:r>
            <a:r>
              <a:rPr lang="en-US" sz="2000" dirty="0" err="1">
                <a:latin typeface="Arial" panose="020B0604020202020204" pitchFamily="34" charset="0"/>
                <a:cs typeface="Arial" panose="020B0604020202020204" pitchFamily="34" charset="0"/>
              </a:rPr>
              <a:t>Chà</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mặt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ngoài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các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ngón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tay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của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bàn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tay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này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vào</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lòng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bàn</a:t>
            </a:r>
            <a:r>
              <a:rPr lang="en-US" sz="2000" dirty="0">
                <a:latin typeface="Arial" panose="020B0604020202020204" pitchFamily="34" charset="0"/>
                <a:cs typeface="Arial" panose="020B0604020202020204" pitchFamily="34" charset="0"/>
              </a:rPr>
              <a:t> </a:t>
            </a:r>
            <a:r>
              <a:rPr lang="en-US" sz="2000" err="1">
                <a:latin typeface="Arial" panose="020B0604020202020204" pitchFamily="34" charset="0"/>
                <a:cs typeface="Arial" panose="020B0604020202020204" pitchFamily="34" charset="0"/>
              </a:rPr>
              <a:t>tay</a:t>
            </a:r>
            <a:r>
              <a:rPr lang="en-US" sz="2000">
                <a:latin typeface="Arial" panose="020B0604020202020204" pitchFamily="34" charset="0"/>
                <a:cs typeface="Arial" panose="020B0604020202020204" pitchFamily="34" charset="0"/>
              </a:rPr>
              <a:t> kia</a:t>
            </a:r>
            <a:endParaRPr lang="en-US" sz="2000" dirty="0">
              <a:latin typeface="Arial" panose="020B0604020202020204" pitchFamily="34" charset="0"/>
              <a:cs typeface="Arial" panose="020B0604020202020204" pitchFamily="34" charset="0"/>
            </a:endParaRPr>
          </a:p>
          <a:p>
            <a:pPr>
              <a:spcBef>
                <a:spcPts val="0"/>
              </a:spcBef>
            </a:pPr>
            <a:r>
              <a:rPr lang="en-US" sz="2000" b="1" i="1">
                <a:latin typeface="Arial" panose="020B0604020202020204" pitchFamily="34" charset="0"/>
                <a:cs typeface="Arial" panose="020B0604020202020204" pitchFamily="34" charset="0"/>
              </a:rPr>
              <a:t>Bước </a:t>
            </a:r>
            <a:r>
              <a:rPr lang="en-US" sz="2000" b="1" i="1" dirty="0">
                <a:latin typeface="Arial" panose="020B0604020202020204" pitchFamily="34" charset="0"/>
                <a:cs typeface="Arial" panose="020B0604020202020204" pitchFamily="34" charset="0"/>
              </a:rPr>
              <a:t>5: </a:t>
            </a:r>
            <a:r>
              <a:rPr lang="en-US" sz="2000" dirty="0" err="1">
                <a:latin typeface="Arial" panose="020B0604020202020204" pitchFamily="34" charset="0"/>
                <a:cs typeface="Arial" panose="020B0604020202020204" pitchFamily="34" charset="0"/>
              </a:rPr>
              <a:t>Dùng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bàn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tay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này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xoay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ngón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cái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của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bàn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tay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kia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và</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ngược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lại</a:t>
            </a:r>
            <a:r>
              <a:rPr lang="en-US" sz="2000" dirty="0">
                <a:latin typeface="Arial" panose="020B0604020202020204" pitchFamily="34" charset="0"/>
                <a:cs typeface="Arial" panose="020B0604020202020204" pitchFamily="34" charset="0"/>
              </a:rPr>
              <a:t>. </a:t>
            </a:r>
          </a:p>
          <a:p>
            <a:pPr>
              <a:spcBef>
                <a:spcPts val="0"/>
              </a:spcBef>
            </a:pPr>
            <a:r>
              <a:rPr lang="en-US" sz="2000" b="1" i="1">
                <a:latin typeface="Arial" panose="020B0604020202020204" pitchFamily="34" charset="0"/>
                <a:cs typeface="Arial" panose="020B0604020202020204" pitchFamily="34" charset="0"/>
              </a:rPr>
              <a:t>Bước </a:t>
            </a:r>
            <a:r>
              <a:rPr lang="en-US" sz="2000" b="1" i="1" dirty="0">
                <a:latin typeface="Arial" panose="020B0604020202020204" pitchFamily="34" charset="0"/>
                <a:cs typeface="Arial" panose="020B0604020202020204" pitchFamily="34" charset="0"/>
              </a:rPr>
              <a:t>6: </a:t>
            </a:r>
            <a:r>
              <a:rPr lang="en-US" sz="2000" dirty="0" err="1">
                <a:latin typeface="Arial" panose="020B0604020202020204" pitchFamily="34" charset="0"/>
                <a:cs typeface="Arial" panose="020B0604020202020204" pitchFamily="34" charset="0"/>
              </a:rPr>
              <a:t>Xoay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các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đầu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ngón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tay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của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bàn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tay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này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vào</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lòng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bàn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tay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kia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và</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ngược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lại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Rửa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sạch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tay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với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vòi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nước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chảy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đến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cổ</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tay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và</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làm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khô</a:t>
            </a:r>
            <a:r>
              <a:rPr lang="en-US" sz="2000" dirty="0">
                <a:latin typeface="Arial" panose="020B0604020202020204" pitchFamily="34" charset="0"/>
                <a:cs typeface="Arial" panose="020B0604020202020204" pitchFamily="34" charset="0"/>
              </a:rPr>
              <a:t> </a:t>
            </a:r>
            <a:r>
              <a:rPr lang="en-US" sz="2000" err="1">
                <a:latin typeface="Arial" panose="020B0604020202020204" pitchFamily="34" charset="0"/>
                <a:cs typeface="Arial" panose="020B0604020202020204" pitchFamily="34" charset="0"/>
              </a:rPr>
              <a:t>tay</a:t>
            </a:r>
            <a:r>
              <a:rPr lang="en-US" sz="2000">
                <a:latin typeface="Arial" panose="020B0604020202020204" pitchFamily="34" charset="0"/>
                <a:cs typeface="Arial" panose="020B0604020202020204" pitchFamily="34" charset="0"/>
              </a:rPr>
              <a:t>.</a:t>
            </a:r>
          </a:p>
          <a:p>
            <a:pPr marL="0" indent="0">
              <a:spcBef>
                <a:spcPts val="0"/>
              </a:spcBef>
              <a:buNone/>
            </a:pPr>
            <a:r>
              <a:rPr lang="en-US" sz="2200" b="1" i="1">
                <a:latin typeface="Arial" panose="020B0604020202020204" pitchFamily="34" charset="0"/>
                <a:cs typeface="Arial" panose="020B0604020202020204" pitchFamily="34" charset="0"/>
              </a:rPr>
              <a:t>  </a:t>
            </a:r>
            <a:endParaRPr lang="en-US" sz="1800" b="1" i="1">
              <a:latin typeface="Arial" panose="020B0604020202020204" pitchFamily="34" charset="0"/>
              <a:cs typeface="Arial" panose="020B0604020202020204" pitchFamily="34" charset="0"/>
            </a:endParaRPr>
          </a:p>
          <a:p>
            <a:pPr marL="0" indent="0">
              <a:spcBef>
                <a:spcPts val="0"/>
              </a:spcBef>
              <a:buNone/>
            </a:pPr>
            <a:r>
              <a:rPr lang="en-US" sz="2200">
                <a:latin typeface="Arial" panose="020B0604020202020204" pitchFamily="34" charset="0"/>
                <a:cs typeface="Arial" panose="020B0604020202020204" pitchFamily="34" charset="0"/>
              </a:rPr>
              <a:t>Mỗi </a:t>
            </a:r>
            <a:r>
              <a:rPr lang="en-US" sz="2200" dirty="0" err="1">
                <a:latin typeface="Arial" panose="020B0604020202020204" pitchFamily="34" charset="0"/>
                <a:cs typeface="Arial" panose="020B0604020202020204" pitchFamily="34" charset="0"/>
              </a:rPr>
              <a:t>bước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chà</a:t>
            </a:r>
            <a:r>
              <a:rPr lang="en-US" sz="2200" dirty="0">
                <a:latin typeface="Arial" panose="020B0604020202020204" pitchFamily="34" charset="0"/>
                <a:cs typeface="Arial" panose="020B0604020202020204" pitchFamily="34" charset="0"/>
              </a:rPr>
              <a:t> 5 </a:t>
            </a:r>
            <a:r>
              <a:rPr lang="en-US" sz="2200" dirty="0" err="1">
                <a:latin typeface="Arial" panose="020B0604020202020204" pitchFamily="34" charset="0"/>
                <a:cs typeface="Arial" panose="020B0604020202020204" pitchFamily="34" charset="0"/>
              </a:rPr>
              <a:t>lần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Thời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gian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mỗi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lần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rửa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tay</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tối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thiểu</a:t>
            </a:r>
            <a:r>
              <a:rPr lang="en-US" sz="2200" dirty="0">
                <a:latin typeface="Arial" panose="020B0604020202020204" pitchFamily="34" charset="0"/>
                <a:cs typeface="Arial" panose="020B0604020202020204" pitchFamily="34" charset="0"/>
              </a:rPr>
              <a:t> 30 </a:t>
            </a:r>
            <a:r>
              <a:rPr lang="en-US" sz="2200" dirty="0" err="1">
                <a:latin typeface="Arial" panose="020B0604020202020204" pitchFamily="34" charset="0"/>
                <a:cs typeface="Arial" panose="020B0604020202020204" pitchFamily="34" charset="0"/>
              </a:rPr>
              <a:t>giây</a:t>
            </a:r>
            <a:r>
              <a:rPr lang="en-US" sz="2200" dirty="0">
                <a:latin typeface="Arial" panose="020B0604020202020204" pitchFamily="34" charset="0"/>
                <a:cs typeface="Arial" panose="020B0604020202020204" pitchFamily="34" charset="0"/>
              </a:rPr>
              <a:t>. </a:t>
            </a:r>
          </a:p>
          <a:p>
            <a:pPr marL="0" indent="0" algn="just">
              <a:spcBef>
                <a:spcPts val="0"/>
              </a:spcBef>
              <a:buNone/>
            </a:pPr>
            <a:r>
              <a:rPr lang="en-US" sz="2200" dirty="0">
                <a:latin typeface="Arial" panose="020B0604020202020204" pitchFamily="34" charset="0"/>
                <a:cs typeface="Arial" panose="020B0604020202020204" pitchFamily="34" charset="0"/>
              </a:rPr>
              <a:t> </a:t>
            </a: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6</a:t>
            </a:fld>
            <a:endParaRPr lang="en-US" dirty="0"/>
          </a:p>
        </p:txBody>
      </p:sp>
    </p:spTree>
    <p:extLst>
      <p:ext uri="{BB962C8B-B14F-4D97-AF65-F5344CB8AC3E}">
        <p14:creationId xmlns:p14="http://schemas.microsoft.com/office/powerpoint/2010/main" val="2904687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7</a:t>
            </a:fld>
            <a:endParaRPr lang="en-US" dirty="0"/>
          </a:p>
        </p:txBody>
      </p:sp>
      <p:pic>
        <p:nvPicPr>
          <p:cNvPr id="7" name="Picture 6"/>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0"/>
            <a:ext cx="8534400" cy="7162800"/>
          </a:xfrm>
          <a:prstGeom prst="rect">
            <a:avLst/>
          </a:prstGeom>
          <a:noFill/>
          <a:ln>
            <a:noFill/>
          </a:ln>
        </p:spPr>
      </p:pic>
    </p:spTree>
    <p:extLst>
      <p:ext uri="{BB962C8B-B14F-4D97-AF65-F5344CB8AC3E}">
        <p14:creationId xmlns:p14="http://schemas.microsoft.com/office/powerpoint/2010/main" val="26550800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530" y="182545"/>
            <a:ext cx="8229600" cy="792162"/>
          </a:xfrm>
        </p:spPr>
        <p:txBody>
          <a:bodyPr>
            <a:normAutofit/>
          </a:bodyPr>
          <a:lstStyle/>
          <a:p>
            <a:r>
              <a:rPr lang="en-US" sz="3200" b="1" dirty="0">
                <a:solidFill>
                  <a:srgbClr val="FF0000"/>
                </a:solidFill>
              </a:rPr>
              <a:t>VỆ SINH RĂNG MIỆNG ĐÚNG CÁCH</a:t>
            </a:r>
            <a:endParaRPr lang="en-US" sz="3200" b="1" dirty="0">
              <a:solidFill>
                <a:srgbClr val="FF000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974707"/>
            <a:ext cx="7696200" cy="4968893"/>
          </a:xfrm>
        </p:spPr>
        <p:txBody>
          <a:bodyPr>
            <a:noAutofit/>
          </a:bodyPr>
          <a:lstStyle/>
          <a:p>
            <a:pPr marL="0" indent="0">
              <a:buNone/>
            </a:pPr>
            <a:r>
              <a:rPr lang="en-US" sz="2600">
                <a:latin typeface="Arial" panose="020B0604020202020204" pitchFamily="34" charset="0"/>
                <a:cs typeface="Arial" panose="020B0604020202020204" pitchFamily="34" charset="0"/>
              </a:rPr>
              <a:t>Vệ </a:t>
            </a:r>
            <a:r>
              <a:rPr lang="en-US" sz="2600" dirty="0" err="1">
                <a:latin typeface="Arial" panose="020B0604020202020204" pitchFamily="34" charset="0"/>
                <a:cs typeface="Arial" panose="020B0604020202020204" pitchFamily="34" charset="0"/>
              </a:rPr>
              <a:t>sinh</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răng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miệng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đúng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cách</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cần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lưu</a:t>
            </a:r>
            <a:r>
              <a:rPr lang="en-US" sz="2600" dirty="0">
                <a:latin typeface="Arial" panose="020B0604020202020204" pitchFamily="34" charset="0"/>
                <a:cs typeface="Arial" panose="020B0604020202020204" pitchFamily="34" charset="0"/>
              </a:rPr>
              <a:t> ý </a:t>
            </a:r>
            <a:r>
              <a:rPr lang="en-US" sz="2600" dirty="0" err="1">
                <a:latin typeface="Arial" panose="020B0604020202020204" pitchFamily="34" charset="0"/>
                <a:cs typeface="Arial" panose="020B0604020202020204" pitchFamily="34" charset="0"/>
              </a:rPr>
              <a:t>những</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vấn</a:t>
            </a:r>
            <a:r>
              <a:rPr lang="en-US" sz="2600" dirty="0">
                <a:latin typeface="Arial" panose="020B0604020202020204" pitchFamily="34" charset="0"/>
                <a:cs typeface="Arial" panose="020B0604020202020204" pitchFamily="34" charset="0"/>
              </a:rPr>
              <a:t> </a:t>
            </a:r>
            <a:r>
              <a:rPr lang="en-US" sz="2600" dirty="0" err="1">
                <a:latin typeface="Arial" panose="020B0604020202020204" pitchFamily="34" charset="0"/>
                <a:cs typeface="Arial" panose="020B0604020202020204" pitchFamily="34" charset="0"/>
              </a:rPr>
              <a:t>đề</a:t>
            </a:r>
            <a:r>
              <a:rPr lang="en-US" sz="2600" dirty="0">
                <a:latin typeface="Arial" panose="020B0604020202020204" pitchFamily="34" charset="0"/>
                <a:cs typeface="Arial" panose="020B0604020202020204" pitchFamily="34" charset="0"/>
              </a:rPr>
              <a:t> </a:t>
            </a:r>
            <a:r>
              <a:rPr lang="en-US" sz="2600" err="1">
                <a:latin typeface="Arial" panose="020B0604020202020204" pitchFamily="34" charset="0"/>
                <a:cs typeface="Arial" panose="020B0604020202020204" pitchFamily="34" charset="0"/>
              </a:rPr>
              <a:t>sau</a:t>
            </a:r>
            <a:r>
              <a:rPr lang="en-US" sz="2600">
                <a:latin typeface="Arial" panose="020B0604020202020204" pitchFamily="34" charset="0"/>
                <a:cs typeface="Arial" panose="020B0604020202020204" pitchFamily="34" charset="0"/>
              </a:rPr>
              <a:t>:</a:t>
            </a:r>
          </a:p>
          <a:p>
            <a:pPr lvl="1">
              <a:buFont typeface="Wingdings" panose="05000000000000000000" pitchFamily="2" charset="2"/>
              <a:buChar char="ü"/>
            </a:pPr>
            <a:r>
              <a:rPr lang="en-US" sz="2600">
                <a:latin typeface="Arial" panose="020B0604020202020204" pitchFamily="34" charset="0"/>
                <a:cs typeface="Arial" panose="020B0604020202020204" pitchFamily="34" charset="0"/>
              </a:rPr>
              <a:t>Chải răng đúng cách</a:t>
            </a:r>
          </a:p>
          <a:p>
            <a:pPr lvl="2"/>
            <a:r>
              <a:rPr lang="en-US" sz="2600">
                <a:latin typeface="Arial" panose="020B0604020202020204" pitchFamily="34" charset="0"/>
                <a:cs typeface="Arial" panose="020B0604020202020204" pitchFamily="34" charset="0"/>
              </a:rPr>
              <a:t>Chọn bàn chải</a:t>
            </a:r>
          </a:p>
          <a:p>
            <a:pPr lvl="2"/>
            <a:r>
              <a:rPr lang="en-US" sz="2600">
                <a:latin typeface="Arial" panose="020B0604020202020204" pitchFamily="34" charset="0"/>
                <a:cs typeface="Arial" panose="020B0604020202020204" pitchFamily="34" charset="0"/>
              </a:rPr>
              <a:t>Thời điểm và số lần chải rang</a:t>
            </a:r>
          </a:p>
          <a:p>
            <a:pPr lvl="2"/>
            <a:r>
              <a:rPr lang="en-US" sz="2600">
                <a:latin typeface="Arial" panose="020B0604020202020204" pitchFamily="34" charset="0"/>
                <a:cs typeface="Arial" panose="020B0604020202020204" pitchFamily="34" charset="0"/>
              </a:rPr>
              <a:t>Kỹ thuật chải rang,…</a:t>
            </a:r>
          </a:p>
          <a:p>
            <a:pPr lvl="1">
              <a:buFont typeface="Wingdings" panose="05000000000000000000" pitchFamily="2" charset="2"/>
              <a:buChar char="ü"/>
            </a:pPr>
            <a:r>
              <a:rPr lang="en-US" sz="2600">
                <a:latin typeface="Arial" panose="020B0604020202020204" pitchFamily="34" charset="0"/>
                <a:cs typeface="Arial" panose="020B0604020202020204" pitchFamily="34" charset="0"/>
              </a:rPr>
              <a:t>Sử dụng ph</a:t>
            </a:r>
            <a:r>
              <a:rPr lang="vi-VN" sz="2600">
                <a:latin typeface="Arial" panose="020B0604020202020204" pitchFamily="34" charset="0"/>
                <a:cs typeface="Arial" panose="020B0604020202020204" pitchFamily="34" charset="0"/>
              </a:rPr>
              <a:t>ư</a:t>
            </a:r>
            <a:r>
              <a:rPr lang="en-US" sz="2600">
                <a:latin typeface="Arial" panose="020B0604020202020204" pitchFamily="34" charset="0"/>
                <a:cs typeface="Arial" panose="020B0604020202020204" pitchFamily="34" charset="0"/>
              </a:rPr>
              <a:t>ơng tiện hỗ trợ VS rang miệng</a:t>
            </a:r>
          </a:p>
          <a:p>
            <a:pPr lvl="1">
              <a:buFont typeface="Wingdings" panose="05000000000000000000" pitchFamily="2" charset="2"/>
              <a:buChar char="ü"/>
            </a:pPr>
            <a:r>
              <a:rPr lang="en-US" sz="2600">
                <a:latin typeface="Arial" panose="020B0604020202020204" pitchFamily="34" charset="0"/>
                <a:cs typeface="Arial" panose="020B0604020202020204" pitchFamily="34" charset="0"/>
              </a:rPr>
              <a:t>Khám răng định kỳ</a:t>
            </a:r>
          </a:p>
          <a:p>
            <a:pPr lvl="1"/>
            <a:endParaRPr lang="en-US" sz="260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8</a:t>
            </a:fld>
            <a:endParaRPr lang="en-US" dirty="0"/>
          </a:p>
        </p:txBody>
      </p:sp>
    </p:spTree>
    <p:extLst>
      <p:ext uri="{BB962C8B-B14F-4D97-AF65-F5344CB8AC3E}">
        <p14:creationId xmlns:p14="http://schemas.microsoft.com/office/powerpoint/2010/main" val="5119373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127750"/>
          </a:xfrm>
        </p:spPr>
        <p:txBody>
          <a:bodyPr>
            <a:noAutofit/>
          </a:bodyPr>
          <a:lstStyle/>
          <a:p>
            <a:pPr marL="0" indent="0" algn="just">
              <a:spcBef>
                <a:spcPts val="0"/>
              </a:spcBef>
              <a:spcAft>
                <a:spcPts val="200"/>
              </a:spcAft>
              <a:buNone/>
            </a:pPr>
            <a:r>
              <a:rPr lang="en-US" sz="2000" b="1">
                <a:solidFill>
                  <a:srgbClr val="FF0000"/>
                </a:solidFill>
                <a:latin typeface="Arial" panose="020B0604020202020204" pitchFamily="34" charset="0"/>
                <a:cs typeface="Arial" panose="020B0604020202020204" pitchFamily="34" charset="0"/>
              </a:rPr>
              <a:t>Chải </a:t>
            </a:r>
            <a:r>
              <a:rPr lang="en-US" sz="2000" b="1" dirty="0" err="1">
                <a:solidFill>
                  <a:srgbClr val="FF0000"/>
                </a:solidFill>
                <a:latin typeface="Arial" panose="020B0604020202020204" pitchFamily="34" charset="0"/>
                <a:cs typeface="Arial" panose="020B0604020202020204" pitchFamily="34" charset="0"/>
              </a:rPr>
              <a:t>răng</a:t>
            </a:r>
            <a:r>
              <a:rPr lang="en-US" sz="2000" b="1" dirty="0">
                <a:solidFill>
                  <a:srgbClr val="FF0000"/>
                </a:solidFill>
                <a:latin typeface="Arial" panose="020B0604020202020204" pitchFamily="34" charset="0"/>
                <a:cs typeface="Arial" panose="020B0604020202020204" pitchFamily="34" charset="0"/>
              </a:rPr>
              <a:t> </a:t>
            </a:r>
            <a:r>
              <a:rPr lang="en-US" sz="2000" b="1" err="1">
                <a:solidFill>
                  <a:srgbClr val="FF0000"/>
                </a:solidFill>
                <a:latin typeface="Arial" panose="020B0604020202020204" pitchFamily="34" charset="0"/>
                <a:cs typeface="Arial" panose="020B0604020202020204" pitchFamily="34" charset="0"/>
              </a:rPr>
              <a:t>đúng</a:t>
            </a:r>
            <a:r>
              <a:rPr lang="en-US" sz="2000" b="1">
                <a:solidFill>
                  <a:srgbClr val="FF0000"/>
                </a:solidFill>
                <a:latin typeface="Arial" panose="020B0604020202020204" pitchFamily="34" charset="0"/>
                <a:cs typeface="Arial" panose="020B0604020202020204" pitchFamily="34" charset="0"/>
              </a:rPr>
              <a:t> cách: </a:t>
            </a:r>
          </a:p>
          <a:p>
            <a:pPr algn="just">
              <a:spcBef>
                <a:spcPts val="0"/>
              </a:spcBef>
              <a:spcAft>
                <a:spcPts val="200"/>
              </a:spcAft>
            </a:pPr>
            <a:r>
              <a:rPr lang="en-US" sz="2000" i="1">
                <a:solidFill>
                  <a:srgbClr val="FF0000"/>
                </a:solidFill>
                <a:latin typeface="Arial" panose="020B0604020202020204" pitchFamily="34" charset="0"/>
                <a:cs typeface="Arial" panose="020B0604020202020204" pitchFamily="34" charset="0"/>
              </a:rPr>
              <a:t>Chọn </a:t>
            </a:r>
            <a:r>
              <a:rPr lang="en-US" sz="2000" i="1" dirty="0" err="1">
                <a:solidFill>
                  <a:srgbClr val="FF0000"/>
                </a:solidFill>
                <a:latin typeface="Arial" panose="020B0604020202020204" pitchFamily="34" charset="0"/>
                <a:cs typeface="Arial" panose="020B0604020202020204" pitchFamily="34" charset="0"/>
              </a:rPr>
              <a:t>bàn</a:t>
            </a:r>
            <a:r>
              <a:rPr lang="en-US" sz="2000" i="1" dirty="0">
                <a:solidFill>
                  <a:srgbClr val="FF0000"/>
                </a:solidFill>
                <a:latin typeface="Arial" panose="020B0604020202020204" pitchFamily="34" charset="0"/>
                <a:cs typeface="Arial" panose="020B0604020202020204" pitchFamily="34" charset="0"/>
              </a:rPr>
              <a:t> </a:t>
            </a:r>
            <a:r>
              <a:rPr lang="en-US" sz="2000" i="1" dirty="0" err="1">
                <a:solidFill>
                  <a:srgbClr val="FF0000"/>
                </a:solidFill>
                <a:latin typeface="Arial" panose="020B0604020202020204" pitchFamily="34" charset="0"/>
                <a:cs typeface="Arial" panose="020B0604020202020204" pitchFamily="34" charset="0"/>
              </a:rPr>
              <a:t>chải</a:t>
            </a:r>
            <a:r>
              <a:rPr lang="en-US" sz="2000" i="1" dirty="0">
                <a:solidFill>
                  <a:srgbClr val="FF0000"/>
                </a:solidFill>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có</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đầu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nhỏ</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tròn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để</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có</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thể</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vào</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được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tất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cả</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các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ngóc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ngách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trong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miệng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lông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bàn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chải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có</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độ</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cứng</a:t>
            </a:r>
            <a:r>
              <a:rPr lang="en-US" sz="2000" dirty="0">
                <a:latin typeface="Arial" panose="020B0604020202020204" pitchFamily="34" charset="0"/>
                <a:cs typeface="Arial" panose="020B0604020202020204" pitchFamily="34" charset="0"/>
              </a:rPr>
              <a:t> </a:t>
            </a:r>
            <a:r>
              <a:rPr lang="en-US" sz="2000" err="1">
                <a:latin typeface="Arial" panose="020B0604020202020204" pitchFamily="34" charset="0"/>
                <a:cs typeface="Arial" panose="020B0604020202020204" pitchFamily="34" charset="0"/>
              </a:rPr>
              <a:t>vừa</a:t>
            </a:r>
            <a:r>
              <a:rPr lang="en-US" sz="2000">
                <a:latin typeface="Arial" panose="020B0604020202020204" pitchFamily="34" charset="0"/>
                <a:cs typeface="Arial" panose="020B0604020202020204" pitchFamily="34" charset="0"/>
              </a:rPr>
              <a:t> phải. </a:t>
            </a:r>
          </a:p>
          <a:p>
            <a:pPr algn="just">
              <a:spcBef>
                <a:spcPts val="0"/>
              </a:spcBef>
              <a:spcAft>
                <a:spcPts val="200"/>
              </a:spcAft>
            </a:pPr>
            <a:r>
              <a:rPr lang="en-US" sz="2000" i="1">
                <a:solidFill>
                  <a:srgbClr val="FF0000"/>
                </a:solidFill>
                <a:latin typeface="Arial" panose="020B0604020202020204" pitchFamily="34" charset="0"/>
                <a:cs typeface="Arial" panose="020B0604020202020204" pitchFamily="34" charset="0"/>
              </a:rPr>
              <a:t>Thời điểm chải: </a:t>
            </a:r>
            <a:r>
              <a:rPr lang="en-US" sz="2000">
                <a:latin typeface="Arial" panose="020B0604020202020204" pitchFamily="34" charset="0"/>
                <a:cs typeface="Arial" panose="020B0604020202020204" pitchFamily="34" charset="0"/>
              </a:rPr>
              <a:t>Không </a:t>
            </a:r>
            <a:r>
              <a:rPr lang="en-US" sz="2000" dirty="0" err="1">
                <a:latin typeface="Arial" panose="020B0604020202020204" pitchFamily="34" charset="0"/>
                <a:cs typeface="Arial" panose="020B0604020202020204" pitchFamily="34" charset="0"/>
              </a:rPr>
              <a:t>nên</a:t>
            </a:r>
            <a:r>
              <a:rPr lang="en-US" sz="2000" dirty="0">
                <a:latin typeface="Arial" panose="020B0604020202020204" pitchFamily="34" charset="0"/>
                <a:cs typeface="Arial" panose="020B0604020202020204" pitchFamily="34" charset="0"/>
              </a:rPr>
              <a:t> </a:t>
            </a:r>
            <a:r>
              <a:rPr lang="en-US" sz="2000" err="1">
                <a:latin typeface="Arial" panose="020B0604020202020204" pitchFamily="34" charset="0"/>
                <a:cs typeface="Arial" panose="020B0604020202020204" pitchFamily="34" charset="0"/>
              </a:rPr>
              <a:t>chải</a:t>
            </a:r>
            <a:r>
              <a:rPr lang="en-US" sz="2000">
                <a:latin typeface="Arial" panose="020B0604020202020204" pitchFamily="34" charset="0"/>
                <a:cs typeface="Arial" panose="020B0604020202020204" pitchFamily="34" charset="0"/>
              </a:rPr>
              <a:t> ngay </a:t>
            </a:r>
            <a:r>
              <a:rPr lang="en-US" sz="2000" dirty="0" err="1">
                <a:latin typeface="Arial" panose="020B0604020202020204" pitchFamily="34" charset="0"/>
                <a:cs typeface="Arial" panose="020B0604020202020204" pitchFamily="34" charset="0"/>
              </a:rPr>
              <a:t>sau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khi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ăn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vì</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sau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khi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ăn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các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thực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phẩm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có</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tính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axit</a:t>
            </a:r>
            <a:r>
              <a:rPr lang="en-US" sz="2000" dirty="0">
                <a:latin typeface="Arial" panose="020B0604020202020204" pitchFamily="34" charset="0"/>
                <a:cs typeface="Arial" panose="020B0604020202020204" pitchFamily="34" charset="0"/>
              </a:rPr>
              <a:t>, men </a:t>
            </a:r>
            <a:r>
              <a:rPr lang="en-US" sz="2000" dirty="0" err="1">
                <a:latin typeface="Arial" panose="020B0604020202020204" pitchFamily="34" charset="0"/>
                <a:cs typeface="Arial" panose="020B0604020202020204" pitchFamily="34" charset="0"/>
              </a:rPr>
              <a:t>răng</a:t>
            </a:r>
            <a:r>
              <a:rPr lang="en-US" sz="2000" dirty="0">
                <a:latin typeface="Arial" panose="020B0604020202020204" pitchFamily="34" charset="0"/>
                <a:cs typeface="Arial" panose="020B0604020202020204" pitchFamily="34" charset="0"/>
              </a:rPr>
              <a:t> </a:t>
            </a:r>
            <a:r>
              <a:rPr lang="en-US" sz="2000" err="1">
                <a:latin typeface="Arial" panose="020B0604020202020204" pitchFamily="34" charset="0"/>
                <a:cs typeface="Arial" panose="020B0604020202020204" pitchFamily="34" charset="0"/>
              </a:rPr>
              <a:t>sẽ</a:t>
            </a:r>
            <a:r>
              <a:rPr lang="en-US" sz="2000">
                <a:latin typeface="Arial" panose="020B0604020202020204" pitchFamily="34" charset="0"/>
                <a:cs typeface="Arial" panose="020B0604020202020204" pitchFamily="34" charset="0"/>
              </a:rPr>
              <a:t> yếu, dễ </a:t>
            </a:r>
            <a:r>
              <a:rPr lang="en-US" sz="2000" dirty="0" err="1">
                <a:latin typeface="Arial" panose="020B0604020202020204" pitchFamily="34" charset="0"/>
                <a:cs typeface="Arial" panose="020B0604020202020204" pitchFamily="34" charset="0"/>
              </a:rPr>
              <a:t>bị</a:t>
            </a:r>
            <a:r>
              <a:rPr lang="en-US" sz="2000" dirty="0">
                <a:latin typeface="Arial" panose="020B0604020202020204" pitchFamily="34" charset="0"/>
                <a:cs typeface="Arial" panose="020B0604020202020204" pitchFamily="34" charset="0"/>
              </a:rPr>
              <a:t> </a:t>
            </a:r>
            <a:r>
              <a:rPr lang="en-US" sz="2000" err="1">
                <a:latin typeface="Arial" panose="020B0604020202020204" pitchFamily="34" charset="0"/>
                <a:cs typeface="Arial" panose="020B0604020202020204" pitchFamily="34" charset="0"/>
              </a:rPr>
              <a:t>mòn</a:t>
            </a:r>
            <a:r>
              <a:rPr lang="en-US" sz="2000">
                <a:latin typeface="Arial" panose="020B0604020202020204" pitchFamily="34" charset="0"/>
                <a:cs typeface="Arial" panose="020B0604020202020204" pitchFamily="34" charset="0"/>
              </a:rPr>
              <a:t> đi. Tốt </a:t>
            </a:r>
            <a:r>
              <a:rPr lang="en-US" sz="2000" err="1">
                <a:latin typeface="Arial" panose="020B0604020202020204" pitchFamily="34" charset="0"/>
                <a:cs typeface="Arial" panose="020B0604020202020204" pitchFamily="34" charset="0"/>
              </a:rPr>
              <a:t>nhất</a:t>
            </a:r>
            <a:r>
              <a:rPr lang="en-US" sz="2000">
                <a:latin typeface="Arial" panose="020B0604020202020204" pitchFamily="34" charset="0"/>
                <a:cs typeface="Arial" panose="020B0604020202020204" pitchFamily="34" charset="0"/>
              </a:rPr>
              <a:t> sau ăn </a:t>
            </a:r>
            <a:r>
              <a:rPr lang="en-US" sz="2000" dirty="0">
                <a:latin typeface="Arial" panose="020B0604020202020204" pitchFamily="34" charset="0"/>
                <a:cs typeface="Arial" panose="020B0604020202020204" pitchFamily="34" charset="0"/>
              </a:rPr>
              <a:t>5 </a:t>
            </a:r>
            <a:r>
              <a:rPr lang="en-US" sz="2000" dirty="0" err="1">
                <a:latin typeface="Arial" panose="020B0604020202020204" pitchFamily="34" charset="0"/>
                <a:cs typeface="Arial" panose="020B0604020202020204" pitchFamily="34" charset="0"/>
              </a:rPr>
              <a:t>phút</a:t>
            </a:r>
            <a:r>
              <a:rPr lang="en-US" sz="2000">
                <a:latin typeface="Arial" panose="020B0604020202020204" pitchFamily="34" charset="0"/>
                <a:cs typeface="Arial" panose="020B0604020202020204" pitchFamily="34" charset="0"/>
              </a:rPr>
              <a:t>. </a:t>
            </a:r>
          </a:p>
          <a:p>
            <a:pPr algn="just">
              <a:spcBef>
                <a:spcPts val="0"/>
              </a:spcBef>
              <a:spcAft>
                <a:spcPts val="200"/>
              </a:spcAft>
            </a:pPr>
            <a:r>
              <a:rPr lang="en-US" sz="2000" i="1">
                <a:solidFill>
                  <a:srgbClr val="FF0000"/>
                </a:solidFill>
                <a:latin typeface="Arial" panose="020B0604020202020204" pitchFamily="34" charset="0"/>
                <a:cs typeface="Arial" panose="020B0604020202020204" pitchFamily="34" charset="0"/>
              </a:rPr>
              <a:t>Phương </a:t>
            </a:r>
            <a:r>
              <a:rPr lang="en-US" sz="2000" i="1" dirty="0" err="1">
                <a:solidFill>
                  <a:srgbClr val="FF0000"/>
                </a:solidFill>
                <a:latin typeface="Arial" panose="020B0604020202020204" pitchFamily="34" charset="0"/>
                <a:cs typeface="Arial" panose="020B0604020202020204" pitchFamily="34" charset="0"/>
              </a:rPr>
              <a:t>pháp</a:t>
            </a:r>
            <a:r>
              <a:rPr lang="en-US" sz="2000" i="1" dirty="0">
                <a:solidFill>
                  <a:srgbClr val="FF0000"/>
                </a:solidFill>
                <a:latin typeface="Arial" panose="020B0604020202020204" pitchFamily="34" charset="0"/>
                <a:cs typeface="Arial" panose="020B0604020202020204" pitchFamily="34" charset="0"/>
              </a:rPr>
              <a:t> </a:t>
            </a:r>
            <a:r>
              <a:rPr lang="en-US" sz="2000" i="1" dirty="0" err="1">
                <a:solidFill>
                  <a:srgbClr val="FF0000"/>
                </a:solidFill>
                <a:latin typeface="Arial" panose="020B0604020202020204" pitchFamily="34" charset="0"/>
                <a:cs typeface="Arial" panose="020B0604020202020204" pitchFamily="34" charset="0"/>
              </a:rPr>
              <a:t>chải</a:t>
            </a:r>
            <a:r>
              <a:rPr lang="en-US" sz="2000" i="1" dirty="0">
                <a:solidFill>
                  <a:srgbClr val="FF0000"/>
                </a:solidFill>
                <a:latin typeface="Arial" panose="020B0604020202020204" pitchFamily="34" charset="0"/>
                <a:cs typeface="Arial" panose="020B0604020202020204" pitchFamily="34" charset="0"/>
              </a:rPr>
              <a:t> </a:t>
            </a:r>
            <a:r>
              <a:rPr lang="en-US" sz="2000" i="1" dirty="0" err="1">
                <a:solidFill>
                  <a:srgbClr val="FF0000"/>
                </a:solidFill>
                <a:latin typeface="Arial" panose="020B0604020202020204" pitchFamily="34" charset="0"/>
                <a:cs typeface="Arial" panose="020B0604020202020204" pitchFamily="34" charset="0"/>
              </a:rPr>
              <a:t>răng</a:t>
            </a:r>
            <a:r>
              <a:rPr lang="en-US" sz="2000" i="1">
                <a:solidFill>
                  <a:srgbClr val="FF0000"/>
                </a:solidFill>
                <a:latin typeface="Arial" panose="020B0604020202020204" pitchFamily="34" charset="0"/>
                <a:cs typeface="Arial" panose="020B0604020202020204" pitchFamily="34" charset="0"/>
              </a:rPr>
              <a:t>: </a:t>
            </a:r>
          </a:p>
          <a:p>
            <a:pPr lvl="1" algn="just">
              <a:spcBef>
                <a:spcPts val="0"/>
              </a:spcBef>
              <a:spcAft>
                <a:spcPts val="200"/>
              </a:spcAft>
            </a:pPr>
            <a:r>
              <a:rPr lang="en-US" sz="1600">
                <a:latin typeface="Arial" panose="020B0604020202020204" pitchFamily="34" charset="0"/>
                <a:cs typeface="Arial" panose="020B0604020202020204" pitchFamily="34" charset="0"/>
              </a:rPr>
              <a:t>Chải </a:t>
            </a:r>
            <a:r>
              <a:rPr lang="en-US" sz="1600" err="1">
                <a:latin typeface="Arial" panose="020B0604020202020204" pitchFamily="34" charset="0"/>
                <a:cs typeface="Arial" panose="020B0604020202020204" pitchFamily="34" charset="0"/>
              </a:rPr>
              <a:t>mặt</a:t>
            </a:r>
            <a:r>
              <a:rPr lang="en-US" sz="1600">
                <a:latin typeface="Arial" panose="020B0604020202020204" pitchFamily="34" charset="0"/>
                <a:cs typeface="Arial" panose="020B0604020202020204" pitchFamily="34" charset="0"/>
              </a:rPr>
              <a:t> ngoài: Đặt bàn chải nằm ngang, phần lông bàn chải tạo với mặt ngoài thân răng một góc 45 độ tại vùng cổ răng, ép nhẹ lông bàn chải một phần lên lợi, một phần lên cổ răng để lông bàn chải ép vào rãnh lợi và giữa hai khe răng. Làm động tác rung nhẹ tại chỗ theo chiều trước sau, luôn giữ cho lông bàn chải tiếp xúc với mặt răng và di chuyển dần dần theo hướng từ cổ răng đến mặt nhai. Lặp lại động tác từ 6- 10 lần cho một đoạn 2-3 răng. Sau đó nhích dần bàn chải sang vùng kế tiếp theo thứ tự. </a:t>
            </a:r>
          </a:p>
          <a:p>
            <a:pPr lvl="1" algn="just">
              <a:spcBef>
                <a:spcPts val="0"/>
              </a:spcBef>
              <a:spcAft>
                <a:spcPts val="200"/>
              </a:spcAft>
            </a:pPr>
            <a:r>
              <a:rPr lang="en-US" sz="1600">
                <a:latin typeface="Arial" panose="020B0604020202020204" pitchFamily="34" charset="0"/>
                <a:cs typeface="Arial" panose="020B0604020202020204" pitchFamily="34" charset="0"/>
              </a:rPr>
              <a:t>Chải </a:t>
            </a:r>
            <a:r>
              <a:rPr lang="en-US" sz="1600" err="1">
                <a:latin typeface="Arial" panose="020B0604020202020204" pitchFamily="34" charset="0"/>
                <a:cs typeface="Arial" panose="020B0604020202020204" pitchFamily="34" charset="0"/>
              </a:rPr>
              <a:t>mặt</a:t>
            </a:r>
            <a:r>
              <a:rPr lang="en-US" sz="1600">
                <a:latin typeface="Arial" panose="020B0604020202020204" pitchFamily="34" charset="0"/>
                <a:cs typeface="Arial" panose="020B0604020202020204" pitchFamily="34" charset="0"/>
              </a:rPr>
              <a:t> trong: Mặt trong được chải sau khi chải xong mặt ngoài. Riêng phần mặt trong răng cửa, bàn chải để theo chiều thẳng đứng, lông bàn chải tạo với mặt trong răng cửa một góc 45 độ, ép lông bàn chải và rung nhẹ đồng thời di chuyển từ phía cổ răng về phía rìa cắn. </a:t>
            </a:r>
          </a:p>
          <a:p>
            <a:pPr lvl="1" algn="just">
              <a:spcBef>
                <a:spcPts val="0"/>
              </a:spcBef>
              <a:spcAft>
                <a:spcPts val="200"/>
              </a:spcAft>
            </a:pPr>
            <a:r>
              <a:rPr lang="en-US" sz="1600">
                <a:latin typeface="Arial" panose="020B0604020202020204" pitchFamily="34" charset="0"/>
                <a:cs typeface="Arial" panose="020B0604020202020204" pitchFamily="34" charset="0"/>
              </a:rPr>
              <a:t>Chải </a:t>
            </a:r>
            <a:r>
              <a:rPr lang="en-US" sz="1600" dirty="0" err="1">
                <a:latin typeface="Arial" panose="020B0604020202020204" pitchFamily="34" charset="0"/>
                <a:cs typeface="Arial" panose="020B0604020202020204" pitchFamily="34" charset="0"/>
              </a:rPr>
              <a:t>mặt</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nhai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Đặt</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lông</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bàn</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chải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thẳng</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góc</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với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mặt</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nhai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của</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răng</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ép</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nhẹ</a:t>
            </a:r>
            <a:r>
              <a:rPr lang="en-US" sz="1600" dirty="0">
                <a:latin typeface="Arial" panose="020B0604020202020204" pitchFamily="34" charset="0"/>
                <a:cs typeface="Arial" panose="020B0604020202020204" pitchFamily="34" charset="0"/>
              </a:rPr>
              <a:t> </a:t>
            </a:r>
            <a:r>
              <a:rPr lang="en-US" sz="1600" err="1">
                <a:latin typeface="Arial" panose="020B0604020202020204" pitchFamily="34" charset="0"/>
                <a:cs typeface="Arial" panose="020B0604020202020204" pitchFamily="34" charset="0"/>
              </a:rPr>
              <a:t>lông</a:t>
            </a:r>
            <a:r>
              <a:rPr lang="en-US" sz="1600">
                <a:latin typeface="Arial" panose="020B0604020202020204" pitchFamily="34" charset="0"/>
                <a:cs typeface="Arial" panose="020B0604020202020204" pitchFamily="34" charset="0"/>
              </a:rPr>
              <a:t> BC lên </a:t>
            </a:r>
            <a:r>
              <a:rPr lang="en-US" sz="1600" err="1">
                <a:latin typeface="Arial" panose="020B0604020202020204" pitchFamily="34" charset="0"/>
                <a:cs typeface="Arial" panose="020B0604020202020204" pitchFamily="34" charset="0"/>
              </a:rPr>
              <a:t>mặt</a:t>
            </a:r>
            <a:r>
              <a:rPr lang="en-US" sz="1600">
                <a:latin typeface="Arial" panose="020B0604020202020204" pitchFamily="34" charset="0"/>
                <a:cs typeface="Arial" panose="020B0604020202020204" pitchFamily="34" charset="0"/>
              </a:rPr>
              <a:t> nhai, chải </a:t>
            </a:r>
            <a:r>
              <a:rPr lang="en-US" sz="1600" dirty="0" err="1">
                <a:latin typeface="Arial" panose="020B0604020202020204" pitchFamily="34" charset="0"/>
                <a:cs typeface="Arial" panose="020B0604020202020204" pitchFamily="34" charset="0"/>
              </a:rPr>
              <a:t>theo</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chiều</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trước</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sau</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Chải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từ</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từ</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lần</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lượt</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theo</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thứ</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tự</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tránh</a:t>
            </a:r>
            <a:r>
              <a:rPr lang="en-US" sz="1600" dirty="0">
                <a:latin typeface="Arial" panose="020B0604020202020204" pitchFamily="34" charset="0"/>
                <a:cs typeface="Arial" panose="020B0604020202020204" pitchFamily="34" charset="0"/>
              </a:rPr>
              <a:t> </a:t>
            </a:r>
            <a:r>
              <a:rPr lang="en-US" sz="1600" err="1">
                <a:latin typeface="Arial" panose="020B0604020202020204" pitchFamily="34" charset="0"/>
                <a:cs typeface="Arial" panose="020B0604020202020204" pitchFamily="34" charset="0"/>
              </a:rPr>
              <a:t>bỏ</a:t>
            </a:r>
            <a:r>
              <a:rPr lang="en-US" sz="1600">
                <a:latin typeface="Arial" panose="020B0604020202020204" pitchFamily="34" charset="0"/>
                <a:cs typeface="Arial" panose="020B0604020202020204" pitchFamily="34" charset="0"/>
              </a:rPr>
              <a:t> sót</a:t>
            </a:r>
          </a:p>
          <a:p>
            <a:pPr algn="just">
              <a:spcBef>
                <a:spcPts val="0"/>
              </a:spcBef>
              <a:spcAft>
                <a:spcPts val="200"/>
              </a:spcAft>
            </a:pPr>
            <a:r>
              <a:rPr lang="en-US" sz="2000" i="1">
                <a:solidFill>
                  <a:srgbClr val="FF0000"/>
                </a:solidFill>
                <a:latin typeface="Arial" panose="020B0604020202020204" pitchFamily="34" charset="0"/>
                <a:cs typeface="Arial" panose="020B0604020202020204" pitchFamily="34" charset="0"/>
              </a:rPr>
              <a:t>Thời </a:t>
            </a:r>
            <a:r>
              <a:rPr lang="en-US" sz="2000" i="1" dirty="0" err="1">
                <a:solidFill>
                  <a:srgbClr val="FF0000"/>
                </a:solidFill>
                <a:latin typeface="Arial" panose="020B0604020202020204" pitchFamily="34" charset="0"/>
                <a:cs typeface="Arial" panose="020B0604020202020204" pitchFamily="34" charset="0"/>
              </a:rPr>
              <a:t>điểm</a:t>
            </a:r>
            <a:r>
              <a:rPr lang="en-US" sz="2000" i="1" dirty="0">
                <a:solidFill>
                  <a:srgbClr val="FF0000"/>
                </a:solidFill>
                <a:latin typeface="Arial" panose="020B0604020202020204" pitchFamily="34" charset="0"/>
                <a:cs typeface="Arial" panose="020B0604020202020204" pitchFamily="34" charset="0"/>
              </a:rPr>
              <a:t> </a:t>
            </a:r>
            <a:r>
              <a:rPr lang="en-US" sz="2000" i="1" dirty="0" err="1">
                <a:solidFill>
                  <a:srgbClr val="FF0000"/>
                </a:solidFill>
                <a:latin typeface="Arial" panose="020B0604020202020204" pitchFamily="34" charset="0"/>
                <a:cs typeface="Arial" panose="020B0604020202020204" pitchFamily="34" charset="0"/>
              </a:rPr>
              <a:t>chải</a:t>
            </a:r>
            <a:r>
              <a:rPr lang="en-US" sz="2000" i="1" dirty="0">
                <a:solidFill>
                  <a:srgbClr val="FF0000"/>
                </a:solidFill>
                <a:latin typeface="Arial" panose="020B0604020202020204" pitchFamily="34" charset="0"/>
                <a:cs typeface="Arial" panose="020B0604020202020204" pitchFamily="34" charset="0"/>
              </a:rPr>
              <a:t> </a:t>
            </a:r>
            <a:r>
              <a:rPr lang="en-US" sz="2000" i="1" dirty="0" err="1">
                <a:solidFill>
                  <a:srgbClr val="FF0000"/>
                </a:solidFill>
                <a:latin typeface="Arial" panose="020B0604020202020204" pitchFamily="34" charset="0"/>
                <a:cs typeface="Arial" panose="020B0604020202020204" pitchFamily="34" charset="0"/>
              </a:rPr>
              <a:t>răng</a:t>
            </a:r>
            <a:r>
              <a:rPr lang="en-US" sz="2000" i="1" dirty="0">
                <a:solidFill>
                  <a:srgbClr val="FF0000"/>
                </a:solidFill>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ít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nhất</a:t>
            </a:r>
            <a:r>
              <a:rPr lang="en-US" sz="2000" dirty="0">
                <a:latin typeface="Arial" panose="020B0604020202020204" pitchFamily="34" charset="0"/>
                <a:cs typeface="Arial" panose="020B0604020202020204" pitchFamily="34" charset="0"/>
              </a:rPr>
              <a:t> 2 </a:t>
            </a:r>
            <a:r>
              <a:rPr lang="en-US" sz="2000" dirty="0" err="1">
                <a:latin typeface="Arial" panose="020B0604020202020204" pitchFamily="34" charset="0"/>
                <a:cs typeface="Arial" panose="020B0604020202020204" pitchFamily="34" charset="0"/>
              </a:rPr>
              <a:t>lần</a:t>
            </a:r>
            <a:r>
              <a:rPr lang="en-US" sz="2000" dirty="0">
                <a:latin typeface="Arial" panose="020B0604020202020204" pitchFamily="34" charset="0"/>
                <a:cs typeface="Arial" panose="020B0604020202020204" pitchFamily="34" charset="0"/>
              </a:rPr>
              <a:t>/</a:t>
            </a:r>
            <a:r>
              <a:rPr lang="en-US" sz="2000" dirty="0" err="1">
                <a:latin typeface="Arial" panose="020B0604020202020204" pitchFamily="34" charset="0"/>
                <a:cs typeface="Arial" panose="020B0604020202020204" pitchFamily="34" charset="0"/>
              </a:rPr>
              <a:t>ngày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vào</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buổi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sáng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sau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khi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ăn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xong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và</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buổi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tối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trước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khi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ngủ</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Tốt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nhất</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là</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chải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sau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mỗi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bữa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ăn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và</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trước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khi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ngủ</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Nên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thay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bàn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chải</a:t>
            </a:r>
            <a:r>
              <a:rPr lang="en-US" sz="2000" dirty="0">
                <a:latin typeface="Arial" panose="020B0604020202020204" pitchFamily="34" charset="0"/>
                <a:cs typeface="Arial" panose="020B0604020202020204" pitchFamily="34" charset="0"/>
              </a:rPr>
              <a:t> 3 - 4 </a:t>
            </a:r>
            <a:r>
              <a:rPr lang="en-US" sz="2000" dirty="0" err="1">
                <a:latin typeface="Arial" panose="020B0604020202020204" pitchFamily="34" charset="0"/>
                <a:cs typeface="Arial" panose="020B0604020202020204" pitchFamily="34" charset="0"/>
              </a:rPr>
              <a:t>tháng</a:t>
            </a:r>
            <a:r>
              <a:rPr lang="en-US" sz="2000" dirty="0">
                <a:latin typeface="Arial" panose="020B0604020202020204" pitchFamily="34" charset="0"/>
                <a:cs typeface="Arial" panose="020B0604020202020204" pitchFamily="34" charset="0"/>
              </a:rPr>
              <a:t>/</a:t>
            </a:r>
            <a:r>
              <a:rPr lang="en-US" sz="2000" err="1">
                <a:latin typeface="Arial" panose="020B0604020202020204" pitchFamily="34" charset="0"/>
                <a:cs typeface="Arial" panose="020B0604020202020204" pitchFamily="34" charset="0"/>
              </a:rPr>
              <a:t>lần</a:t>
            </a:r>
            <a:r>
              <a:rPr lang="vi-VN" sz="2000">
                <a:latin typeface="Arial" panose="020B0604020202020204" pitchFamily="34" charset="0"/>
                <a:cs typeface="Arial" panose="020B0604020202020204" pitchFamily="34" charset="0"/>
              </a:rPr>
              <a:t>.</a:t>
            </a:r>
            <a:r>
              <a:rPr lang="en-US" sz="2000" b="1">
                <a:latin typeface="Arial" panose="020B0604020202020204" pitchFamily="34" charset="0"/>
                <a:cs typeface="Arial" panose="020B0604020202020204" pitchFamily="34" charset="0"/>
              </a:rPr>
              <a:t> </a:t>
            </a:r>
          </a:p>
          <a:p>
            <a:pPr marL="0" indent="0" algn="just">
              <a:spcBef>
                <a:spcPts val="0"/>
              </a:spcBef>
              <a:spcAft>
                <a:spcPts val="200"/>
              </a:spcAft>
              <a:buNone/>
            </a:pPr>
            <a:endParaRPr lang="en-US" sz="20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9</a:t>
            </a:fld>
            <a:endParaRPr lang="en-US" dirty="0"/>
          </a:p>
        </p:txBody>
      </p:sp>
    </p:spTree>
    <p:extLst>
      <p:ext uri="{BB962C8B-B14F-4D97-AF65-F5344CB8AC3E}">
        <p14:creationId xmlns:p14="http://schemas.microsoft.com/office/powerpoint/2010/main" val="2030961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3164</TotalTime>
  <Words>1564</Words>
  <Application>Microsoft Office PowerPoint</Application>
  <PresentationFormat>On-screen Show (4:3)</PresentationFormat>
  <Paragraphs>115</Paragraphs>
  <Slides>25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Times New Roman</vt:lpstr>
      <vt:lpstr>Wingdings</vt:lpstr>
      <vt:lpstr>Office Theme</vt:lpstr>
      <vt:lpstr>VỆ SINH TRƯỜNG HỌC</vt:lpstr>
      <vt:lpstr>VỆ SINH TRƯỜNG HỌC</vt:lpstr>
      <vt:lpstr>Khái niệm về  công tác vệ sinh trường học</vt:lpstr>
      <vt:lpstr>Tầm quan trọng của vệ sinh trường học</vt:lpstr>
      <vt:lpstr>Các yêu cầu về vệ sinh cá nhân và vệ sinh môi trường trong trường học</vt:lpstr>
      <vt:lpstr>RỬA TAY BẰNG XÀ PHÒNG</vt:lpstr>
      <vt:lpstr>PowerPoint Presentation</vt:lpstr>
      <vt:lpstr>VỆ SINH RĂNG MIỆNG ĐÚNG CÁCH</vt:lpstr>
      <vt:lpstr>PowerPoint Presentation</vt:lpstr>
      <vt:lpstr>PowerPoint Presentation</vt:lpstr>
      <vt:lpstr>PowerPoint Presentation</vt:lpstr>
      <vt:lpstr>CHĂM SÓC ĐÔI MẮT ĐÚNG CÁCH</vt:lpstr>
      <vt:lpstr>Các yêu cầu về vệ sinh môi trường trong trường học</vt:lpstr>
      <vt:lpstr>Bảo đảm nước uống, nước sinh hoạt</vt:lpstr>
      <vt:lpstr>BẢO ĐẢM ĐIỀU KIỆN AN TOÀN THỰC PHẨM BẾP ĂN</vt:lpstr>
      <vt:lpstr>Vệ sinh phòng học, các phòng chức năng, công trình vệ sinh, cảnh quan, đồ dùng, trang thiết bị dạy học </vt:lpstr>
      <vt:lpstr>ĐÁNH GIÁ  CÁC ĐIỀU KIỆN VỆ SINH TRƯỜNG HỌC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XIN TRÂN TRỌNG CẢM ƠN!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NGHIÊN CỨU VỀ BỮA ĂN  HỌC ĐƯỜNG TẠI CÁC TRƯỜNG TIỂU HỌC TRÊN ĐỊA BÀN HÀ NỘI</dc:title>
  <dc:creator>admin</dc:creator>
  <cp:lastModifiedBy>Admin</cp:lastModifiedBy>
  <cp:revision>555</cp:revision>
  <cp:lastPrinted>2021-07-23T10:32:04Z</cp:lastPrinted>
  <dcterms:created xsi:type="dcterms:W3CDTF">2020-12-22T16:00:29Z</dcterms:created>
  <dcterms:modified xsi:type="dcterms:W3CDTF">2022-12-18T15:19:36Z</dcterms:modified>
</cp:coreProperties>
</file>