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  <p:sldMasterId id="2147483688" r:id="rId4"/>
  </p:sldMasterIdLst>
  <p:notesMasterIdLst>
    <p:notesMasterId r:id="rId24"/>
  </p:notesMasterIdLst>
  <p:sldIdLst>
    <p:sldId id="279" r:id="rId5"/>
    <p:sldId id="300" r:id="rId6"/>
    <p:sldId id="299" r:id="rId7"/>
    <p:sldId id="307" r:id="rId8"/>
    <p:sldId id="2636" r:id="rId9"/>
    <p:sldId id="285" r:id="rId10"/>
    <p:sldId id="286" r:id="rId11"/>
    <p:sldId id="287" r:id="rId12"/>
    <p:sldId id="290" r:id="rId13"/>
    <p:sldId id="318" r:id="rId14"/>
    <p:sldId id="319" r:id="rId15"/>
    <p:sldId id="320" r:id="rId16"/>
    <p:sldId id="321" r:id="rId17"/>
    <p:sldId id="275" r:id="rId18"/>
    <p:sldId id="323" r:id="rId19"/>
    <p:sldId id="2638" r:id="rId20"/>
    <p:sldId id="2642" r:id="rId21"/>
    <p:sldId id="2641" r:id="rId22"/>
    <p:sldId id="32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75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40591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47636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118947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36675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586825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063612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212546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127036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521954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335807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9453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5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5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>
                <a:latin typeface="Calibri" panose="020F0502020204030204" pitchFamily="34" charset="0"/>
                <a:cs typeface="Calibri" panose="020F0502020204030204" pitchFamily="34" charset="0"/>
              </a:rPr>
              <a:t>… năm…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56FAF5-1D80-E249-C72F-9BCC6348473B}"/>
              </a:ext>
            </a:extLst>
          </p:cNvPr>
          <p:cNvSpPr txBox="1"/>
          <p:nvPr/>
        </p:nvSpPr>
        <p:spPr>
          <a:xfrm>
            <a:off x="4037350" y="2969155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 - viết : Tôi yêu em tôi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413804" y="1236034"/>
              <a:ext cx="4625931" cy="327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a. Chứa tiếng bắt đầu bằng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r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,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 d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gi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Roboto" panose="02000000000000000000" pitchFamily="2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hàng rào</a:t>
              </a:r>
            </a:p>
            <a:p>
              <a:endPara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b.Chứa tiếng có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ươn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ương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Roboto" panose="02000000000000000000" pitchFamily="2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mướp hương</a:t>
              </a:r>
            </a:p>
          </p:txBody>
        </p:sp>
      </p:grpSp>
      <p:pic>
        <p:nvPicPr>
          <p:cNvPr id="1026" name="Picture 2" descr="Giải bài 23 Tôi yêu em tôi">
            <a:extLst>
              <a:ext uri="{FF2B5EF4-FFF2-40B4-BE49-F238E27FC236}">
                <a16:creationId xmlns:a16="http://schemas.microsoft.com/office/drawing/2014/main" id="{1FEE127C-CB5B-2ED5-A621-9A11C726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17" y="2268235"/>
            <a:ext cx="5369935" cy="38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r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 ươn hay 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58574"/>
              </p:ext>
            </p:extLst>
          </p:nvPr>
        </p:nvGraphicFramePr>
        <p:xfrm>
          <a:off x="1688894" y="653214"/>
          <a:ext cx="9018712" cy="314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d, r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 ươn hay ương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Hàng rào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Khu vườn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99132" y="469335"/>
            <a:ext cx="12092868" cy="20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Một số từ ngữ có tiếng bắt đầu bằng r, d, gi (hoặc có vần ươn, ương):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8098502" y="2590800"/>
            <a:ext cx="3547079" cy="3526249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8D80454-5D67-2A0D-4D74-1F47F22F5337}"/>
              </a:ext>
            </a:extLst>
          </p:cNvPr>
          <p:cNvSpPr txBox="1"/>
          <p:nvPr/>
        </p:nvSpPr>
        <p:spPr>
          <a:xfrm>
            <a:off x="546418" y="2208080"/>
            <a:ext cx="7474753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con rắn,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dịu dàng,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gi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giữ gìn</a:t>
            </a:r>
            <a:endParaRPr lang="vi-VN" sz="24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ươn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 bươn chải</a:t>
            </a:r>
            <a:endParaRPr lang="vi-VN" sz="24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ương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ương bướng</a:t>
            </a:r>
          </a:p>
        </p:txBody>
      </p: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2 - 3 câu về một việc em đã làm khiến người thân vui.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5" y="379585"/>
            <a:ext cx="11220576" cy="5919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1209040"/>
            <a:ext cx="9743440" cy="5090160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44B6190E-F2D0-482D-BA49-D3D49AF19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60" y="3718398"/>
            <a:ext cx="1934741" cy="30256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7DAB80-9768-453F-8EF2-FA52DA5B7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8319" y="329889"/>
            <a:ext cx="4980864" cy="9632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9CA9D-08E6-457C-9F32-83A7FF4EE1CB}"/>
              </a:ext>
            </a:extLst>
          </p:cNvPr>
          <p:cNvGrpSpPr/>
          <p:nvPr/>
        </p:nvGrpSpPr>
        <p:grpSpPr>
          <a:xfrm>
            <a:off x="1058452" y="1034620"/>
            <a:ext cx="10158188" cy="2014541"/>
            <a:chOff x="1216001" y="1209039"/>
            <a:chExt cx="8604546" cy="201454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839425-9785-48A4-BE55-F438FF779079}"/>
                </a:ext>
              </a:extLst>
            </p:cNvPr>
            <p:cNvSpPr txBox="1"/>
            <p:nvPr/>
          </p:nvSpPr>
          <p:spPr>
            <a:xfrm>
              <a:off x="2174240" y="1653920"/>
              <a:ext cx="76463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Viết đúng chính tả 4 khổ thơ đầu trong bài thơ “ Tôi yêu em tôi” theo hình thức nghe – viết trong khoảng 15 phút.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Google Shape;1161;p23">
              <a:extLst>
                <a:ext uri="{FF2B5EF4-FFF2-40B4-BE49-F238E27FC236}">
                  <a16:creationId xmlns:a16="http://schemas.microsoft.com/office/drawing/2014/main" id="{178FA99B-C90F-472A-9EDF-883DB7CC93D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3D4CCE-5494-4D42-9647-DF03683460BB}"/>
              </a:ext>
            </a:extLst>
          </p:cNvPr>
          <p:cNvGrpSpPr/>
          <p:nvPr/>
        </p:nvGrpSpPr>
        <p:grpSpPr>
          <a:xfrm>
            <a:off x="975360" y="2845557"/>
            <a:ext cx="10905044" cy="1913881"/>
            <a:chOff x="1216001" y="1209039"/>
            <a:chExt cx="9237174" cy="19138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83EB6A-3FD7-4BC7-9FC5-38059BF8B76B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Viết đúng từ ngữ chứa tiếng mở đầu bằng r/ d/ gi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Google Shape;1161;p23">
              <a:extLst>
                <a:ext uri="{FF2B5EF4-FFF2-40B4-BE49-F238E27FC236}">
                  <a16:creationId xmlns:a16="http://schemas.microsoft.com/office/drawing/2014/main" id="{91EAA8AB-F6C7-4485-AD4C-55C223AF266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A297BA9-43E4-4036-83D4-C5E27715FF8A}"/>
              </a:ext>
            </a:extLst>
          </p:cNvPr>
          <p:cNvSpPr txBox="1"/>
          <p:nvPr/>
        </p:nvSpPr>
        <p:spPr>
          <a:xfrm>
            <a:off x="2168810" y="5144039"/>
            <a:ext cx="9773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874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  <a:p>
            <a:pPr algn="ctr"/>
            <a:r>
              <a:rPr lang="vi-VN" sz="4000" dirty="0">
                <a:solidFill>
                  <a:srgbClr val="0070C0"/>
                </a:solidFill>
                <a:latin typeface="Coiny" panose="02000903060500060000" pitchFamily="2" charset="0"/>
              </a:rPr>
              <a:t>Tôi yêu em tôi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638CEDE-0CC7-501F-DB07-33DB6CA18DA1}"/>
              </a:ext>
            </a:extLst>
          </p:cNvPr>
          <p:cNvSpPr txBox="1"/>
          <p:nvPr/>
        </p:nvSpPr>
        <p:spPr>
          <a:xfrm>
            <a:off x="1965749" y="1416293"/>
            <a:ext cx="37423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cười rúc rích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Mỗi khi tôi đùa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vui, nó thích.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Mắt nó đen ngời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Trong veo như nước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Miệng nó tươi hồng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Nói như khướu hót.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2F22C-586C-B9F9-FF11-BD90977A5361}"/>
              </a:ext>
            </a:extLst>
          </p:cNvPr>
          <p:cNvSpPr txBox="1"/>
          <p:nvPr/>
        </p:nvSpPr>
        <p:spPr>
          <a:xfrm>
            <a:off x="6177840" y="1721318"/>
            <a:ext cx="38518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Hoa lan, hoa lí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nhặt cài đầu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Hương thơm theo nó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Sân trước vườn sau.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Tôi đi đâu lâu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mong, nó nhắc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nấp sau cây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Òa ra ôm chặt.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</a:t>
            </a:r>
            <a:r>
              <a:rPr lang="vi-VN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(Phạm Hổ)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2AEE7A-0FE1-8E02-E572-60F5CF316F08}"/>
              </a:ext>
            </a:extLst>
          </p:cNvPr>
          <p:cNvSpPr txBox="1"/>
          <p:nvPr/>
        </p:nvSpPr>
        <p:spPr>
          <a:xfrm>
            <a:off x="3915507" y="935537"/>
            <a:ext cx="6310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85509" y="404630"/>
            <a:ext cx="2382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Tôi yêu em tôi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cười rúc rích</a:t>
            </a:r>
            <a:endParaRPr lang="vi-VN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khi tôi đùa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0763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vui, nó thích.</a:t>
            </a:r>
            <a:endParaRPr lang="pt-BR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47299" y="368679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nó đen ngời</a:t>
            </a:r>
            <a:endParaRPr lang="lv-LV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veo như nước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như khướu hót.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lan, hoa lí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nhặt cài đầu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 thơm theo nó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 trước vườn sau.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5691614" y="368679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đi đâu lâu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E24B5C-0AB3-5415-BAA4-E5B7112013B8}"/>
              </a:ext>
            </a:extLst>
          </p:cNvPr>
          <p:cNvSpPr txBox="1"/>
          <p:nvPr/>
        </p:nvSpPr>
        <p:spPr>
          <a:xfrm>
            <a:off x="5665862" y="42191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mong, nó nhắc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0C491C-5810-2AC6-0292-6B18A6022A13}"/>
              </a:ext>
            </a:extLst>
          </p:cNvPr>
          <p:cNvSpPr txBox="1"/>
          <p:nvPr/>
        </p:nvSpPr>
        <p:spPr>
          <a:xfrm>
            <a:off x="5665861" y="476491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nấp sau cây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27B78A-6497-07D9-A203-329A1C0AE314}"/>
              </a:ext>
            </a:extLst>
          </p:cNvPr>
          <p:cNvSpPr txBox="1"/>
          <p:nvPr/>
        </p:nvSpPr>
        <p:spPr>
          <a:xfrm>
            <a:off x="5653965" y="529061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Òa ra ôm chặt.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1DED35-B214-79A4-B1DC-D37C26144759}"/>
              </a:ext>
            </a:extLst>
          </p:cNvPr>
          <p:cNvSpPr txBox="1"/>
          <p:nvPr/>
        </p:nvSpPr>
        <p:spPr>
          <a:xfrm>
            <a:off x="7453746" y="5801153"/>
            <a:ext cx="6982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(Phạm Hổ)</a:t>
            </a:r>
            <a:endParaRPr lang="en-US" sz="2400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2850" y="3716943"/>
            <a:ext cx="36263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rúc rích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94727" y="3867283"/>
            <a:ext cx="5036956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khướu hót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32577" y="2575944"/>
            <a:ext cx="2866864" cy="788642"/>
            <a:chOff x="1166050" y="1783862"/>
            <a:chExt cx="2358335" cy="985710"/>
          </a:xfrm>
        </p:grpSpPr>
        <p:sp>
          <p:nvSpPr>
            <p:cNvPr id="17" name="Rounded Rectangle 16"/>
            <p:cNvSpPr/>
            <p:nvPr/>
          </p:nvSpPr>
          <p:spPr>
            <a:xfrm>
              <a:off x="1166050" y="1783862"/>
              <a:ext cx="2358335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khướu hót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851235" y="2904158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yêu em tôi</a:t>
            </a:r>
            <a:endParaRPr lang="en-US" sz="3200" b="1" dirty="0" err="1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D78B98-41F2-A7A3-CBCD-E01D363C4738}"/>
              </a:ext>
            </a:extLst>
          </p:cNvPr>
          <p:cNvSpPr/>
          <p:nvPr/>
        </p:nvSpPr>
        <p:spPr>
          <a:xfrm>
            <a:off x="3646635" y="2627780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  <p:bldP spid="2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676</Words>
  <Application>Microsoft Office PowerPoint</Application>
  <PresentationFormat>Widescreen</PresentationFormat>
  <Paragraphs>110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等线</vt:lpstr>
      <vt:lpstr>等线</vt:lpstr>
      <vt:lpstr>微软雅黑</vt:lpstr>
      <vt:lpstr>Arial</vt:lpstr>
      <vt:lpstr>Arial-Rounded</vt:lpstr>
      <vt:lpstr>Calibri</vt:lpstr>
      <vt:lpstr>Calibri Light</vt:lpstr>
      <vt:lpstr>Cambria</vt:lpstr>
      <vt:lpstr>Coiny</vt:lpstr>
      <vt:lpstr>Gloria Hallelujah</vt:lpstr>
      <vt:lpstr>HP001 4 hàng</vt:lpstr>
      <vt:lpstr>HP001 5 hàng</vt:lpstr>
      <vt:lpstr>Odibee Sans</vt:lpstr>
      <vt:lpstr>Pattaya</vt:lpstr>
      <vt:lpstr>Roboto</vt:lpstr>
      <vt:lpstr>SVN-Hole Hearted</vt:lpstr>
      <vt:lpstr>Times New Roman</vt:lpstr>
      <vt:lpstr>字魂70号-灵悦黑体</vt:lpstr>
      <vt:lpstr>第一PPT，www.1ppt.com</vt:lpstr>
      <vt:lpstr>千图网海量PPT模板www.58pic.com​​</vt:lpstr>
      <vt:lpstr>1_Office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FNU LNU</cp:lastModifiedBy>
  <cp:revision>19</cp:revision>
  <dcterms:created xsi:type="dcterms:W3CDTF">2022-06-20T10:35:41Z</dcterms:created>
  <dcterms:modified xsi:type="dcterms:W3CDTF">2022-12-20T15:27:20Z</dcterms:modified>
</cp:coreProperties>
</file>