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8701" r:id="rId2"/>
    <p:sldId id="8702" r:id="rId3"/>
    <p:sldId id="420" r:id="rId4"/>
    <p:sldId id="322" r:id="rId5"/>
    <p:sldId id="304" r:id="rId6"/>
    <p:sldId id="8703" r:id="rId7"/>
    <p:sldId id="390" r:id="rId8"/>
    <p:sldId id="391" r:id="rId9"/>
    <p:sldId id="393" r:id="rId10"/>
    <p:sldId id="394" r:id="rId11"/>
    <p:sldId id="8704" r:id="rId12"/>
    <p:sldId id="8705" r:id="rId13"/>
    <p:sldId id="396" r:id="rId14"/>
    <p:sldId id="397" r:id="rId15"/>
    <p:sldId id="398" r:id="rId16"/>
    <p:sldId id="8687" r:id="rId17"/>
    <p:sldId id="8706" r:id="rId18"/>
    <p:sldId id="335" r:id="rId19"/>
    <p:sldId id="330" r:id="rId20"/>
    <p:sldId id="8689" r:id="rId21"/>
    <p:sldId id="8690" r:id="rId22"/>
    <p:sldId id="8691" r:id="rId23"/>
    <p:sldId id="321" r:id="rId24"/>
    <p:sldId id="283" r:id="rId25"/>
    <p:sldId id="405" r:id="rId26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91F"/>
    <a:srgbClr val="0000FF"/>
    <a:srgbClr val="FF00FF"/>
    <a:srgbClr val="5C58F0"/>
    <a:srgbClr val="0066FF"/>
    <a:srgbClr val="993300"/>
    <a:srgbClr val="99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9" autoAdjust="0"/>
    <p:restoredTop sz="94660"/>
  </p:normalViewPr>
  <p:slideViewPr>
    <p:cSldViewPr showGuides="1">
      <p:cViewPr>
        <p:scale>
          <a:sx n="120" d="100"/>
          <a:sy n="120" d="100"/>
        </p:scale>
        <p:origin x="114" y="-90"/>
      </p:cViewPr>
      <p:guideLst>
        <p:guide orient="horz" pos="2160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11DE6B-CBF0-429B-9967-F37524E4C23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348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t>19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368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t>20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389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t>21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409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t>22</a:t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/>
          <p:nvPr/>
        </p:nvSpPr>
        <p:spPr>
          <a:xfrm>
            <a:off x="26988" y="12700"/>
            <a:ext cx="11861800" cy="6780213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</a:cxnLst>
            <a:rect l="0" t="0" r="0" b="0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051" name="Group 8"/>
          <p:cNvGrpSpPr/>
          <p:nvPr/>
        </p:nvGrpSpPr>
        <p:grpSpPr>
          <a:xfrm>
            <a:off x="260350" y="234950"/>
            <a:ext cx="5049838" cy="1778000"/>
            <a:chOff x="123" y="148"/>
            <a:chExt cx="2386" cy="1120"/>
          </a:xfrm>
        </p:grpSpPr>
        <p:sp>
          <p:nvSpPr>
            <p:cNvPr id="2069" name="Freeform 9"/>
            <p:cNvSpPr/>
            <p:nvPr userDrawn="1"/>
          </p:nvSpPr>
          <p:spPr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10"/>
            <p:cNvSpPr/>
            <p:nvPr userDrawn="1"/>
          </p:nvSpPr>
          <p:spPr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2274859" y="0"/>
                </a:cxn>
                <a:cxn ang="0">
                  <a:pos x="22095140" y="157875"/>
                </a:cxn>
                <a:cxn ang="0">
                  <a:pos x="23704098" y="194087"/>
                </a:cxn>
                <a:cxn ang="0">
                  <a:pos x="26330432" y="240901"/>
                </a:cxn>
                <a:cxn ang="0">
                  <a:pos x="25982093" y="249752"/>
                </a:cxn>
                <a:cxn ang="0">
                  <a:pos x="22406525" y="239378"/>
                </a:cxn>
                <a:cxn ang="0">
                  <a:pos x="19004671" y="246727"/>
                </a:cxn>
                <a:cxn ang="0">
                  <a:pos x="687227" y="90901"/>
                </a:cxn>
                <a:cxn ang="0">
                  <a:pos x="0" y="45646"/>
                </a:cxn>
                <a:cxn ang="0">
                  <a:pos x="762032" y="9622"/>
                </a:cxn>
                <a:cxn ang="0">
                  <a:pos x="2274859" y="0"/>
                </a:cxn>
                <a:cxn ang="0">
                  <a:pos x="2274859" y="0"/>
                </a:cxn>
              </a:cxnLst>
              <a:rect l="0" t="0" r="0" b="0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11"/>
            <p:cNvSpPr/>
            <p:nvPr userDrawn="1"/>
          </p:nvSpPr>
          <p:spPr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107505"/>
                </a:cxn>
                <a:cxn ang="0">
                  <a:pos x="16437491" y="247320"/>
                </a:cxn>
                <a:cxn ang="0">
                  <a:pos x="16743234" y="176817"/>
                </a:cxn>
                <a:cxn ang="0">
                  <a:pos x="18704015" y="139773"/>
                </a:cxn>
                <a:cxn ang="0">
                  <a:pos x="1390531" y="0"/>
                </a:cxn>
                <a:cxn ang="0">
                  <a:pos x="0" y="41883"/>
                </a:cxn>
                <a:cxn ang="0">
                  <a:pos x="0" y="107505"/>
                </a:cxn>
                <a:cxn ang="0">
                  <a:pos x="0" y="107505"/>
                </a:cxn>
              </a:cxnLst>
              <a:rect l="0" t="0" r="0" b="0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2" name="Group 12"/>
            <p:cNvGrpSpPr/>
            <p:nvPr userDrawn="1"/>
          </p:nvGrpSpPr>
          <p:grpSpPr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2073" name="Freeform 13"/>
              <p:cNvSpPr/>
              <p:nvPr userDrawn="1"/>
            </p:nvSpPr>
            <p:spPr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767913" y="0"/>
                  </a:cxn>
                  <a:cxn ang="0">
                    <a:pos x="650740" y="25612"/>
                  </a:cxn>
                  <a:cxn ang="0">
                    <a:pos x="0" y="66814"/>
                  </a:cxn>
                  <a:cxn ang="0">
                    <a:pos x="1286365" y="61751"/>
                  </a:cxn>
                  <a:cxn ang="0">
                    <a:pos x="1657087" y="32624"/>
                  </a:cxn>
                  <a:cxn ang="0">
                    <a:pos x="2417953" y="10361"/>
                  </a:cxn>
                  <a:cxn ang="0">
                    <a:pos x="1767913" y="0"/>
                  </a:cxn>
                  <a:cxn ang="0">
                    <a:pos x="1767913" y="0"/>
                  </a:cxn>
                </a:cxnLst>
                <a:rect l="0" t="0" r="0" b="0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" name="Freeform 14"/>
              <p:cNvSpPr/>
              <p:nvPr userDrawn="1"/>
            </p:nvSpPr>
            <p:spPr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2692241" y="0"/>
                  </a:cxn>
                  <a:cxn ang="0">
                    <a:pos x="1088488" y="16521"/>
                  </a:cxn>
                  <a:cxn ang="0">
                    <a:pos x="0" y="66053"/>
                  </a:cxn>
                  <a:cxn ang="0">
                    <a:pos x="1161028" y="113909"/>
                  </a:cxn>
                  <a:cxn ang="0">
                    <a:pos x="20406842" y="275175"/>
                  </a:cxn>
                  <a:cxn ang="0">
                    <a:pos x="24552786" y="265134"/>
                  </a:cxn>
                  <a:cxn ang="0">
                    <a:pos x="27912350" y="279324"/>
                  </a:cxn>
                  <a:cxn ang="0">
                    <a:pos x="29078022" y="256776"/>
                  </a:cxn>
                  <a:cxn ang="0">
                    <a:pos x="25932381" y="210687"/>
                  </a:cxn>
                  <a:cxn ang="0">
                    <a:pos x="24654276" y="162686"/>
                  </a:cxn>
                  <a:cxn ang="0">
                    <a:pos x="23645565" y="167299"/>
                  </a:cxn>
                  <a:cxn ang="0">
                    <a:pos x="24844031" y="210687"/>
                  </a:cxn>
                  <a:cxn ang="0">
                    <a:pos x="27246886" y="256954"/>
                  </a:cxn>
                  <a:cxn ang="0">
                    <a:pos x="24400541" y="249856"/>
                  </a:cxn>
                  <a:cxn ang="0">
                    <a:pos x="21044439" y="258103"/>
                  </a:cxn>
                  <a:cxn ang="0">
                    <a:pos x="21665563" y="206181"/>
                  </a:cxn>
                  <a:cxn ang="0">
                    <a:pos x="23104548" y="170799"/>
                  </a:cxn>
                  <a:cxn ang="0">
                    <a:pos x="21419978" y="175207"/>
                  </a:cxn>
                  <a:cxn ang="0">
                    <a:pos x="20113991" y="209031"/>
                  </a:cxn>
                  <a:cxn ang="0">
                    <a:pos x="19670143" y="251161"/>
                  </a:cxn>
                  <a:cxn ang="0">
                    <a:pos x="1849690" y="98377"/>
                  </a:cxn>
                  <a:cxn ang="0">
                    <a:pos x="1377188" y="68140"/>
                  </a:cxn>
                  <a:cxn ang="0">
                    <a:pos x="1777570" y="30344"/>
                  </a:cxn>
                  <a:cxn ang="0">
                    <a:pos x="3740858" y="0"/>
                  </a:cxn>
                  <a:cxn ang="0">
                    <a:pos x="2692241" y="0"/>
                  </a:cxn>
                  <a:cxn ang="0">
                    <a:pos x="2692241" y="0"/>
                  </a:cxn>
                </a:cxnLst>
                <a:rect l="0" t="0" r="0" b="0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Freeform 15"/>
              <p:cNvSpPr/>
              <p:nvPr userDrawn="1"/>
            </p:nvSpPr>
            <p:spPr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727051" y="0"/>
                  </a:cxn>
                  <a:cxn ang="0">
                    <a:pos x="20527383" y="154067"/>
                  </a:cxn>
                  <a:cxn ang="0">
                    <a:pos x="18548217" y="157195"/>
                  </a:cxn>
                  <a:cxn ang="0">
                    <a:pos x="0" y="8478"/>
                  </a:cxn>
                  <a:cxn ang="0">
                    <a:pos x="1727051" y="0"/>
                  </a:cxn>
                  <a:cxn ang="0">
                    <a:pos x="1727051" y="0"/>
                  </a:cxn>
                </a:cxnLst>
                <a:rect l="0" t="0" r="0" b="0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Freeform 16"/>
              <p:cNvSpPr/>
              <p:nvPr userDrawn="1"/>
            </p:nvSpPr>
            <p:spPr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2083141" y="0"/>
                  </a:cxn>
                  <a:cxn ang="0">
                    <a:pos x="341114" y="30516"/>
                  </a:cxn>
                  <a:cxn ang="0">
                    <a:pos x="0" y="65740"/>
                  </a:cxn>
                  <a:cxn ang="0">
                    <a:pos x="597773" y="89856"/>
                  </a:cxn>
                  <a:cxn ang="0">
                    <a:pos x="1679657" y="95814"/>
                  </a:cxn>
                  <a:cxn ang="0">
                    <a:pos x="1363715" y="43888"/>
                  </a:cxn>
                  <a:cxn ang="0">
                    <a:pos x="2865492" y="4997"/>
                  </a:cxn>
                  <a:cxn ang="0">
                    <a:pos x="2083141" y="0"/>
                  </a:cxn>
                  <a:cxn ang="0">
                    <a:pos x="2083141" y="0"/>
                  </a:cxn>
                </a:cxnLst>
                <a:rect l="0" t="0" r="0" b="0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Freeform 17"/>
              <p:cNvSpPr/>
              <p:nvPr userDrawn="1"/>
            </p:nvSpPr>
            <p:spPr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229572" y="11250"/>
                  </a:cxn>
                  <a:cxn ang="0">
                    <a:pos x="2558661" y="21712"/>
                  </a:cxn>
                  <a:cxn ang="0">
                    <a:pos x="5191814" y="44893"/>
                  </a:cxn>
                  <a:cxn ang="0">
                    <a:pos x="7051078" y="79616"/>
                  </a:cxn>
                  <a:cxn ang="0">
                    <a:pos x="5223241" y="75284"/>
                  </a:cxn>
                  <a:cxn ang="0">
                    <a:pos x="2220986" y="47841"/>
                  </a:cxn>
                  <a:cxn ang="0">
                    <a:pos x="799244" y="26172"/>
                  </a:cxn>
                  <a:cxn ang="0">
                    <a:pos x="1709493" y="53332"/>
                  </a:cxn>
                  <a:cxn ang="0">
                    <a:pos x="4357091" y="88260"/>
                  </a:cxn>
                  <a:cxn ang="0">
                    <a:pos x="7462995" y="97108"/>
                  </a:cxn>
                  <a:cxn ang="0">
                    <a:pos x="7833095" y="73293"/>
                  </a:cxn>
                  <a:cxn ang="0">
                    <a:pos x="6313366" y="39413"/>
                  </a:cxn>
                  <a:cxn ang="0">
                    <a:pos x="2720456" y="5676"/>
                  </a:cxn>
                  <a:cxn ang="0">
                    <a:pos x="0" y="0"/>
                  </a:cxn>
                  <a:cxn ang="0">
                    <a:pos x="229572" y="11250"/>
                  </a:cxn>
                  <a:cxn ang="0">
                    <a:pos x="229572" y="11250"/>
                  </a:cxn>
                </a:cxnLst>
                <a:rect l="0" t="0" r="0" b="0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2" name="Group 18"/>
          <p:cNvGrpSpPr/>
          <p:nvPr/>
        </p:nvGrpSpPr>
        <p:grpSpPr>
          <a:xfrm>
            <a:off x="10553700" y="4368800"/>
            <a:ext cx="990600" cy="1058863"/>
            <a:chOff x="4986" y="2752"/>
            <a:chExt cx="468" cy="667"/>
          </a:xfrm>
        </p:grpSpPr>
        <p:sp>
          <p:nvSpPr>
            <p:cNvPr id="2060" name="Freeform 19"/>
            <p:cNvSpPr/>
            <p:nvPr userDrawn="1"/>
          </p:nvSpPr>
          <p:spPr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0"/>
            <p:cNvSpPr/>
            <p:nvPr userDrawn="1"/>
          </p:nvSpPr>
          <p:spPr>
            <a:xfrm rot="7320404">
              <a:off x="4893" y="2921"/>
              <a:ext cx="627" cy="2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1"/>
            <p:cNvSpPr/>
            <p:nvPr userDrawn="1"/>
          </p:nvSpPr>
          <p:spPr>
            <a:xfrm rot="7320404">
              <a:off x="4999" y="2914"/>
              <a:ext cx="416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3" name="Group 22"/>
            <p:cNvGrpSpPr/>
            <p:nvPr userDrawn="1"/>
          </p:nvGrpSpPr>
          <p:grpSpPr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64" name="Freeform 23"/>
              <p:cNvSpPr/>
              <p:nvPr userDrawn="1"/>
            </p:nvSpPr>
            <p:spPr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Freeform 24"/>
              <p:cNvSpPr/>
              <p:nvPr userDrawn="1"/>
            </p:nvSpPr>
            <p:spPr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Freeform 25"/>
              <p:cNvSpPr/>
              <p:nvPr userDrawn="1"/>
            </p:nvSpPr>
            <p:spPr>
              <a:xfrm rot="7320404">
                <a:off x="5061" y="2997"/>
                <a:ext cx="472" cy="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Freeform 26"/>
              <p:cNvSpPr/>
              <p:nvPr userDrawn="1"/>
            </p:nvSpPr>
            <p:spPr>
              <a:xfrm rot="7320404">
                <a:off x="5364" y="2872"/>
                <a:ext cx="63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27"/>
              <p:cNvSpPr/>
              <p:nvPr userDrawn="1"/>
            </p:nvSpPr>
            <p:spPr>
              <a:xfrm rot="7320404">
                <a:off x="5137" y="2998"/>
                <a:ext cx="193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3" name="Freeform 28"/>
          <p:cNvSpPr/>
          <p:nvPr/>
        </p:nvSpPr>
        <p:spPr>
          <a:xfrm>
            <a:off x="1201738" y="5054600"/>
            <a:ext cx="9077325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4" name="Freeform 29"/>
          <p:cNvSpPr/>
          <p:nvPr/>
        </p:nvSpPr>
        <p:spPr>
          <a:xfrm>
            <a:off x="5435600" y="1930400"/>
            <a:ext cx="1185863" cy="38100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ap="flat" cmpd="sng">
            <a:solidFill>
              <a:schemeClr val="tx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6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Comic Sans MS" panose="030F0702030302020204" pitchFamily="66" charset="0"/>
              </a:rPr>
              <a:t>‹#›</a:t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Comic Sans MS" panose="030F0702030302020204" pitchFamily="66" charset="0"/>
              </a:rPr>
              <a:t>‹#›</a:t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Comic Sans MS" panose="030F0702030302020204" pitchFamily="66" charset="0"/>
              </a:rPr>
              <a:t>‹#›</a:t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Comic Sans MS" panose="030F0702030302020204" pitchFamily="66" charset="0"/>
              </a:rPr>
              <a:t>‹#›</a:t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Comic Sans MS" panose="030F0702030302020204" pitchFamily="66" charset="0"/>
              </a:rPr>
              <a:t>‹#›</a:t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Comic Sans MS" panose="030F0702030302020204" pitchFamily="66" charset="0"/>
              </a:rPr>
              <a:t>‹#›</a:t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Comic Sans MS" panose="030F0702030302020204" pitchFamily="66" charset="0"/>
              </a:rPr>
              <a:t>‹#›</a:t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Comic Sans MS" panose="030F0702030302020204" pitchFamily="66" charset="0"/>
              </a:rPr>
              <a:t>‹#›</a:t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Comic Sans MS" panose="030F0702030302020204" pitchFamily="66" charset="0"/>
              </a:rPr>
              <a:t>‹#›</a:t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Comic Sans MS" panose="030F0702030302020204" pitchFamily="66" charset="0"/>
              </a:rPr>
              <a:t>‹#›</a:t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Comic Sans MS" panose="030F0702030302020204" pitchFamily="66" charset="0"/>
              </a:rPr>
              <a:t>‹#›</a:t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Comic Sans MS" panose="030F0702030302020204" pitchFamily="66" charset="0"/>
              </a:rPr>
              <a:t>‹#›</a:t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/>
          <p:nvPr/>
        </p:nvSpPr>
        <p:spPr>
          <a:xfrm rot="-3172564">
            <a:off x="10563225" y="-361950"/>
            <a:ext cx="1162050" cy="277971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1463" cy="1600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10261600" cy="3657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32" name="Freeform 8"/>
          <p:cNvSpPr/>
          <p:nvPr/>
        </p:nvSpPr>
        <p:spPr>
          <a:xfrm rot="-3172564">
            <a:off x="10680700" y="-323850"/>
            <a:ext cx="1165225" cy="2795588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</a:cxnLst>
            <a:rect l="0" t="0" r="0" b="0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/>
          <p:nvPr/>
        </p:nvSpPr>
        <p:spPr>
          <a:xfrm rot="-3172564">
            <a:off x="10612438" y="-69850"/>
            <a:ext cx="1025525" cy="209550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0" y="2147483646"/>
              </a:cxn>
            </a:cxnLst>
            <a:rect l="0" t="0" r="0" b="0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034" name="Group 10"/>
          <p:cNvGrpSpPr/>
          <p:nvPr/>
        </p:nvGrpSpPr>
        <p:grpSpPr>
          <a:xfrm>
            <a:off x="11113" y="5540375"/>
            <a:ext cx="2378075" cy="1246188"/>
            <a:chOff x="5" y="3490"/>
            <a:chExt cx="1124" cy="785"/>
          </a:xfrm>
        </p:grpSpPr>
        <p:sp>
          <p:nvSpPr>
            <p:cNvPr id="1051" name="Freeform 11"/>
            <p:cNvSpPr/>
            <p:nvPr userDrawn="1"/>
          </p:nvSpPr>
          <p:spPr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2"/>
            <p:cNvSpPr/>
            <p:nvPr userDrawn="1"/>
          </p:nvSpPr>
          <p:spPr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3"/>
            <p:cNvSpPr/>
            <p:nvPr userDrawn="1"/>
          </p:nvSpPr>
          <p:spPr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4"/>
            <p:cNvSpPr/>
            <p:nvPr userDrawn="1"/>
          </p:nvSpPr>
          <p:spPr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"/>
            <p:cNvSpPr/>
            <p:nvPr userDrawn="1"/>
          </p:nvSpPr>
          <p:spPr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6"/>
            <p:cNvSpPr/>
            <p:nvPr userDrawn="1"/>
          </p:nvSpPr>
          <p:spPr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7"/>
            <p:cNvSpPr/>
            <p:nvPr userDrawn="1"/>
          </p:nvSpPr>
          <p:spPr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8"/>
            <p:cNvSpPr/>
            <p:nvPr userDrawn="1"/>
          </p:nvSpPr>
          <p:spPr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0" b="0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"/>
            <p:cNvSpPr/>
            <p:nvPr userDrawn="1"/>
          </p:nvSpPr>
          <p:spPr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0" b="0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0" name="Group 20"/>
            <p:cNvGrpSpPr/>
            <p:nvPr userDrawn="1"/>
          </p:nvGrpSpPr>
          <p:grpSpPr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/>
              <p:nvPr userDrawn="1"/>
            </p:nvGrpSpPr>
            <p:grpSpPr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/>
                <p:nvPr userDrawn="1"/>
              </p:nvSpPr>
              <p:spPr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23"/>
                <p:cNvSpPr/>
                <p:nvPr userDrawn="1"/>
              </p:nvSpPr>
              <p:spPr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0" b="0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24"/>
                <p:cNvSpPr/>
                <p:nvPr userDrawn="1"/>
              </p:nvSpPr>
              <p:spPr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0" b="0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2" name="Freeform 25"/>
              <p:cNvSpPr/>
              <p:nvPr userDrawn="1"/>
            </p:nvSpPr>
            <p:spPr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26"/>
              <p:cNvSpPr/>
              <p:nvPr userDrawn="1"/>
            </p:nvSpPr>
            <p:spPr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27"/>
              <p:cNvSpPr/>
              <p:nvPr userDrawn="1"/>
            </p:nvSpPr>
            <p:spPr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5" name="Group 28"/>
              <p:cNvGrpSpPr/>
              <p:nvPr userDrawn="1"/>
            </p:nvGrpSpPr>
            <p:grpSpPr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/>
                <p:nvPr userDrawn="1"/>
              </p:nvSpPr>
              <p:spPr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0" b="0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30"/>
                <p:cNvSpPr/>
                <p:nvPr userDrawn="1"/>
              </p:nvSpPr>
              <p:spPr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0" b="0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31"/>
                <p:cNvSpPr/>
                <p:nvPr userDrawn="1"/>
              </p:nvSpPr>
              <p:spPr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0" b="0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32"/>
                <p:cNvSpPr/>
                <p:nvPr userDrawn="1"/>
              </p:nvSpPr>
              <p:spPr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</a:cxnLst>
                  <a:rect l="0" t="0" r="0" b="0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33"/>
                <p:cNvSpPr/>
                <p:nvPr userDrawn="1"/>
              </p:nvSpPr>
              <p:spPr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0" b="0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34"/>
                <p:cNvSpPr/>
                <p:nvPr userDrawn="1"/>
              </p:nvSpPr>
              <p:spPr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0" b="0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35"/>
                <p:cNvSpPr/>
                <p:nvPr userDrawn="1"/>
              </p:nvSpPr>
              <p:spPr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0" b="0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36"/>
                <p:cNvSpPr/>
                <p:nvPr userDrawn="1"/>
              </p:nvSpPr>
              <p:spPr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/>
          <p:nvPr/>
        </p:nvGrpSpPr>
        <p:grpSpPr>
          <a:xfrm>
            <a:off x="11574463" y="2116138"/>
            <a:ext cx="514350" cy="4308475"/>
            <a:chOff x="5468" y="1333"/>
            <a:chExt cx="243" cy="2714"/>
          </a:xfrm>
        </p:grpSpPr>
        <p:sp>
          <p:nvSpPr>
            <p:cNvPr id="1049" name="Freeform 38"/>
            <p:cNvSpPr/>
            <p:nvPr userDrawn="1"/>
          </p:nvSpPr>
          <p:spPr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9"/>
            <p:cNvSpPr/>
            <p:nvPr userDrawn="1"/>
          </p:nvSpPr>
          <p:spPr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" name="Group 40"/>
          <p:cNvGrpSpPr/>
          <p:nvPr/>
        </p:nvGrpSpPr>
        <p:grpSpPr>
          <a:xfrm>
            <a:off x="9758363" y="90488"/>
            <a:ext cx="2844800" cy="1911350"/>
            <a:chOff x="4610" y="57"/>
            <a:chExt cx="1344" cy="1204"/>
          </a:xfrm>
        </p:grpSpPr>
        <p:grpSp>
          <p:nvGrpSpPr>
            <p:cNvPr id="1037" name="Group 41"/>
            <p:cNvGrpSpPr/>
            <p:nvPr userDrawn="1"/>
          </p:nvGrpSpPr>
          <p:grpSpPr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/>
              <p:nvPr userDrawn="1"/>
            </p:nvSpPr>
            <p:spPr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0" name="Group 43"/>
              <p:cNvGrpSpPr/>
              <p:nvPr userDrawn="1"/>
            </p:nvGrpSpPr>
            <p:grpSpPr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/>
                <p:nvPr userDrawn="1"/>
              </p:nvSpPr>
              <p:spPr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45"/>
                <p:cNvSpPr/>
                <p:nvPr userDrawn="1"/>
              </p:nvSpPr>
              <p:spPr>
                <a:xfrm rot="-3172564">
                  <a:off x="5049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46"/>
                <p:cNvSpPr/>
                <p:nvPr userDrawn="1"/>
              </p:nvSpPr>
              <p:spPr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47"/>
                <p:cNvSpPr/>
                <p:nvPr userDrawn="1"/>
              </p:nvSpPr>
              <p:spPr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48"/>
                <p:cNvSpPr/>
                <p:nvPr userDrawn="1"/>
              </p:nvSpPr>
              <p:spPr>
                <a:xfrm rot="-3172564">
                  <a:off x="5298" y="89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49"/>
                <p:cNvSpPr/>
                <p:nvPr userDrawn="1"/>
              </p:nvSpPr>
              <p:spPr>
                <a:xfrm rot="-3172564">
                  <a:off x="5254" y="80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50"/>
                <p:cNvSpPr/>
                <p:nvPr userDrawn="1"/>
              </p:nvSpPr>
              <p:spPr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51"/>
                <p:cNvSpPr/>
                <p:nvPr userDrawn="1"/>
              </p:nvSpPr>
              <p:spPr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8" name="Line 52"/>
            <p:cNvSpPr/>
            <p:nvPr userDrawn="1"/>
          </p:nvSpPr>
          <p:spPr>
            <a:xfrm>
              <a:off x="4870" y="84"/>
              <a:ext cx="42" cy="96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emf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emf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emf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emf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988" y="2965450"/>
            <a:ext cx="2200275" cy="2106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0"/>
          <p:cNvSpPr/>
          <p:nvPr/>
        </p:nvSpPr>
        <p:spPr>
          <a:xfrm>
            <a:off x="3428779" y="1905000"/>
            <a:ext cx="5237480" cy="230695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 HỌC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72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0095" y="1155700"/>
            <a:ext cx="3084195" cy="9779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KHÍ</a:t>
            </a:r>
          </a:p>
        </p:txBody>
      </p:sp>
      <p:cxnSp>
        <p:nvCxnSpPr>
          <p:cNvPr id="4" name="Straight Arrow Connector 3"/>
          <p:cNvCxnSpPr>
            <a:stCxn id="2" idx="4"/>
            <a:endCxn id="5" idx="0"/>
          </p:cNvCxnSpPr>
          <p:nvPr/>
        </p:nvCxnSpPr>
        <p:spPr>
          <a:xfrm flipH="1">
            <a:off x="2889250" y="2133600"/>
            <a:ext cx="322326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>
            <a:hlinkClick r:id="" action="ppaction://hlinkshowjump?jump=nextslide"/>
          </p:cNvPr>
          <p:cNvSpPr/>
          <p:nvPr/>
        </p:nvSpPr>
        <p:spPr>
          <a:xfrm>
            <a:off x="1752600" y="3124200"/>
            <a:ext cx="2272665" cy="288353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suốt,</a:t>
            </a:r>
          </a:p>
          <a:p>
            <a:pPr lvl="0" algn="ctr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m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u,</a:t>
            </a:r>
          </a:p>
          <a:p>
            <a:pPr lvl="0" algn="ctr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mùi, </a:t>
            </a:r>
          </a:p>
          <a:p>
            <a:pPr lvl="0" algn="ctr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vị.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2" idx="4"/>
          </p:cNvCxnSpPr>
          <p:nvPr/>
        </p:nvCxnSpPr>
        <p:spPr>
          <a:xfrm rot="5400000">
            <a:off x="5653405" y="2588895"/>
            <a:ext cx="9144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5029200" y="3124200"/>
            <a:ext cx="2540000" cy="288353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có hình dạng nhất 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stCxn id="2" idx="4"/>
          </p:cNvCxnSpPr>
          <p:nvPr/>
        </p:nvCxnSpPr>
        <p:spPr>
          <a:xfrm rot="16200000" flipH="1">
            <a:off x="7217410" y="1028700"/>
            <a:ext cx="914400" cy="3124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8229600" y="3124200"/>
            <a:ext cx="2201545" cy="2883535"/>
          </a:xfrm>
          <a:prstGeom prst="roundRect">
            <a:avLst/>
          </a:prstGeom>
          <a:solidFill>
            <a:schemeClr val="accent6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bị nén lại hoặc giãn ra.</a:t>
            </a:r>
            <a:endParaRPr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  <p:bldP spid="10" grpId="0" bldLvl="0" animBg="1"/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15665" y="519430"/>
            <a:ext cx="4697095" cy="71945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37743" y="1905000"/>
            <a:ext cx="9253604" cy="1005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được không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637743" y="3266440"/>
            <a:ext cx="9216947" cy="910590"/>
          </a:xfrm>
          <a:prstGeom prst="rect">
            <a:avLst/>
          </a:prstGeom>
          <a:solidFill>
            <a:srgbClr val="66FFFF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609" name="Text Box 1"/>
          <p:cNvSpPr txBox="1"/>
          <p:nvPr/>
        </p:nvSpPr>
        <p:spPr>
          <a:xfrm>
            <a:off x="1600200" y="3276600"/>
            <a:ext cx="9107488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- Nắm được các ứng dụng một số tính chất của không khí trong đời sống.</a:t>
            </a:r>
            <a:endParaRPr lang="en-US" altLang="vi-VN" sz="2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6" name="Content Placeholder 3" descr="Capture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6400" y="1637665"/>
            <a:ext cx="955675" cy="13341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4010" y="1905000"/>
            <a:ext cx="9216390" cy="2057400"/>
          </a:xfrm>
          <a:prstGeom prst="roundRect">
            <a:avLst/>
          </a:prstGeom>
          <a:solidFill>
            <a:srgbClr val="D1C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vi-VN" alt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Hoạt động 2: Các ứng dụng một số tính chất của không khí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SC03919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324600" y="2743200"/>
            <a:ext cx="4572000" cy="3200400"/>
          </a:xfrm>
          <a:ln w="38100">
            <a:solidFill>
              <a:srgbClr val="002060">
                <a:alpha val="100000"/>
              </a:srgbClr>
            </a:solidFill>
            <a:miter lim="800000"/>
            <a:headEnd/>
            <a:tailEnd/>
          </a:ln>
        </p:spPr>
      </p:pic>
      <p:pic>
        <p:nvPicPr>
          <p:cNvPr id="27651" name="Picture 7" descr="Tinh_chat_cua_khong_khi"/>
          <p:cNvPicPr>
            <a:picLocks noChangeAspect="1"/>
          </p:cNvPicPr>
          <p:nvPr/>
        </p:nvPicPr>
        <p:blipFill>
          <a:blip r:embed="rId4"/>
          <a:srcRect l="57665" t="4622" r="1360" b="5130"/>
          <a:stretch>
            <a:fillRect/>
          </a:stretch>
        </p:blipFill>
        <p:spPr>
          <a:xfrm>
            <a:off x="1676400" y="1600200"/>
            <a:ext cx="4114800" cy="2971800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7652" name="Text Box 6"/>
          <p:cNvSpPr txBox="1"/>
          <p:nvPr/>
        </p:nvSpPr>
        <p:spPr>
          <a:xfrm>
            <a:off x="3733800" y="685800"/>
            <a:ext cx="5257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Ứng dụng của không khí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7653" name="Text Box 8"/>
          <p:cNvSpPr txBox="1"/>
          <p:nvPr/>
        </p:nvSpPr>
        <p:spPr>
          <a:xfrm>
            <a:off x="3086100" y="4419600"/>
            <a:ext cx="1295400" cy="460375"/>
          </a:xfrm>
          <a:prstGeom prst="rect">
            <a:avLst/>
          </a:prstGeom>
          <a:solidFill>
            <a:srgbClr val="00CC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Bơm xe</a:t>
            </a:r>
          </a:p>
        </p:txBody>
      </p:sp>
      <p:sp>
        <p:nvSpPr>
          <p:cNvPr id="27654" name="Text Box 9"/>
          <p:cNvSpPr txBox="1"/>
          <p:nvPr/>
        </p:nvSpPr>
        <p:spPr>
          <a:xfrm>
            <a:off x="7818755" y="5715000"/>
            <a:ext cx="1582738" cy="460375"/>
          </a:xfrm>
          <a:prstGeom prst="rect">
            <a:avLst/>
          </a:prstGeom>
          <a:solidFill>
            <a:srgbClr val="00CC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Bơm phao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o-phao-goi-2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76400" y="1066800"/>
            <a:ext cx="2715895" cy="2188210"/>
          </a:xfrm>
          <a:ln w="38100">
            <a:solidFill>
              <a:srgbClr val="002060">
                <a:alpha val="100000"/>
              </a:srgbClr>
            </a:solidFill>
            <a:miter lim="800000"/>
            <a:headEnd/>
            <a:tailEnd/>
          </a:ln>
        </p:spPr>
      </p:pic>
      <p:sp>
        <p:nvSpPr>
          <p:cNvPr id="28675" name="Text Box 3"/>
          <p:cNvSpPr txBox="1"/>
          <p:nvPr/>
        </p:nvSpPr>
        <p:spPr>
          <a:xfrm>
            <a:off x="3352800" y="457200"/>
            <a:ext cx="586740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Ứng dụng của không khí</a:t>
            </a:r>
          </a:p>
        </p:txBody>
      </p:sp>
      <p:pic>
        <p:nvPicPr>
          <p:cNvPr id="28676" name="Picture 4" descr="02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305" y="1069340"/>
            <a:ext cx="2639695" cy="2188210"/>
          </a:xfrm>
          <a:prstGeom prst="rect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677" name="Picture 11" descr="080621-pha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1066800"/>
            <a:ext cx="2851150" cy="2190750"/>
          </a:xfrm>
          <a:prstGeom prst="rect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678" name="Picture 6" descr="10899185-yentu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3740785"/>
            <a:ext cx="4412615" cy="2355850"/>
          </a:xfrm>
          <a:prstGeom prst="rect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679" name="Picture 7" descr="sbr12849774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3738245"/>
            <a:ext cx="3665855" cy="2355850"/>
          </a:xfrm>
          <a:prstGeom prst="rect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</p:pic>
      <p:sp useBgFill="1">
        <p:nvSpPr>
          <p:cNvPr id="28680" name="Text Box 8"/>
          <p:cNvSpPr txBox="1"/>
          <p:nvPr/>
        </p:nvSpPr>
        <p:spPr>
          <a:xfrm>
            <a:off x="2362200" y="3124200"/>
            <a:ext cx="1358265" cy="460375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Áo phao</a:t>
            </a:r>
          </a:p>
        </p:txBody>
      </p:sp>
      <p:sp useBgFill="1">
        <p:nvSpPr>
          <p:cNvPr id="28681" name="Text Box 9"/>
          <p:cNvSpPr txBox="1"/>
          <p:nvPr/>
        </p:nvSpPr>
        <p:spPr>
          <a:xfrm>
            <a:off x="5791200" y="3048000"/>
            <a:ext cx="1358265" cy="460375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Đồ chơi</a:t>
            </a:r>
          </a:p>
        </p:txBody>
      </p:sp>
      <p:sp useBgFill="1">
        <p:nvSpPr>
          <p:cNvPr id="28682" name="Text Box 10"/>
          <p:cNvSpPr txBox="1"/>
          <p:nvPr/>
        </p:nvSpPr>
        <p:spPr>
          <a:xfrm>
            <a:off x="8763000" y="3048000"/>
            <a:ext cx="1358265" cy="460375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Ca nô</a:t>
            </a:r>
          </a:p>
        </p:txBody>
      </p:sp>
      <p:sp useBgFill="1">
        <p:nvSpPr>
          <p:cNvPr id="28683" name="Text Box 11"/>
          <p:cNvSpPr txBox="1"/>
          <p:nvPr/>
        </p:nvSpPr>
        <p:spPr>
          <a:xfrm>
            <a:off x="3287395" y="5867400"/>
            <a:ext cx="1358265" cy="460375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Bồn tắm</a:t>
            </a:r>
          </a:p>
        </p:txBody>
      </p:sp>
      <p:sp useBgFill="1">
        <p:nvSpPr>
          <p:cNvPr id="28684" name="Text Box 12"/>
          <p:cNvSpPr txBox="1"/>
          <p:nvPr/>
        </p:nvSpPr>
        <p:spPr>
          <a:xfrm>
            <a:off x="7620000" y="5943600"/>
            <a:ext cx="1765300" cy="460375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Cổng chào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D:\1. THƯƠNG\Ảnh giảng dạy\b37da83c29819e7ad55e2193af529d8ekh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752600"/>
            <a:ext cx="4495800" cy="3352800"/>
          </a:xfrm>
          <a:prstGeom prst="rect">
            <a:avLst/>
          </a:prstGeom>
          <a:noFill/>
          <a:ln w="12700" cmpd="sng">
            <a:solidFill>
              <a:srgbClr val="002060"/>
            </a:solidFill>
            <a:prstDash val="solid"/>
          </a:ln>
        </p:spPr>
      </p:pic>
      <p:sp>
        <p:nvSpPr>
          <p:cNvPr id="19460" name="AutoShape 5" descr="data:image/jpeg;base64,/9j/4AAQSkZJRgABAQAAAQABAAD/2wCEAAkGBxQTEhQUEhQUFBUXFRQUFxQVFBQUFBQUFBQWFhQUFhQYHCggGBolHBQUITEhJSkrLi4uGB8zODMsNygtLisBCgoKDg0OGhAQGiwkHyQsLCwsLCwsLCwsLCwsLCwsLCwsLCwsLCwsLCwsLCwsLCwsLCwsLCwsLCwsLCwsLCwsLP/AABEIAOoA2AMBEQACEQEDEQH/xAAcAAABBQEBAQAAAAAAAAAAAAAAAgMEBQYBBwj/xABEEAACAQICBgUHCAkEAwAAAAABAgADEQQhBRIxQVFhBiJxgZETIzJSobHBB0JicpLR4fAUJDNTc4Kys8I0dKLxQ2Oj/8QAGwEAAgMBAQEAAAAAAAAAAAAAAAIBAwQFBgf/xAA0EQACAgIABAQDBwQCAwAAAAAAAQIDBBEFEiExEzJBcSJRYQYjM0KBkbEUocHw0eFDU3L/2gAMAwEAAhEDEQA/APcYAEAOQA7AAgByAHYAEAOQA7AAgAQAaxFdUUs7BVAuWY2AHMmAs5xityekZvFdKmP+molh+9qnyaHmq21mHcJDaOdZxD/1x39X0Rm9NdNMXRI61C5z1VptkOZY/m0VyMVvEb4vXT9iNhPlOrqfO0qbj6OtTPjcj2Q5ya+LWfmimbXo70vw+L6qMUqfu3sGP1TsbuzjKSZ1cfMru7d/kaGSaggAQAIAEACABAAgAQAIAEACABAAgAQAIAJdwNpA7cpDaQJbGjjaY+ev2hEdsF6j+HP5C6dZW9FgewgxlOL7MVxa7oXGIOwAaxFdUVnc2VQSSdwEBZyUYuT7Iw2NxpxBFWr6G2lROwDdUcb2O4bpXKZ5+/Idr5pdvRf5ZCr4onfK+YyyuMdpypr1CQb5AXvwhszSnuWyqZYkmSmIViCCCQQbgg2II2EHcZCkOnrqj135POlxxK+RrnzyDJv3qjf9Yb+O2aYS2ehwcvxVyy7o28c6AQAIAEACABAAgAQAIAEACABAAgBwmAELFYy2z8fwmK/LUOxfXS5FPicZ+fxnEyOIP5nQroSIFXGHjOZPiDNcaUQquL5Z8RkfERP66foWeCtEzR/Sd6ZtUvUTn6Y79/fOlh8Zsg9W9V/cyX4EJLcOjNfg8UtRQ6G4P5seBnqKrYWx5oPaONOEoPll3M50xxOs9PD3yPnKnNFzCnkSPaJMmcjiNm9VL16v2M5j8TtJ2CZ2ziXT0ZXHY1nNti8PvkbMXM2QisNk7GHWK2WJjRWKOmPaMxbUayVUNmVgR9x5R4S0y+m11yUl6H0FgMUKtNKi7HUMO8XtNiZ6yElKKkvUkSRggAQAIAEACABAAgAQAIAEACAFfjsTtHD3/h+dkw5eQoLRopq2yixOJnlsrLOpXUV1WrOTKxzNcYaIztISLOxGcx0GxhzLESTtBaYOHqXN/Jtk45esOYnU4dmSx59fK+//ACZMvHVsNruhGndJqMZWYm4CBV5jq7PC89Rbal1PnmdZrJe/RGfxFZ62SjK/dfdc8eUWmE7n8KOdCi7JnqEdjtLo9UObdX887H2Tow4c/wA0jqVcBsa+OWhaYdKDEMq1bqRYk9W+/K2c218Kg13Zvr+z9Pq2yoq4QHYYlnBn3jIpn9nml8E/3ItTDEbu8TlX4VtPmRycjAvx/PHp80RaizMjMme0fJxiNfA07/NLL7db/Kba38J6nAluiJp45sCABAAgAQAIAEACABAAgAQAbr1dVWY7gT4CJZPkg5P0JiuZpGNr4wttP5O2eCy86dsm9nfroUURXqTnttl6SQw7SUhtnaFLWNrgczslsI8z1vQs58q2RagghkMOI6GRHeWokRhdFGs92NlAF+dj7vzznsOEYssmpSs7L+55TP4RCeS7Zdn6F+gSmLIALZX393AT1ddKitLoX11RhHlitIiYnGAbTNEay1QKHENck8TebIrS0XLoRnMkYRrERZQjJaZEoqS0xmvhg4OqLNwGxuzgeU8/n8N5fjr/AGPNcR4Oo/eU/qj1P5M6JXAoT85nbuvb/Gc+vpEswItULZq5YbQgAQAIAEACABAAgAQAIAEAK7T72w9Q8gPEgfGYOJNrFnr5GjFW7o+5ivKT5/o9CxSJeQ3oU6aUjmAjGWgJMkZDFSOhhgU7m063CsJ5d6h6d37BKXLEtaHVTt9w2T6dXVGtKMV0Rx7pOUivxeK4TZCC9RVEr3aWjDLGAbGHgSNmAxwRWtoNbPTegGmBVpeRNg9PhlrKTfWtxuc+0Tz+ZR4U9rszn3Vcj6djVzIUnYAEACABAAgAQAIAEACABACv07T1sPVA26hP2c/hMmdDnx5xXyLseXLbF/UwKNPn7R6JkzCvlaVzFFMYiRJEcS1ANsYwyGHliGRynkLz6J9mcPw8fxH3kZr5egqtiSRbYOU9SoJGDRDYS0BlhJ2Qyx0fooVKdRtYDUF7HfMtt7hJLXcrc9MpqyZzSmWpjfk4cw2w8nF5htk3Q2NahWWopt808LNlMWfBzoly90tortipRNidM1/XPgPunyufGcrfcx8iHaHSGqNpDdoHvFpfVx6+L+NJkOtF5o/TaVMj1W4HYewzvYfFacjpvT+TElBotJ0xAgAQAIAEACABAAgBxluCDIa2tAjzfF4Y0qj0z81iBzXap8J4DNodN0oP/Uejpn4lakJptaYmtjj7vlESJGDHRIy0dDIaaOhkhLHKfYOG1KvHhH5JGC5/EdpUS2ybpSSMrY8cEN5ieKI5ELGUdUyyEtgnsjiqRskuKYcqGGgOkKtEY2gtFbJO6u6K+xDNRQ6yKeKjxtnPjHEoeFl2Q+TZma6iGSZEyBJjxk09oDTdHdLlrUqhz+ax3/RPOet4RxPxfurO/o/mUThrqjQz0BWEACABAAgAQAIAEAM/0o0Xrr5VR1lFmHFfw+M4nGcF3Q8SHmX90b8G/klyS7MyYnjmdk7IASxkjJDTx0MkM1DLIdxjh3T7JiNeDF/RHNu8xLwO8fn85yywySJDytCFfpMbJdUTEq2EuLdHAsVsZIWBKmScMUDokMhmowI80vZ8TPkHG1vOsa+Zmfc6wnKIFLR4ySBSpYgjIggg7wRmDLaLHCxST7A+qNpgq+uitxGfbvHjefR6LVbXGa9UZWtMflxAQAIAEACABAAgAQAy+ndAm5qURzKDdzUfCea4nwhtu2le6/4OriZv5LP3M4Z5lxaemdVdewh4IdIYcx0htCVpXm/DwrMiWorp8zPfkQqW2ddbG0+qYC5aYx+XQwSsVnxIVQqapBmuS2imRNYynWitkLH7O+WV9yYlYyb5dsuESGShUpZISABNsSx6i2QzbYdlFBVt1ss+Vp8pzsiqbsevicn1MbT5humonGiloY6RJaIEEStdwNH0de9IjgxHiAfiZ73g0+bGX0M9nctJ1hDsACABAAgAQAIAEACAFbpHQ1KrmRqt6y5Hv3GYMrhtOR1ktP5o005VlXZ9DO6T6MVEVmpuHsCdXVsxA22ztecS7gU4JuEt/Q6lHFIOSU46+pmsCyOLmousb9S4DAXsCV252nRweAKUFZan7GfiXGfCs8KrXuWdGhPQV48a1yxWkcKzJlPq2I0hQtZu4/CdHFlr4TZgX73BkBhN6Ogx6libCx7osob7FbRGruWjJcoJaIrpG2OhvViyYyFStjHJAEnR1HWcDvPYJyON5ax8SU/0Qk2ainTJGQJnySMZ2y1FbZnZJo4Nzu8cp1KeD5Ul5de4jmhw4B+XjL5cDykuy/cXxER62GZdqke0eInNu4fkVeeDGUky86Nr5tjxc+wCev4JDlxv1KrO5bTsFYQAIAEACABABFWqFF2IECVFvsQqmkx81SfZJ0XLHk+4ydMW2p/y/CQy1Yj9GOUdMUzkbr25jxENlc8WcRzSmF8vRdFcpriwdc7Zj2HZ3yq6t2QcU9bEpn4Vik1vXoYH9DpU3bC1DTcoSFVgt2XVViVRr3zab8HHnj0R02/qc7iGV/U5Epa16D+FQeWYIAFCqGA3ucx4Lq/aE1y24pvuYk/QvamEVlKkZEfkzPGbi9o1VycGpIyWNoGmxVt2/iNxE61U1NbR6KqyNseZEXXl+h3DR0vF0I0NMYAN60holABKmMdAkE7NL0c0SWGscgd++3KeU4vjyz7lXvVce/1ZmtsSNZQwoUWAtHow6aI6rjoyOTY8EmgQCsAElYrSfcBWHfVyAy4D2xYxUVpICcrXzEcDsACABAAgBEx2M1Mhmx3cOZjRjstqr539CuXM3bM845r0orURbGRohEGssRo0xZDqiLovixWF0g9I3GY3ruPZwMshHfQz5FEZLfqZzF4v9IxRqeSNMOqllqahbVVGU2ZGOqdY0juOZuBOxGLrpUd70eVnH71suMGoGwWvmeZ4nieczNtiS7lzTe6iUNdSxPoVGmqQfLeBkeE0U2OBfj5MqJ79DJ11KGxnVhNSW0emqnG6PNEaNSWE8oeVkaK5QOBorE0PAyhkltoDRRrPn6AzY8eQmK7JjFuC7lVtnKj0KjRCgACwE5zZgb2OWisU4ZACTIASZAHIALoVLHkfzeQBNjAEACACK1TVUk7heBKW3oogSSWO05y06CXKtIdECGJaAIZcQLEyJVEjRdFkRxJSLCpxODVay1FADOGRrfOIUOpPO1Mi/wBwm6q1yrcWcvMxlKSku5Mw1SDOHOPUljHqgIZlHaQJTKUV3ZfViXT8sWysraTpk/tE+0JCsi+zND4bla8jGK6JUG4jcQdnYZfXa4vaKq534st6a+hRY7DtSzOa+sPiN06VV8Z9PU9FiZdWUtLpL5EXy4mnlNUq2hxKwylUkzK49S70Rot6qmpY+TU2LcTwHHnwnF4tnPGpk61uX8FFlii9HoOhcGKdMAC18zORhQlGpSse5S6tmGyW2WNpqKgMgBNpBAVVtAkaMAOGQSckATaJuBJRA5JAIAQdLP1AOLD2Z/ARo9y6hbkV6yw1sfprIK2zjpIITG8rG+2SP130IFWSaIkKrIL0VWmMYlNQzEXDBgOO0H/izRXkRqT2W14c8iSUTL4zS1R76p1FzyGRnFyuLWSfLHodfG4PjUvmceZlVVpMwJUFue7xmSDsse5NnUioR+SKhiZ14PS6GlxFUcU6G6MynkSJdG1ox341Vq1OKaLfD9IKjsoqVCuWqCFBTM5l0+dsA5C9hNdWUov4jjy4Tj0wk669769+v6MvcF0bau4QFUYqD5sEobswDWJyFlvYATpLOlGCkns41vEFCHSLfXXXuhHR3D0Ux6YTFrVqOajoChC0eqzqrW9NwTTYE3W2eRteF2VbOtyjpL+5Vk2za3HotL36ns4oqqaoUBQtgoACgW2WnHfxdzl729iKYyjAx0CQQBEAGjIIEMYEiTABJkEhIAl4bZJRA9JAIAV2mfRX63wP3Rol+P5iEhjmlkimcpBXI60CEQqpkl8SJUMGXxRW4/EBFLH/ALPCVTnyrZsoqc5cqPO9JaTZ6oY5hWBsdhsdluAnFuv5pnq8fEUK3H5ol4zS1PaBrE57NnaYSnDvopqxJvp2Kmrpmpu1R3X98hWfI1LEgu5WVHJNztOZ75bCbRbrS0hpjL1NFLRyPzoTl2ehfJj0jFKqKdXY6imKh+aQTqgncLn23ldOQ4y8Nvpvp9Dz3G+HNw8SHp1aPStEYKn5auTTTXp1n1HKqXVayJVYK1rgFqjZcp0m3o8tY21F/T+OhcVR1T2GKUjCGSOx1YCHTABhoAIMgBMgBJgAXkEkvC7JKIH5IBACLpKnrUzbaMx3fheSiyqXLJMp0aWG5j9N4CSQt2kCpEKsZJdEi1DIZoiY/pbi9qg7Mu87TObmWaWkd/hlP5jI4fCF2Ci3buA/NpyoQcno71lqhHbHq+hqgF7A9ktdLQkMytsrKtEg2OR4ROqNSkpLaJGP0LUpUkqsOpUvqnjbbNXI4pN+pjhk12WSrj3j3KsLeDkkOotscVJU57LVFIfw72MSS2RdWpx0z27oBpT9IQsTdhTpI/N6ZqLrd6+TnZx7OetN9z5vxPGdFzj6bevZmsYZS45pDpGCHkPKZIgM0AGjABBkAJJkAJMCTl5AE/Diyjx8YxA7AAgAQAoMbQ8m30TmPiI6ZuqnzR+o0HjFujpqQF5Rp3gWJEWq0Vl8DzfTuI1qh7T7TODlT3M9hg18taHNAU/TPYPf9whQujYmbLqkWTnOXsyrsZvpD+0/lEzW9zq4X4ZXYjGuyqjMSq+iCch2Q521plyrhFuSXV9xmku6JJ7HitHSIJjtHAYMhnpPyUaQVHqBzYFNudr6w4d814+TXVF870eM+0lL3GSPUqVUMLqQRxBvOlCcZrcXs8m1oiuLMR3+MZdx+6FgxxAvDRAkmQAgmQSIJkEiSYALoU9Y8t/3QAspJAQAIAEAGsRQDqVb8QeIgTGTi9oz+MwzUznmNzbu/gY6ZvrtU19SMaknZdobapI2MkMVHit9C2HRnmekz127TPO5HnZ7bF14aJvR+rk4+qffLaH0M2bHqmWVQy9mWPYzfSE+d/lHxmezzHUxOlf6lQxiI0Ck2yGMLeQupLG7y1xZBrOhDkM1vV+InL4l+Fr6nmuP+Ve5t8LjmQ3BKniPiN85ePl3Y8twZ5RxUu5o6Gk1qIWchGQFiSbLqja1zsE9jg8RhlQ32ku6M7rcXpElXnWj1RTLodLSRNnC0gNiC0hjCSYowqlTLHLvPCAFjSphRYSSBcACABAAgAQAS6gixFxzgCejM6WbCoTauiHety+fYtyJOy+GU49JGffSVO+Tg+I94kcxqhlVP1EPjVte48YrZtq1PyvZgtM1PPPY3W9x2EX++cLJX3jPY4T+6Sfc7orEalQX2N1fu/POLTLTLcmvmh09C6xeJRB1mHZv8JrlJI59dcpvSRmNJYryjX2ZW8Jmk9s6tVTrjpkSqtrc/ZIj1HBGg1voMgc3l8IaCQgy9xWirZtuguH6rsQbHIZc85y7+HZGW1Cpe79DyH2lzqamoyf6Gs8nOljfZOpLd0239D59kceaeq0IrprKVIuDkRmLjhlOvj8Bw6Zc0E9+5jjx7JT2mT6Wl6nzgD7PdNzw4ryhHjE35kWGH0mrZHqnns8ZROmUToU51dn0JevKGbl1AXOzOIyxEuhgztbwgSTVUDIQA7AAgAQAIAcgBXaa0zTwyazm5PooPSY/Ac4FVt0ao7keY6b6V167EE6qfu1JA7z87vitnn7+LTcvg7Eb9HNto7JTKZTLJsa3shV3tKnYUf1liIj4siHOzfjcWtqaaZX4iorZi4O8HPLlMeTFdGj6LwD7Qf1M/Cn39BpmmNI9vXLZxFvt/GP1Za9R7DlVRaDQsd7Ir7ZK3ofQgy6tepBwzShWy/6K9HTiW1nuKSnPcXPqjlxPd2bsXG8R7fY8t9oeOxwK+SHnfb6HpmHwaqoVQFAFgALADgBO1FRgtI+Q5WTZkTc5vbYp6UdSME4jDpH2UNDJEGSmJMRlsZaLTRGOAYLUJ1dgN9h58pivq6bR3uH53XkmaynTA2C0xndFwAIAEACABAAgBHx+LWlTao/oqLnnwA5k2HfAWclGPMzx/TOk3r1GqPtOwblG5Ryidzx2dmSumyvSiSbgXtnFbMGyS2KbkO6VOKB2NjGIqFttu6I0kHMQqlOIy2MiBiaW8bZXJbRvxcidM1OD00RmG8f9TE1ys+x8D4zDNqT38S7oVTqw0eli9o6zyC1IYcyyMdg3oTL6kLIeweGarUSmvpOwUcr7zyG3umuFfNJJGPLyI0Uytl2S2ey6LwC0qa00FlUWHxJ5nb3zvQioRUUfDOJZs8q+Vs33JkY5TbGakdFb2MMI2xeVjDCGw0NmRsdREyGPHoa3o5jdenqk9ZLDtU+ifeO6c26HLI9Vg3+LX17ot5UbQgAQAIAEACAGL+UjG6tOnSHziXPYuSjxJ8Isjk8Wu5KuVep52M4uzyLL7C4fUUcdp7Znk9s0RjyrqM4+gCC28RUyia9UQa9JBTUhrsSbrb0QNme+SyNLlTT6/IhOtxKxk9EOskVl8GQ6aAOL7Nh7DKLV02dnh2bZjWqcHot9N9Dq1KmtekDWouocOoJZLi5Wog2WzFxcdkmWPKKTXVH1fhvHK7kozepf2ZnyhtexlPLpnpI2p+o08sgtDtnBGXQNmu6A6LJr+VYZKrauXzjYe4t4zocNmp3NfJHi/tfnxhiOqL6t9fY9LUTunyST2xwiJsZR6DFYR4sWcVojrUtfwzjNbFrnyMi1DGK31Y0xkDJHLyGMkWnRutq1gPWBHgNYe6ZshfDs63C5tWcvzNhMR3wgAQAIAEACAHm3ylN+sKP/AFL/AFvK5dzzvHG9xRksLmy9o98Vvoee9TRMZnNE9ETHt1D3SF3M8uxTmTIUJXsBmskhosgyBUTMSuxbizXCR7D0I89o7yZ4Vafc1z/nN+I/uo7PXYs+apMZxHROhjaNOrbyNV6aMSoFtZlBbWTeb32WlllEZNnYxOKX0dntfJnn3TDoXUwVPyrMlRC4W63BFwcyttmW68z/ANG2+h6XE49C18sk0yT0e6Io6mq7h1Vgvm/RYlFcHW26vWtsBuDOdxBXY9TcV1/gqy+Ny8sFrZsMHQVLBQAALADIARfsrKUp2yl36HheP2SlBN/MsRPZHlELYxTQRq5jxK59iG5jmdjDGADZMgdHIMYnaF/b0/rfAyi7ys38P/GRuJgPShAAgAQAIAEAMB8puG61KpxUof5TrD+o+ErmcPjVbcFIwlJ7EHgbxGeZZoPLLa9wJQ0y1uOtsr8ZigwsPGCRnb2QiIrBHIhIioZI0SLUEhx2i+J638m9O2DB4u58AF/xmzHjy1pHr8D8CJb6BNkdP3dasvYDUNRB9h0mmfzNMH6FP8oeiWxVGjRV/Jl8Qo1yLgDyVUm4BFwbWtzkJNxaRuwr1RZztb0g6GaE/RlrYZ38tqil1ioS4ZCLBQTYDVttvlKXBSTjLqTlXeLqxLXf+RzG6PNNrjNdx4Z7DzmXheE8XJk15ZI43FV4lHsNBp6M8ujrVJHKXKZHrPGSK5PZFcxivQyxgRobJkDo5IYyLbo1S1q4Pqhm9lh75myH8Ojq8MhuzfyNlMZ3ggAQAIAEACAFT0n0Z+kYdkA6w6yfWG7vFx3xZLaM+TSra3E8arIVYg5HntEpPFWVuEnF+h1TFKWPKIpWzjRWShotFaH0NO0jQ6Q0ouYyRfCLbSR7D0QptRT9He9xTp1lvlZagIdO1XUk/wAQTdGOoo9vVWoUxS9ifgericSvrCjW72U0j/YHjLJeVMWPmaEdImstFuGJw3/OqKf+cK1vfsy6PqSMOlsTWO40qHiGr3+Er9SW/gX6/wCB3ShHkqhOwIzfZF/hHh5loqlX4i5PmZm86Kezyltbrm4s4TJK9DTmSiGR3MkXQyxgRobJkEpHJDHitmv6MYPUp65Gb2P8o2eNyfCYLpc0j0mDT4de33ZdSo2hAAgAQAIAEACAGI6a9Fte9eiOttdRtP0xz4jvlc4+qORxHh6tXPDueelCJSzy1kJRepI7rSGV6Es0UlIaZpGixIZZ4aHSND0I0KcRiBrDqJZ37BsXvOXZeW1x2zscMxuefO+yPT9LjUqUK3qv5J/4dey/3BRN+AM1x67R6ivqnH/eh2v1cXSO56NVD9ZGpsg8DVkryMzvpNCeky+Yv6tXDP8AYxFJvhCvzfv/AAXQ7k9R5xuaL7Gf74hHoRtPtbDVv4bDxFo9fmRZR+IvcrukFFUKMNrnVtYm5VC1/sqZfRPumcrOw3anZBdu5Ul5rPPtNDTvJFbGWaBA0xgAgmKSkW2gdEmq2sw82Dn9I+qOXGZ7bddEdXBw3J80uxswJjO6dgAQAIAEACABAAgAQAzunuidKvdl8253gdVjzXjzHtiuKZjycKu5dV1MPpPojiKV+oXHrJ1h4DMeEpdbODfwiyL3HqigrYRhkQQeByMTlZieLbHvEZ8gYaZKx7H6DeMp1KRpk03tUdUVijBSzEAAMRY5kb5ZGrZvx+HTbXOj3LQeiKeGpinT7WY7XbeT926XJaR6OqqNceWJJx2GFSm9M7GUrfeLi1xzEZPT2XRlyyTKWvitalhKzZMldFcbg76+Fde56nsEsS05L6f9iZEeWS9/7MndKf8AR4g8KTt9ga3wi1+dDw8yH2qefT6VKofstSt/XE9Q/L+o3p/9gw4lF+1UVfjHr8w9HnX++hE0xV/WKP0KWJrH+VUQf3DGgvhfuiypfdy+rSK3E6N1MPSqax1itFSDc61SpqILHiWb/qWxv5XpnKy+Hq6yTr6PqVuIpMhs4KnmLeHGaozTXQ4NmLOD6oYJklXIztKkzmygseABPuiOaXctrx5yfRF9ozo2TZq2Q9QHM/WI2d0zTv30idXH4eo9Zmmp0woAAAAyAGwCZjqJJLSFQJCABAAgAQAIAEACABAAgAQAQ9MHaAe0AwI0jiUFGxVHYAIBpGH6dY01nbR5q0qaVkVASoqu1Vz1abKKgalmaZ1tRha5uJorq3BzS7Fnh7g2i86EaHqYXCrSq4hsS2sza7AjUuc6YuWawN/SJNydgsBQ2VpaNBIJMxpukVp4ymozNP8AS6Q3eUSxYAcnpo3bUl0O8W/Ym/4qdruun+UW+lLVcLVtmHoPbsambe+Vx6SXuRB9mcwB1xh6nGjt+uKbf4yJdJMZ+onT/wCzQca+HH/3Q/CNX3Ho8z9n/BWacN3xZ9TBag+tWNS/9CSyHZe5fT0jD6y/jRM0l1sRhKI2KXrsPo0U1FB/nqof5Jnl1ZXDpCc/0/f/AKRD0gjV6lfyYDMlI0qYYgKDcGodaxtrNZL2/wDA2zbLovl0ZrFuGvUjdCNC6tOoa4NRzVdbVAGCimSvVuN5ub9ktybeaS5exhwqNQbmuuzWpTAFgABwAtMpuSS7CoEhAAgAQAIAEACABAAgAQAIAEACABAAgAyMKmtr6ia/r6o1uHpbdknb1oNnMP6VT6w/oWQA/ACq0kPP0fqYgdxVCR2ZDwlkez/Qf/xyE9GzfA4a+f6tS/tLCz8R+5RT5IjfRs/qmB/gUf7AkW+d+7L592SNObKP+4o/1Qh6+w1Pr7MrsZ6WN7cOO6y5e0+MeP5f1LodofqTaf8Ar3/21L21al/cPCZ/zFb/AAF/9P8AhCOjg9M77J7S7H2sx7SZZIofcuooBAAgAQAIAEACABAAgAQA/9k="/>
          <p:cNvSpPr>
            <a:spLocks noChangeAspect="1" noChangeArrowheads="1"/>
          </p:cNvSpPr>
          <p:nvPr/>
        </p:nvSpPr>
        <p:spPr bwMode="auto">
          <a:xfrm>
            <a:off x="1679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0598" name="Picture 6" descr="D:\1. THƯƠNG\Ảnh giảng dạy\tải xuố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4038600" cy="33528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29701" name="Text Box 14"/>
          <p:cNvSpPr txBox="1"/>
          <p:nvPr/>
        </p:nvSpPr>
        <p:spPr>
          <a:xfrm>
            <a:off x="7086600" y="5257800"/>
            <a:ext cx="3276600" cy="52197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 khí cầu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2" name="Text Box 14"/>
          <p:cNvSpPr txBox="1"/>
          <p:nvPr/>
        </p:nvSpPr>
        <p:spPr>
          <a:xfrm>
            <a:off x="2438400" y="5257483"/>
            <a:ext cx="2362200" cy="52197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Bong bóng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ộn: Ngang 4"/>
          <p:cNvSpPr/>
          <p:nvPr/>
        </p:nvSpPr>
        <p:spPr>
          <a:xfrm>
            <a:off x="1981200" y="1524000"/>
            <a:ext cx="8610600" cy="3200399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ts val="600"/>
              </a:spcBef>
              <a:buNone/>
            </a:pP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của không khí:</a:t>
            </a:r>
          </a:p>
          <a:p>
            <a:pPr lvl="0">
              <a:spcBef>
                <a:spcPts val="600"/>
              </a:spcBef>
              <a:buChar char="-"/>
            </a:pPr>
            <a:r>
              <a:rPr lang="en-US" altLang="en-US" sz="3100" dirty="0">
                <a:latin typeface="Times New Roman" panose="02020603050405020304" pitchFamily="18" charset="0"/>
              </a:rPr>
              <a:t>Không khí trong suốt, không màu, không mùi, không vị, không có hình dạng nhất định.     </a:t>
            </a:r>
          </a:p>
          <a:p>
            <a:pPr lvl="0">
              <a:spcBef>
                <a:spcPts val="600"/>
              </a:spcBef>
              <a:buChar char="-"/>
            </a:pPr>
            <a:r>
              <a:rPr lang="en-US" altLang="en-US" sz="3100" dirty="0">
                <a:latin typeface="Times New Roman" panose="02020603050405020304" pitchFamily="18" charset="0"/>
              </a:rPr>
              <a:t>Không khí có thể bị nén lại hoặc giãn ra.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800600" y="1143000"/>
            <a:ext cx="2832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>
                <a:solidFill>
                  <a:srgbClr val="FF0000"/>
                </a:solidFill>
              </a:rPr>
              <a:t>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15665" y="519430"/>
            <a:ext cx="4697095" cy="71945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37743" y="1905000"/>
            <a:ext cx="9253604" cy="1005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được không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637743" y="3266440"/>
            <a:ext cx="9216947" cy="910590"/>
          </a:xfrm>
          <a:prstGeom prst="rect">
            <a:avLst/>
          </a:prstGeom>
          <a:solidFill>
            <a:srgbClr val="66FFFF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753" name="Text Box 1"/>
          <p:cNvSpPr txBox="1"/>
          <p:nvPr/>
        </p:nvSpPr>
        <p:spPr>
          <a:xfrm>
            <a:off x="1600200" y="3276600"/>
            <a:ext cx="9107488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- Nắm được các ứng dụng một số tính chất của không khí trong đời sống.</a:t>
            </a:r>
            <a:endParaRPr lang="en-US" altLang="vi-VN" sz="2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6" name="Content Placeholder 3" descr="Capture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52330" y="1667510"/>
            <a:ext cx="955675" cy="13042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Content Placeholder 3" descr="Capture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58400" y="2874010"/>
            <a:ext cx="955675" cy="1355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57600" y="1981200"/>
            <a:ext cx="5029200" cy="2057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VẬN DỤNG</a:t>
            </a:r>
            <a:endParaRPr kumimoji="0" lang="vi-V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088" y="5176838"/>
            <a:ext cx="1584325" cy="855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3888" y="5181600"/>
            <a:ext cx="1584325" cy="849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5475" y="3544888"/>
            <a:ext cx="1579563" cy="855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8963" y="3544888"/>
            <a:ext cx="1570037" cy="855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8288" y="4208463"/>
            <a:ext cx="1169987" cy="10969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7415213" y="3505200"/>
            <a:ext cx="3862387" cy="1066800"/>
            <a:chOff x="418429" y="2465042"/>
            <a:chExt cx="4396608" cy="1871084"/>
          </a:xfrm>
        </p:grpSpPr>
        <p:sp>
          <p:nvSpPr>
            <p:cNvPr id="26" name="Freeform: Shape 25"/>
            <p:cNvSpPr/>
            <p:nvPr/>
          </p:nvSpPr>
          <p:spPr>
            <a:xfrm>
              <a:off x="418429" y="2465042"/>
              <a:ext cx="4396608" cy="1865515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765387" y="2492886"/>
              <a:ext cx="4035193" cy="184324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Hình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quả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bầu</a:t>
              </a:r>
              <a:endPara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0" y="5181600"/>
            <a:ext cx="4121150" cy="1098550"/>
            <a:chOff x="-135288" y="4651605"/>
            <a:chExt cx="4950325" cy="1863939"/>
          </a:xfrm>
        </p:grpSpPr>
        <p:sp>
          <p:nvSpPr>
            <p:cNvPr id="30" name="Freeform: Shape 29"/>
            <p:cNvSpPr/>
            <p:nvPr/>
          </p:nvSpPr>
          <p:spPr>
            <a:xfrm flipH="1">
              <a:off x="427250" y="4651605"/>
              <a:ext cx="4387787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-135288" y="4651605"/>
              <a:ext cx="4584199" cy="18450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Hình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tròn</a:t>
              </a:r>
              <a:endPara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8200" y="3505200"/>
            <a:ext cx="3733800" cy="1141413"/>
            <a:chOff x="7363195" y="2465042"/>
            <a:chExt cx="4410376" cy="1864387"/>
          </a:xfrm>
        </p:grpSpPr>
        <p:sp>
          <p:nvSpPr>
            <p:cNvPr id="58" name="Freeform: Shape 57"/>
            <p:cNvSpPr/>
            <p:nvPr/>
          </p:nvSpPr>
          <p:spPr>
            <a:xfrm flipH="1">
              <a:off x="7378196" y="2465042"/>
              <a:ext cx="4395375" cy="1864387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7363195" y="2485786"/>
              <a:ext cx="4035344" cy="184364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Hình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vuông</a:t>
              </a:r>
              <a:endPara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412038" y="5181600"/>
            <a:ext cx="4017962" cy="1098550"/>
            <a:chOff x="7386970" y="4651605"/>
            <a:chExt cx="4403728" cy="1863939"/>
          </a:xfrm>
        </p:grpSpPr>
        <p:sp>
          <p:nvSpPr>
            <p:cNvPr id="59" name="Freeform: Shape 58"/>
            <p:cNvSpPr/>
            <p:nvPr/>
          </p:nvSpPr>
          <p:spPr>
            <a:xfrm>
              <a:off x="7386970" y="4651605"/>
              <a:ext cx="4386329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7755832" y="4651605"/>
              <a:ext cx="4034866" cy="18450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hình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nhất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định</a:t>
              </a:r>
              <a:endPara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66800" y="457200"/>
            <a:ext cx="9372600" cy="1506538"/>
            <a:chOff x="150128" y="102542"/>
            <a:chExt cx="11127473" cy="2009400"/>
          </a:xfrm>
        </p:grpSpPr>
        <p:grpSp>
          <p:nvGrpSpPr>
            <p:cNvPr id="33806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3809" name="Picture 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912" y="360863"/>
                <a:ext cx="9698389" cy="16198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Không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khí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dạng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như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thế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nào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?</a:t>
                </a:r>
              </a:p>
            </p:txBody>
          </p:sp>
        </p:grpSp>
        <p:pic>
          <p:nvPicPr>
            <p:cNvPr id="33807" name="Picture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-5400000">
              <a:off x="-165942" y="418612"/>
              <a:ext cx="2009400" cy="13772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506343" y="703880"/>
              <a:ext cx="910326" cy="76861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kumimoji="0" lang="en-US" sz="3150" b="1" kern="1200" cap="none" spc="0" normalizeH="0" baseline="0" noProof="0" dirty="0">
                  <a:latin typeface="+mj-lt"/>
                  <a:ea typeface="+mn-ea"/>
                  <a:cs typeface="+mn-cs"/>
                </a:rPr>
                <a:t>01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6019800" y="5181600"/>
            <a:ext cx="1066800" cy="9906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GB" altLang="en-US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/>
          <p:nvPr/>
        </p:nvSpPr>
        <p:spPr>
          <a:xfrm>
            <a:off x="1524000" y="1066800"/>
            <a:ext cx="9756775" cy="2784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</a:p>
          <a:p>
            <a:pPr algn="ctr" eaLnBrk="1" hangingPunct="1">
              <a:buNone/>
            </a:pPr>
            <a:endParaRPr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ví dụ chứng tỏ không khí ở xung quanh ta v</a:t>
            </a:r>
            <a:r>
              <a:rPr sz="33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khí có trong những chỗ rỗng của mọi vật. </a:t>
            </a:r>
          </a:p>
          <a:p>
            <a:pPr eaLnBrk="1" hangingPunct="1">
              <a:buNone/>
            </a:pPr>
            <a:endParaRPr sz="33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Hình ảnh 6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3581400"/>
            <a:ext cx="2123440" cy="26263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088" y="5176838"/>
            <a:ext cx="1584325" cy="855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3888" y="5181600"/>
            <a:ext cx="1584325" cy="849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5475" y="3544888"/>
            <a:ext cx="1579563" cy="855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8963" y="3544888"/>
            <a:ext cx="1570037" cy="855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8288" y="4208463"/>
            <a:ext cx="1169987" cy="10969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7415213" y="3505200"/>
            <a:ext cx="3862387" cy="1066800"/>
            <a:chOff x="418429" y="2465042"/>
            <a:chExt cx="4396608" cy="1871084"/>
          </a:xfrm>
        </p:grpSpPr>
        <p:sp>
          <p:nvSpPr>
            <p:cNvPr id="26" name="Freeform: Shape 25"/>
            <p:cNvSpPr/>
            <p:nvPr/>
          </p:nvSpPr>
          <p:spPr>
            <a:xfrm>
              <a:off x="418429" y="2465042"/>
              <a:ext cx="4396608" cy="1865515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765387" y="2492886"/>
              <a:ext cx="4035193" cy="184324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khí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vị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.</a:t>
              </a:r>
              <a:endPara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600" y="5181600"/>
            <a:ext cx="3892550" cy="1098550"/>
            <a:chOff x="139306" y="4651605"/>
            <a:chExt cx="4675731" cy="1863939"/>
          </a:xfrm>
        </p:grpSpPr>
        <p:sp>
          <p:nvSpPr>
            <p:cNvPr id="30" name="Freeform: Shape 29"/>
            <p:cNvSpPr/>
            <p:nvPr/>
          </p:nvSpPr>
          <p:spPr>
            <a:xfrm flipH="1">
              <a:off x="427249" y="4651605"/>
              <a:ext cx="438778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139306" y="4651605"/>
              <a:ext cx="4584200" cy="18450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khí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trong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suốt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màu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.</a:t>
              </a:r>
              <a:endPara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8200" y="3505200"/>
            <a:ext cx="3733800" cy="1141413"/>
            <a:chOff x="7363195" y="2465042"/>
            <a:chExt cx="4410376" cy="1864387"/>
          </a:xfrm>
        </p:grpSpPr>
        <p:sp>
          <p:nvSpPr>
            <p:cNvPr id="58" name="Freeform: Shape 57"/>
            <p:cNvSpPr/>
            <p:nvPr/>
          </p:nvSpPr>
          <p:spPr>
            <a:xfrm flipH="1">
              <a:off x="7378196" y="2465042"/>
              <a:ext cx="4395375" cy="1864387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7363195" y="2485786"/>
              <a:ext cx="4035344" cy="184364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khí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mùi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.</a:t>
              </a:r>
              <a:endPara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412038" y="5181600"/>
            <a:ext cx="4017962" cy="1098550"/>
            <a:chOff x="7386970" y="4651605"/>
            <a:chExt cx="4403728" cy="1863939"/>
          </a:xfrm>
        </p:grpSpPr>
        <p:sp>
          <p:nvSpPr>
            <p:cNvPr id="59" name="Freeform: Shape 58"/>
            <p:cNvSpPr/>
            <p:nvPr/>
          </p:nvSpPr>
          <p:spPr>
            <a:xfrm>
              <a:off x="7386970" y="4651605"/>
              <a:ext cx="4386329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7755832" y="4651605"/>
              <a:ext cx="4034866" cy="18450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ý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trên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đều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.</a:t>
              </a:r>
              <a:endPara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66800" y="457200"/>
            <a:ext cx="9372600" cy="1506538"/>
            <a:chOff x="150128" y="102542"/>
            <a:chExt cx="11127473" cy="2009400"/>
          </a:xfrm>
        </p:grpSpPr>
        <p:grpSp>
          <p:nvGrpSpPr>
            <p:cNvPr id="35854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5857" name="Picture 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912" y="360863"/>
                <a:ext cx="9983749" cy="16198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Ta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không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nhận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biết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không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khí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vì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</p:txBody>
          </p:sp>
        </p:grpSp>
        <p:pic>
          <p:nvPicPr>
            <p:cNvPr id="35855" name="Picture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-5400000">
              <a:off x="-165942" y="418612"/>
              <a:ext cx="2009400" cy="13772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506343" y="703880"/>
              <a:ext cx="910326" cy="76861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kumimoji="0" lang="en-US" sz="3150" b="1" kern="1200" cap="none" spc="0" normalizeH="0" baseline="0" noProof="0" dirty="0"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6019800" y="5181600"/>
            <a:ext cx="1066800" cy="9906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GB" altLang="en-US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088" y="5176838"/>
            <a:ext cx="1584325" cy="855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3888" y="5181600"/>
            <a:ext cx="1584325" cy="849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5475" y="3544888"/>
            <a:ext cx="1579563" cy="855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8963" y="3544888"/>
            <a:ext cx="1570037" cy="855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8288" y="4208463"/>
            <a:ext cx="1169987" cy="10969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7415213" y="3505200"/>
            <a:ext cx="3862387" cy="1066800"/>
            <a:chOff x="418429" y="2465042"/>
            <a:chExt cx="4396608" cy="1871084"/>
          </a:xfrm>
        </p:grpSpPr>
        <p:sp>
          <p:nvSpPr>
            <p:cNvPr id="26" name="Freeform: Shape 25"/>
            <p:cNvSpPr/>
            <p:nvPr/>
          </p:nvSpPr>
          <p:spPr>
            <a:xfrm>
              <a:off x="418429" y="2465042"/>
              <a:ext cx="4396608" cy="1865515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765387" y="2492886"/>
              <a:ext cx="4035193" cy="184324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Bịt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mũi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ta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cảm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thấy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khó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chịu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.</a:t>
              </a:r>
              <a:endPara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600" y="5181600"/>
            <a:ext cx="3892550" cy="1098550"/>
            <a:chOff x="139306" y="4651605"/>
            <a:chExt cx="4675732" cy="1863939"/>
          </a:xfrm>
        </p:grpSpPr>
        <p:sp>
          <p:nvSpPr>
            <p:cNvPr id="30" name="Freeform: Shape 29"/>
            <p:cNvSpPr/>
            <p:nvPr/>
          </p:nvSpPr>
          <p:spPr>
            <a:xfrm flipH="1">
              <a:off x="427249" y="4651605"/>
              <a:ext cx="4387789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b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đều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139306" y="4651605"/>
              <a:ext cx="4584201" cy="18450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8200" y="3505200"/>
            <a:ext cx="3733800" cy="1141413"/>
            <a:chOff x="7363195" y="2465042"/>
            <a:chExt cx="4410376" cy="1864387"/>
          </a:xfrm>
        </p:grpSpPr>
        <p:sp>
          <p:nvSpPr>
            <p:cNvPr id="58" name="Freeform: Shape 57"/>
            <p:cNvSpPr/>
            <p:nvPr/>
          </p:nvSpPr>
          <p:spPr>
            <a:xfrm flipH="1">
              <a:off x="7378196" y="2465042"/>
              <a:ext cx="4395375" cy="1864387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7363195" y="2485786"/>
              <a:ext cx="4035344" cy="184364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Bơm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xe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.</a:t>
              </a:r>
              <a:endPara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412038" y="5181600"/>
            <a:ext cx="4017962" cy="1098550"/>
            <a:chOff x="7386970" y="4651605"/>
            <a:chExt cx="4403728" cy="1863939"/>
          </a:xfrm>
        </p:grpSpPr>
        <p:sp>
          <p:nvSpPr>
            <p:cNvPr id="59" name="Freeform: Shape 58"/>
            <p:cNvSpPr/>
            <p:nvPr/>
          </p:nvSpPr>
          <p:spPr>
            <a:xfrm>
              <a:off x="7386970" y="4651605"/>
              <a:ext cx="4386329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7755832" y="4651605"/>
              <a:ext cx="4034866" cy="18450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b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đều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sai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.</a:t>
              </a:r>
              <a:endPara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66800" y="457200"/>
            <a:ext cx="9372600" cy="1506538"/>
            <a:chOff x="150128" y="102542"/>
            <a:chExt cx="11127473" cy="2009400"/>
          </a:xfrm>
        </p:grpSpPr>
        <p:grpSp>
          <p:nvGrpSpPr>
            <p:cNvPr id="37902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7905" name="Picture 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912" y="360863"/>
                <a:ext cx="9983749" cy="16198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Hoạt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động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nào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chứng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tỏ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không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khí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thể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bị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nén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lại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hoặc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giãn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ra ?</a:t>
                </a:r>
              </a:p>
            </p:txBody>
          </p:sp>
        </p:grpSp>
        <p:pic>
          <p:nvPicPr>
            <p:cNvPr id="37903" name="Picture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-5400000">
              <a:off x="-165942" y="418612"/>
              <a:ext cx="2009400" cy="13772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506343" y="703880"/>
              <a:ext cx="910326" cy="76861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kumimoji="0" lang="en-US" sz="3150" b="1" kern="1200" cap="none" spc="0" normalizeH="0" baseline="0" noProof="0" dirty="0">
                  <a:latin typeface="+mj-lt"/>
                  <a:ea typeface="+mn-ea"/>
                  <a:cs typeface="+mn-cs"/>
                </a:rPr>
                <a:t>03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4800600" y="5105400"/>
            <a:ext cx="1066800" cy="9906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GB" altLang="en-US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088" y="5176838"/>
            <a:ext cx="1584325" cy="855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3888" y="5181600"/>
            <a:ext cx="1584325" cy="849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5475" y="3544888"/>
            <a:ext cx="1579563" cy="855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8963" y="3544888"/>
            <a:ext cx="1570037" cy="855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8288" y="4208463"/>
            <a:ext cx="1169987" cy="10969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7415213" y="3505200"/>
            <a:ext cx="3862387" cy="1066800"/>
            <a:chOff x="418429" y="2465042"/>
            <a:chExt cx="4396608" cy="1871084"/>
          </a:xfrm>
        </p:grpSpPr>
        <p:sp>
          <p:nvSpPr>
            <p:cNvPr id="26" name="Freeform: Shape 25"/>
            <p:cNvSpPr/>
            <p:nvPr/>
          </p:nvSpPr>
          <p:spPr>
            <a:xfrm>
              <a:off x="418429" y="2465042"/>
              <a:ext cx="4396608" cy="1865515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765387" y="2492886"/>
              <a:ext cx="4035193" cy="184324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bị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nén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lại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giãn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ra.</a:t>
              </a:r>
              <a:endPara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600" y="5181600"/>
            <a:ext cx="3892550" cy="1098550"/>
            <a:chOff x="139306" y="4651605"/>
            <a:chExt cx="4675731" cy="1863939"/>
          </a:xfrm>
        </p:grpSpPr>
        <p:sp>
          <p:nvSpPr>
            <p:cNvPr id="30" name="Freeform: Shape 29"/>
            <p:cNvSpPr/>
            <p:nvPr/>
          </p:nvSpPr>
          <p:spPr>
            <a:xfrm flipH="1">
              <a:off x="427249" y="4651605"/>
              <a:ext cx="438778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139306" y="4651605"/>
              <a:ext cx="4584200" cy="18450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dạng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nhất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định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.</a:t>
              </a:r>
              <a:endPara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8200" y="3505200"/>
            <a:ext cx="3733800" cy="1141413"/>
            <a:chOff x="7363195" y="2465042"/>
            <a:chExt cx="4410376" cy="1864387"/>
          </a:xfrm>
        </p:grpSpPr>
        <p:sp>
          <p:nvSpPr>
            <p:cNvPr id="58" name="Freeform: Shape 57"/>
            <p:cNvSpPr/>
            <p:nvPr/>
          </p:nvSpPr>
          <p:spPr>
            <a:xfrm flipH="1">
              <a:off x="7378196" y="2465042"/>
              <a:ext cx="4395375" cy="1864387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7363195" y="2485786"/>
              <a:ext cx="4035344" cy="184364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Trong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suốt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màu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mùi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vị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.</a:t>
              </a:r>
              <a:endPara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412038" y="5181600"/>
            <a:ext cx="4017962" cy="1098550"/>
            <a:chOff x="7386970" y="4651605"/>
            <a:chExt cx="4403728" cy="1863939"/>
          </a:xfrm>
        </p:grpSpPr>
        <p:sp>
          <p:nvSpPr>
            <p:cNvPr id="59" name="Freeform: Shape 58"/>
            <p:cNvSpPr/>
            <p:nvPr/>
          </p:nvSpPr>
          <p:spPr>
            <a:xfrm>
              <a:off x="7386970" y="4651605"/>
              <a:ext cx="4386329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7755832" y="4651605"/>
              <a:ext cx="4034866" cy="18450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Tất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cả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những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chất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trên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.</a:t>
              </a:r>
              <a:endPara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66800" y="457200"/>
            <a:ext cx="9372600" cy="1506538"/>
            <a:chOff x="150128" y="102542"/>
            <a:chExt cx="11127473" cy="2009400"/>
          </a:xfrm>
        </p:grpSpPr>
        <p:grpSp>
          <p:nvGrpSpPr>
            <p:cNvPr id="3995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9953" name="Picture 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912" y="360863"/>
                <a:ext cx="9983749" cy="16198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chất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nào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sau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đây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của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không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khí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+mj-lt"/>
                    <a:ea typeface="+mn-ea"/>
                    <a:cs typeface="+mn-cs"/>
                  </a:rPr>
                  <a:t> ?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39951" name="Picture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-5400000">
              <a:off x="-165942" y="418612"/>
              <a:ext cx="2009400" cy="13772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506343" y="703880"/>
              <a:ext cx="910326" cy="76861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kumimoji="0" lang="en-US" sz="3150" b="1" kern="1200" cap="none" spc="0" normalizeH="0" baseline="0" noProof="0" dirty="0">
                  <a:latin typeface="+mj-lt"/>
                  <a:ea typeface="+mn-ea"/>
                  <a:cs typeface="+mn-cs"/>
                </a:rPr>
                <a:t>04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6019800" y="5181600"/>
            <a:ext cx="1066800" cy="9906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GB" altLang="en-US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/>
          <p:nvPr/>
        </p:nvSpPr>
        <p:spPr>
          <a:xfrm>
            <a:off x="5181600" y="685800"/>
            <a:ext cx="19367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VỞ</a:t>
            </a:r>
            <a:endParaRPr lang="vi-VN" altLang="en-US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87" name="Text Box 2"/>
          <p:cNvSpPr txBox="1"/>
          <p:nvPr/>
        </p:nvSpPr>
        <p:spPr>
          <a:xfrm>
            <a:off x="1905000" y="1371600"/>
            <a:ext cx="8183563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... ng</a:t>
            </a:r>
            <a:r>
              <a:rPr lang="vi-VN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... tháng 12 năm 2021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khí có những tính chất gì?</a:t>
            </a:r>
            <a:endParaRPr lang="vi-VN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2940050"/>
            <a:ext cx="9220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fr-FR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fr-FR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fr-FR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suốt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giãn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ra.</a:t>
            </a: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/>
          </p:cNvSpPr>
          <p:nvPr>
            <p:ph type="subTitle" idx="4294967295"/>
          </p:nvPr>
        </p:nvSpPr>
        <p:spPr>
          <a:xfrm>
            <a:off x="1600200" y="1028700"/>
            <a:ext cx="8991600" cy="3314700"/>
          </a:xfrm>
          <a:ln/>
        </p:spPr>
        <p:txBody>
          <a:bodyPr vert="horz" wrap="square" lIns="91440" tIns="45720" rIns="91440" bIns="45720" anchor="t" anchorCtr="0"/>
          <a:lstStyle/>
          <a:p>
            <a:pPr algn="l" eaLnBrk="1" hangingPunct="1">
              <a:lnSpc>
                <a:spcPct val="90000"/>
              </a:lnSpc>
              <a:buClrTx/>
              <a:buSzTx/>
            </a:pPr>
            <a:endParaRPr sz="700" dirty="0">
              <a:latin typeface=".VnTime" panose="020B7200000000000000" pitchFamily="34" charset="0"/>
              <a:ea typeface="+mn-ea"/>
              <a:cs typeface="+mn-cs"/>
            </a:endParaRPr>
          </a:p>
          <a:p>
            <a:pPr marL="0" indent="0" algn="ctr" eaLnBrk="1" hangingPunct="1">
              <a:lnSpc>
                <a:spcPct val="90000"/>
              </a:lnSpc>
              <a:buClrTx/>
              <a:buSzTx/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NHIỆM VỤ SAU BÀI HỌC</a:t>
            </a:r>
            <a:endParaRPr sz="4000" b="1" dirty="0">
              <a:solidFill>
                <a:srgbClr val="C00000"/>
              </a:solidFill>
              <a:latin typeface=".VnTime" panose="020B7200000000000000" pitchFamily="34" charset="0"/>
              <a:ea typeface="+mn-ea"/>
              <a:cs typeface="+mn-cs"/>
            </a:endParaRPr>
          </a:p>
          <a:p>
            <a:pPr algn="l" eaLnBrk="1" hangingPunct="1">
              <a:lnSpc>
                <a:spcPct val="90000"/>
              </a:lnSpc>
              <a:buClrTx/>
              <a:buSzTx/>
            </a:pPr>
            <a:endParaRPr b="1" dirty="0">
              <a:latin typeface=".VnTime" panose="020B7200000000000000" pitchFamily="34" charset="0"/>
              <a:ea typeface="+mn-ea"/>
              <a:cs typeface="+mn-cs"/>
            </a:endParaRPr>
          </a:p>
          <a:p>
            <a:pPr algn="l" eaLnBrk="1" hangingPunct="1">
              <a:lnSpc>
                <a:spcPct val="90000"/>
              </a:lnSpc>
              <a:buClrTx/>
              <a:buSzTx/>
              <a:buFontTx/>
              <a:buChar char="-"/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Xem lại bài, học thuộc mục bạn cần biết.</a:t>
            </a:r>
          </a:p>
          <a:p>
            <a:pPr algn="l" eaLnBrk="1" hangingPunct="1">
              <a:lnSpc>
                <a:spcPct val="90000"/>
              </a:lnSpc>
              <a:buClrTx/>
              <a:buSzTx/>
              <a:buFontTx/>
              <a:buChar char="-"/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Chuẩn bị </a:t>
            </a:r>
            <a:r>
              <a:rPr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khí gồm những thành phần nào</a:t>
            </a:r>
            <a:r>
              <a:rPr i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2743200"/>
            <a:ext cx="9144000" cy="1016000"/>
          </a:xfrm>
          <a:prstGeom prst="rect">
            <a:avLst/>
          </a:prstGeom>
          <a:noFill/>
        </p:spPr>
        <p:txBody>
          <a:bodyPr numCol="1">
            <a:prstTxWarp prst="textChevron">
              <a:avLst/>
            </a:prstTxWarp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endParaRPr kumimoji="0" lang="en-US" sz="6000" b="1" kern="1200" cap="none" spc="0" normalizeH="0" baseline="0" noProof="0" dirty="0">
              <a:solidFill>
                <a:srgbClr val="00B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7997" y="2514779"/>
            <a:ext cx="8754745" cy="175323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 bwMode="auto">
          <a:xfrm>
            <a:off x="762000" y="1066800"/>
            <a:ext cx="10668000" cy="14700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 ng</a:t>
            </a:r>
            <a:r>
              <a:rPr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  tháng 12 năm 2021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Khoa học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KHÍ CÓ NHỮNG TÍNH CHẤT GÌ?</a:t>
            </a:r>
            <a:endParaRPr lang="vi-VN" altLang="x-none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15665" y="519430"/>
            <a:ext cx="4697095" cy="71945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37743" y="1905000"/>
            <a:ext cx="9253604" cy="1005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được không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637743" y="3266440"/>
            <a:ext cx="9216947" cy="910590"/>
          </a:xfrm>
          <a:prstGeom prst="rect">
            <a:avLst/>
          </a:prstGeom>
          <a:solidFill>
            <a:srgbClr val="66FFFF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41" name="Text Box 1"/>
          <p:cNvSpPr txBox="1"/>
          <p:nvPr/>
        </p:nvSpPr>
        <p:spPr>
          <a:xfrm>
            <a:off x="1600200" y="3276600"/>
            <a:ext cx="9107488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- Nắm được các ứng dụng một số tính chất của không khí trong đời sống.</a:t>
            </a:r>
            <a:endParaRPr lang="en-US" altLang="vi-VN" sz="2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962400" y="2057400"/>
            <a:ext cx="47707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0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sym typeface="+mn-ea"/>
              </a:rPr>
              <a:t>KHÁM PHÁ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62200" y="2057400"/>
            <a:ext cx="7924800" cy="20574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vi-VN" alt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Hoạt động 1: Các tính chất của không khí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/>
          <p:nvPr/>
        </p:nvSpPr>
        <p:spPr>
          <a:xfrm>
            <a:off x="1524000" y="1752600"/>
            <a:ext cx="93764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Đôi khi ngửi thấy mùi hương thơm hay một mùi khó chịu, đó có phải l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mùi của không khí không? 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3048000"/>
            <a:ext cx="93002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Đó không phải l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mùi của không khí m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mùi của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chất khác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lẫn v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không khí.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7" name="Rectangle 8"/>
          <p:cNvSpPr/>
          <p:nvPr/>
        </p:nvSpPr>
        <p:spPr>
          <a:xfrm>
            <a:off x="1600200" y="914083"/>
            <a:ext cx="87630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về m</a:t>
            </a:r>
            <a:r>
              <a:rPr lang="en-US" alt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sắc, mùi vị của không khí</a:t>
            </a:r>
            <a:endParaRPr lang="en-US" altLang="en-US"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: Rounded Corners 2"/>
          <p:cNvSpPr/>
          <p:nvPr/>
        </p:nvSpPr>
        <p:spPr bwMode="auto">
          <a:xfrm>
            <a:off x="1524000" y="4648200"/>
            <a:ext cx="9453245" cy="7480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khí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suốt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mùi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vị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367" grpId="0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Kết quả hình ảnh cho hình bong bó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584325"/>
            <a:ext cx="4580890" cy="319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1447800" y="2699703"/>
            <a:ext cx="4724400" cy="1814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quả bóng 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có hình dạng v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kích thước to nhỏ khác nhau,  mang hình các con vật khác nhau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8" name="Rectangle 3"/>
          <p:cNvSpPr/>
          <p:nvPr/>
        </p:nvSpPr>
        <p:spPr>
          <a:xfrm>
            <a:off x="1828800" y="838200"/>
            <a:ext cx="7315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về hình dạng của không khí</a:t>
            </a:r>
            <a:endParaRPr lang="en-US" altLang="en-US" dirty="0">
              <a:latin typeface=".VnTime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283" y="4839970"/>
            <a:ext cx="9144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KHÍ CÓ HÌNH DẠNG NHẤT ĐỊNH KHÔNG?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1584008"/>
            <a:ext cx="4724400" cy="953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dạng của những quả bóng thế 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: Rounded Corners 8"/>
          <p:cNvSpPr/>
          <p:nvPr/>
        </p:nvSpPr>
        <p:spPr bwMode="auto">
          <a:xfrm>
            <a:off x="2819400" y="5410200"/>
            <a:ext cx="6358890" cy="6229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khí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6388" grpId="0"/>
      <p:bldP spid="5" grpId="0"/>
      <p:bldP spid="5" grpId="1"/>
      <p:bldP spid="8" grpId="0" bldLvl="0" animBg="1"/>
      <p:bldP spid="8" grpId="1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/>
          <p:nvPr/>
        </p:nvSpPr>
        <p:spPr>
          <a:xfrm>
            <a:off x="1974850" y="4705350"/>
            <a:ext cx="8763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23555" name="Text Box 4"/>
          <p:cNvSpPr txBox="1"/>
          <p:nvPr/>
        </p:nvSpPr>
        <p:spPr>
          <a:xfrm>
            <a:off x="9753600" y="3810000"/>
            <a:ext cx="8382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endParaRPr lang="vi-VN" altLang="en-US" sz="7200" dirty="0">
              <a:latin typeface="Times New Roman" panose="02020603050405020304" pitchFamily="18" charset="0"/>
            </a:endParaRPr>
          </a:p>
        </p:txBody>
      </p:sp>
      <p:pic>
        <p:nvPicPr>
          <p:cNvPr id="9" name="Picture 6" descr="Anh 2"/>
          <p:cNvPicPr>
            <a:picLocks noChangeAspect="1"/>
          </p:cNvPicPr>
          <p:nvPr/>
        </p:nvPicPr>
        <p:blipFill>
          <a:blip r:embed="rId3">
            <a:lum bright="-23999" contrast="66000"/>
          </a:blip>
          <a:stretch>
            <a:fillRect/>
          </a:stretch>
        </p:blipFill>
        <p:spPr>
          <a:xfrm>
            <a:off x="6324600" y="2133600"/>
            <a:ext cx="4667885" cy="3698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TextBox 14"/>
          <p:cNvSpPr txBox="1"/>
          <p:nvPr/>
        </p:nvSpPr>
        <p:spPr>
          <a:xfrm>
            <a:off x="1524000" y="3271520"/>
            <a:ext cx="49530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Hình 2b: Bịt kín ở đầu dưới, dùng tay ấn thân bơm v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sâu trong bơm tiêm.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9" name="TextBox 16"/>
          <p:cNvSpPr txBox="1"/>
          <p:nvPr/>
        </p:nvSpPr>
        <p:spPr>
          <a:xfrm>
            <a:off x="1524000" y="5181283"/>
            <a:ext cx="44958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Hình 2c: Thả tay ra cho thân bơm về vị trí ban đầu.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1600200" y="837883"/>
            <a:ext cx="10058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Tìm hiểu về tính chất nén lại hoặc giãn ra của không khí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1524000" y="1753870"/>
            <a:ext cx="4953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Hình 2a: Chiếc bơm tiêm đã được bịt kín ở đầu dưới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7391400" y="1752600"/>
            <a:ext cx="1355725" cy="52197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nén v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8915083" y="1752600"/>
            <a:ext cx="1227137" cy="52197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giãn ra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/>
      <p:bldP spid="8" grpId="0"/>
      <p:bldP spid="10" grpId="0"/>
      <p:bldP spid="11" grpId="0" bldLvl="0" animBg="1"/>
      <p:bldP spid="12" grpId="0" bldLvl="0" animBg="1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731</Words>
  <Application>Microsoft Office PowerPoint</Application>
  <PresentationFormat>Widescreen</PresentationFormat>
  <Paragraphs>100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.VnTime</vt:lpstr>
      <vt:lpstr>Arial</vt:lpstr>
      <vt:lpstr>Calibri</vt:lpstr>
      <vt:lpstr>Comic Sans MS</vt:lpstr>
      <vt:lpstr>Tahoma</vt:lpstr>
      <vt:lpstr>Times New Roman</vt:lpstr>
      <vt:lpstr>Verdana</vt:lpstr>
      <vt:lpstr>Wingdings</vt:lpstr>
      <vt:lpstr>Crayons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238</cp:revision>
  <dcterms:created xsi:type="dcterms:W3CDTF">2021-12-14T13:12:39Z</dcterms:created>
  <dcterms:modified xsi:type="dcterms:W3CDTF">2021-12-22T14:34:06Z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D88BA81AD19A43A69D0B3E76DF351B85</vt:lpwstr>
  </property>
  <property fmtid="{D5CDD505-2E9C-101B-9397-08002B2CF9AE}" pid="3" name="KSOProductBuildVer">
    <vt:lpwstr>1033-11.2.0.10382</vt:lpwstr>
  </property>
</Properties>
</file>