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19"/>
  </p:notesMasterIdLst>
  <p:sldIdLst>
    <p:sldId id="257" r:id="rId4"/>
    <p:sldId id="762" r:id="rId5"/>
    <p:sldId id="321" r:id="rId6"/>
    <p:sldId id="322" r:id="rId7"/>
    <p:sldId id="277" r:id="rId8"/>
    <p:sldId id="300" r:id="rId9"/>
    <p:sldId id="323" r:id="rId10"/>
    <p:sldId id="294" r:id="rId11"/>
    <p:sldId id="316" r:id="rId12"/>
    <p:sldId id="324" r:id="rId13"/>
    <p:sldId id="318" r:id="rId14"/>
    <p:sldId id="270" r:id="rId15"/>
    <p:sldId id="301" r:id="rId16"/>
    <p:sldId id="763"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2023/2/6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2023/2/6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2" name="TextBox 1">
            <a:extLst>
              <a:ext uri="{FF2B5EF4-FFF2-40B4-BE49-F238E27FC236}">
                <a16:creationId xmlns:a16="http://schemas.microsoft.com/office/drawing/2014/main" id="{5209DCD1-1CBF-4B2D-BD52-33834E0FF375}"/>
              </a:ext>
            </a:extLst>
          </p:cNvPr>
          <p:cNvSpPr txBox="1"/>
          <p:nvPr/>
        </p:nvSpPr>
        <p:spPr>
          <a:xfrm>
            <a:off x="3344273" y="1115454"/>
            <a:ext cx="5503454" cy="523220"/>
          </a:xfrm>
          <a:prstGeom prst="rect">
            <a:avLst/>
          </a:prstGeom>
          <a:noFill/>
        </p:spPr>
        <p:txBody>
          <a:bodyPr wrap="square" rtlCol="0">
            <a:spAutoFit/>
          </a:bodyPr>
          <a:lstStyle/>
          <a:p>
            <a:pPr algn="ctr"/>
            <a:r>
              <a:rPr lang="en-US" sz="2800" dirty="0" err="1">
                <a:solidFill>
                  <a:srgbClr val="002060"/>
                </a:solidFill>
              </a:rPr>
              <a:t>Thứ</a:t>
            </a:r>
            <a:r>
              <a:rPr lang="en-US" sz="2800" dirty="0">
                <a:solidFill>
                  <a:srgbClr val="002060"/>
                </a:solidFill>
              </a:rPr>
              <a:t>…..</a:t>
            </a:r>
            <a:r>
              <a:rPr lang="en-US" sz="2800" dirty="0" err="1">
                <a:solidFill>
                  <a:srgbClr val="002060"/>
                </a:solidFill>
              </a:rPr>
              <a:t>ngày</a:t>
            </a:r>
            <a:r>
              <a:rPr lang="en-US" sz="2800" dirty="0">
                <a:solidFill>
                  <a:srgbClr val="002060"/>
                </a:solidFill>
              </a:rPr>
              <a:t>…..</a:t>
            </a:r>
            <a:r>
              <a:rPr lang="en-US" sz="2800" dirty="0" err="1">
                <a:solidFill>
                  <a:srgbClr val="002060"/>
                </a:solidFill>
              </a:rPr>
              <a:t>tháng</a:t>
            </a:r>
            <a:r>
              <a:rPr lang="en-US" sz="2800" dirty="0">
                <a:solidFill>
                  <a:srgbClr val="002060"/>
                </a:solidFill>
              </a:rPr>
              <a:t>……</a:t>
            </a:r>
            <a:r>
              <a:rPr lang="en-US" sz="2800" dirty="0" err="1">
                <a:solidFill>
                  <a:srgbClr val="002060"/>
                </a:solidFill>
              </a:rPr>
              <a:t>năm</a:t>
            </a:r>
            <a:r>
              <a:rPr lang="en-US" sz="2800" dirty="0">
                <a:solidFill>
                  <a:srgbClr val="002060"/>
                </a:solidFill>
              </a:rPr>
              <a:t> 2023</a:t>
            </a:r>
          </a:p>
        </p:txBody>
      </p:sp>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
        <p:nvSpPr>
          <p:cNvPr id="2" name="Rectangle: Rounded Corners 1">
            <a:extLst>
              <a:ext uri="{FF2B5EF4-FFF2-40B4-BE49-F238E27FC236}">
                <a16:creationId xmlns:a16="http://schemas.microsoft.com/office/drawing/2014/main" id="{326E131D-487E-A125-957E-441D2DC9DC9A}"/>
              </a:ext>
            </a:extLst>
          </p:cNvPr>
          <p:cNvSpPr/>
          <p:nvPr/>
        </p:nvSpPr>
        <p:spPr>
          <a:xfrm>
            <a:off x="1333500" y="422600"/>
            <a:ext cx="2686050" cy="114748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NHÓM 4</a:t>
            </a: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E8E72-1F66-B803-D603-48BDDD780D5F}"/>
              </a:ext>
            </a:extLst>
          </p:cNvPr>
          <p:cNvSpPr txBox="1"/>
          <p:nvPr/>
        </p:nvSpPr>
        <p:spPr>
          <a:xfrm>
            <a:off x="885826" y="2457450"/>
            <a:ext cx="10668000" cy="1354217"/>
          </a:xfrm>
          <a:prstGeom prst="rect">
            <a:avLst/>
          </a:prstGeom>
          <a:noFill/>
        </p:spPr>
        <p:txBody>
          <a:bodyPr wrap="square" rtlCol="0">
            <a:spAutoFit/>
          </a:bodyPr>
          <a:lstStyle/>
          <a:p>
            <a:pPr algn="just"/>
            <a:r>
              <a:rPr lang="nl-NL" sz="3200" b="1" dirty="0">
                <a:solidFill>
                  <a:schemeClr val="accent1"/>
                </a:solidFill>
                <a:effectLst/>
                <a:latin typeface="Times New Roman" panose="02020603050405020304" pitchFamily="18" charset="0"/>
                <a:ea typeface="Times New Roman" panose="02020603050405020304" pitchFamily="18" charset="0"/>
              </a:rPr>
              <a:t>   HS giới thiệu tranh, ảnh, bài thơ, ... về Bác Hồ đã sưu tầm . Nêu nội dung của mỗi tác phẩm tìm được trước lớp</a:t>
            </a:r>
            <a:endParaRPr lang="en-US" sz="3200" b="1" dirty="0">
              <a:solidFill>
                <a:schemeClr val="accent1"/>
              </a:solidFill>
              <a:effectLst/>
              <a:latin typeface="Times New Roman" panose="02020603050405020304" pitchFamily="18" charset="0"/>
              <a:ea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70C61C6C-9E99-08E5-EE26-82BCBE2DB4A0}"/>
              </a:ext>
            </a:extLst>
          </p:cNvPr>
          <p:cNvSpPr/>
          <p:nvPr/>
        </p:nvSpPr>
        <p:spPr>
          <a:xfrm>
            <a:off x="3543300" y="514350"/>
            <a:ext cx="4000500" cy="124777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VẬN DỤNG</a:t>
            </a:r>
          </a:p>
        </p:txBody>
      </p:sp>
    </p:spTree>
    <p:extLst>
      <p:ext uri="{BB962C8B-B14F-4D97-AF65-F5344CB8AC3E}">
        <p14:creationId xmlns:p14="http://schemas.microsoft.com/office/powerpoint/2010/main" val="363884968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88ED1-25A1-FFA0-BBD5-2235CECDC694}"/>
              </a:ext>
            </a:extLst>
          </p:cNvPr>
          <p:cNvSpPr txBox="1"/>
          <p:nvPr/>
        </p:nvSpPr>
        <p:spPr>
          <a:xfrm>
            <a:off x="3990975" y="800100"/>
            <a:ext cx="3609975" cy="523220"/>
          </a:xfrm>
          <a:prstGeom prst="rect">
            <a:avLst/>
          </a:prstGeom>
          <a:noFill/>
        </p:spPr>
        <p:txBody>
          <a:bodyPr wrap="square" rtlCol="0">
            <a:spAutoFit/>
          </a:bodyPr>
          <a:lstStyle/>
          <a:p>
            <a:r>
              <a:rPr lang="nl-NL" sz="2800" b="1" dirty="0">
                <a:effectLst/>
                <a:latin typeface="Times New Roman" panose="02020603050405020304" pitchFamily="18" charset="0"/>
                <a:ea typeface="Times New Roman" panose="02020603050405020304" pitchFamily="18" charset="0"/>
              </a:rPr>
              <a:t>YÊU CẦU CẦN ĐẠT</a:t>
            </a:r>
            <a:endParaRPr lang="en-US" sz="2800" dirty="0"/>
          </a:p>
        </p:txBody>
      </p:sp>
      <p:sp>
        <p:nvSpPr>
          <p:cNvPr id="5" name="TextBox 4">
            <a:extLst>
              <a:ext uri="{FF2B5EF4-FFF2-40B4-BE49-F238E27FC236}">
                <a16:creationId xmlns:a16="http://schemas.microsoft.com/office/drawing/2014/main" id="{7B3F1D37-0051-E15A-C4CD-07866DD7A408}"/>
              </a:ext>
            </a:extLst>
          </p:cNvPr>
          <p:cNvSpPr txBox="1"/>
          <p:nvPr/>
        </p:nvSpPr>
        <p:spPr>
          <a:xfrm>
            <a:off x="619125" y="1514475"/>
            <a:ext cx="10744200" cy="4659737"/>
          </a:xfrm>
          <a:prstGeom prst="rect">
            <a:avLst/>
          </a:prstGeom>
          <a:noFill/>
        </p:spPr>
        <p:txBody>
          <a:bodyPr wrap="square" rtlCol="0">
            <a:spAutoFit/>
          </a:bodyPr>
          <a:lstStyle/>
          <a:p>
            <a:pPr indent="228600" algn="just">
              <a:lnSpc>
                <a:spcPct val="120000"/>
              </a:lnSpc>
            </a:pPr>
            <a:r>
              <a:rPr lang="nl-NL" sz="2800" dirty="0">
                <a:effectLst/>
                <a:latin typeface="Times New Roman" panose="02020603050405020304" pitchFamily="18" charset="0"/>
                <a:ea typeface="Times New Roman" panose="02020603050405020304" pitchFamily="18" charset="0"/>
              </a:rPr>
              <a:t>- Biết viết một đoạn văn về một nhân vật yêu thích trong câu chuyện đã học, đã nghe.</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dirty="0">
                <a:effectLst/>
                <a:latin typeface="Times New Roman" panose="02020603050405020304" pitchFamily="18" charset="0"/>
                <a:ea typeface="Times New Roman" panose="02020603050405020304" pitchFamily="18" charset="0"/>
              </a:rPr>
              <a:t>- Thêm yêu kính Bác và học tập những phẩm chất tốt đẹp của Bác; biết thêm tranh ảnh, bài văn, bài thơ, ... về Bác.</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r>
              <a:rPr lang="nl-NL" sz="2800" dirty="0">
                <a:effectLst/>
                <a:latin typeface="Times New Roman" panose="02020603050405020304" pitchFamily="18" charset="0"/>
                <a:ea typeface="Times New Roman" panose="02020603050405020304" pitchFamily="18" charset="0"/>
              </a:rPr>
              <a:t>Phát triển năng lực ngôn ngữ.</a:t>
            </a:r>
          </a:p>
          <a:p>
            <a:pPr marL="457200" indent="-457200" algn="just">
              <a:lnSpc>
                <a:spcPct val="120000"/>
              </a:lnSpc>
              <a:buFontTx/>
              <a:buChar char="-"/>
            </a:pP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chất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Biết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quê</a:t>
            </a:r>
            <a:r>
              <a:rPr lang="en-US" sz="2800" dirty="0">
                <a:latin typeface="Times New Roman" panose="02020603050405020304" pitchFamily="18" charset="0"/>
              </a:rPr>
              <a:t> </a:t>
            </a:r>
            <a:r>
              <a:rPr lang="en-US" sz="2800" dirty="0" err="1">
                <a:latin typeface="Times New Roman" panose="02020603050405020304" pitchFamily="18" charset="0"/>
              </a:rPr>
              <a:t>hương</a:t>
            </a:r>
            <a:r>
              <a:rPr lang="en-US" sz="2800" dirty="0">
                <a:latin typeface="Times New Roman" panose="02020603050405020304" pitchFamily="18" charset="0"/>
              </a:rPr>
              <a: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qua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tìm</a:t>
            </a:r>
            <a:r>
              <a:rPr lang="en-US" sz="2800" dirty="0">
                <a:latin typeface="Times New Roman" panose="02020603050405020304" pitchFamily="18" charset="0"/>
              </a:rPr>
              <a:t> </a:t>
            </a:r>
            <a:r>
              <a:rPr lang="en-US" sz="2800" dirty="0" err="1">
                <a:latin typeface="Times New Roman" panose="02020603050405020304" pitchFamily="18" charset="0"/>
              </a:rPr>
              <a:t>hiểu</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a:t>
            </a: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ndParaRPr>
          </a:p>
        </p:txBody>
      </p:sp>
    </p:spTree>
    <p:extLst>
      <p:ext uri="{BB962C8B-B14F-4D97-AF65-F5344CB8AC3E}">
        <p14:creationId xmlns:p14="http://schemas.microsoft.com/office/powerpoint/2010/main" val="6951837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678</Words>
  <Application>Microsoft Office PowerPoint</Application>
  <PresentationFormat>Widescreen</PresentationFormat>
  <Paragraphs>48</Paragraphs>
  <Slides>15</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微软雅黑</vt:lpstr>
      <vt:lpstr>宋体</vt:lpstr>
      <vt:lpstr>Arial</vt:lpstr>
      <vt:lpstr>Calibri</vt:lpstr>
      <vt:lpstr>Calibri Light</vt:lpstr>
      <vt:lpstr>Cambria</vt:lpstr>
      <vt:lpstr>Georgia</vt:lpstr>
      <vt:lpstr>Ikaros-Regular</vt:lpstr>
      <vt:lpstr>Nunito black</vt:lpstr>
      <vt:lpstr>OpenSans</vt:lpstr>
      <vt:lpstr>Times New Roman</vt:lpstr>
      <vt:lpstr>仓耳玄三M W05</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2022-08-29T03:05:19Z</dcterms:created>
  <dcterms:modified xsi:type="dcterms:W3CDTF">2023-02-06T16:16:40Z</dcterms:modified>
</cp:coreProperties>
</file>