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0"/>
  </p:notesMasterIdLst>
  <p:sldIdLst>
    <p:sldId id="256" r:id="rId4"/>
    <p:sldId id="258" r:id="rId5"/>
    <p:sldId id="290" r:id="rId6"/>
    <p:sldId id="283" r:id="rId7"/>
    <p:sldId id="289" r:id="rId8"/>
    <p:sldId id="260" r:id="rId9"/>
    <p:sldId id="281" r:id="rId10"/>
    <p:sldId id="284" r:id="rId11"/>
    <p:sldId id="262" r:id="rId12"/>
    <p:sldId id="263" r:id="rId13"/>
    <p:sldId id="278" r:id="rId14"/>
    <p:sldId id="266" r:id="rId15"/>
    <p:sldId id="268" r:id="rId16"/>
    <p:sldId id="286" r:id="rId17"/>
    <p:sldId id="288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CC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4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ABB28-8599-4E9D-BB23-98EB46E47CE3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C406B-3FBC-49AE-897D-BAF01DE3F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52D04D-4838-4DB0-ABC1-5D9C4374EA7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17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B7C9E-068A-4A48-AE41-168C515D1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2D35-8672-4A20-BBB0-4BD924C52820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2D53F-A2D4-4BDD-92E8-C4E9AF6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98169-116C-4DEE-9E00-BD6C73FFE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2443-267E-485E-B547-689F2B6B4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76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7982-7A01-448A-BD9B-4417F085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97EB-88DD-49EE-AC51-309626C03A4C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7F324-FDEC-4715-AE72-03A1B3F0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578CB-2B8D-4709-8E22-81C35B45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B4C78-4DC5-419F-A0CB-F36E7AC15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21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E5B37-3C1D-4428-A9FF-F150B4A32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66D8-CA2E-40F3-9022-39AD23F050CD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F7B6D-AAA9-4698-88AC-91D5F4E9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633E6-0196-4F0C-9994-1FC73766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6FD3-E1C3-4BA5-9B41-03FFDCE11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45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2DDEB5-394F-4806-BE9B-7762F5A0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EA63-389A-42F8-9547-B8053D118D61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9C7F9F-9FA0-4DA3-9E60-B307E02B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C2545E-9326-4250-AE1C-A093996D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6F39-C487-41D7-B80C-14BF4D88C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69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A1585E1-275F-4687-8F6E-7342132C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9DA5E-5633-4A69-9DA8-4BDCF75A6C4B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FA4230-805C-4A13-8C30-7FC8B103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A2027A-67DA-4BF0-9926-FEA9F733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C147-2906-4FCF-B87D-773A884C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61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1420D7C-02B1-41E2-93E8-78555DE6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20FA-3F9C-4043-99D2-E3B298FCB6F5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1FD90C2-E715-46ED-B7F0-4F9E44AC3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660D75-7E09-44C4-819F-04923F97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2409D-2411-45C9-B0D1-1E994DEF0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12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6075FBD-A264-49CA-8FB7-D9E8E8B7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54EE-B863-4565-AA51-9126F4B26D4A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B9C6A5A-A1D6-4F54-9E4A-8C593E39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5794B4-1EAF-4A0D-9CC8-523661D2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A3D6-953F-4813-A314-AE0BE8C5A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58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0B068C-F5A8-4B82-B978-BA770B02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66D8-AE82-484E-A734-F25025E767C7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41B55B-DE3A-492E-8505-70956EBA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6B182F-D60C-43BE-8532-BA9C6074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E65BC-5BCE-46A3-98DA-D89511DD9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EFE710-79B5-41AF-8192-11D6059C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2161-FB43-4AA2-B391-CCC7A6E18C56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6C2B82-F3D0-4613-B069-F4F1ECAD7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0CC106-121A-41EB-9919-1360287A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588DE-BBC5-4EAD-96AE-89E9AC30A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8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8B6E9-49BA-411F-8D47-EA20C68E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B320-FF09-4AC7-AAB1-E2DDD8CAE50E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9CB2D-3ED1-4E00-8A8D-89DD57AB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445C4-CB2F-4D09-AC87-AD0D3AF6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8AE2C-14DA-45F1-B01D-14ECEB707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79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CF78D-385C-487B-9B50-FD9897B0F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E563-4DF5-436A-BE10-EC05CBB950E1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86CAF-999A-44E0-9D34-CDD302D0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F3C19-95D1-4529-99BB-3B2211A0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A328-1311-4331-AAB1-A5256EC04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2D446-C124-432B-BCC9-E4F12EB9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F2A35-1539-462B-BDFC-0204464A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A1E84-95EA-4EFE-A9F8-21BB5A65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A83E-1E1D-4319-A518-21C9E33F5D3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53377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66DEB-8F56-4251-BB29-4CB7D7ED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06EEE-C5C3-4EDE-90FC-82D4A1A4D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6D205-24A0-4883-B343-6D897BA33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57208-11B3-485F-97BF-23217D79AE9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15930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CF130-9310-483A-9219-A3BD0C5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3E57-B72B-4DC6-B3A7-C395E8C4F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7C34F-5FDC-4AFF-B2A8-EB834D99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1D0BA-F7B7-4426-BF68-F0B56404310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936552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F4733F-8F89-4919-9CA5-8D3BFE95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18D5DD-9E28-4223-9601-34FACC86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EB79C9-A8B0-46EA-95D7-705B2167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30C7-E21D-49EC-A196-4A15E66B2D8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41135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7201DB-5C4A-4315-8542-6087C6A9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712D80-549C-4865-97BD-56349E42A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BB3F10-08A3-49A0-952C-9FAF4899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A5DF-0E41-44D3-9B14-B7F33480F6C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59829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7204A97-8537-4909-9B9F-2BC3827F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BBB1D15-DFD3-4056-9729-EDF217A7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205B04-6938-4E9A-9127-0EF66DC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2282-F871-4741-8824-BEE52A4FDDB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939824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8636987-94DE-4DB0-A215-C6321E21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70DFF9-21B7-4CC9-8BB4-07111354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AD6CCD-6C29-443F-98D0-BBCAE580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E49A6-DD64-4F40-A7FF-807526716D1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5419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915014-1E54-43A3-98BD-68BE2AA3C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8F3C10-B3E2-40D4-872F-A70B243D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B8725C-ACDF-48D4-AF0F-E33D6F1C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9C41-BBB4-4431-B11F-06F5BB4C668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121095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4BC105-7848-46D8-97CD-6B5B74FC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44088E-86F8-45E1-A372-FA8C8D92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2D1F18-F4A7-4AAA-AE3B-1394223B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BF21-7E3A-4EE6-A3E9-CF9FE98B3B5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830059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21458-95DD-4473-B0D7-063DFD66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7B0DC-CBDA-456A-BA0F-914E3851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353BC-4EB8-45FD-8D47-D14CD6AE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03B3-7526-4660-A60E-66639B1E8B8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801441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7BA78-0F26-4337-9636-36B84C279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8263A-DECA-463F-8794-FD9DF0A8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C197A-B301-48C6-94E6-B107A652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FB925-6CD1-499D-8184-19FAC67ADDF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1350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BC27-CE29-4A30-A0AE-1E9A0E2402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22B287F-F7F1-4F38-B428-7E9D8A50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1204D9AD-F3D7-47C0-85F5-DAC1A78E3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30988-EDF6-4C9B-A012-87950326F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67D071-7762-46B9-906A-702CBB74B65B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A9A62-7A77-4169-818A-D8639CBBC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A887F-41D3-4976-A429-9E4684C1C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B836F9-A1F1-441A-8D34-AB2154462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1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8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1CC731E-3703-46EB-80B1-5419C7B02A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0D0DCF9-DC07-4171-A6FE-108FF3CEF5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907F7-5335-4A61-85C0-EA09B9F9D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55E77-001B-40A9-9EB9-7FA44B3EA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EBCC7-D8DE-489B-AC5C-2DF3A662E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92576D-1D27-413C-BC35-ED64A5ADE3C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103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2" descr="Tổng hợp 18 hình nền powerpoint siêu đáng yêu, siêu dễ thương">
            <a:extLst>
              <a:ext uri="{FF2B5EF4-FFF2-40B4-BE49-F238E27FC236}">
                <a16:creationId xmlns:a16="http://schemas.microsoft.com/office/drawing/2014/main" id="{EA8849D6-0DDD-4B8A-A53C-FB10EEE06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16B39B3-10F6-4292-8A87-E8969544866A}"/>
              </a:ext>
            </a:extLst>
          </p:cNvPr>
          <p:cNvSpPr/>
          <p:nvPr/>
        </p:nvSpPr>
        <p:spPr>
          <a:xfrm>
            <a:off x="2209801" y="914400"/>
            <a:ext cx="4586289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800">
              <a:defRPr/>
            </a:pPr>
            <a:r>
              <a:rPr lang="en-US" sz="21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Times New Roman" pitchFamily="18" charset="0"/>
              </a:rPr>
              <a:t>TRƯỜNG TIỂU HỌC VIỆT HƯNG</a:t>
            </a:r>
          </a:p>
        </p:txBody>
      </p:sp>
      <p:sp>
        <p:nvSpPr>
          <p:cNvPr id="7" name="WordArt 60">
            <a:extLst>
              <a:ext uri="{FF2B5EF4-FFF2-40B4-BE49-F238E27FC236}">
                <a16:creationId xmlns:a16="http://schemas.microsoft.com/office/drawing/2014/main" id="{D89603E4-97A4-4C8C-8CB2-FC816B5FE6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81352" y="1771650"/>
            <a:ext cx="6000749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78"/>
              </a:avLst>
            </a:prstTxWarp>
          </a:bodyPr>
          <a:lstStyle/>
          <a:p>
            <a:pPr algn="ctr" defTabSz="685800">
              <a:defRPr/>
            </a:pP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Chào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mừng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các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con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học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sinh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đến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với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tiết</a:t>
            </a:r>
            <a:r>
              <a:rPr lang="en-US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en-US" sz="6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học</a:t>
            </a:r>
            <a:endParaRPr lang="en-US" sz="6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  <a:cs typeface="Times New Roman" pitchFamily="18" charset="0"/>
            </a:endParaRPr>
          </a:p>
          <a:p>
            <a:pPr algn="ctr" defTabSz="685800">
              <a:defRPr/>
            </a:pPr>
            <a:r>
              <a:rPr lang="en-US" sz="8625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Times New Roman" pitchFamily="18" charset="0"/>
              </a:rPr>
              <a:t>TOÁN  5</a:t>
            </a:r>
          </a:p>
        </p:txBody>
      </p:sp>
      <p:sp>
        <p:nvSpPr>
          <p:cNvPr id="4103" name="TextBox 3">
            <a:extLst>
              <a:ext uri="{FF2B5EF4-FFF2-40B4-BE49-F238E27FC236}">
                <a16:creationId xmlns:a16="http://schemas.microsoft.com/office/drawing/2014/main" id="{B001EBE2-D355-4C2A-8EAE-2D20B9011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3657601"/>
            <a:ext cx="459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chuẩn bị đầy đủ sách vở, đồ dùng học tập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bắt đầu tiết học nhé!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954" y="277799"/>
            <a:ext cx="10515600" cy="3321141"/>
          </a:xfrm>
        </p:spPr>
        <p:txBody>
          <a:bodyPr>
            <a:normAutofit fontScale="92500" lnSpcReduction="10000"/>
          </a:bodyPr>
          <a:lstStyle/>
          <a:p>
            <a:pPr marL="3657600" lvl="8" indent="0">
              <a:buNone/>
            </a:pPr>
            <a:endParaRPr lang="en-US" sz="3600" b="1" u="sng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00000"/>
              </a:lnSpc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Trung bình một người thợ làm xong một sản phẩm hết  1 giờ 8 phút. Lần thứ nhất người đó làm được 7 sản phẩm .Lần thứ hai người đó làm được 8 sản phẩm. Hỏi cả hai lần người đó phải làm trong bao nhiêu thời gian?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3305" y="3598940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 </a:t>
            </a:r>
            <a:r>
              <a:rPr lang="en-US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phẩm   :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7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  : 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Cả </a:t>
            </a:r>
            <a:r>
              <a:rPr lang="en-US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lần      : …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70665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539751" y="1063625"/>
            <a:ext cx="18944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400">
              <a:latin typeface=".VnTime" pitchFamily="34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57718" y="230270"/>
            <a:ext cx="132291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Bài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3.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4260" y="225990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1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1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7 </a:t>
            </a:r>
            <a:r>
              <a:rPr lang="en-US" sz="280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phẩm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Lần thứ hai:   8 sản phẩm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Cả hai lần  : …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1905" y="2953324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7 = 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8 =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17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16" y="3099273"/>
            <a:ext cx="550756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  Số sản phẩm làm được trong cả hai   lần là: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+ 8 = 15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15 = 17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4516" y="2617694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01559" y="2691714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980017" y="2953324"/>
            <a:ext cx="0" cy="3286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/>
      <p:bldP spid="4" grpId="0"/>
      <p:bldP spid="5" grpId="0"/>
      <p:bldP spid="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5065" y="440165"/>
            <a:ext cx="7691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; &lt;;  =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128321" y="1487292"/>
            <a:ext cx="5614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5322" y="1430290"/>
            <a:ext cx="108421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4,5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.....        4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8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.....     2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5 .......     2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26" y="1185137"/>
            <a:ext cx="836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800" b="1" dirty="0">
                <a:latin typeface="HP001 4 hàng" panose="020B0603050302020204" pitchFamily="34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          </a:t>
            </a:r>
            <a:endParaRPr lang="en-US" sz="48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26657" y="2391148"/>
            <a:ext cx="600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86476" y="4804785"/>
            <a:ext cx="8251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7403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560" y="-63645"/>
            <a:ext cx="2263799" cy="1325563"/>
          </a:xfrm>
        </p:spPr>
        <p:txBody>
          <a:bodyPr>
            <a:norm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674" y="1046770"/>
            <a:ext cx="53427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  4,5 </a:t>
            </a:r>
            <a:r>
              <a:rPr lang="en-US" alt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… 4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4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3682" y="955270"/>
            <a:ext cx="5055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4,5 </a:t>
            </a:r>
            <a:r>
              <a:rPr lang="en-US" alt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…4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 phút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295" y="2706166"/>
            <a:ext cx="10963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8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…    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20461" y="3264907"/>
            <a:ext cx="2544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51 phút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9086" y="4477107"/>
            <a:ext cx="10429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26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 5…….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73109" y="4989198"/>
            <a:ext cx="26000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0002" y="1054506"/>
            <a:ext cx="731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4581" y="4415552"/>
            <a:ext cx="842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43253" y="2661226"/>
            <a:ext cx="744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95762" y="256509"/>
            <a:ext cx="1865581" cy="6203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    &lt;   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61343" y="247385"/>
            <a:ext cx="734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06950" y="955269"/>
            <a:ext cx="731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3682" y="1481015"/>
            <a:ext cx="1898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270 phút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77717" y="1437650"/>
            <a:ext cx="1898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245 phút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78433" y="3240641"/>
            <a:ext cx="2770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6 giờ 51 phút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72988" y="5000327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 giờ 17 phút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D3A684-01E3-472A-843A-7A5E4E8D1CC6}"/>
              </a:ext>
            </a:extLst>
          </p:cNvPr>
          <p:cNvSpPr txBox="1"/>
          <p:nvPr/>
        </p:nvSpPr>
        <p:spPr>
          <a:xfrm>
            <a:off x="849086" y="5775280"/>
            <a:ext cx="98984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28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ý: Phải đưa về cùng 1 đơn vị để so sánh; nếu là so sánh giá trị biểu thức thì cần tính giá trị của biểu thức rồi mới so sánh.</a:t>
            </a:r>
            <a:endParaRPr lang="en-US" sz="2800" b="1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291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5" grpId="0"/>
      <p:bldP spid="13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99902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Kết quả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 nhất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của các phép tính sau là: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b="1" i="1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1:  5 giờ 24 phút × 3 =…..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A. 16 giờ 12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B. 15 giờ 72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C. 15 giờ 62 phút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67122" y="3164556"/>
            <a:ext cx="2810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A. 16 giờ 12 phút</a:t>
            </a:r>
          </a:p>
        </p:txBody>
      </p:sp>
    </p:spTree>
    <p:extLst>
      <p:ext uri="{BB962C8B-B14F-4D97-AF65-F5344CB8AC3E}">
        <p14:creationId xmlns:p14="http://schemas.microsoft.com/office/powerpoint/2010/main" val="406511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85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48289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1869" y="269481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200" b="1" i="1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2: 18 phút 24 giây : 3 = …..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A. 7 phút 8 giây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6 phút 7 giây </a:t>
            </a:r>
            <a:endParaRPr lang="en-US" sz="3200"/>
          </a:p>
        </p:txBody>
      </p:sp>
      <p:sp>
        <p:nvSpPr>
          <p:cNvPr id="18" name="TextBox 17"/>
          <p:cNvSpPr txBox="1"/>
          <p:nvPr/>
        </p:nvSpPr>
        <p:spPr>
          <a:xfrm>
            <a:off x="3396599" y="3686551"/>
            <a:ext cx="416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</p:txBody>
      </p:sp>
    </p:spTree>
    <p:extLst>
      <p:ext uri="{BB962C8B-B14F-4D97-AF65-F5344CB8AC3E}">
        <p14:creationId xmlns:p14="http://schemas.microsoft.com/office/powerpoint/2010/main" val="259107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3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4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5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7" descr="95">
            <a:extLst>
              <a:ext uri="{FF2B5EF4-FFF2-40B4-BE49-F238E27FC236}">
                <a16:creationId xmlns:a16="http://schemas.microsoft.com/office/drawing/2014/main" id="{026A021B-A186-437E-9821-C8F037115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0678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16">
            <a:extLst>
              <a:ext uri="{FF2B5EF4-FFF2-40B4-BE49-F238E27FC236}">
                <a16:creationId xmlns:a16="http://schemas.microsoft.com/office/drawing/2014/main" id="{2B123504-3523-484C-8A1F-825E0171C8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1295400"/>
            <a:ext cx="76962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chào các em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 học giỏi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8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3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7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39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45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51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57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63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69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id="75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81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87" presetID="3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78000"/>
                            </p:stCondLst>
                            <p:childTnLst>
                              <p:par>
                                <p:cTn id="93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9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8000"/>
                            </p:stCondLst>
                            <p:childTnLst>
                              <p:par>
                                <p:cTn id="10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111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98000"/>
                            </p:stCondLst>
                            <p:childTnLst>
                              <p:par>
                                <p:cTn id="117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3000"/>
                            </p:stCondLst>
                            <p:childTnLst>
                              <p:par>
                                <p:cTn id="123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129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13000"/>
                            </p:stCondLst>
                            <p:childTnLst>
                              <p:par>
                                <p:cTn id="135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141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23000"/>
                            </p:stCondLst>
                            <p:childTnLst>
                              <p:par>
                                <p:cTn id="147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23500"/>
                            </p:stCondLst>
                            <p:childTnLst>
                              <p:par>
                                <p:cTn id="153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25500"/>
                            </p:stCondLst>
                            <p:childTnLst>
                              <p:par>
                                <p:cTn id="159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28500"/>
                            </p:stCondLst>
                            <p:childTnLst>
                              <p:par>
                                <p:cTn id="16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4744" y="2926084"/>
            <a:ext cx="47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4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5989" y="4361722"/>
            <a:ext cx="521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:3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0" y="2926082"/>
            <a:ext cx="484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721" y="4361722"/>
            <a:ext cx="372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0259" y="1936377"/>
            <a:ext cx="5301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Tính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14918" y="1524000"/>
            <a:ext cx="4894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1706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ình nền Powerpoint dễ thương - Tổng hợp những hình nền dễ thương ...">
            <a:extLst>
              <a:ext uri="{FF2B5EF4-FFF2-40B4-BE49-F238E27FC236}">
                <a16:creationId xmlns:a16="http://schemas.microsoft.com/office/drawing/2014/main" id="{054B6057-60C4-427B-A6A5-59659AAB9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41376"/>
            <a:ext cx="9144000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3">
            <a:extLst>
              <a:ext uri="{FF2B5EF4-FFF2-40B4-BE49-F238E27FC236}">
                <a16:creationId xmlns:a16="http://schemas.microsoft.com/office/drawing/2014/main" id="{8582EAEF-8CB4-4052-8027-8E1E50792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857250"/>
            <a:ext cx="7400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29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(137)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664BA-CF1C-4DCD-A44D-F69414E2D7C9}"/>
              </a:ext>
            </a:extLst>
          </p:cNvPr>
          <p:cNvSpPr/>
          <p:nvPr/>
        </p:nvSpPr>
        <p:spPr>
          <a:xfrm>
            <a:off x="3256663" y="2383737"/>
            <a:ext cx="1970732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en-US" sz="36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Mục</a:t>
            </a:r>
            <a:r>
              <a:rPr lang="en-US" sz="3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 </a:t>
            </a:r>
            <a:r>
              <a:rPr lang="en-US" sz="36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tiêu</a:t>
            </a:r>
            <a:r>
              <a:rPr lang="en-US" sz="3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45FB28-48C3-4795-8CEF-A7BC6E7E87C5}"/>
              </a:ext>
            </a:extLst>
          </p:cNvPr>
          <p:cNvSpPr txBox="1"/>
          <p:nvPr/>
        </p:nvSpPr>
        <p:spPr>
          <a:xfrm>
            <a:off x="3238500" y="3086100"/>
            <a:ext cx="6972300" cy="21005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50"/>
              </a:spcAft>
            </a:pPr>
            <a:r>
              <a:rPr lang="en-US" altLang="en-US" sz="3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tập, củng cố về  thực hiện các phép tính trên số đo thời gian.</a:t>
            </a:r>
            <a:endParaRPr lang="en-US" sz="3200" b="1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32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 dụng thành thạo bốn phép tính trên số đo thời gian, đổi đơn vị đo thời gian.</a:t>
            </a:r>
            <a:endParaRPr lang="en-US" sz="3200" b="1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5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330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>
              <a:buNone/>
            </a:pPr>
            <a:r>
              <a:rPr lang="en-US" sz="3600" b="1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x 3           b) 36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3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7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2           d) 14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95624"/>
            <a:ext cx="1187823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endParaRPr lang="en-US" sz="2800" b="1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60476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293" y="1110346"/>
            <a:ext cx="10972800" cy="4833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u="sng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x 3                                b) 36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3</a:t>
            </a:r>
            <a:br>
              <a:rPr lang="en-US" b="1" dirty="0">
                <a:solidFill>
                  <a:srgbClr val="7030A0"/>
                </a:solidFill>
                <a:latin typeface="HP001 4 hàng" panose="020B06030503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783" y="1694998"/>
            <a:ext cx="2858588" cy="3765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3</a:t>
            </a: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67096" y="1946366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x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489165" y="2782392"/>
            <a:ext cx="2717075" cy="130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7556" y="2408029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6773997" y="1881048"/>
            <a:ext cx="4514851" cy="1447800"/>
            <a:chOff x="1453" y="861"/>
            <a:chExt cx="2844" cy="912"/>
          </a:xfrm>
        </p:grpSpPr>
        <p:sp>
          <p:nvSpPr>
            <p:cNvPr id="14" name="Text Box 78"/>
            <p:cNvSpPr txBox="1">
              <a:spLocks noChangeArrowheads="1"/>
            </p:cNvSpPr>
            <p:nvPr/>
          </p:nvSpPr>
          <p:spPr bwMode="auto">
            <a:xfrm>
              <a:off x="3487" y="889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.VnTime" pitchFamily="34" charset="0"/>
                </a:rPr>
                <a:t>3</a:t>
              </a:r>
            </a:p>
          </p:txBody>
        </p:sp>
        <p:grpSp>
          <p:nvGrpSpPr>
            <p:cNvPr id="15" name="Group 79"/>
            <p:cNvGrpSpPr>
              <a:grpSpLocks/>
            </p:cNvGrpSpPr>
            <p:nvPr/>
          </p:nvGrpSpPr>
          <p:grpSpPr bwMode="auto">
            <a:xfrm>
              <a:off x="3001" y="861"/>
              <a:ext cx="1296" cy="912"/>
              <a:chOff x="2592" y="2880"/>
              <a:chExt cx="336" cy="912"/>
            </a:xfrm>
          </p:grpSpPr>
          <p:sp>
            <p:nvSpPr>
              <p:cNvPr id="18" name="Line 80"/>
              <p:cNvSpPr>
                <a:spLocks noChangeShapeType="1"/>
              </p:cNvSpPr>
              <p:nvPr/>
            </p:nvSpPr>
            <p:spPr bwMode="auto">
              <a:xfrm>
                <a:off x="2592" y="2880"/>
                <a:ext cx="0" cy="91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81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33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 Box 82"/>
            <p:cNvSpPr txBox="1">
              <a:spLocks noChangeArrowheads="1"/>
            </p:cNvSpPr>
            <p:nvPr/>
          </p:nvSpPr>
          <p:spPr bwMode="auto">
            <a:xfrm>
              <a:off x="1453" y="878"/>
              <a:ext cx="1632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/>
                <a:t>36 </a:t>
              </a:r>
              <a:r>
                <a:rPr lang="en-US" sz="2400" b="1" dirty="0" err="1"/>
                <a:t>phút</a:t>
              </a:r>
              <a:r>
                <a:rPr lang="en-US" sz="2400" b="1" dirty="0"/>
                <a:t> 12 </a:t>
              </a:r>
              <a:r>
                <a:rPr lang="en-US" sz="2400" b="1" dirty="0" err="1"/>
                <a:t>giây</a:t>
              </a:r>
              <a:endParaRPr lang="en-US" sz="2400" b="1" dirty="0"/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64952" y="4355361"/>
            <a:ext cx="5212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x 3 = 9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3997" y="253384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06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1777" y="3057064"/>
            <a:ext cx="233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0          12 giây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55762" y="3598546"/>
            <a:ext cx="539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2" name="Text Box 74"/>
          <p:cNvSpPr txBox="1">
            <a:spLocks noChangeArrowheads="1"/>
          </p:cNvSpPr>
          <p:nvPr/>
        </p:nvSpPr>
        <p:spPr bwMode="auto">
          <a:xfrm>
            <a:off x="5986598" y="4342517"/>
            <a:ext cx="6489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Vậy</a:t>
            </a:r>
            <a:r>
              <a:rPr lang="en-US" sz="2400" b="1" dirty="0"/>
              <a:t>: 36 </a:t>
            </a:r>
            <a:r>
              <a:rPr lang="en-US" sz="2400" b="1" dirty="0" err="1"/>
              <a:t>phút</a:t>
            </a:r>
            <a:r>
              <a:rPr lang="en-US" sz="2400" b="1" dirty="0"/>
              <a:t> 12 </a:t>
            </a:r>
            <a:r>
              <a:rPr lang="en-US" sz="2400" b="1" dirty="0" err="1"/>
              <a:t>giây</a:t>
            </a:r>
            <a:r>
              <a:rPr lang="en-US" sz="2400" b="1" dirty="0"/>
              <a:t> : 3 = 12 </a:t>
            </a:r>
            <a:r>
              <a:rPr lang="en-US" sz="2400" b="1" dirty="0" err="1"/>
              <a:t>phút</a:t>
            </a:r>
            <a:r>
              <a:rPr lang="en-US" sz="2400" b="1" dirty="0"/>
              <a:t> 4 </a:t>
            </a:r>
            <a:r>
              <a:rPr lang="en-US" sz="2400" b="1" dirty="0" err="1"/>
              <a:t>giây</a:t>
            </a:r>
            <a:endParaRPr lang="en-US" sz="2400" b="1" dirty="0"/>
          </a:p>
          <a:p>
            <a:pPr eaLnBrk="1" hangingPunct="1">
              <a:spcBef>
                <a:spcPct val="50000"/>
              </a:spcBef>
            </a:pPr>
            <a:endParaRPr lang="en-US" sz="2400" b="1" dirty="0">
              <a:latin typeface=".VnTim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96034" y="2496701"/>
            <a:ext cx="50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32898" y="2497987"/>
            <a:ext cx="50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811939" y="2473526"/>
            <a:ext cx="1144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phút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591293" y="2462073"/>
            <a:ext cx="57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956006" y="2473526"/>
            <a:ext cx="92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giây</a:t>
            </a:r>
          </a:p>
        </p:txBody>
      </p:sp>
    </p:spTree>
    <p:extLst>
      <p:ext uri="{BB962C8B-B14F-4D97-AF65-F5344CB8AC3E}">
        <p14:creationId xmlns:p14="http://schemas.microsoft.com/office/powerpoint/2010/main" val="38778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9" grpId="0"/>
      <p:bldP spid="20" grpId="0"/>
      <p:bldP spid="22" grpId="0"/>
      <p:bldP spid="8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2408241" y="-142875"/>
            <a:ext cx="384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>
              <a:latin typeface="HP001 4 hàng" panose="020B0603050302020204" pitchFamily="34" charset="0"/>
            </a:endParaRPr>
          </a:p>
        </p:txBody>
      </p:sp>
      <p:sp>
        <p:nvSpPr>
          <p:cNvPr id="5124" name="Text Box 84"/>
          <p:cNvSpPr txBox="1">
            <a:spLocks noChangeArrowheads="1"/>
          </p:cNvSpPr>
          <p:nvPr/>
        </p:nvSpPr>
        <p:spPr bwMode="auto">
          <a:xfrm>
            <a:off x="2883365" y="3383155"/>
            <a:ext cx="1190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HP001 4 hàng" panose="020B0603050302020204" pitchFamily="34" charset="0"/>
              </a:rPr>
              <a:t>   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85"/>
          <p:cNvSpPr txBox="1">
            <a:spLocks noChangeArrowheads="1"/>
          </p:cNvSpPr>
          <p:nvPr/>
        </p:nvSpPr>
        <p:spPr bwMode="auto">
          <a:xfrm>
            <a:off x="1783351" y="1572205"/>
            <a:ext cx="840649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sz="2800" b="1" dirty="0">
              <a:solidFill>
                <a:srgbClr val="7030A0"/>
              </a:solidFill>
              <a:latin typeface="HP001 4 hàng" panose="020B0603050302020204" pitchFamily="34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c) 7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× 2           d) 14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</p:txBody>
      </p:sp>
      <p:sp>
        <p:nvSpPr>
          <p:cNvPr id="5126" name="Text Box 87"/>
          <p:cNvSpPr txBox="1">
            <a:spLocks noChangeArrowheads="1"/>
          </p:cNvSpPr>
          <p:nvPr/>
        </p:nvSpPr>
        <p:spPr bwMode="auto">
          <a:xfrm>
            <a:off x="1540169" y="2719103"/>
            <a:ext cx="34058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   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88"/>
          <p:cNvSpPr txBox="1">
            <a:spLocks noChangeArrowheads="1"/>
          </p:cNvSpPr>
          <p:nvPr/>
        </p:nvSpPr>
        <p:spPr bwMode="auto">
          <a:xfrm>
            <a:off x="1920241" y="3258733"/>
            <a:ext cx="963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endParaRPr lang="en-US" altLang="en-US" sz="2800" dirty="0">
              <a:latin typeface="HP001 4 hàng" panose="020B0603050302020204" pitchFamily="34" charset="0"/>
            </a:endParaRPr>
          </a:p>
        </p:txBody>
      </p:sp>
      <p:sp>
        <p:nvSpPr>
          <p:cNvPr id="5129" name="Text Box 91"/>
          <p:cNvSpPr txBox="1">
            <a:spLocks noChangeArrowheads="1"/>
          </p:cNvSpPr>
          <p:nvPr/>
        </p:nvSpPr>
        <p:spPr bwMode="auto">
          <a:xfrm>
            <a:off x="1765367" y="4133638"/>
            <a:ext cx="291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52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>
            <a:off x="2118984" y="4022191"/>
            <a:ext cx="2459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HP001 4 hàng" panose="020B0603050302020204" pitchFamily="34" charset="0"/>
            </a:endParaRPr>
          </a:p>
        </p:txBody>
      </p:sp>
      <p:sp>
        <p:nvSpPr>
          <p:cNvPr id="5131" name="Text Box 93"/>
          <p:cNvSpPr txBox="1">
            <a:spLocks noChangeArrowheads="1"/>
          </p:cNvSpPr>
          <p:nvPr/>
        </p:nvSpPr>
        <p:spPr bwMode="auto">
          <a:xfrm>
            <a:off x="5657051" y="2779186"/>
            <a:ext cx="2393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4" name="Line 96"/>
          <p:cNvSpPr>
            <a:spLocks noChangeShapeType="1"/>
          </p:cNvSpPr>
          <p:nvPr/>
        </p:nvSpPr>
        <p:spPr bwMode="auto">
          <a:xfrm>
            <a:off x="8267224" y="2718935"/>
            <a:ext cx="0" cy="145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Line 97"/>
          <p:cNvSpPr>
            <a:spLocks noChangeShapeType="1"/>
          </p:cNvSpPr>
          <p:nvPr/>
        </p:nvSpPr>
        <p:spPr bwMode="auto">
          <a:xfrm flipV="1">
            <a:off x="8307795" y="3311750"/>
            <a:ext cx="1843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 Box 99"/>
          <p:cNvSpPr txBox="1">
            <a:spLocks noChangeArrowheads="1"/>
          </p:cNvSpPr>
          <p:nvPr/>
        </p:nvSpPr>
        <p:spPr bwMode="auto">
          <a:xfrm>
            <a:off x="8449736" y="270659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137" name="Text Box 100"/>
          <p:cNvSpPr txBox="1">
            <a:spLocks noChangeArrowheads="1"/>
          </p:cNvSpPr>
          <p:nvPr/>
        </p:nvSpPr>
        <p:spPr bwMode="auto">
          <a:xfrm>
            <a:off x="5589560" y="3569876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38" name="Text Box 101"/>
          <p:cNvSpPr txBox="1">
            <a:spLocks noChangeArrowheads="1"/>
          </p:cNvSpPr>
          <p:nvPr/>
        </p:nvSpPr>
        <p:spPr bwMode="auto">
          <a:xfrm>
            <a:off x="6675120" y="3552419"/>
            <a:ext cx="13751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Text Box 102"/>
          <p:cNvSpPr txBox="1">
            <a:spLocks noChangeArrowheads="1"/>
          </p:cNvSpPr>
          <p:nvPr/>
        </p:nvSpPr>
        <p:spPr bwMode="auto">
          <a:xfrm>
            <a:off x="6764765" y="413363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5140" name="Text Box 103"/>
          <p:cNvSpPr txBox="1">
            <a:spLocks noChangeArrowheads="1"/>
          </p:cNvSpPr>
          <p:nvPr/>
        </p:nvSpPr>
        <p:spPr bwMode="auto">
          <a:xfrm>
            <a:off x="8307795" y="3562083"/>
            <a:ext cx="1497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Text Box 104"/>
          <p:cNvSpPr txBox="1">
            <a:spLocks noChangeArrowheads="1"/>
          </p:cNvSpPr>
          <p:nvPr/>
        </p:nvSpPr>
        <p:spPr bwMode="auto">
          <a:xfrm>
            <a:off x="9415532" y="3569436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6376" y="4862458"/>
            <a:ext cx="5761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7 phút 26 giây x 2 = 14 phút 52 giây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74"/>
          <p:cNvSpPr txBox="1">
            <a:spLocks noChangeArrowheads="1"/>
          </p:cNvSpPr>
          <p:nvPr/>
        </p:nvSpPr>
        <p:spPr bwMode="auto">
          <a:xfrm>
            <a:off x="5986598" y="4898316"/>
            <a:ext cx="648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err="1">
                <a:solidFill>
                  <a:srgbClr val="FF0000"/>
                </a:solidFill>
              </a:rPr>
              <a:t>Vậy</a:t>
            </a:r>
            <a:r>
              <a:rPr lang="en-US" sz="2400" b="1"/>
              <a:t>: 14 giờ 28 phút : 7 = 2 giờ 4 phút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691970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9" grpId="0"/>
      <p:bldP spid="5130" grpId="0" animBg="1"/>
      <p:bldP spid="5131" grpId="0"/>
      <p:bldP spid="5134" grpId="0" animBg="1"/>
      <p:bldP spid="5135" grpId="0" animBg="1"/>
      <p:bldP spid="5136" grpId="0"/>
      <p:bldP spid="5137" grpId="0"/>
      <p:bldP spid="5138" grpId="0"/>
      <p:bldP spid="5139" grpId="0"/>
      <p:bldP spid="5140" grpId="0"/>
      <p:bldP spid="5141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5322" y="575380"/>
            <a:ext cx="597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034" y="1806806"/>
            <a:ext cx="11207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chia.</a:t>
            </a:r>
          </a:p>
          <a:p>
            <a:pPr algn="just"/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5" y="418073"/>
            <a:ext cx="5271247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(3giờ 40 phút + 2 giờ 25 phút) x 3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b) 3 giờ 40 phút + 2 giờ 25 phút </a:t>
            </a:r>
            <a:r>
              <a:rPr lang="en-US" altLang="en-US" sz="3200" b="1">
                <a:latin typeface="Times New Roman" panose="02020603050405020304" pitchFamily="18" charset="0"/>
                <a:cs typeface="Times New Roman" pitchFamily="18" charset="0"/>
              </a:rPr>
              <a:t>x 3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c) ( 5 phút 35 giây + 6 phút 21 giây) : 4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d) 12 phút 3 giây x 2 + 4 phút 12 giây :4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272" y="3840743"/>
            <a:ext cx="10541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có công trừ nhân chia ta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7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046038" y="1353392"/>
            <a:ext cx="6015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(3giờ 40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x 3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046040" y="2269827"/>
            <a:ext cx="2886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6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932751" y="2318704"/>
            <a:ext cx="1584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1046038" y="2885307"/>
            <a:ext cx="3992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18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68478" y="1353392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0246" y="269815"/>
            <a:ext cx="380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1" name="Left Brace 10"/>
          <p:cNvSpPr/>
          <p:nvPr/>
        </p:nvSpPr>
        <p:spPr>
          <a:xfrm rot="16200000" flipV="1">
            <a:off x="2911675" y="58265"/>
            <a:ext cx="375757" cy="3592591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1913" y="1425107"/>
            <a:ext cx="539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43063" y="1464418"/>
            <a:ext cx="628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51375" y="2378642"/>
            <a:ext cx="212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7285" y="2378642"/>
            <a:ext cx="2405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52701" y="2330650"/>
            <a:ext cx="97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6611" y="2904434"/>
            <a:ext cx="532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35153" y="2904434"/>
            <a:ext cx="423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eft Brace 16"/>
          <p:cNvSpPr/>
          <p:nvPr/>
        </p:nvSpPr>
        <p:spPr>
          <a:xfrm rot="16200000" flipV="1">
            <a:off x="9879948" y="1033648"/>
            <a:ext cx="213712" cy="1803873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87373" y="4104212"/>
            <a:ext cx="571131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4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23292" y="4918156"/>
            <a:ext cx="5175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11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56 giây              :4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823292" y="5723019"/>
            <a:ext cx="5524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59 giây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eft Brace 21"/>
          <p:cNvSpPr/>
          <p:nvPr/>
        </p:nvSpPr>
        <p:spPr>
          <a:xfrm rot="16200000" flipV="1">
            <a:off x="2660323" y="2773787"/>
            <a:ext cx="281956" cy="3884298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365315" y="4190433"/>
            <a:ext cx="73795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12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2 + 4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4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554468" y="5190345"/>
            <a:ext cx="266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24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6 giây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9466734" y="5199087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 giây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9084867" y="5216846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6651878" y="5775844"/>
            <a:ext cx="4474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=    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 giây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Left Brace 27"/>
          <p:cNvSpPr/>
          <p:nvPr/>
        </p:nvSpPr>
        <p:spPr>
          <a:xfrm rot="16200000" flipV="1">
            <a:off x="7805866" y="3577914"/>
            <a:ext cx="262678" cy="2295322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Left Brace 28"/>
          <p:cNvSpPr/>
          <p:nvPr/>
        </p:nvSpPr>
        <p:spPr>
          <a:xfrm rot="16200000" flipV="1">
            <a:off x="10609771" y="3525693"/>
            <a:ext cx="323918" cy="2338523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1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9" grpId="0"/>
      <p:bldP spid="73740" grpId="0"/>
      <p:bldP spid="73741" grpId="0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  <p:bldP spid="19" grpId="0"/>
      <p:bldP spid="21" grpId="0"/>
      <p:bldP spid="22" grpId="0" animBg="1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</TotalTime>
  <Words>1163</Words>
  <Application>Microsoft Office PowerPoint</Application>
  <PresentationFormat>Widescreen</PresentationFormat>
  <Paragraphs>194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.VnTime</vt:lpstr>
      <vt:lpstr>Arial</vt:lpstr>
      <vt:lpstr>Calibri</vt:lpstr>
      <vt:lpstr>HP001 4 hàng</vt:lpstr>
      <vt:lpstr>Times New Roman</vt:lpstr>
      <vt:lpstr>Chủ đề của Office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Bài 1: Tính: a) 3 giờ 14 phút  x 3                                b) 36 phút 12 giây : 3 </vt:lpstr>
      <vt:lpstr>PowerPoint Presentation</vt:lpstr>
      <vt:lpstr>PowerPoint Presentation</vt:lpstr>
      <vt:lpstr>Bài 2. Tính: </vt:lpstr>
      <vt:lpstr>PowerPoint Presentation</vt:lpstr>
      <vt:lpstr>PowerPoint Presentation</vt:lpstr>
      <vt:lpstr>PowerPoint Presentation</vt:lpstr>
      <vt:lpstr>PowerPoint Presentation</vt:lpstr>
      <vt:lpstr>Bài 4:</vt:lpstr>
      <vt:lpstr>PowerPoint Presentation</vt:lpstr>
      <vt:lpstr>PowerPoint Presentation</vt:lpstr>
      <vt:lpstr>PowerPoint Presentation</vt:lpstr>
    </vt:vector>
  </TitlesOfParts>
  <Company>ThienIT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A33515 Vũ Tuấn Long</cp:lastModifiedBy>
  <cp:revision>130</cp:revision>
  <dcterms:created xsi:type="dcterms:W3CDTF">2018-03-03T06:43:00Z</dcterms:created>
  <dcterms:modified xsi:type="dcterms:W3CDTF">2023-03-14T06:19:48Z</dcterms:modified>
</cp:coreProperties>
</file>