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5" r:id="rId4"/>
  </p:sldMasterIdLst>
  <p:notesMasterIdLst>
    <p:notesMasterId r:id="rId19"/>
  </p:notesMasterIdLst>
  <p:sldIdLst>
    <p:sldId id="279" r:id="rId5"/>
    <p:sldId id="274" r:id="rId6"/>
    <p:sldId id="280" r:id="rId7"/>
    <p:sldId id="266" r:id="rId8"/>
    <p:sldId id="263" r:id="rId9"/>
    <p:sldId id="267" r:id="rId10"/>
    <p:sldId id="268" r:id="rId11"/>
    <p:sldId id="270" r:id="rId12"/>
    <p:sldId id="271" r:id="rId13"/>
    <p:sldId id="272" r:id="rId14"/>
    <p:sldId id="331" r:id="rId15"/>
    <p:sldId id="259" r:id="rId16"/>
    <p:sldId id="285" r:id="rId17"/>
    <p:sldId id="33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2485"/>
    <a:srgbClr val="008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483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62CFF-C2F1-4637-A391-D4C161DACB04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845140-719C-44F6-AA93-63A476239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203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>
            <a:extLst>
              <a:ext uri="{FF2B5EF4-FFF2-40B4-BE49-F238E27FC236}">
                <a16:creationId xmlns:a16="http://schemas.microsoft.com/office/drawing/2014/main" id="{714DD1A1-FCD7-45D2-8D54-FAD81657102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>
            <a:extLst>
              <a:ext uri="{FF2B5EF4-FFF2-40B4-BE49-F238E27FC236}">
                <a16:creationId xmlns:a16="http://schemas.microsoft.com/office/drawing/2014/main" id="{8A1A9AD1-9F08-4855-8F20-6949304722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3556" name="灯片编号占位符 3">
            <a:extLst>
              <a:ext uri="{FF2B5EF4-FFF2-40B4-BE49-F238E27FC236}">
                <a16:creationId xmlns:a16="http://schemas.microsoft.com/office/drawing/2014/main" id="{C1B386B5-0D52-46A7-9F75-CABB56E473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7DC1FF-5DB0-4DC8-BE27-74BC6FA732A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F9E4-1CAC-4277-A2BE-2EC847C47A58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0F0C-99E4-412F-A5C4-3DFBA1A93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F9E4-1CAC-4277-A2BE-2EC847C47A58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0F0C-99E4-412F-A5C4-3DFBA1A93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F9E4-1CAC-4277-A2BE-2EC847C47A58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0F0C-99E4-412F-A5C4-3DFBA1A93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E970E-9E9F-4923-8054-B34A500CEA92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FAE5-04AE-4052-B913-741AE9F9B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01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E970E-9E9F-4923-8054-B34A500CEA92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FAE5-04AE-4052-B913-741AE9F9B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250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E970E-9E9F-4923-8054-B34A500CEA92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FAE5-04AE-4052-B913-741AE9F9B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22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E970E-9E9F-4923-8054-B34A500CEA92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FAE5-04AE-4052-B913-741AE9F9B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193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E970E-9E9F-4923-8054-B34A500CEA92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FAE5-04AE-4052-B913-741AE9F9B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154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E970E-9E9F-4923-8054-B34A500CEA92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FAE5-04AE-4052-B913-741AE9F9B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69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E970E-9E9F-4923-8054-B34A500CEA92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FAE5-04AE-4052-B913-741AE9F9B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23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E970E-9E9F-4923-8054-B34A500CEA92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FAE5-04AE-4052-B913-741AE9F9B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57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F9E4-1CAC-4277-A2BE-2EC847C47A58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0F0C-99E4-412F-A5C4-3DFBA1A93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E970E-9E9F-4923-8054-B34A500CEA92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FAE5-04AE-4052-B913-741AE9F9B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6465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E970E-9E9F-4923-8054-B34A500CEA92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FAE5-04AE-4052-B913-741AE9F9B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708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E970E-9E9F-4923-8054-B34A500CEA92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FAE5-04AE-4052-B913-741AE9F9B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973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0F06B-50D8-4E7A-B5CD-103746973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37D93-EFB2-4A26-B93F-526F78E7C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7D30F-1DDC-4436-A22F-5F38BBE23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9014E-7C9E-4D99-B1AA-3D271CCD83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21160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2CF8ED-B481-4EFF-B723-CA64AA814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5FA4E-3A15-44BC-9008-6D4A7A37A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643855-BEE3-4CAD-9ABF-7B0F59F9F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F90C1-6A52-4556-8419-F55F0F981D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9234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740103-A8D2-41B1-B47D-6DCFF49B2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9CF46-B562-4A3B-A35C-F7407D2C4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B72DC-23BF-4CA1-8A37-8E913A148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33647-E9EF-4C4E-A0CB-5A7A904606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84696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5EE2DB2-F30A-463E-891E-3C2906E0A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094C1B3-E8C2-4398-A509-46E7F22B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4E76A2D-0B0B-4EDB-9E99-8DAA78726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24D4A-6EC8-4E31-B5C9-0EAEA7858F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91461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6F9ACB0-9D1B-4B2F-A44D-1EE247F39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4F23F62-CE31-433E-994C-AB687E8F1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902224C-3CC7-4BE2-B3EC-0628ACF92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1C9A4-E430-4C5D-941C-2AE6FE8066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01424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E05F493-BE75-4D56-B210-07ADA399D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88C06-079D-4C13-94D3-806B0FC5A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4040568-296C-48F6-93CD-EDDC6A649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08031-1C20-4A66-BEAA-E4145863EC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14696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54A3452-6A77-4FBD-988E-66AB85D07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072DAB5-F220-4628-881F-4B73ADACD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1335429-A5BF-4446-B8DF-C3ADBB7B4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14940-E527-441C-B542-2B420AC7DA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9899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F9E4-1CAC-4277-A2BE-2EC847C47A58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0F0C-99E4-412F-A5C4-3DFBA1A93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0D6BD8A-C530-4EE8-8AA7-CDC3B7128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3A00427-47ED-4BBF-98B1-88DC34231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CA59D4E-C08A-4C9C-961B-D7271C1DC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640F5-244C-4DF3-AEAA-04C8433CCC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48830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D696A0-DE66-4D35-95A0-111230788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E7A6E0A-C481-4593-A6BC-77BD4BC5C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AB0C469-06CE-4FDA-A836-4E581AC3C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0A406-3BD3-42F5-8144-B43D59E8D0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62911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BEA0DF-7989-479D-BC0B-2DE462C21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C59CB-E942-456E-B3C1-EFC28453E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4E9C4-6ADA-4084-A494-10EB15B5F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E5FFB-3988-40F5-B71D-BB634C52D4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48204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8565D-4B28-4A9D-B7DD-723970F2F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8C255-BB47-4B2D-9DC9-534CC183A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E55D5D-936C-45A5-816D-E11E57BD2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0E57E-C138-4A84-A450-B7F478A0E7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66523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5CD07-21CA-47DA-AB52-8263CDCF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14409-FBD0-4DF9-80C6-C23413D5F54D}" type="datetimeFigureOut">
              <a:rPr lang="zh-CN" altLang="en-US"/>
              <a:pPr>
                <a:defRPr/>
              </a:pPr>
              <a:t>2023/3/14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81444-01E9-42B8-9AC4-2FDF27950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E98D8-E34E-4DE9-A100-CD44EEF7C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927F4-0354-42A7-B9DF-0BFEE5DA73B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5094451"/>
      </p:ext>
    </p:extLst>
  </p:cSld>
  <p:clrMapOvr>
    <a:masterClrMapping/>
  </p:clrMapOvr>
  <p:transition advTm="300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3653E1-C4F1-49F8-B41A-042EA0229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743D7-89E5-41AE-9DF0-71C456E64985}" type="datetimeFigureOut">
              <a:rPr lang="zh-CN" altLang="en-US"/>
              <a:pPr>
                <a:defRPr/>
              </a:pPr>
              <a:t>2023/3/14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365A4-C617-4214-9326-B737E6C19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79ED1-5913-4C4C-AFA6-DA2204EA3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71FEA-E85D-451E-A50D-8EFE25418D9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734620"/>
      </p:ext>
    </p:extLst>
  </p:cSld>
  <p:clrMapOvr>
    <a:masterClrMapping/>
  </p:clrMapOvr>
  <p:transition advTm="300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55FCE-5F47-4D68-8DAF-734D261C2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0A440-407E-45F5-9611-6D6977CED936}" type="datetimeFigureOut">
              <a:rPr lang="zh-CN" altLang="en-US"/>
              <a:pPr>
                <a:defRPr/>
              </a:pPr>
              <a:t>2023/3/14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44FF08-8DC5-47C6-BB6B-97E06F18F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DAAC4-2140-479B-A53F-669A07AE2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F5861-0DC1-4EEA-9B1D-96FB59BB826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2533771"/>
      </p:ext>
    </p:extLst>
  </p:cSld>
  <p:clrMapOvr>
    <a:masterClrMapping/>
  </p:clrMapOvr>
  <p:transition advTm="300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FF828AE-BC29-4BF6-A79D-DE63FD143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6B416-5A64-4671-915E-D55C9C6CAE9E}" type="datetimeFigureOut">
              <a:rPr lang="zh-CN" altLang="en-US"/>
              <a:pPr>
                <a:defRPr/>
              </a:pPr>
              <a:t>2023/3/14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5F22583-3F54-44F7-9F02-51AE2C502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ADA683E-F0E5-4572-AC9C-58DCD8B5A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99F05-D77F-4F58-8396-5E9A3D7C68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289334"/>
      </p:ext>
    </p:extLst>
  </p:cSld>
  <p:clrMapOvr>
    <a:masterClrMapping/>
  </p:clrMapOvr>
  <p:transition advTm="300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C89659D-19BA-4C7A-93B6-FFC947F0C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E4083-B7E4-4C41-80FB-164783089DC4}" type="datetimeFigureOut">
              <a:rPr lang="zh-CN" altLang="en-US"/>
              <a:pPr>
                <a:defRPr/>
              </a:pPr>
              <a:t>2023/3/14</a:t>
            </a:fld>
            <a:endParaRPr lang="zh-CN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D30ED3A-0863-4531-85A6-6664A5FEB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1E226D6-62C7-4F75-9DE7-5D6202EDD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2D987-AFB1-4C61-9BA4-3EF2B10E3A6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5784535"/>
      </p:ext>
    </p:extLst>
  </p:cSld>
  <p:clrMapOvr>
    <a:masterClrMapping/>
  </p:clrMapOvr>
  <p:transition advTm="300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813CCC1-9DEB-4A0A-B1CB-D03D71CE3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1D631-D8BF-4136-AD37-488B2B263C31}" type="datetimeFigureOut">
              <a:rPr lang="zh-CN" altLang="en-US"/>
              <a:pPr>
                <a:defRPr/>
              </a:pPr>
              <a:t>2023/3/14</a:t>
            </a:fld>
            <a:endParaRPr lang="zh-CN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91778D6-B929-4D79-BDDE-5AD5FC84E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009CEDC-2022-47DB-99FB-ACDF3E932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006A5-9B49-4EC9-8EB2-793B4807207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0806748"/>
      </p:ext>
    </p:extLst>
  </p:cSld>
  <p:clrMapOvr>
    <a:masterClrMapping/>
  </p:clrMapOvr>
  <p:transition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F9E4-1CAC-4277-A2BE-2EC847C47A58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0F0C-99E4-412F-A5C4-3DFBA1A93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92DE85A-6BA0-490A-9E20-D262CF1B9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7A90F-28B6-414B-B046-C2DEB192F81D}" type="datetimeFigureOut">
              <a:rPr lang="zh-CN" altLang="en-US"/>
              <a:pPr>
                <a:defRPr/>
              </a:pPr>
              <a:t>2023/3/14</a:t>
            </a:fld>
            <a:endParaRPr lang="zh-CN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D2A71F4-347E-4F16-9F2C-575FE7CF1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7D3E6E9-516A-41B0-BDD6-DA01DECEA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12C9A-7A28-40E5-8D13-936E2C478B0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0523790"/>
      </p:ext>
    </p:extLst>
  </p:cSld>
  <p:clrMapOvr>
    <a:masterClrMapping/>
  </p:clrMapOvr>
  <p:transition advTm="300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6F8F288-45D3-4D95-AB6B-27507B459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86FB2-C1A2-423B-9DEF-8951A3B8D877}" type="datetimeFigureOut">
              <a:rPr lang="zh-CN" altLang="en-US"/>
              <a:pPr>
                <a:defRPr/>
              </a:pPr>
              <a:t>2023/3/14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53DF50A-C670-43DB-8FBE-3B5A0B7E0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D4F800-28BF-4AA5-9EA4-5FE21F426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509B6-5DA6-413B-9CF4-34DA840319E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213232"/>
      </p:ext>
    </p:extLst>
  </p:cSld>
  <p:clrMapOvr>
    <a:masterClrMapping/>
  </p:clrMapOvr>
  <p:transition advTm="300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836B11F-A03B-4262-9AF4-D1F4C4FB8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420FD-DE31-42CC-A4B4-D1CDEECC607E}" type="datetimeFigureOut">
              <a:rPr lang="zh-CN" altLang="en-US"/>
              <a:pPr>
                <a:defRPr/>
              </a:pPr>
              <a:t>2023/3/14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28FC9E1-A7EF-4B34-9FE0-8807075C3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F293ECD-E2A6-40B4-AFE0-F790F4B16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DA00F-4F0C-4A42-BAC7-9294FAF0E6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4110255"/>
      </p:ext>
    </p:extLst>
  </p:cSld>
  <p:clrMapOvr>
    <a:masterClrMapping/>
  </p:clrMapOvr>
  <p:transition advTm="300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EBC27-7606-43E7-8E04-ABA09D003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A5ED9-0A44-422C-9011-4E28E6AE9BBA}" type="datetimeFigureOut">
              <a:rPr lang="zh-CN" altLang="en-US"/>
              <a:pPr>
                <a:defRPr/>
              </a:pPr>
              <a:t>2023/3/14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43B75-099F-48B4-A77B-179E0858F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294CF-8408-45D8-8E88-714916D97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ED7F1-B5FE-44C9-9C4E-1BF82B0FCC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140702"/>
      </p:ext>
    </p:extLst>
  </p:cSld>
  <p:clrMapOvr>
    <a:masterClrMapping/>
  </p:clrMapOvr>
  <p:transition advTm="300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C5D6B4-ED80-4B04-8636-DD179D4FC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C6790-7D94-4A55-97EA-41026434D238}" type="datetimeFigureOut">
              <a:rPr lang="zh-CN" altLang="en-US"/>
              <a:pPr>
                <a:defRPr/>
              </a:pPr>
              <a:t>2023/3/14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8B130-D344-4875-9ABF-D13C54D67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B9913-8BD8-47C9-BE04-A522DA2D4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4A8BE-7442-4F51-B3D7-4E78494257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2252715"/>
      </p:ext>
    </p:extLst>
  </p:cSld>
  <p:clrMapOvr>
    <a:masterClrMapping/>
  </p:clrMapOvr>
  <p:transition advTm="300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2178522"/>
      </p:ext>
    </p:extLst>
  </p:cSld>
  <p:clrMapOvr>
    <a:masterClrMapping/>
  </p:clrMapOvr>
  <p:transition advTm="300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98C17B2-FD55-4164-8961-CDE7FD7D9F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7142868"/>
      </p:ext>
    </p:extLst>
  </p:cSld>
  <p:clrMapOvr>
    <a:masterClrMapping/>
  </p:clrMapOvr>
  <p:transition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F9E4-1CAC-4277-A2BE-2EC847C47A58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0F0C-99E4-412F-A5C4-3DFBA1A93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F9E4-1CAC-4277-A2BE-2EC847C47A58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0F0C-99E4-412F-A5C4-3DFBA1A93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F9E4-1CAC-4277-A2BE-2EC847C47A58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0F0C-99E4-412F-A5C4-3DFBA1A93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F9E4-1CAC-4277-A2BE-2EC847C47A58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0F0C-99E4-412F-A5C4-3DFBA1A93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F9E4-1CAC-4277-A2BE-2EC847C47A58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0F0C-99E4-412F-A5C4-3DFBA1A93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FF9E4-1CAC-4277-A2BE-2EC847C47A58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50F0C-99E4-412F-A5C4-3DFBA1A93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E970E-9E9F-4923-8054-B34A500CEA92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FFAE5-04AE-4052-B913-741AE9F9B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977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B032DA2-7D1F-4B86-A17B-4F88CE24B87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022E9B4-C97F-45C4-8064-A76AB2F6F1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B2038-4D61-404A-9D53-51669BF3E7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5706FE-8B5B-4AEC-BF41-FADA75B1D2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5C7C6-9F0D-4CE6-95DD-98AC4C10EF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2321768-DA30-406C-90CF-9151B898E8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7429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E7272176-8C4D-466B-9E9D-4793A132B3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en-US" altLang="en-US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D73BD149-D965-4AD6-BF87-917D4D78F2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5C311-7918-4CB5-834A-FB8EF699E3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D92E586-656D-4E43-8BC9-1B628BF73BB4}" type="datetimeFigureOut">
              <a:rPr lang="zh-CN" altLang="en-US"/>
              <a:pPr>
                <a:defRPr/>
              </a:pPr>
              <a:t>2023/3/14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1877D8-8014-4660-969E-1D5A08FF9E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5DA5E-01BD-46E5-8FBD-37031850C1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1A3F01D-681E-4192-AFFD-E1EA8D5ABB3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642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ransition advTm="300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Tổng hợp 18 hình nền powerpoint siêu đáng yêu, siêu dễ thư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85801"/>
            <a:ext cx="6858000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5800" y="914400"/>
            <a:ext cx="4586289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>
              <a:defRPr/>
            </a:pPr>
            <a:r>
              <a:rPr lang="en-US" sz="2100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  <a:cs typeface="Times New Roman" pitchFamily="18" charset="0"/>
              </a:rPr>
              <a:t>TRƯỜNG TIỂU HỌC VIỆT HƯNG</a:t>
            </a:r>
          </a:p>
        </p:txBody>
      </p:sp>
      <p:sp>
        <p:nvSpPr>
          <p:cNvPr id="7" name="WordArt 60"/>
          <p:cNvSpPr>
            <a:spLocks noChangeArrowheads="1" noChangeShapeType="1" noTextEdit="1"/>
          </p:cNvSpPr>
          <p:nvPr/>
        </p:nvSpPr>
        <p:spPr bwMode="auto">
          <a:xfrm>
            <a:off x="1657351" y="1771650"/>
            <a:ext cx="6000749" cy="154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278"/>
              </a:avLst>
            </a:prstTxWarp>
          </a:bodyPr>
          <a:lstStyle/>
          <a:p>
            <a:pPr algn="ctr" defTabSz="685800">
              <a:defRPr/>
            </a:pP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Times New Roman" pitchFamily="18" charset="0"/>
              </a:rPr>
              <a:t>Chào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Times New Roman" pitchFamily="18" charset="0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Times New Roman" pitchFamily="18" charset="0"/>
              </a:rPr>
              <a:t>mừng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Times New Roman" pitchFamily="18" charset="0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Times New Roman" pitchFamily="18" charset="0"/>
              </a:rPr>
              <a:t>các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Times New Roman" pitchFamily="18" charset="0"/>
              </a:rPr>
              <a:t> con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Times New Roman" pitchFamily="18" charset="0"/>
              </a:rPr>
              <a:t>học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Times New Roman" pitchFamily="18" charset="0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Times New Roman" pitchFamily="18" charset="0"/>
              </a:rPr>
              <a:t>sinh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Times New Roman" pitchFamily="18" charset="0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Times New Roman" pitchFamily="18" charset="0"/>
              </a:rPr>
              <a:t>đến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Times New Roman" pitchFamily="18" charset="0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Times New Roman" pitchFamily="18" charset="0"/>
              </a:rPr>
              <a:t>với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Times New Roman" pitchFamily="18" charset="0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Times New Roman" pitchFamily="18" charset="0"/>
              </a:rPr>
              <a:t>tiết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Times New Roman" pitchFamily="18" charset="0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Times New Roman" pitchFamily="18" charset="0"/>
              </a:rPr>
              <a:t>học</a:t>
            </a:r>
            <a:endParaRPr lang="en-US" sz="60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prstClr val="black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Calibri"/>
              <a:cs typeface="Times New Roman" pitchFamily="18" charset="0"/>
            </a:endParaRPr>
          </a:p>
          <a:p>
            <a:pPr algn="ctr" defTabSz="685800">
              <a:defRPr/>
            </a:pPr>
            <a:r>
              <a:rPr lang="en-US" sz="8625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alibri"/>
                <a:cs typeface="Times New Roman" pitchFamily="18" charset="0"/>
              </a:rPr>
              <a:t>TOÁN  5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3426151" y="3657601"/>
            <a:ext cx="45977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85800"/>
            <a:r>
              <a:rPr lang="en-US" altLang="en-US" b="1" i="1" dirty="0" err="1">
                <a:solidFill>
                  <a:srgbClr val="002060"/>
                </a:solidFill>
                <a:cs typeface="Times New Roman" pitchFamily="18" charset="0"/>
              </a:rPr>
              <a:t>Hãy</a:t>
            </a:r>
            <a:r>
              <a:rPr lang="en-US" alt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2060"/>
                </a:solidFill>
                <a:cs typeface="Times New Roman" pitchFamily="18" charset="0"/>
              </a:rPr>
              <a:t>chuẩn</a:t>
            </a:r>
            <a:r>
              <a:rPr lang="en-US" alt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2060"/>
                </a:solidFill>
                <a:cs typeface="Times New Roman" pitchFamily="18" charset="0"/>
              </a:rPr>
              <a:t>bị</a:t>
            </a:r>
            <a:r>
              <a:rPr lang="en-US" alt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2060"/>
                </a:solidFill>
                <a:cs typeface="Times New Roman" pitchFamily="18" charset="0"/>
              </a:rPr>
              <a:t>đầy</a:t>
            </a:r>
            <a:r>
              <a:rPr lang="en-US" alt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2060"/>
                </a:solidFill>
                <a:cs typeface="Times New Roman" pitchFamily="18" charset="0"/>
              </a:rPr>
              <a:t>đủ</a:t>
            </a:r>
            <a:r>
              <a:rPr lang="en-US" alt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2060"/>
                </a:solidFill>
                <a:cs typeface="Times New Roman" pitchFamily="18" charset="0"/>
              </a:rPr>
              <a:t>sách</a:t>
            </a:r>
            <a:r>
              <a:rPr lang="en-US" alt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2060"/>
                </a:solidFill>
                <a:cs typeface="Times New Roman" pitchFamily="18" charset="0"/>
              </a:rPr>
              <a:t>vở</a:t>
            </a:r>
            <a:r>
              <a:rPr lang="en-US" altLang="en-US" b="1" i="1" dirty="0">
                <a:solidFill>
                  <a:srgbClr val="002060"/>
                </a:solidFill>
                <a:cs typeface="Times New Roman" pitchFamily="18" charset="0"/>
              </a:rPr>
              <a:t>, </a:t>
            </a:r>
            <a:r>
              <a:rPr lang="en-US" altLang="en-US" b="1" i="1" dirty="0" err="1">
                <a:solidFill>
                  <a:srgbClr val="002060"/>
                </a:solidFill>
                <a:cs typeface="Times New Roman" pitchFamily="18" charset="0"/>
              </a:rPr>
              <a:t>đồ</a:t>
            </a:r>
            <a:r>
              <a:rPr lang="en-US" alt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2060"/>
                </a:solidFill>
                <a:cs typeface="Times New Roman" pitchFamily="18" charset="0"/>
              </a:rPr>
              <a:t>dùng</a:t>
            </a:r>
            <a:r>
              <a:rPr lang="en-US" alt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2060"/>
                </a:solidFill>
                <a:cs typeface="Times New Roman" pitchFamily="18" charset="0"/>
              </a:rPr>
              <a:t>học</a:t>
            </a:r>
            <a:r>
              <a:rPr lang="en-US" alt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2060"/>
                </a:solidFill>
                <a:cs typeface="Times New Roman" pitchFamily="18" charset="0"/>
              </a:rPr>
              <a:t>tập</a:t>
            </a:r>
            <a:endParaRPr lang="en-US" altLang="en-US" b="1" i="1" dirty="0">
              <a:solidFill>
                <a:srgbClr val="002060"/>
              </a:solidFill>
              <a:cs typeface="Times New Roman" pitchFamily="18" charset="0"/>
            </a:endParaRPr>
          </a:p>
          <a:p>
            <a:pPr algn="ctr" defTabSz="685800"/>
            <a:r>
              <a:rPr lang="en-US" alt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2060"/>
                </a:solidFill>
                <a:cs typeface="Times New Roman" pitchFamily="18" charset="0"/>
              </a:rPr>
              <a:t>để</a:t>
            </a:r>
            <a:r>
              <a:rPr lang="en-US" alt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2060"/>
                </a:solidFill>
                <a:cs typeface="Times New Roman" pitchFamily="18" charset="0"/>
              </a:rPr>
              <a:t>bắt</a:t>
            </a:r>
            <a:r>
              <a:rPr lang="en-US" alt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2060"/>
                </a:solidFill>
                <a:cs typeface="Times New Roman" pitchFamily="18" charset="0"/>
              </a:rPr>
              <a:t>đầu</a:t>
            </a:r>
            <a:r>
              <a:rPr lang="en-US" alt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2060"/>
                </a:solidFill>
                <a:cs typeface="Times New Roman" pitchFamily="18" charset="0"/>
              </a:rPr>
              <a:t>tiết</a:t>
            </a:r>
            <a:r>
              <a:rPr lang="en-US" alt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2060"/>
                </a:solidFill>
                <a:cs typeface="Times New Roman" pitchFamily="18" charset="0"/>
              </a:rPr>
              <a:t>học</a:t>
            </a:r>
            <a:r>
              <a:rPr lang="en-US" altLang="en-US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altLang="en-US" b="1" i="1" dirty="0" err="1">
                <a:solidFill>
                  <a:srgbClr val="002060"/>
                </a:solidFill>
                <a:cs typeface="Times New Roman" pitchFamily="18" charset="0"/>
              </a:rPr>
              <a:t>nhé</a:t>
            </a:r>
            <a:r>
              <a:rPr lang="en-US" altLang="en-US" b="1" i="1" dirty="0">
                <a:solidFill>
                  <a:srgbClr val="002060"/>
                </a:solidFill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56794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0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7467600" cy="1981199"/>
          </a:xfrm>
          <a:noFill/>
        </p:spPr>
        <p:txBody>
          <a:bodyPr>
            <a:noAutofit/>
          </a:bodyPr>
          <a:lstStyle/>
          <a:p>
            <a:pPr algn="just" eaLnBrk="1" hangingPunct="1">
              <a:buFontTx/>
              <a:buNone/>
            </a:pPr>
            <a:r>
              <a:rPr lang="en-US" sz="4000" b="1" u="sng" dirty="0" err="1">
                <a:solidFill>
                  <a:srgbClr val="172485"/>
                </a:solidFill>
                <a:latin typeface="Times New Roman" pitchFamily="18" charset="0"/>
              </a:rPr>
              <a:t>Bài</a:t>
            </a:r>
            <a:r>
              <a:rPr lang="en-US" sz="4000" b="1" u="sng" dirty="0">
                <a:solidFill>
                  <a:srgbClr val="172485"/>
                </a:solidFill>
                <a:latin typeface="Times New Roman" pitchFamily="18" charset="0"/>
              </a:rPr>
              <a:t> 2</a:t>
            </a:r>
            <a:r>
              <a:rPr lang="en-US" sz="4000" b="1" dirty="0">
                <a:solidFill>
                  <a:srgbClr val="172485"/>
                </a:solidFill>
                <a:latin typeface="Times New Roman" pitchFamily="18" charset="0"/>
              </a:rPr>
              <a:t> :</a:t>
            </a:r>
            <a:r>
              <a:rPr lang="en-US" sz="4000" dirty="0">
                <a:solidFill>
                  <a:srgbClr val="172485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72485"/>
                </a:solidFill>
                <a:latin typeface="Times New Roman" pitchFamily="18" charset="0"/>
              </a:rPr>
              <a:t>Một</a:t>
            </a:r>
            <a:r>
              <a:rPr lang="en-US" sz="4000" b="1" dirty="0">
                <a:solidFill>
                  <a:srgbClr val="172485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72485"/>
                </a:solidFill>
                <a:latin typeface="Times New Roman" pitchFamily="18" charset="0"/>
              </a:rPr>
              <a:t>máy</a:t>
            </a:r>
            <a:r>
              <a:rPr lang="en-US" sz="4000" b="1" dirty="0">
                <a:solidFill>
                  <a:srgbClr val="172485"/>
                </a:solidFill>
                <a:latin typeface="Times New Roman" pitchFamily="18" charset="0"/>
              </a:rPr>
              <a:t> bay </a:t>
            </a:r>
            <a:r>
              <a:rPr lang="en-US" sz="4000" b="1" dirty="0" err="1">
                <a:solidFill>
                  <a:srgbClr val="172485"/>
                </a:solidFill>
                <a:latin typeface="Times New Roman" pitchFamily="18" charset="0"/>
              </a:rPr>
              <a:t>bay</a:t>
            </a:r>
            <a:r>
              <a:rPr lang="en-US" sz="4000" b="1" dirty="0">
                <a:solidFill>
                  <a:srgbClr val="172485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72485"/>
                </a:solidFill>
                <a:latin typeface="Times New Roman" pitchFamily="18" charset="0"/>
              </a:rPr>
              <a:t>được</a:t>
            </a:r>
            <a:r>
              <a:rPr lang="en-US" sz="4000" b="1" dirty="0">
                <a:solidFill>
                  <a:srgbClr val="172485"/>
                </a:solidFill>
                <a:latin typeface="Times New Roman" pitchFamily="18" charset="0"/>
              </a:rPr>
              <a:t> 1800 km </a:t>
            </a:r>
            <a:r>
              <a:rPr lang="en-US" sz="4000" b="1" dirty="0" err="1">
                <a:solidFill>
                  <a:srgbClr val="172485"/>
                </a:solidFill>
                <a:latin typeface="Times New Roman" pitchFamily="18" charset="0"/>
              </a:rPr>
              <a:t>trong</a:t>
            </a:r>
            <a:r>
              <a:rPr lang="en-US" sz="4000" b="1" dirty="0">
                <a:solidFill>
                  <a:srgbClr val="172485"/>
                </a:solidFill>
                <a:latin typeface="Times New Roman" pitchFamily="18" charset="0"/>
              </a:rPr>
              <a:t> 2,5 </a:t>
            </a:r>
            <a:r>
              <a:rPr lang="en-US" sz="4000" b="1" dirty="0" err="1">
                <a:solidFill>
                  <a:srgbClr val="172485"/>
                </a:solidFill>
                <a:latin typeface="Times New Roman" pitchFamily="18" charset="0"/>
              </a:rPr>
              <a:t>giờ</a:t>
            </a:r>
            <a:r>
              <a:rPr lang="en-US" sz="4000" b="1" dirty="0">
                <a:solidFill>
                  <a:srgbClr val="172485"/>
                </a:solidFill>
                <a:latin typeface="Times New Roman" pitchFamily="18" charset="0"/>
              </a:rPr>
              <a:t>.  </a:t>
            </a:r>
            <a:r>
              <a:rPr lang="en-US" sz="4000" b="1" dirty="0" err="1">
                <a:solidFill>
                  <a:srgbClr val="172485"/>
                </a:solidFill>
                <a:latin typeface="Times New Roman" pitchFamily="18" charset="0"/>
              </a:rPr>
              <a:t>Tính</a:t>
            </a:r>
            <a:r>
              <a:rPr lang="en-US" sz="4000" b="1" dirty="0">
                <a:solidFill>
                  <a:srgbClr val="172485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72485"/>
                </a:solidFill>
                <a:latin typeface="Times New Roman" pitchFamily="18" charset="0"/>
              </a:rPr>
              <a:t>vận</a:t>
            </a:r>
            <a:r>
              <a:rPr lang="en-US" sz="4000" b="1" dirty="0">
                <a:solidFill>
                  <a:srgbClr val="172485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72485"/>
                </a:solidFill>
                <a:latin typeface="Times New Roman" pitchFamily="18" charset="0"/>
              </a:rPr>
              <a:t>tốc</a:t>
            </a:r>
            <a:r>
              <a:rPr lang="en-US" sz="4000" b="1" dirty="0">
                <a:solidFill>
                  <a:srgbClr val="172485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72485"/>
                </a:solidFill>
                <a:latin typeface="Times New Roman" pitchFamily="18" charset="0"/>
              </a:rPr>
              <a:t>của</a:t>
            </a:r>
            <a:r>
              <a:rPr lang="en-US" sz="4000" b="1" dirty="0">
                <a:solidFill>
                  <a:srgbClr val="172485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72485"/>
                </a:solidFill>
                <a:latin typeface="Times New Roman" pitchFamily="18" charset="0"/>
              </a:rPr>
              <a:t>máy</a:t>
            </a:r>
            <a:r>
              <a:rPr lang="en-US" sz="4000" b="1" dirty="0">
                <a:solidFill>
                  <a:srgbClr val="172485"/>
                </a:solidFill>
                <a:latin typeface="Times New Roman" pitchFamily="18" charset="0"/>
              </a:rPr>
              <a:t> bay. </a:t>
            </a: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2209800" y="2518350"/>
            <a:ext cx="6934200" cy="43396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i="1" dirty="0" err="1">
                <a:solidFill>
                  <a:srgbClr val="172485"/>
                </a:solidFill>
                <a:latin typeface="Times New Roman" pitchFamily="18" charset="0"/>
              </a:rPr>
              <a:t>Bài</a:t>
            </a:r>
            <a:r>
              <a:rPr lang="en-US" sz="3600" b="1" i="1" dirty="0">
                <a:solidFill>
                  <a:srgbClr val="172485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172485"/>
                </a:solidFill>
                <a:latin typeface="Times New Roman" pitchFamily="18" charset="0"/>
              </a:rPr>
              <a:t>giải</a:t>
            </a:r>
            <a:r>
              <a:rPr lang="en-US" sz="3600" b="1" i="1" dirty="0">
                <a:solidFill>
                  <a:srgbClr val="172485"/>
                </a:solidFill>
                <a:latin typeface="Times New Roman" pitchFamily="18" charset="0"/>
              </a:rPr>
              <a:t>:</a:t>
            </a:r>
            <a:r>
              <a:rPr lang="en-US" sz="3600" b="1" dirty="0">
                <a:solidFill>
                  <a:srgbClr val="172485"/>
                </a:solidFill>
                <a:latin typeface="Times New Roman" pitchFamily="18" charset="0"/>
              </a:rPr>
              <a:t> </a:t>
            </a:r>
          </a:p>
          <a:p>
            <a:endParaRPr lang="en-US" sz="3600" b="1" dirty="0">
              <a:solidFill>
                <a:srgbClr val="C00000"/>
              </a:solidFill>
              <a:latin typeface="Times New Roman" pitchFamily="18" charset="0"/>
            </a:endParaRPr>
          </a:p>
          <a:p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</a:rPr>
              <a:t>Vận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</a:rPr>
              <a:t>tốc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</a:rPr>
              <a:t>của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</a:rPr>
              <a:t>máy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 bay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</a:rPr>
              <a:t>là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:</a:t>
            </a:r>
          </a:p>
          <a:p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  1800  : 2,5  = 720 (km/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</a:rPr>
              <a:t>giờ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)</a:t>
            </a:r>
          </a:p>
          <a:p>
            <a:endParaRPr lang="en-US" sz="3600" b="1" dirty="0">
              <a:solidFill>
                <a:srgbClr val="C00000"/>
              </a:solidFill>
              <a:latin typeface="Times New Roman" pitchFamily="18" charset="0"/>
            </a:endParaRPr>
          </a:p>
          <a:p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                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</a:rPr>
              <a:t>Đáp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</a:rPr>
              <a:t>số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 : 720 km/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</a:rPr>
              <a:t>giờ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endParaRPr lang="en-US" sz="4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0" y="1981200"/>
            <a:ext cx="3581400" cy="399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Tóm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</a:rPr>
              <a:t>tắt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 1800 km</a:t>
            </a:r>
          </a:p>
          <a:p>
            <a:pPr algn="l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  2,5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</a:t>
            </a:r>
          </a:p>
          <a:p>
            <a:pPr algn="l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…km/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̀?</a:t>
            </a:r>
          </a:p>
          <a:p>
            <a:pPr>
              <a:spcBef>
                <a:spcPct val="50000"/>
              </a:spcBef>
            </a:pPr>
            <a:endParaRPr lang="en-US" sz="2800" i="1" dirty="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800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4" grpId="0" animBg="1"/>
      <p:bldP spid="92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2490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3"/>
          <p:cNvSpPr>
            <a:spLocks noChangeArrowheads="1"/>
          </p:cNvSpPr>
          <p:nvPr/>
        </p:nvSpPr>
        <p:spPr bwMode="auto">
          <a:xfrm>
            <a:off x="5105400" y="4191000"/>
            <a:ext cx="2895600" cy="2667000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400" b="1" dirty="0">
              <a:solidFill>
                <a:srgbClr val="000066"/>
              </a:solidFill>
              <a:latin typeface="Times New Roman" pitchFamily="18" charset="0"/>
            </a:endParaRPr>
          </a:p>
          <a:p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</a:rPr>
              <a:t>Nêu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</a:rPr>
              <a:t>một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</a:rPr>
              <a:t>sô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</a:rPr>
              <a:t>́</a:t>
            </a:r>
          </a:p>
          <a:p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</a:rPr>
              <a:t>đơn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</a:rPr>
              <a:t> vị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</a:rPr>
              <a:t>đo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</a:p>
          <a:p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</a:rPr>
              <a:t>vận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</a:rPr>
              <a:t>tốc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</a:rPr>
              <a:t>. </a:t>
            </a:r>
          </a:p>
          <a:p>
            <a:endParaRPr lang="en-US" sz="2400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12291" name="WordArt 4"/>
          <p:cNvSpPr>
            <a:spLocks noChangeArrowheads="1" noChangeShapeType="1" noTextEdit="1"/>
          </p:cNvSpPr>
          <p:nvPr/>
        </p:nvSpPr>
        <p:spPr bwMode="auto">
          <a:xfrm>
            <a:off x="3048000" y="0"/>
            <a:ext cx="2676525" cy="7874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r>
              <a:rPr lang="vi-VN" sz="4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00FF"/>
                    </a:gs>
                  </a:gsLst>
                  <a:lin ang="5400000" scaled="1"/>
                </a:gradFill>
                <a:latin typeface="Arial"/>
                <a:cs typeface="Arial"/>
              </a:rPr>
              <a:t> "Đố bạn ? "</a:t>
            </a:r>
            <a:endParaRPr lang="en-US" sz="40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FF"/>
                  </a:gs>
                  <a:gs pos="100000">
                    <a:srgbClr val="FF00FF"/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  <p:sp>
        <p:nvSpPr>
          <p:cNvPr id="33797" name="Oval 5"/>
          <p:cNvSpPr>
            <a:spLocks noChangeArrowheads="1"/>
          </p:cNvSpPr>
          <p:nvPr/>
        </p:nvSpPr>
        <p:spPr bwMode="auto">
          <a:xfrm>
            <a:off x="7848600" y="1371600"/>
            <a:ext cx="762000" cy="762000"/>
          </a:xfrm>
          <a:prstGeom prst="ellipse">
            <a:avLst/>
          </a:prstGeom>
          <a:solidFill>
            <a:srgbClr val="CCFF33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3600" b="1">
                <a:solidFill>
                  <a:srgbClr val="FF0066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33798" name="Oval 6"/>
          <p:cNvSpPr>
            <a:spLocks noChangeArrowheads="1"/>
          </p:cNvSpPr>
          <p:nvPr/>
        </p:nvSpPr>
        <p:spPr bwMode="auto">
          <a:xfrm>
            <a:off x="7848600" y="2133600"/>
            <a:ext cx="784225" cy="739775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2294" name="WordArt 8"/>
          <p:cNvSpPr>
            <a:spLocks noChangeArrowheads="1" noChangeShapeType="1" noTextEdit="1"/>
          </p:cNvSpPr>
          <p:nvPr/>
        </p:nvSpPr>
        <p:spPr bwMode="auto">
          <a:xfrm rot="-1663024">
            <a:off x="-84342" y="249942"/>
            <a:ext cx="1809750" cy="1066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Trò chơi: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2296" name="AutoShape 12"/>
          <p:cNvSpPr>
            <a:spLocks noChangeArrowheads="1"/>
          </p:cNvSpPr>
          <p:nvPr/>
        </p:nvSpPr>
        <p:spPr bwMode="auto">
          <a:xfrm>
            <a:off x="685800" y="1219200"/>
            <a:ext cx="3048000" cy="2743200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tắc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tính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vận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tốc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3805" name="AutoShape 13"/>
          <p:cNvSpPr>
            <a:spLocks noChangeArrowheads="1"/>
          </p:cNvSpPr>
          <p:nvPr/>
        </p:nvSpPr>
        <p:spPr bwMode="auto">
          <a:xfrm>
            <a:off x="609600" y="1219200"/>
            <a:ext cx="3124200" cy="2819400"/>
          </a:xfrm>
          <a:prstGeom prst="smileyFace">
            <a:avLst>
              <a:gd name="adj" fmla="val 4653"/>
            </a:avLst>
          </a:prstGeom>
          <a:solidFill>
            <a:srgbClr val="FFFF99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8800" dirty="0">
                <a:latin typeface="Times New Roman" pitchFamily="18" charset="0"/>
              </a:rPr>
              <a:t>   1</a:t>
            </a:r>
          </a:p>
        </p:txBody>
      </p:sp>
      <p:sp>
        <p:nvSpPr>
          <p:cNvPr id="12298" name="AutoShape 14"/>
          <p:cNvSpPr>
            <a:spLocks noChangeArrowheads="1"/>
          </p:cNvSpPr>
          <p:nvPr/>
        </p:nvSpPr>
        <p:spPr bwMode="auto">
          <a:xfrm>
            <a:off x="4572000" y="1295400"/>
            <a:ext cx="3200400" cy="2895600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</a:rPr>
              <a:t> : 100 km</a:t>
            </a:r>
          </a:p>
          <a:p>
            <a:pPr algn="l"/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</a:rPr>
              <a:t>t:   2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</a:rPr>
              <a:t>giơ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</a:rPr>
              <a:t>̀</a:t>
            </a:r>
          </a:p>
          <a:p>
            <a:pPr algn="l"/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</a:rPr>
              <a:t> : ?km/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</a:rPr>
              <a:t>giơ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</a:rPr>
              <a:t>̀</a:t>
            </a:r>
          </a:p>
        </p:txBody>
      </p:sp>
      <p:sp>
        <p:nvSpPr>
          <p:cNvPr id="33807" name="AutoShape 15"/>
          <p:cNvSpPr>
            <a:spLocks noChangeArrowheads="1"/>
          </p:cNvSpPr>
          <p:nvPr/>
        </p:nvSpPr>
        <p:spPr bwMode="auto">
          <a:xfrm>
            <a:off x="4572000" y="1295400"/>
            <a:ext cx="3200400" cy="2895600"/>
          </a:xfrm>
          <a:prstGeom prst="smileyFace">
            <a:avLst>
              <a:gd name="adj" fmla="val 4653"/>
            </a:avLst>
          </a:prstGeom>
          <a:solidFill>
            <a:srgbClr val="66FF33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9600" dirty="0">
                <a:latin typeface="Times New Roman" pitchFamily="18" charset="0"/>
              </a:rPr>
              <a:t>   2</a:t>
            </a:r>
          </a:p>
        </p:txBody>
      </p:sp>
      <p:sp>
        <p:nvSpPr>
          <p:cNvPr id="12300" name="AutoShape 16"/>
          <p:cNvSpPr>
            <a:spLocks noChangeArrowheads="1"/>
          </p:cNvSpPr>
          <p:nvPr/>
        </p:nvSpPr>
        <p:spPr bwMode="auto">
          <a:xfrm>
            <a:off x="838200" y="4038600"/>
            <a:ext cx="3124200" cy="2819400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</a:rPr>
              <a:t>s: 800 m</a:t>
            </a:r>
          </a:p>
          <a:p>
            <a:pPr algn="l"/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</a:rPr>
              <a:t>t:  4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</a:rPr>
              <a:t>phút</a:t>
            </a:r>
            <a:endParaRPr lang="en-US" sz="3600" b="1" dirty="0">
              <a:solidFill>
                <a:srgbClr val="000066"/>
              </a:solidFill>
              <a:latin typeface="Times New Roman" pitchFamily="18" charset="0"/>
            </a:endParaRPr>
          </a:p>
          <a:p>
            <a:pPr algn="l"/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</a:rPr>
              <a:t>v: ? m/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</a:rPr>
              <a:t>phút</a:t>
            </a:r>
            <a:endParaRPr lang="en-US" sz="3600" b="1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33809" name="AutoShape 17"/>
          <p:cNvSpPr>
            <a:spLocks noChangeArrowheads="1"/>
          </p:cNvSpPr>
          <p:nvPr/>
        </p:nvSpPr>
        <p:spPr bwMode="auto">
          <a:xfrm>
            <a:off x="838200" y="3962400"/>
            <a:ext cx="3124200" cy="2895600"/>
          </a:xfrm>
          <a:prstGeom prst="smileyFace">
            <a:avLst>
              <a:gd name="adj" fmla="val 4653"/>
            </a:avLst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9600" dirty="0">
                <a:latin typeface="Times New Roman" pitchFamily="18" charset="0"/>
              </a:rPr>
              <a:t>   3</a:t>
            </a:r>
          </a:p>
        </p:txBody>
      </p:sp>
      <p:sp>
        <p:nvSpPr>
          <p:cNvPr id="33810" name="Oval 18"/>
          <p:cNvSpPr>
            <a:spLocks noChangeArrowheads="1"/>
          </p:cNvSpPr>
          <p:nvPr/>
        </p:nvSpPr>
        <p:spPr bwMode="auto">
          <a:xfrm>
            <a:off x="7874000" y="2952750"/>
            <a:ext cx="774700" cy="71755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66FF33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3</a:t>
            </a:r>
          </a:p>
        </p:txBody>
      </p:sp>
      <p:pic>
        <p:nvPicPr>
          <p:cNvPr id="12303" name="Picture 19" descr="F9849DCFA90C473196ECD16214E7700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5791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4" name="Picture 20" descr="F9849DCFA90C473196ECD16214E7700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791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18" name="Oval 26"/>
          <p:cNvSpPr>
            <a:spLocks noChangeArrowheads="1"/>
          </p:cNvSpPr>
          <p:nvPr/>
        </p:nvSpPr>
        <p:spPr bwMode="auto">
          <a:xfrm>
            <a:off x="7924800" y="3759200"/>
            <a:ext cx="762000" cy="685800"/>
          </a:xfrm>
          <a:prstGeom prst="ellipse">
            <a:avLst/>
          </a:prstGeom>
          <a:solidFill>
            <a:srgbClr val="99CCFF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3600" b="1">
                <a:solidFill>
                  <a:srgbClr val="FF0066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33820" name="AutoShape 28"/>
          <p:cNvSpPr>
            <a:spLocks noChangeArrowheads="1"/>
          </p:cNvSpPr>
          <p:nvPr/>
        </p:nvSpPr>
        <p:spPr bwMode="auto">
          <a:xfrm>
            <a:off x="5105400" y="4191000"/>
            <a:ext cx="2895600" cy="2667000"/>
          </a:xfrm>
          <a:prstGeom prst="smileyFace">
            <a:avLst>
              <a:gd name="adj" fmla="val 4653"/>
            </a:avLst>
          </a:prstGeom>
          <a:solidFill>
            <a:schemeClr val="folHlink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9600" dirty="0">
                <a:latin typeface="Times New Roman" pitchFamily="18" charset="0"/>
              </a:rPr>
              <a:t>  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7200" y="41148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7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229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37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2" dur="20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38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4" dur="20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38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5" dur="2000"/>
                                        <p:tgtEl>
                                          <p:spTgt spid="338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338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18"/>
                  </p:tgtEl>
                </p:cond>
              </p:nextCondLst>
            </p:seq>
          </p:childTnLst>
        </p:cTn>
      </p:par>
    </p:tnLst>
    <p:bldLst>
      <p:bldP spid="12290" grpId="0" animBg="1"/>
      <p:bldP spid="12296" grpId="0"/>
      <p:bldP spid="33805" grpId="0" animBg="1"/>
      <p:bldP spid="12298" grpId="0" animBg="1"/>
      <p:bldP spid="33807" grpId="0" animBg="1"/>
      <p:bldP spid="12300" grpId="0" animBg="1"/>
      <p:bldP spid="338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inh">
            <a:extLst>
              <a:ext uri="{FF2B5EF4-FFF2-40B4-BE49-F238E27FC236}">
                <a16:creationId xmlns:a16="http://schemas.microsoft.com/office/drawing/2014/main" id="{D482F31E-901E-4BBE-B2EA-154E396A9FE3}"/>
              </a:ext>
            </a:extLst>
          </p:cNvPr>
          <p:cNvPicPr>
            <a:picLocks noGrp="1" noChangeAspect="1" noChangeArrowheads="1" noCrop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7150" y="1609725"/>
            <a:ext cx="9124950" cy="3952875"/>
          </a:xfrm>
          <a:noFill/>
        </p:spPr>
      </p:pic>
      <p:sp>
        <p:nvSpPr>
          <p:cNvPr id="21507" name="WordArt 5">
            <a:extLst>
              <a:ext uri="{FF2B5EF4-FFF2-40B4-BE49-F238E27FC236}">
                <a16:creationId xmlns:a16="http://schemas.microsoft.com/office/drawing/2014/main" id="{5E8B681E-3136-419C-A735-6AD497DD066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52800" y="1000125"/>
            <a:ext cx="2819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3999">
                      <a:srgbClr val="83A7C3"/>
                    </a:gs>
                    <a:gs pos="6500">
                      <a:srgbClr val="768FB9"/>
                    </a:gs>
                    <a:gs pos="10501">
                      <a:srgbClr val="83A7C3"/>
                    </a:gs>
                    <a:gs pos="25999">
                      <a:srgbClr val="FFFFFF"/>
                    </a:gs>
                    <a:gs pos="28000">
                      <a:srgbClr val="9C6563"/>
                    </a:gs>
                    <a:gs pos="28999">
                      <a:srgbClr val="80302D"/>
                    </a:gs>
                    <a:gs pos="35501">
                      <a:srgbClr val="C0524E"/>
                    </a:gs>
                    <a:gs pos="47000">
                      <a:srgbClr val="EBDAD4"/>
                    </a:gs>
                    <a:gs pos="50000">
                      <a:srgbClr val="55261C"/>
                    </a:gs>
                    <a:gs pos="53000">
                      <a:srgbClr val="EBDAD4"/>
                    </a:gs>
                    <a:gs pos="64500">
                      <a:srgbClr val="C0524E"/>
                    </a:gs>
                    <a:gs pos="71001">
                      <a:srgbClr val="80302D"/>
                    </a:gs>
                    <a:gs pos="72000">
                      <a:srgbClr val="9C6563"/>
                    </a:gs>
                    <a:gs pos="74001">
                      <a:srgbClr val="FFFFFF"/>
                    </a:gs>
                    <a:gs pos="89500">
                      <a:srgbClr val="83A7C3"/>
                    </a:gs>
                    <a:gs pos="93500">
                      <a:srgbClr val="768FB9"/>
                    </a:gs>
                    <a:gs pos="96001">
                      <a:srgbClr val="83A7C3"/>
                    </a:gs>
                    <a:gs pos="100000">
                      <a:srgbClr val="DCEBF5"/>
                    </a:gs>
                  </a:gsLst>
                  <a:lin ang="18900000" scaled="1"/>
                </a:gra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21508" name="Rectangle 36">
            <a:extLst>
              <a:ext uri="{FF2B5EF4-FFF2-40B4-BE49-F238E27FC236}">
                <a16:creationId xmlns:a16="http://schemas.microsoft.com/office/drawing/2014/main" id="{8177B4A1-1716-442F-8E33-DE3B06BED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DF10CE-B202-4B1C-9066-46B845E2FC5C}"/>
              </a:ext>
            </a:extLst>
          </p:cNvPr>
          <p:cNvSpPr txBox="1"/>
          <p:nvPr/>
        </p:nvSpPr>
        <p:spPr>
          <a:xfrm>
            <a:off x="1992313" y="2297113"/>
            <a:ext cx="554037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E98B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Học thuộc quy tắc tính vận tốc.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E98B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Hoàn thành VBTT: Vận tốc.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E98B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Chuẩn bị tiết: Luyện tập (trang </a:t>
            </a:r>
            <a:r>
              <a:rPr lang="en-US" sz="2400" kern="0">
                <a:solidFill>
                  <a:srgbClr val="FE98B0">
                    <a:lumMod val="75000"/>
                  </a:srgbClr>
                </a:solidFill>
                <a:latin typeface="Arial"/>
                <a:cs typeface="Arial" panose="020B0604020202020204" pitchFamily="34" charset="0"/>
              </a:rPr>
              <a:t>139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E98B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).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1">
            <a:extLst>
              <a:ext uri="{FF2B5EF4-FFF2-40B4-BE49-F238E27FC236}">
                <a16:creationId xmlns:a16="http://schemas.microsoft.com/office/drawing/2014/main" id="{1B67E428-8C95-4635-9180-16F354FC4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85725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图片 2">
            <a:extLst>
              <a:ext uri="{FF2B5EF4-FFF2-40B4-BE49-F238E27FC236}">
                <a16:creationId xmlns:a16="http://schemas.microsoft.com/office/drawing/2014/main" id="{C4BD5D80-F903-4042-A02D-FB598417A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3846513"/>
            <a:ext cx="3870325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图片 3">
            <a:extLst>
              <a:ext uri="{FF2B5EF4-FFF2-40B4-BE49-F238E27FC236}">
                <a16:creationId xmlns:a16="http://schemas.microsoft.com/office/drawing/2014/main" id="{321303B5-7717-4A98-97C3-082A5E986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25" y="4373563"/>
            <a:ext cx="1158875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图片 4">
            <a:extLst>
              <a:ext uri="{FF2B5EF4-FFF2-40B4-BE49-F238E27FC236}">
                <a16:creationId xmlns:a16="http://schemas.microsoft.com/office/drawing/2014/main" id="{D839F411-896C-459D-9089-87691D6B7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92613"/>
            <a:ext cx="2733675" cy="144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1807E26-CB42-4E22-AEDD-12D017B9D486}"/>
              </a:ext>
            </a:extLst>
          </p:cNvPr>
          <p:cNvSpPr/>
          <p:nvPr/>
        </p:nvSpPr>
        <p:spPr>
          <a:xfrm>
            <a:off x="-2626242" y="2152650"/>
            <a:ext cx="14970642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 w="12700">
                  <a:solidFill>
                    <a:srgbClr val="FE98B0"/>
                  </a:solidFill>
                  <a:prstDash val="solid"/>
                </a:ln>
                <a:pattFill prst="pct50">
                  <a:fgClr>
                    <a:srgbClr val="FE98B0"/>
                  </a:fgClr>
                  <a:bgClr>
                    <a:srgbClr val="FE98B0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FE98B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Tiết học kết thúc.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 w="12700">
                  <a:solidFill>
                    <a:srgbClr val="FE98B0"/>
                  </a:solidFill>
                  <a:prstDash val="solid"/>
                </a:ln>
                <a:pattFill prst="pct50">
                  <a:fgClr>
                    <a:srgbClr val="FE98B0"/>
                  </a:fgClr>
                  <a:bgClr>
                    <a:srgbClr val="FE98B0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FE98B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Chúc các con luôn vui vẻ và học tốt!</a:t>
            </a:r>
          </a:p>
        </p:txBody>
      </p:sp>
    </p:spTree>
  </p:cSld>
  <p:clrMapOvr>
    <a:masterClrMapping/>
  </p:clrMapOvr>
  <p:transition advTm="3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runner_athlete_running_md_wh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162800" y="762000"/>
            <a:ext cx="152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 descr="animated snai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76400"/>
            <a:ext cx="3429000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6" descr="hd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762000"/>
            <a:ext cx="28194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685800" y="4038600"/>
            <a:ext cx="83343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4876800" y="3200400"/>
            <a:ext cx="992579" cy="646331"/>
          </a:xfrm>
          <a:prstGeom prst="rect">
            <a:avLst/>
          </a:prstGeom>
          <a:solidFill>
            <a:srgbClr val="CCFFFF"/>
          </a:solidFill>
          <a:ln w="9525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tô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1600200" y="3276600"/>
            <a:ext cx="723276" cy="646331"/>
          </a:xfrm>
          <a:prstGeom prst="rect">
            <a:avLst/>
          </a:prstGeom>
          <a:solidFill>
            <a:srgbClr val="CCFFCC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Ốc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7543800" y="3276600"/>
            <a:ext cx="1370889" cy="646331"/>
          </a:xfrm>
          <a:prstGeom prst="rect">
            <a:avLst/>
          </a:prstGeom>
          <a:solidFill>
            <a:srgbClr val="99CC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31" name="Line 15"/>
          <p:cNvSpPr>
            <a:spLocks noChangeShapeType="1"/>
          </p:cNvSpPr>
          <p:nvPr/>
        </p:nvSpPr>
        <p:spPr bwMode="auto">
          <a:xfrm>
            <a:off x="4267200" y="4953000"/>
            <a:ext cx="53340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32" name="Line 16"/>
          <p:cNvSpPr>
            <a:spLocks noChangeShapeType="1"/>
          </p:cNvSpPr>
          <p:nvPr/>
        </p:nvSpPr>
        <p:spPr bwMode="auto">
          <a:xfrm>
            <a:off x="6400800" y="4953000"/>
            <a:ext cx="53340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34" name="Text Box 18"/>
          <p:cNvSpPr txBox="1">
            <a:spLocks noChangeArrowheads="1"/>
          </p:cNvSpPr>
          <p:nvPr/>
        </p:nvSpPr>
        <p:spPr bwMode="auto">
          <a:xfrm>
            <a:off x="0" y="5268411"/>
            <a:ext cx="9372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F"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ốc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-0.17917 0.2085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0" y="1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-0.275 0.1974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0" y="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0.61042 0.19745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00" y="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4" grpId="0"/>
      <p:bldP spid="34825" grpId="0" animBg="1"/>
      <p:bldP spid="34825" grpId="1" animBg="1"/>
      <p:bldP spid="34826" grpId="0" animBg="1"/>
      <p:bldP spid="34826" grpId="1" animBg="1"/>
      <p:bldP spid="34827" grpId="0" animBg="1"/>
      <p:bldP spid="34827" grpId="1" animBg="1"/>
      <p:bldP spid="34831" grpId="0" animBg="1"/>
      <p:bldP spid="34832" grpId="0" animBg="1"/>
      <p:bldP spid="348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ình nền Powerpoint dễ thương - Tổng hợp những hình nền dễ thươ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0889"/>
            <a:ext cx="9144000" cy="515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857250"/>
            <a:ext cx="6867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Toán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1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VẬN TỐC (138)</a:t>
            </a:r>
          </a:p>
        </p:txBody>
      </p:sp>
      <p:sp>
        <p:nvSpPr>
          <p:cNvPr id="6" name="Rectangle 5"/>
          <p:cNvSpPr/>
          <p:nvPr/>
        </p:nvSpPr>
        <p:spPr>
          <a:xfrm>
            <a:off x="1732663" y="2383737"/>
            <a:ext cx="1970732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/>
                <a:ea typeface="+mn-ea"/>
                <a:cs typeface="+mn-cs"/>
              </a:rPr>
              <a:t>Mục</a:t>
            </a:r>
            <a:r>
              <a:rPr kumimoji="0" lang="en-US" sz="3600" b="1" i="0" u="none" strike="noStrike" kern="120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/>
                <a:ea typeface="+mn-ea"/>
                <a:cs typeface="+mn-cs"/>
              </a:rPr>
              <a:t>tiêu</a:t>
            </a:r>
            <a:r>
              <a:rPr kumimoji="0" lang="en-US" sz="3600" b="1" i="0" u="none" strike="noStrike" kern="120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14500" y="3086101"/>
            <a:ext cx="7048500" cy="1471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 khái niệm ban đầu về vận tốc, đơn vị đo vận tốc.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Biết tính vận tốc của một chuyển động đều. 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85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2419350" y="1295400"/>
          <a:ext cx="1143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151" imgH="215619" progId="Equation.3">
                  <p:embed/>
                </p:oleObj>
              </mc:Choice>
              <mc:Fallback>
                <p:oleObj name="Equation" r:id="rId2" imgW="114151" imgH="21561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350" y="1295400"/>
                        <a:ext cx="114300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838200" y="2611438"/>
            <a:ext cx="190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6148" name="Text Box 15"/>
          <p:cNvSpPr txBox="1">
            <a:spLocks noChangeArrowheads="1"/>
          </p:cNvSpPr>
          <p:nvPr/>
        </p:nvSpPr>
        <p:spPr bwMode="auto">
          <a:xfrm>
            <a:off x="6918325" y="1371600"/>
            <a:ext cx="1463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0"/>
            <a:ext cx="9144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indent="-742950" algn="l">
              <a:spcBef>
                <a:spcPct val="20000"/>
              </a:spcBef>
              <a:buAutoNum type="alphaLcParenR"/>
            </a:pP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Bài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toán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 1:</a:t>
            </a:r>
          </a:p>
          <a:p>
            <a:pPr marL="742950" indent="-742950" algn="l">
              <a:spcBef>
                <a:spcPct val="20000"/>
              </a:spcBef>
            </a:pPr>
            <a:r>
              <a:rPr lang="en-US" sz="3600" b="1" dirty="0" err="1">
                <a:latin typeface="Times New Roman" pitchFamily="18" charset="0"/>
              </a:rPr>
              <a:t>Một</a:t>
            </a:r>
            <a:r>
              <a:rPr lang="en-US" sz="3600" b="1" dirty="0">
                <a:latin typeface="Times New Roman" pitchFamily="18" charset="0"/>
              </a:rPr>
              <a:t> ô </a:t>
            </a:r>
            <a:r>
              <a:rPr lang="en-US" sz="3600" b="1" dirty="0" err="1">
                <a:latin typeface="Times New Roman" pitchFamily="18" charset="0"/>
              </a:rPr>
              <a:t>tô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đi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một</a:t>
            </a:r>
            <a:r>
              <a:rPr lang="en-US" sz="3600" b="1" dirty="0">
                <a:latin typeface="Times New Roman" pitchFamily="18" charset="0"/>
              </a:rPr>
              <a:t>                                        </a:t>
            </a:r>
          </a:p>
          <a:p>
            <a:pPr marL="742950" indent="-742950" algn="l">
              <a:spcBef>
                <a:spcPct val="20000"/>
              </a:spcBef>
            </a:pPr>
            <a:r>
              <a:rPr lang="en-US" sz="3600" b="1" dirty="0" err="1">
                <a:latin typeface="Times New Roman" pitchFamily="18" charset="0"/>
              </a:rPr>
              <a:t>hết</a:t>
            </a:r>
            <a:r>
              <a:rPr lang="en-US" sz="3600" b="1" dirty="0">
                <a:latin typeface="Times New Roman" pitchFamily="18" charset="0"/>
              </a:rPr>
              <a:t>          </a:t>
            </a:r>
            <a:r>
              <a:rPr lang="en-US" sz="3600" b="1" dirty="0" err="1">
                <a:latin typeface="Times New Roman" pitchFamily="18" charset="0"/>
              </a:rPr>
              <a:t>Hỏi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trung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bình</a:t>
            </a:r>
            <a:r>
              <a:rPr lang="en-US" sz="3600" b="1" dirty="0">
                <a:latin typeface="Times New Roman" pitchFamily="18" charset="0"/>
              </a:rPr>
              <a:t>                                                                        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152400" y="1295400"/>
            <a:ext cx="130302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</a:rPr>
              <a:t>                                        </a:t>
            </a:r>
            <a:r>
              <a:rPr lang="en-US" sz="3600" b="1" dirty="0" err="1">
                <a:latin typeface="Times New Roman" pitchFamily="18" charset="0"/>
              </a:rPr>
              <a:t>mỗi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giờ</a:t>
            </a:r>
            <a:r>
              <a:rPr lang="en-US" sz="3600" b="1" dirty="0">
                <a:latin typeface="Times New Roman" pitchFamily="18" charset="0"/>
              </a:rPr>
              <a:t> ô </a:t>
            </a:r>
            <a:r>
              <a:rPr lang="en-US" sz="3600" b="1" dirty="0" err="1">
                <a:latin typeface="Times New Roman" pitchFamily="18" charset="0"/>
              </a:rPr>
              <a:t>tô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đi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được</a:t>
            </a:r>
            <a:r>
              <a:rPr lang="en-US" sz="3600" b="1" dirty="0">
                <a:latin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3600" b="1" dirty="0" err="1">
                <a:latin typeface="Times New Roman" pitchFamily="18" charset="0"/>
              </a:rPr>
              <a:t>bao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nhiêu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ki</a:t>
            </a:r>
            <a:r>
              <a:rPr lang="en-US" sz="3600" b="1" dirty="0">
                <a:latin typeface="Times New Roman" pitchFamily="18" charset="0"/>
              </a:rPr>
              <a:t> – </a:t>
            </a:r>
            <a:r>
              <a:rPr lang="en-US" sz="3600" b="1" dirty="0" err="1">
                <a:latin typeface="Times New Roman" pitchFamily="18" charset="0"/>
              </a:rPr>
              <a:t>lô</a:t>
            </a:r>
            <a:r>
              <a:rPr lang="en-US" sz="3600" b="1" dirty="0">
                <a:latin typeface="Times New Roman" pitchFamily="18" charset="0"/>
              </a:rPr>
              <a:t> – </a:t>
            </a:r>
            <a:r>
              <a:rPr lang="en-US" sz="3600" b="1" dirty="0" err="1">
                <a:latin typeface="Times New Roman" pitchFamily="18" charset="0"/>
              </a:rPr>
              <a:t>mét</a:t>
            </a:r>
            <a:r>
              <a:rPr lang="en-US" sz="3600" b="1" dirty="0">
                <a:latin typeface="Times New Roman" pitchFamily="18" charset="0"/>
              </a:rPr>
              <a:t> ?</a:t>
            </a:r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2941320" y="664309"/>
            <a:ext cx="822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quãng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đường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dài</a:t>
            </a:r>
            <a:r>
              <a:rPr lang="en-US" sz="3600" b="1" dirty="0">
                <a:latin typeface="Times New Roman" pitchFamily="18" charset="0"/>
              </a:rPr>
              <a:t> 170 km </a:t>
            </a: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533400" y="1337937"/>
            <a:ext cx="1676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</a:rPr>
              <a:t> 4 </a:t>
            </a:r>
            <a:r>
              <a:rPr lang="en-US" sz="3600" b="1" dirty="0" err="1">
                <a:latin typeface="Times New Roman" pitchFamily="18" charset="0"/>
              </a:rPr>
              <a:t>giờ</a:t>
            </a:r>
            <a:r>
              <a:rPr lang="en-US" sz="3600" b="1" dirty="0">
                <a:latin typeface="Times New Roman" pitchFamily="18" charset="0"/>
              </a:rPr>
              <a:t>. </a:t>
            </a: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0" y="2743200"/>
            <a:ext cx="2057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i="1" u="sng" dirty="0" err="1">
                <a:solidFill>
                  <a:srgbClr val="FF0000"/>
                </a:solidFill>
                <a:latin typeface="Times New Roman" pitchFamily="18" charset="0"/>
              </a:rPr>
              <a:t>Tóm</a:t>
            </a:r>
            <a:r>
              <a:rPr lang="en-US" sz="2400" b="1" i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rgbClr val="FF0000"/>
                </a:solidFill>
                <a:latin typeface="Times New Roman" pitchFamily="18" charset="0"/>
              </a:rPr>
              <a:t>tắt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               </a:t>
            </a:r>
          </a:p>
        </p:txBody>
      </p:sp>
      <p:sp>
        <p:nvSpPr>
          <p:cNvPr id="28698" name="Text Box 26"/>
          <p:cNvSpPr txBox="1">
            <a:spLocks noChangeArrowheads="1"/>
          </p:cNvSpPr>
          <p:nvPr/>
        </p:nvSpPr>
        <p:spPr bwMode="auto">
          <a:xfrm>
            <a:off x="0" y="3200400"/>
            <a:ext cx="17907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? km 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209550" y="4116390"/>
            <a:ext cx="4210050" cy="1241425"/>
            <a:chOff x="420" y="2728"/>
            <a:chExt cx="2412" cy="782"/>
          </a:xfrm>
        </p:grpSpPr>
        <p:sp>
          <p:nvSpPr>
            <p:cNvPr id="6162" name="Line 20"/>
            <p:cNvSpPr>
              <a:spLocks noChangeShapeType="1"/>
            </p:cNvSpPr>
            <p:nvPr/>
          </p:nvSpPr>
          <p:spPr bwMode="auto">
            <a:xfrm>
              <a:off x="420" y="2827"/>
              <a:ext cx="2400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6163" name="Line 21"/>
            <p:cNvSpPr>
              <a:spLocks noChangeShapeType="1"/>
            </p:cNvSpPr>
            <p:nvPr/>
          </p:nvSpPr>
          <p:spPr bwMode="auto">
            <a:xfrm>
              <a:off x="420" y="2728"/>
              <a:ext cx="0" cy="19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6164" name="Line 22"/>
            <p:cNvSpPr>
              <a:spLocks noChangeShapeType="1"/>
            </p:cNvSpPr>
            <p:nvPr/>
          </p:nvSpPr>
          <p:spPr bwMode="auto">
            <a:xfrm>
              <a:off x="1017" y="2731"/>
              <a:ext cx="0" cy="19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6165" name="Line 23"/>
            <p:cNvSpPr>
              <a:spLocks noChangeShapeType="1"/>
            </p:cNvSpPr>
            <p:nvPr/>
          </p:nvSpPr>
          <p:spPr bwMode="auto">
            <a:xfrm>
              <a:off x="1637" y="2731"/>
              <a:ext cx="0" cy="19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6166" name="Line 24"/>
            <p:cNvSpPr>
              <a:spLocks noChangeShapeType="1"/>
            </p:cNvSpPr>
            <p:nvPr/>
          </p:nvSpPr>
          <p:spPr bwMode="auto">
            <a:xfrm>
              <a:off x="2240" y="2731"/>
              <a:ext cx="0" cy="19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6167" name="Line 25"/>
            <p:cNvSpPr>
              <a:spLocks noChangeShapeType="1"/>
            </p:cNvSpPr>
            <p:nvPr/>
          </p:nvSpPr>
          <p:spPr bwMode="auto">
            <a:xfrm>
              <a:off x="2820" y="2731"/>
              <a:ext cx="0" cy="19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6168" name="Text Box 27"/>
            <p:cNvSpPr txBox="1">
              <a:spLocks noChangeArrowheads="1"/>
            </p:cNvSpPr>
            <p:nvPr/>
          </p:nvSpPr>
          <p:spPr bwMode="auto">
            <a:xfrm>
              <a:off x="1460" y="3142"/>
              <a:ext cx="86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</a:rPr>
                <a:t>170 km </a:t>
              </a:r>
            </a:p>
          </p:txBody>
        </p:sp>
        <p:sp>
          <p:nvSpPr>
            <p:cNvPr id="6169" name="AutoShape 28"/>
            <p:cNvSpPr>
              <a:spLocks/>
            </p:cNvSpPr>
            <p:nvPr/>
          </p:nvSpPr>
          <p:spPr bwMode="auto">
            <a:xfrm rot="5400000">
              <a:off x="1512" y="1808"/>
              <a:ext cx="240" cy="2400"/>
            </a:xfrm>
            <a:prstGeom prst="rightBrace">
              <a:avLst>
                <a:gd name="adj1" fmla="val 83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200"/>
            </a:p>
          </p:txBody>
        </p:sp>
      </p:grpSp>
      <p:sp>
        <p:nvSpPr>
          <p:cNvPr id="28701" name="AutoShape 29"/>
          <p:cNvSpPr>
            <a:spLocks/>
          </p:cNvSpPr>
          <p:nvPr/>
        </p:nvSpPr>
        <p:spPr bwMode="auto">
          <a:xfrm rot="16200000" flipV="1">
            <a:off x="533400" y="3495675"/>
            <a:ext cx="304800" cy="914400"/>
          </a:xfrm>
          <a:prstGeom prst="rightBrace">
            <a:avLst>
              <a:gd name="adj1" fmla="val 2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704" name="Text Box 32"/>
          <p:cNvSpPr txBox="1">
            <a:spLocks noChangeArrowheads="1"/>
          </p:cNvSpPr>
          <p:nvPr/>
        </p:nvSpPr>
        <p:spPr bwMode="auto">
          <a:xfrm>
            <a:off x="685800" y="3048000"/>
            <a:ext cx="8305800" cy="190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600" i="1" u="sng" dirty="0" err="1">
                <a:solidFill>
                  <a:srgbClr val="FF0066"/>
                </a:solidFill>
                <a:latin typeface="Times New Roman" pitchFamily="18" charset="0"/>
              </a:rPr>
              <a:t>Bài</a:t>
            </a:r>
            <a:r>
              <a:rPr lang="en-US" sz="3600" i="1" u="sng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i="1" u="sng" dirty="0" err="1">
                <a:solidFill>
                  <a:srgbClr val="FF0066"/>
                </a:solidFill>
                <a:latin typeface="Times New Roman" pitchFamily="18" charset="0"/>
              </a:rPr>
              <a:t>giải</a:t>
            </a:r>
            <a:r>
              <a:rPr lang="en-US" sz="3600" i="1" dirty="0">
                <a:latin typeface="Times New Roman" pitchFamily="18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</a:rPr>
              <a:t>        </a:t>
            </a:r>
            <a:r>
              <a:rPr lang="en-US" sz="3600" b="1" i="1" dirty="0" err="1">
                <a:solidFill>
                  <a:srgbClr val="002060"/>
                </a:solidFill>
                <a:latin typeface="Times New Roman" pitchFamily="18" charset="0"/>
              </a:rPr>
              <a:t>Trung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itchFamily="18" charset="0"/>
              </a:rPr>
              <a:t>bình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itchFamily="18" charset="0"/>
              </a:rPr>
              <a:t>mỗi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itchFamily="18" charset="0"/>
              </a:rPr>
              <a:t>giờ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</a:rPr>
              <a:t> ô </a:t>
            </a:r>
            <a:r>
              <a:rPr lang="en-US" sz="3600" b="1" i="1" dirty="0" err="1">
                <a:solidFill>
                  <a:srgbClr val="002060"/>
                </a:solidFill>
                <a:latin typeface="Times New Roman" pitchFamily="18" charset="0"/>
              </a:rPr>
              <a:t>tô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itchFamily="18" charset="0"/>
              </a:rPr>
              <a:t>đi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itchFamily="18" charset="0"/>
              </a:rPr>
              <a:t>được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itchFamily="18" charset="0"/>
              </a:rPr>
              <a:t>là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</a:rPr>
              <a:t> : 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endParaRPr lang="en-US" sz="2400" i="1" dirty="0">
              <a:latin typeface="Times New Roman" pitchFamily="18" charset="0"/>
            </a:endParaRPr>
          </a:p>
        </p:txBody>
      </p:sp>
      <p:sp>
        <p:nvSpPr>
          <p:cNvPr id="28706" name="Text Box 34"/>
          <p:cNvSpPr txBox="1">
            <a:spLocks noChangeArrowheads="1"/>
          </p:cNvSpPr>
          <p:nvPr/>
        </p:nvSpPr>
        <p:spPr bwMode="auto">
          <a:xfrm>
            <a:off x="1752600" y="4111454"/>
            <a:ext cx="6172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4" algn="l"/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</a:rPr>
              <a:t>170 : 4 =  42,5 (km) </a:t>
            </a:r>
            <a:endParaRPr lang="en-US" sz="36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3962400" y="4850170"/>
            <a:ext cx="4152900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</a:rPr>
              <a:t>     </a:t>
            </a:r>
            <a:r>
              <a:rPr lang="en-US" sz="3600" b="1" i="1" dirty="0" err="1">
                <a:solidFill>
                  <a:srgbClr val="002060"/>
                </a:solidFill>
                <a:latin typeface="Times New Roman" pitchFamily="18" charset="0"/>
              </a:rPr>
              <a:t>Đáp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itchFamily="18" charset="0"/>
              </a:rPr>
              <a:t>số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</a:rPr>
              <a:t> : 42,5 km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500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500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500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8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28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28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28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8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8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8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2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/>
      <p:bldP spid="28683" grpId="0"/>
      <p:bldP spid="28683" grpId="1"/>
      <p:bldP spid="28686" grpId="0"/>
      <p:bldP spid="28688" grpId="0"/>
      <p:bldP spid="28690" grpId="0"/>
      <p:bldP spid="28690" grpId="1"/>
      <p:bldP spid="28698" grpId="0"/>
      <p:bldP spid="28698" grpId="1"/>
      <p:bldP spid="28701" grpId="0" animBg="1"/>
      <p:bldP spid="28701" grpId="1" animBg="1"/>
      <p:bldP spid="28704" grpId="0"/>
      <p:bldP spid="28706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9144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0" y="-72854"/>
            <a:ext cx="8305800" cy="312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600" i="1" u="sng" dirty="0" err="1">
                <a:solidFill>
                  <a:srgbClr val="FF0066"/>
                </a:solidFill>
                <a:latin typeface="Times New Roman" pitchFamily="18" charset="0"/>
              </a:rPr>
              <a:t>Bài</a:t>
            </a:r>
            <a:r>
              <a:rPr lang="en-US" sz="3600" i="1" u="sng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i="1" u="sng" dirty="0" err="1">
                <a:solidFill>
                  <a:srgbClr val="FF0066"/>
                </a:solidFill>
                <a:latin typeface="Times New Roman" pitchFamily="18" charset="0"/>
              </a:rPr>
              <a:t>giải</a:t>
            </a:r>
            <a:r>
              <a:rPr lang="en-US" sz="3600" i="1" dirty="0">
                <a:latin typeface="Times New Roman" pitchFamily="18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</a:rPr>
              <a:t>        </a:t>
            </a:r>
            <a:r>
              <a:rPr lang="en-US" sz="3600" b="1" i="1" dirty="0" err="1">
                <a:solidFill>
                  <a:srgbClr val="002060"/>
                </a:solidFill>
                <a:latin typeface="Times New Roman" pitchFamily="18" charset="0"/>
              </a:rPr>
              <a:t>Trung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itchFamily="18" charset="0"/>
              </a:rPr>
              <a:t>bình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itchFamily="18" charset="0"/>
              </a:rPr>
              <a:t>mỗi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itchFamily="18" charset="0"/>
              </a:rPr>
              <a:t>giờ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</a:rPr>
              <a:t> ô </a:t>
            </a:r>
            <a:r>
              <a:rPr lang="en-US" sz="3600" b="1" i="1" dirty="0" err="1">
                <a:solidFill>
                  <a:srgbClr val="002060"/>
                </a:solidFill>
                <a:latin typeface="Times New Roman" pitchFamily="18" charset="0"/>
              </a:rPr>
              <a:t>tô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itchFamily="18" charset="0"/>
              </a:rPr>
              <a:t>đi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itchFamily="18" charset="0"/>
              </a:rPr>
              <a:t>được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itchFamily="18" charset="0"/>
              </a:rPr>
              <a:t>là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</a:rPr>
              <a:t> :</a:t>
            </a:r>
          </a:p>
          <a:p>
            <a:pPr>
              <a:lnSpc>
                <a:spcPct val="110000"/>
              </a:lnSpc>
            </a:pPr>
            <a:endParaRPr lang="en-US" sz="3600" b="1" i="1" u="sng" dirty="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</a:rPr>
              <a:t>                   </a:t>
            </a:r>
            <a:r>
              <a:rPr lang="en-US" sz="3600" b="1" i="1" dirty="0" err="1">
                <a:solidFill>
                  <a:srgbClr val="002060"/>
                </a:solidFill>
                <a:latin typeface="Times New Roman" pitchFamily="18" charset="0"/>
              </a:rPr>
              <a:t>Đáp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itchFamily="18" charset="0"/>
              </a:rPr>
              <a:t>số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</a:rPr>
              <a:t> : 42,5 km 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endParaRPr lang="en-US" sz="2400" i="1" dirty="0">
              <a:latin typeface="Times New Roman" pitchFamily="18" charset="0"/>
            </a:endParaRPr>
          </a:p>
        </p:txBody>
      </p:sp>
      <p:sp>
        <p:nvSpPr>
          <p:cNvPr id="9" name="Text Box 34"/>
          <p:cNvSpPr txBox="1">
            <a:spLocks noChangeArrowheads="1"/>
          </p:cNvSpPr>
          <p:nvPr/>
        </p:nvSpPr>
        <p:spPr bwMode="auto">
          <a:xfrm>
            <a:off x="1066800" y="1063454"/>
            <a:ext cx="6172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4" algn="l"/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</a:rPr>
              <a:t>170 : 4 =  42,5 (km) </a:t>
            </a:r>
            <a:endParaRPr lang="en-US" sz="36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0" name="Text Box 33"/>
          <p:cNvSpPr txBox="1">
            <a:spLocks noChangeArrowheads="1"/>
          </p:cNvSpPr>
          <p:nvPr/>
        </p:nvSpPr>
        <p:spPr bwMode="auto">
          <a:xfrm>
            <a:off x="0" y="3276600"/>
            <a:ext cx="8915400" cy="2308324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 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Trung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bình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mỗi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giờ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ô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tô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đi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được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42,5 km. Ta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nói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vận</a:t>
            </a:r>
            <a:r>
              <a:rPr lang="en-US" sz="36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tốc</a:t>
            </a:r>
            <a:r>
              <a:rPr lang="en-US" sz="36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trung</a:t>
            </a:r>
            <a:r>
              <a:rPr lang="en-US" sz="36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bình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hay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nói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vắn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tắt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vận</a:t>
            </a:r>
            <a:r>
              <a:rPr lang="en-US" sz="36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tốc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của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ô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tô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là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bốn</a:t>
            </a:r>
            <a:r>
              <a:rPr lang="en-US" sz="36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mươi</a:t>
            </a:r>
            <a:r>
              <a:rPr lang="en-US" sz="36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hai</a:t>
            </a:r>
            <a:r>
              <a:rPr lang="en-US" sz="36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phẩy</a:t>
            </a:r>
            <a:r>
              <a:rPr lang="en-US" sz="36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năm</a:t>
            </a:r>
            <a:r>
              <a:rPr lang="en-US" sz="36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ki</a:t>
            </a:r>
            <a:r>
              <a:rPr lang="en-US" sz="36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- </a:t>
            </a:r>
            <a:r>
              <a:rPr lang="en-US" sz="3600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lô</a:t>
            </a:r>
            <a:r>
              <a:rPr lang="en-US" sz="36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- </a:t>
            </a:r>
            <a:r>
              <a:rPr lang="en-US" sz="3600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mét</a:t>
            </a:r>
            <a:r>
              <a:rPr lang="en-US" sz="36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giờ</a:t>
            </a:r>
            <a:r>
              <a:rPr lang="en-US" sz="3600" b="1" i="1" dirty="0">
                <a:solidFill>
                  <a:schemeClr val="tx1"/>
                </a:solidFill>
                <a:latin typeface="Times New Roman" pitchFamily="18" charset="0"/>
              </a:rPr>
              <a:t>,</a:t>
            </a:r>
            <a:r>
              <a:rPr lang="en-US" sz="3600" b="1" i="1" dirty="0"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viết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tắt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: 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42,5 km/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</a:rPr>
              <a:t>giờ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6" name="Rectangle 32"/>
          <p:cNvSpPr>
            <a:spLocks noGrp="1" noChangeArrowheads="1"/>
          </p:cNvSpPr>
          <p:nvPr>
            <p:ph type="body" idx="1"/>
          </p:nvPr>
        </p:nvSpPr>
        <p:spPr>
          <a:xfrm>
            <a:off x="0" y="76200"/>
            <a:ext cx="9144000" cy="5486400"/>
          </a:xfrm>
          <a:noFill/>
        </p:spPr>
        <p:txBody>
          <a:bodyPr/>
          <a:lstStyle/>
          <a:p>
            <a:pPr eaLnBrk="1" hangingPunct="1">
              <a:buNone/>
              <a:tabLst>
                <a:tab pos="5486400" algn="l"/>
              </a:tabLst>
            </a:pP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   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Hay :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Vận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tốc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ô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tô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: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buNone/>
              <a:tabLst>
                <a:tab pos="5486400" algn="l"/>
              </a:tabLst>
            </a:pPr>
            <a:r>
              <a:rPr lang="en-US" sz="4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sym typeface="Wingdings 2" pitchFamily="18" charset="2"/>
              </a:rPr>
              <a:t>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170     :  4       =    42,5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 (km/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</a:rPr>
              <a:t>giơ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̀) 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buFontTx/>
              <a:buNone/>
              <a:tabLst>
                <a:tab pos="5486400" algn="l"/>
              </a:tabLst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    </a:t>
            </a:r>
          </a:p>
          <a:p>
            <a:pPr eaLnBrk="1" hangingPunct="1">
              <a:buFontTx/>
              <a:buNone/>
              <a:tabLst>
                <a:tab pos="5486400" algn="l"/>
              </a:tabLst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     </a:t>
            </a:r>
          </a:p>
        </p:txBody>
      </p:sp>
      <p:sp>
        <p:nvSpPr>
          <p:cNvPr id="6177" name="Text Box 33"/>
          <p:cNvSpPr txBox="1">
            <a:spLocks noChangeArrowheads="1"/>
          </p:cNvSpPr>
          <p:nvPr/>
        </p:nvSpPr>
        <p:spPr bwMode="auto">
          <a:xfrm>
            <a:off x="0" y="1367135"/>
            <a:ext cx="274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</a:rPr>
              <a:t>Quãng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đường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6178" name="Text Box 34"/>
          <p:cNvSpPr txBox="1">
            <a:spLocks noChangeArrowheads="1"/>
          </p:cNvSpPr>
          <p:nvPr/>
        </p:nvSpPr>
        <p:spPr bwMode="auto">
          <a:xfrm>
            <a:off x="2057400" y="1371600"/>
            <a:ext cx="2133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</a:rPr>
              <a:t>Thời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gian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6181" name="Text Box 37"/>
          <p:cNvSpPr txBox="1">
            <a:spLocks noChangeArrowheads="1"/>
          </p:cNvSpPr>
          <p:nvPr/>
        </p:nvSpPr>
        <p:spPr bwMode="auto">
          <a:xfrm>
            <a:off x="4572000" y="1371600"/>
            <a:ext cx="160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</a:rPr>
              <a:t>Vận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tốc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6182" name="Text Box 38"/>
          <p:cNvSpPr txBox="1">
            <a:spLocks noChangeArrowheads="1"/>
          </p:cNvSpPr>
          <p:nvPr/>
        </p:nvSpPr>
        <p:spPr bwMode="auto">
          <a:xfrm>
            <a:off x="381000" y="1715869"/>
            <a:ext cx="365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(km)</a:t>
            </a:r>
          </a:p>
        </p:txBody>
      </p:sp>
      <p:sp>
        <p:nvSpPr>
          <p:cNvPr id="6183" name="Text Box 39"/>
          <p:cNvSpPr txBox="1">
            <a:spLocks noChangeArrowheads="1"/>
          </p:cNvSpPr>
          <p:nvPr/>
        </p:nvSpPr>
        <p:spPr bwMode="auto">
          <a:xfrm>
            <a:off x="2133600" y="1752600"/>
            <a:ext cx="449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(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giơ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̀)</a:t>
            </a:r>
          </a:p>
        </p:txBody>
      </p:sp>
      <p:sp>
        <p:nvSpPr>
          <p:cNvPr id="6184" name="Text Box 40"/>
          <p:cNvSpPr txBox="1">
            <a:spLocks noChangeArrowheads="1"/>
          </p:cNvSpPr>
          <p:nvPr/>
        </p:nvSpPr>
        <p:spPr bwMode="auto">
          <a:xfrm>
            <a:off x="4495800" y="1828800"/>
            <a:ext cx="57912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(km/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giờ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)</a:t>
            </a:r>
          </a:p>
          <a:p>
            <a:pPr>
              <a:spcBef>
                <a:spcPct val="50000"/>
              </a:spcBef>
            </a:pPr>
            <a:endParaRPr lang="en-US" sz="2800" dirty="0">
              <a:latin typeface="Times New Roman" pitchFamily="18" charset="0"/>
            </a:endParaRPr>
          </a:p>
        </p:txBody>
      </p:sp>
      <p:sp>
        <p:nvSpPr>
          <p:cNvPr id="6185" name="AutoShape 41"/>
          <p:cNvSpPr>
            <a:spLocks noChangeArrowheads="1"/>
          </p:cNvSpPr>
          <p:nvPr/>
        </p:nvSpPr>
        <p:spPr bwMode="auto">
          <a:xfrm>
            <a:off x="0" y="2667000"/>
            <a:ext cx="9144000" cy="1676400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l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Muốn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tính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vận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tốc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ta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lấy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quãng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chia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l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thời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gian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6186" name="Text Box 42"/>
          <p:cNvSpPr txBox="1">
            <a:spLocks noChangeArrowheads="1"/>
          </p:cNvSpPr>
          <p:nvPr/>
        </p:nvSpPr>
        <p:spPr bwMode="auto">
          <a:xfrm>
            <a:off x="0" y="4495800"/>
            <a:ext cx="8763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dirty="0" err="1">
                <a:solidFill>
                  <a:srgbClr val="3333FF"/>
                </a:solidFill>
                <a:latin typeface="Times New Roman" pitchFamily="18" charset="0"/>
              </a:rPr>
              <a:t>Gọi</a:t>
            </a:r>
            <a:r>
              <a:rPr lang="en-US" sz="40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3333FF"/>
                </a:solidFill>
                <a:latin typeface="Times New Roman" pitchFamily="18" charset="0"/>
              </a:rPr>
              <a:t>vận</a:t>
            </a:r>
            <a:r>
              <a:rPr lang="en-US" sz="40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3333FF"/>
                </a:solidFill>
                <a:latin typeface="Times New Roman" pitchFamily="18" charset="0"/>
              </a:rPr>
              <a:t>tốc</a:t>
            </a:r>
            <a:r>
              <a:rPr lang="en-US" sz="40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3333FF"/>
                </a:solidFill>
                <a:latin typeface="Times New Roman" pitchFamily="18" charset="0"/>
              </a:rPr>
              <a:t>là</a:t>
            </a:r>
            <a:r>
              <a:rPr lang="en-US" sz="40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v</a:t>
            </a:r>
            <a:r>
              <a:rPr lang="en-US" sz="4000" dirty="0">
                <a:solidFill>
                  <a:srgbClr val="3333FF"/>
                </a:solidFill>
                <a:latin typeface="Times New Roman" pitchFamily="18" charset="0"/>
              </a:rPr>
              <a:t>,</a:t>
            </a:r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3333FF"/>
                </a:solidFill>
                <a:latin typeface="Times New Roman" pitchFamily="18" charset="0"/>
              </a:rPr>
              <a:t>quãng</a:t>
            </a:r>
            <a:r>
              <a:rPr lang="en-US" sz="40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3333FF"/>
                </a:solidFill>
                <a:latin typeface="Times New Roman" pitchFamily="18" charset="0"/>
              </a:rPr>
              <a:t>đường</a:t>
            </a:r>
            <a:r>
              <a:rPr lang="en-US" sz="40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3333FF"/>
                </a:solidFill>
                <a:latin typeface="Times New Roman" pitchFamily="18" charset="0"/>
              </a:rPr>
              <a:t>là</a:t>
            </a:r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000" dirty="0">
                <a:solidFill>
                  <a:srgbClr val="3333FF"/>
                </a:solidFill>
                <a:latin typeface="Times New Roman" pitchFamily="18" charset="0"/>
              </a:rPr>
              <a:t>,</a:t>
            </a:r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3333FF"/>
                </a:solidFill>
                <a:latin typeface="Times New Roman" pitchFamily="18" charset="0"/>
              </a:rPr>
              <a:t>thời</a:t>
            </a:r>
            <a:r>
              <a:rPr lang="en-US" sz="40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3333FF"/>
                </a:solidFill>
                <a:latin typeface="Times New Roman" pitchFamily="18" charset="0"/>
              </a:rPr>
              <a:t>gian</a:t>
            </a:r>
            <a:r>
              <a:rPr lang="en-US" sz="40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3333FF"/>
                </a:solidFill>
                <a:latin typeface="Times New Roman" pitchFamily="18" charset="0"/>
              </a:rPr>
              <a:t>là</a:t>
            </a:r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000" dirty="0">
                <a:solidFill>
                  <a:srgbClr val="3333FF"/>
                </a:solidFill>
                <a:latin typeface="Times New Roman" pitchFamily="18" charset="0"/>
              </a:rPr>
              <a:t>,</a:t>
            </a:r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3333FF"/>
                </a:solidFill>
                <a:latin typeface="Times New Roman" pitchFamily="18" charset="0"/>
              </a:rPr>
              <a:t>ta</a:t>
            </a:r>
            <a:r>
              <a:rPr lang="en-US" sz="40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3333FF"/>
                </a:solidFill>
                <a:latin typeface="Times New Roman" pitchFamily="18" charset="0"/>
              </a:rPr>
              <a:t>có</a:t>
            </a:r>
            <a:r>
              <a:rPr lang="en-US" sz="4000" dirty="0">
                <a:solidFill>
                  <a:srgbClr val="3333FF"/>
                </a:solidFill>
                <a:latin typeface="Times New Roman" pitchFamily="18" charset="0"/>
              </a:rPr>
              <a:t>:</a:t>
            </a:r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6187" name="Rectangle 43" descr="Blue tissue paper"/>
          <p:cNvSpPr>
            <a:spLocks noChangeArrowheads="1"/>
          </p:cNvSpPr>
          <p:nvPr/>
        </p:nvSpPr>
        <p:spPr bwMode="auto">
          <a:xfrm>
            <a:off x="2743200" y="5867400"/>
            <a:ext cx="3124200" cy="6858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 = s : t</a:t>
            </a:r>
          </a:p>
        </p:txBody>
      </p:sp>
      <p:sp>
        <p:nvSpPr>
          <p:cNvPr id="16" name="AutoShape 41"/>
          <p:cNvSpPr>
            <a:spLocks noChangeArrowheads="1"/>
          </p:cNvSpPr>
          <p:nvPr/>
        </p:nvSpPr>
        <p:spPr bwMode="auto">
          <a:xfrm>
            <a:off x="0" y="2667000"/>
            <a:ext cx="9144000" cy="1676400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2667000"/>
            <a:ext cx="9144000" cy="1676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2590800"/>
            <a:ext cx="9144000" cy="1752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6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6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7" grpId="0"/>
      <p:bldP spid="6178" grpId="0"/>
      <p:bldP spid="6181" grpId="0"/>
      <p:bldP spid="6182" grpId="0"/>
      <p:bldP spid="6183" grpId="0"/>
      <p:bldP spid="6184" grpId="0"/>
      <p:bldP spid="6185" grpId="0" animBg="1"/>
      <p:bldP spid="6186" grpId="0"/>
      <p:bldP spid="6187" grpId="0" animBg="1"/>
      <p:bldP spid="16" grpId="0" animBg="1"/>
      <p:bldP spid="16" grpId="1" animBg="1"/>
      <p:bldP spid="13" grpId="0" animBg="1"/>
      <p:bldP spid="13" grpId="1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1600200"/>
            <a:ext cx="8915400" cy="3200876"/>
          </a:xfrm>
          <a:prstGeom prst="rect">
            <a:avLst/>
          </a:prstGeom>
          <a:solidFill>
            <a:srgbClr val="CC99FF">
              <a:alpha val="32941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>
              <a:buClr>
                <a:srgbClr val="000066"/>
              </a:buClr>
              <a:buFont typeface="Wingdings" pitchFamily="2" charset="2"/>
              <a:buChar char="Ø"/>
            </a:pPr>
            <a:r>
              <a:rPr lang="en-US" sz="4200" b="1" dirty="0">
                <a:solidFill>
                  <a:srgbClr val="CC3300"/>
                </a:solidFill>
                <a:latin typeface="Times New Roman" pitchFamily="18" charset="0"/>
              </a:rPr>
              <a:t>  </a:t>
            </a:r>
            <a:r>
              <a:rPr lang="en-US" sz="4000" b="1" dirty="0" err="1">
                <a:solidFill>
                  <a:srgbClr val="3333CC"/>
                </a:solidFill>
                <a:latin typeface="Times New Roman" pitchFamily="18" charset="0"/>
              </a:rPr>
              <a:t>Vận</a:t>
            </a:r>
            <a:r>
              <a:rPr lang="en-US" sz="40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CC"/>
                </a:solidFill>
                <a:latin typeface="Times New Roman" pitchFamily="18" charset="0"/>
              </a:rPr>
              <a:t>tốc</a:t>
            </a:r>
            <a:r>
              <a:rPr lang="en-US" sz="40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CC"/>
                </a:solidFill>
                <a:latin typeface="Times New Roman" pitchFamily="18" charset="0"/>
              </a:rPr>
              <a:t>là</a:t>
            </a:r>
            <a:r>
              <a:rPr lang="en-US" sz="40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CC"/>
                </a:solidFill>
                <a:latin typeface="Times New Roman" pitchFamily="18" charset="0"/>
              </a:rPr>
              <a:t>để</a:t>
            </a:r>
            <a:r>
              <a:rPr lang="en-US" sz="40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CC"/>
                </a:solidFill>
                <a:latin typeface="Times New Roman" pitchFamily="18" charset="0"/>
              </a:rPr>
              <a:t>chỉ</a:t>
            </a:r>
            <a:r>
              <a:rPr lang="en-US" sz="40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CC"/>
                </a:solidFill>
                <a:latin typeface="Times New Roman" pitchFamily="18" charset="0"/>
              </a:rPr>
              <a:t>rõ</a:t>
            </a:r>
            <a:r>
              <a:rPr lang="en-US" sz="40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CC"/>
                </a:solidFill>
                <a:latin typeface="Times New Roman" pitchFamily="18" charset="0"/>
              </a:rPr>
              <a:t>sự</a:t>
            </a:r>
            <a:r>
              <a:rPr lang="en-US" sz="40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CC"/>
                </a:solidFill>
                <a:latin typeface="Times New Roman" pitchFamily="18" charset="0"/>
              </a:rPr>
              <a:t>nhanh</a:t>
            </a:r>
            <a:r>
              <a:rPr lang="en-US" sz="4000" b="1" dirty="0">
                <a:solidFill>
                  <a:srgbClr val="3333CC"/>
                </a:solidFill>
                <a:latin typeface="Times New Roman" pitchFamily="18" charset="0"/>
              </a:rPr>
              <a:t> hay </a:t>
            </a:r>
            <a:r>
              <a:rPr lang="en-US" sz="4000" b="1" dirty="0" err="1">
                <a:solidFill>
                  <a:srgbClr val="3333CC"/>
                </a:solidFill>
                <a:latin typeface="Times New Roman" pitchFamily="18" charset="0"/>
              </a:rPr>
              <a:t>chậm</a:t>
            </a:r>
            <a:r>
              <a:rPr lang="en-US" sz="40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CC"/>
                </a:solidFill>
                <a:latin typeface="Times New Roman" pitchFamily="18" charset="0"/>
              </a:rPr>
              <a:t>của</a:t>
            </a:r>
            <a:r>
              <a:rPr lang="en-US" sz="40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CC"/>
                </a:solidFill>
                <a:latin typeface="Times New Roman" pitchFamily="18" charset="0"/>
              </a:rPr>
              <a:t>một</a:t>
            </a:r>
            <a:r>
              <a:rPr lang="en-US" sz="40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CC"/>
                </a:solidFill>
                <a:latin typeface="Times New Roman" pitchFamily="18" charset="0"/>
              </a:rPr>
              <a:t>chuyển</a:t>
            </a:r>
            <a:r>
              <a:rPr lang="en-US" sz="40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CC"/>
                </a:solidFill>
                <a:latin typeface="Times New Roman" pitchFamily="18" charset="0"/>
              </a:rPr>
              <a:t>động</a:t>
            </a:r>
            <a:r>
              <a:rPr lang="en-US" sz="40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CC"/>
                </a:solidFill>
                <a:latin typeface="Times New Roman" pitchFamily="18" charset="0"/>
              </a:rPr>
              <a:t>trong</a:t>
            </a:r>
            <a:r>
              <a:rPr lang="en-US" sz="40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CC"/>
                </a:solidFill>
                <a:latin typeface="Times New Roman" pitchFamily="18" charset="0"/>
              </a:rPr>
              <a:t>một</a:t>
            </a:r>
            <a:r>
              <a:rPr lang="en-US" sz="40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CC"/>
                </a:solidFill>
                <a:latin typeface="Times New Roman" pitchFamily="18" charset="0"/>
              </a:rPr>
              <a:t>đơn</a:t>
            </a:r>
            <a:r>
              <a:rPr lang="en-US" sz="40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CC"/>
                </a:solidFill>
                <a:latin typeface="Times New Roman" pitchFamily="18" charset="0"/>
              </a:rPr>
              <a:t>vị</a:t>
            </a:r>
            <a:r>
              <a:rPr lang="en-US" sz="40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CC"/>
                </a:solidFill>
                <a:latin typeface="Times New Roman" pitchFamily="18" charset="0"/>
              </a:rPr>
              <a:t>thời</a:t>
            </a:r>
            <a:r>
              <a:rPr lang="en-US" sz="40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CC"/>
                </a:solidFill>
                <a:latin typeface="Times New Roman" pitchFamily="18" charset="0"/>
              </a:rPr>
              <a:t>gian</a:t>
            </a:r>
            <a:r>
              <a:rPr lang="en-US" sz="4000" b="1" dirty="0">
                <a:solidFill>
                  <a:srgbClr val="3333CC"/>
                </a:solidFill>
                <a:latin typeface="Times New Roman" pitchFamily="18" charset="0"/>
              </a:rPr>
              <a:t>. </a:t>
            </a:r>
            <a:r>
              <a:rPr lang="en-US" sz="4000" b="1" dirty="0" err="1">
                <a:solidFill>
                  <a:srgbClr val="3333CC"/>
                </a:solidFill>
                <a:latin typeface="Times New Roman" pitchFamily="18" charset="0"/>
              </a:rPr>
              <a:t>Đơn</a:t>
            </a:r>
            <a:r>
              <a:rPr lang="en-US" sz="40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CC"/>
                </a:solidFill>
                <a:latin typeface="Times New Roman" pitchFamily="18" charset="0"/>
              </a:rPr>
              <a:t>vị</a:t>
            </a:r>
            <a:r>
              <a:rPr lang="en-US" sz="40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CC"/>
                </a:solidFill>
                <a:latin typeface="Times New Roman" pitchFamily="18" charset="0"/>
              </a:rPr>
              <a:t>của</a:t>
            </a:r>
            <a:r>
              <a:rPr lang="en-US" sz="40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CC"/>
                </a:solidFill>
                <a:latin typeface="Times New Roman" pitchFamily="18" charset="0"/>
              </a:rPr>
              <a:t>vận</a:t>
            </a:r>
            <a:r>
              <a:rPr lang="en-US" sz="40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CC"/>
                </a:solidFill>
                <a:latin typeface="Times New Roman" pitchFamily="18" charset="0"/>
              </a:rPr>
              <a:t>tốc</a:t>
            </a:r>
            <a:r>
              <a:rPr lang="en-US" sz="40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CC"/>
                </a:solidFill>
                <a:latin typeface="Times New Roman" pitchFamily="18" charset="0"/>
              </a:rPr>
              <a:t>có</a:t>
            </a:r>
            <a:r>
              <a:rPr lang="en-US" sz="40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CC"/>
                </a:solidFill>
                <a:latin typeface="Times New Roman" pitchFamily="18" charset="0"/>
              </a:rPr>
              <a:t>thể</a:t>
            </a:r>
            <a:r>
              <a:rPr lang="en-US" sz="40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3333CC"/>
                </a:solidFill>
                <a:latin typeface="Times New Roman" pitchFamily="18" charset="0"/>
              </a:rPr>
              <a:t>là</a:t>
            </a:r>
            <a:r>
              <a:rPr lang="en-US" sz="40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km/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giờ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,</a:t>
            </a:r>
            <a:r>
              <a:rPr lang="en-US" sz="40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km/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phút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, m/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phút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, m/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giây</a:t>
            </a:r>
            <a:r>
              <a:rPr lang="en-US" sz="4000" b="1" dirty="0">
                <a:solidFill>
                  <a:schemeClr val="accent2"/>
                </a:solidFill>
                <a:latin typeface="Times New Roman" pitchFamily="18" charset="0"/>
              </a:rPr>
              <a:t>…</a:t>
            </a:r>
            <a:r>
              <a:rPr lang="en-US" sz="34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9"/>
          <p:cNvSpPr txBox="1">
            <a:spLocks noChangeArrowheads="1"/>
          </p:cNvSpPr>
          <p:nvPr/>
        </p:nvSpPr>
        <p:spPr bwMode="auto">
          <a:xfrm>
            <a:off x="304800" y="0"/>
            <a:ext cx="88392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b)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Bài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toán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2:</a:t>
            </a:r>
            <a:r>
              <a:rPr lang="en-US" sz="4000" dirty="0">
                <a:latin typeface="Times New Roman" pitchFamily="18" charset="0"/>
              </a:rPr>
              <a:t>  </a:t>
            </a:r>
            <a:r>
              <a:rPr lang="en-US" sz="4000" dirty="0" err="1">
                <a:solidFill>
                  <a:srgbClr val="3333CC"/>
                </a:solidFill>
                <a:latin typeface="Times New Roman" pitchFamily="18" charset="0"/>
              </a:rPr>
              <a:t>Một</a:t>
            </a:r>
            <a:r>
              <a:rPr lang="en-US" sz="4000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3333CC"/>
                </a:solidFill>
                <a:latin typeface="Times New Roman" pitchFamily="18" charset="0"/>
              </a:rPr>
              <a:t>người</a:t>
            </a:r>
            <a:r>
              <a:rPr lang="en-US" sz="4000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3333CC"/>
                </a:solidFill>
                <a:latin typeface="Times New Roman" pitchFamily="18" charset="0"/>
              </a:rPr>
              <a:t>chạy</a:t>
            </a:r>
            <a:r>
              <a:rPr lang="en-US" sz="4000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3333CC"/>
                </a:solidFill>
                <a:latin typeface="Times New Roman" pitchFamily="18" charset="0"/>
              </a:rPr>
              <a:t>được</a:t>
            </a:r>
            <a:r>
              <a:rPr lang="en-US" sz="4000" dirty="0">
                <a:solidFill>
                  <a:srgbClr val="3333CC"/>
                </a:solidFill>
                <a:latin typeface="Times New Roman" pitchFamily="18" charset="0"/>
              </a:rPr>
              <a:t> 60 m </a:t>
            </a:r>
            <a:r>
              <a:rPr lang="en-US" sz="4000" dirty="0" err="1">
                <a:solidFill>
                  <a:srgbClr val="3333CC"/>
                </a:solidFill>
                <a:latin typeface="Times New Roman" pitchFamily="18" charset="0"/>
              </a:rPr>
              <a:t>trong</a:t>
            </a:r>
            <a:r>
              <a:rPr lang="en-US" sz="4000" dirty="0">
                <a:solidFill>
                  <a:srgbClr val="3333CC"/>
                </a:solidFill>
                <a:latin typeface="Times New Roman" pitchFamily="18" charset="0"/>
              </a:rPr>
              <a:t> 10 </a:t>
            </a:r>
            <a:r>
              <a:rPr lang="en-US" sz="4000" dirty="0" err="1">
                <a:solidFill>
                  <a:srgbClr val="3333CC"/>
                </a:solidFill>
                <a:latin typeface="Times New Roman" pitchFamily="18" charset="0"/>
              </a:rPr>
              <a:t>giây</a:t>
            </a:r>
            <a:r>
              <a:rPr lang="en-US" sz="4000" dirty="0">
                <a:solidFill>
                  <a:srgbClr val="3333CC"/>
                </a:solidFill>
                <a:latin typeface="Times New Roman" pitchFamily="18" charset="0"/>
              </a:rPr>
              <a:t>. </a:t>
            </a:r>
            <a:r>
              <a:rPr lang="en-US" sz="4000" dirty="0" err="1">
                <a:solidFill>
                  <a:srgbClr val="3333CC"/>
                </a:solidFill>
                <a:latin typeface="Times New Roman" pitchFamily="18" charset="0"/>
              </a:rPr>
              <a:t>Tính</a:t>
            </a:r>
            <a:r>
              <a:rPr lang="en-US" sz="4000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3333CC"/>
                </a:solidFill>
                <a:latin typeface="Times New Roman" pitchFamily="18" charset="0"/>
              </a:rPr>
              <a:t>vận</a:t>
            </a:r>
            <a:r>
              <a:rPr lang="en-US" sz="4000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3333CC"/>
                </a:solidFill>
                <a:latin typeface="Times New Roman" pitchFamily="18" charset="0"/>
              </a:rPr>
              <a:t>tốc</a:t>
            </a:r>
            <a:r>
              <a:rPr lang="en-US" sz="4000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3333CC"/>
                </a:solidFill>
                <a:latin typeface="Times New Roman" pitchFamily="18" charset="0"/>
              </a:rPr>
              <a:t>chạy</a:t>
            </a:r>
            <a:r>
              <a:rPr lang="en-US" sz="4000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3333CC"/>
                </a:solidFill>
                <a:latin typeface="Times New Roman" pitchFamily="18" charset="0"/>
              </a:rPr>
              <a:t>của</a:t>
            </a:r>
            <a:r>
              <a:rPr lang="en-US" sz="4000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3333CC"/>
                </a:solidFill>
                <a:latin typeface="Times New Roman" pitchFamily="18" charset="0"/>
              </a:rPr>
              <a:t>người</a:t>
            </a:r>
            <a:r>
              <a:rPr lang="en-US" sz="4000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3333CC"/>
                </a:solidFill>
                <a:latin typeface="Times New Roman" pitchFamily="18" charset="0"/>
              </a:rPr>
              <a:t>đó</a:t>
            </a:r>
            <a:r>
              <a:rPr lang="en-US" sz="4000" dirty="0">
                <a:solidFill>
                  <a:srgbClr val="3333CC"/>
                </a:solidFill>
                <a:latin typeface="Times New Roman" pitchFamily="18" charset="0"/>
              </a:rPr>
              <a:t> ?</a:t>
            </a:r>
          </a:p>
          <a:p>
            <a:pPr>
              <a:spcBef>
                <a:spcPct val="50000"/>
              </a:spcBef>
            </a:pPr>
            <a:endParaRPr lang="en-US" sz="2800" dirty="0">
              <a:solidFill>
                <a:srgbClr val="3333CC"/>
              </a:solidFill>
              <a:latin typeface="Times New Roman" pitchFamily="18" charset="0"/>
            </a:endParaRPr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1143000" y="2057400"/>
            <a:ext cx="7543800" cy="2239962"/>
          </a:xfrm>
          <a:noFill/>
        </p:spPr>
        <p:txBody>
          <a:bodyPr>
            <a:noAutofit/>
          </a:bodyPr>
          <a:lstStyle/>
          <a:p>
            <a:pPr algn="ctr" eaLnBrk="1" hangingPunct="1">
              <a:buFontTx/>
              <a:buNone/>
            </a:pP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</a:rPr>
              <a:t>Bài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</a:rPr>
              <a:t>giải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            </a:t>
            </a:r>
            <a:r>
              <a:rPr lang="en-US" sz="3600" b="1" dirty="0" err="1">
                <a:solidFill>
                  <a:srgbClr val="172485"/>
                </a:solidFill>
                <a:latin typeface="Times New Roman" pitchFamily="18" charset="0"/>
              </a:rPr>
              <a:t>Vận</a:t>
            </a:r>
            <a:r>
              <a:rPr lang="en-US" sz="3600" b="1" dirty="0">
                <a:solidFill>
                  <a:srgbClr val="172485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72485"/>
                </a:solidFill>
                <a:latin typeface="Times New Roman" pitchFamily="18" charset="0"/>
              </a:rPr>
              <a:t>tốc</a:t>
            </a:r>
            <a:r>
              <a:rPr lang="en-US" sz="3600" b="1" dirty="0">
                <a:solidFill>
                  <a:srgbClr val="172485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72485"/>
                </a:solidFill>
                <a:latin typeface="Times New Roman" pitchFamily="18" charset="0"/>
              </a:rPr>
              <a:t>chạy</a:t>
            </a:r>
            <a:r>
              <a:rPr lang="en-US" sz="3600" b="1" dirty="0">
                <a:solidFill>
                  <a:srgbClr val="172485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72485"/>
                </a:solidFill>
                <a:latin typeface="Times New Roman" pitchFamily="18" charset="0"/>
              </a:rPr>
              <a:t>của</a:t>
            </a:r>
            <a:r>
              <a:rPr lang="en-US" sz="3600" b="1" dirty="0">
                <a:solidFill>
                  <a:srgbClr val="172485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72485"/>
                </a:solidFill>
                <a:latin typeface="Times New Roman" pitchFamily="18" charset="0"/>
              </a:rPr>
              <a:t>người</a:t>
            </a:r>
            <a:r>
              <a:rPr lang="en-US" sz="3600" b="1" dirty="0">
                <a:solidFill>
                  <a:srgbClr val="172485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72485"/>
                </a:solidFill>
                <a:latin typeface="Times New Roman" pitchFamily="18" charset="0"/>
              </a:rPr>
              <a:t>đó</a:t>
            </a:r>
            <a:r>
              <a:rPr lang="en-US" sz="3600" b="1" dirty="0">
                <a:solidFill>
                  <a:srgbClr val="172485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72485"/>
                </a:solidFill>
                <a:latin typeface="Times New Roman" pitchFamily="18" charset="0"/>
              </a:rPr>
              <a:t>là</a:t>
            </a:r>
            <a:r>
              <a:rPr lang="en-US" sz="3600" b="1" dirty="0">
                <a:solidFill>
                  <a:srgbClr val="172485"/>
                </a:solidFill>
                <a:latin typeface="Times New Roman" pitchFamily="18" charset="0"/>
              </a:rPr>
              <a:t>: </a:t>
            </a:r>
          </a:p>
          <a:p>
            <a:pPr eaLnBrk="1" hangingPunct="1">
              <a:buFontTx/>
              <a:buNone/>
            </a:pPr>
            <a:r>
              <a:rPr lang="en-US" sz="3600" b="1" dirty="0">
                <a:solidFill>
                  <a:srgbClr val="172485"/>
                </a:solidFill>
                <a:latin typeface="Times New Roman" pitchFamily="18" charset="0"/>
              </a:rPr>
              <a:t>                   60  : 10  =  6 (m/</a:t>
            </a:r>
            <a:r>
              <a:rPr lang="en-US" sz="3600" b="1" dirty="0" err="1">
                <a:solidFill>
                  <a:srgbClr val="172485"/>
                </a:solidFill>
                <a:latin typeface="Times New Roman" pitchFamily="18" charset="0"/>
              </a:rPr>
              <a:t>giây</a:t>
            </a:r>
            <a:r>
              <a:rPr lang="en-US" sz="3600" b="1" dirty="0">
                <a:solidFill>
                  <a:srgbClr val="172485"/>
                </a:solidFill>
                <a:latin typeface="Times New Roman" pitchFamily="18" charset="0"/>
              </a:rPr>
              <a:t>) </a:t>
            </a:r>
          </a:p>
          <a:p>
            <a:pPr eaLnBrk="1" hangingPunct="1">
              <a:buFontTx/>
              <a:buNone/>
            </a:pPr>
            <a:r>
              <a:rPr lang="en-US" sz="3600" b="1" dirty="0">
                <a:solidFill>
                  <a:srgbClr val="172485"/>
                </a:solidFill>
                <a:latin typeface="Times New Roman" pitchFamily="18" charset="0"/>
              </a:rPr>
              <a:t>                             </a:t>
            </a:r>
            <a:r>
              <a:rPr lang="en-US" sz="3600" b="1" dirty="0" err="1">
                <a:solidFill>
                  <a:srgbClr val="172485"/>
                </a:solidFill>
                <a:latin typeface="Times New Roman" pitchFamily="18" charset="0"/>
              </a:rPr>
              <a:t>Đáp</a:t>
            </a:r>
            <a:r>
              <a:rPr lang="en-US" sz="3600" b="1" dirty="0">
                <a:solidFill>
                  <a:srgbClr val="172485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72485"/>
                </a:solidFill>
                <a:latin typeface="Times New Roman" pitchFamily="18" charset="0"/>
              </a:rPr>
              <a:t>số</a:t>
            </a:r>
            <a:r>
              <a:rPr lang="en-US" sz="3600" b="1" dirty="0">
                <a:solidFill>
                  <a:srgbClr val="172485"/>
                </a:solidFill>
                <a:latin typeface="Times New Roman" pitchFamily="18" charset="0"/>
              </a:rPr>
              <a:t> : 6 m/</a:t>
            </a:r>
            <a:r>
              <a:rPr lang="en-US" sz="3600" b="1" dirty="0" err="1">
                <a:solidFill>
                  <a:srgbClr val="172485"/>
                </a:solidFill>
                <a:latin typeface="Times New Roman" pitchFamily="18" charset="0"/>
              </a:rPr>
              <a:t>giây</a:t>
            </a:r>
            <a:r>
              <a:rPr lang="en-US" sz="3600" b="1" dirty="0">
                <a:solidFill>
                  <a:srgbClr val="172485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0" y="1981200"/>
            <a:ext cx="45720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</a:rPr>
              <a:t>Tóm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</a:rPr>
              <a:t>tắt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            s:  60 m</a:t>
            </a:r>
          </a:p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            t:  10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giây</a:t>
            </a:r>
            <a:endParaRPr lang="en-US" sz="3600" dirty="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            v: …m/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giây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  <a:endParaRPr lang="en-US" sz="3600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>
            <a:off x="8077200" y="609600"/>
            <a:ext cx="76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>
            <a:off x="1752600" y="1219200"/>
            <a:ext cx="990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>
            <a:off x="4191000" y="1219200"/>
            <a:ext cx="3581400" cy="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762000" y="4876800"/>
            <a:ext cx="8415765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3333CC"/>
                </a:solidFill>
              </a:rPr>
              <a:t>Đơn</a:t>
            </a:r>
            <a:r>
              <a:rPr lang="en-US" sz="3600" b="1" dirty="0">
                <a:solidFill>
                  <a:srgbClr val="3333CC"/>
                </a:solidFill>
              </a:rPr>
              <a:t> </a:t>
            </a:r>
            <a:r>
              <a:rPr lang="en-US" sz="3600" b="1" dirty="0" err="1">
                <a:solidFill>
                  <a:srgbClr val="3333CC"/>
                </a:solidFill>
              </a:rPr>
              <a:t>vị</a:t>
            </a:r>
            <a:r>
              <a:rPr lang="en-US" sz="3600" b="1" dirty="0">
                <a:solidFill>
                  <a:srgbClr val="3333CC"/>
                </a:solidFill>
              </a:rPr>
              <a:t> </a:t>
            </a:r>
            <a:r>
              <a:rPr lang="en-US" sz="3600" b="1" dirty="0" err="1">
                <a:solidFill>
                  <a:srgbClr val="3333CC"/>
                </a:solidFill>
              </a:rPr>
              <a:t>đo</a:t>
            </a:r>
            <a:r>
              <a:rPr lang="en-US" sz="3600" b="1" dirty="0">
                <a:solidFill>
                  <a:srgbClr val="3333CC"/>
                </a:solidFill>
              </a:rPr>
              <a:t> </a:t>
            </a:r>
            <a:r>
              <a:rPr lang="en-US" sz="3600" b="1" dirty="0" err="1">
                <a:solidFill>
                  <a:srgbClr val="3333CC"/>
                </a:solidFill>
              </a:rPr>
              <a:t>vận</a:t>
            </a:r>
            <a:r>
              <a:rPr lang="en-US" sz="3600" b="1" dirty="0">
                <a:solidFill>
                  <a:srgbClr val="3333CC"/>
                </a:solidFill>
              </a:rPr>
              <a:t> </a:t>
            </a:r>
            <a:r>
              <a:rPr lang="en-US" sz="3600" b="1" dirty="0" err="1">
                <a:solidFill>
                  <a:srgbClr val="3333CC"/>
                </a:solidFill>
              </a:rPr>
              <a:t>tốc</a:t>
            </a:r>
            <a:r>
              <a:rPr lang="en-US" sz="3600" b="1" dirty="0">
                <a:solidFill>
                  <a:srgbClr val="3333CC"/>
                </a:solidFill>
              </a:rPr>
              <a:t> </a:t>
            </a:r>
            <a:r>
              <a:rPr lang="en-US" sz="3600" b="1" dirty="0" err="1">
                <a:solidFill>
                  <a:srgbClr val="3333CC"/>
                </a:solidFill>
              </a:rPr>
              <a:t>chạy</a:t>
            </a:r>
            <a:r>
              <a:rPr lang="en-US" sz="3600" b="1" dirty="0">
                <a:solidFill>
                  <a:srgbClr val="3333CC"/>
                </a:solidFill>
              </a:rPr>
              <a:t> </a:t>
            </a:r>
            <a:r>
              <a:rPr lang="en-US" sz="3600" b="1" dirty="0" err="1">
                <a:solidFill>
                  <a:srgbClr val="3333CC"/>
                </a:solidFill>
              </a:rPr>
              <a:t>của</a:t>
            </a:r>
            <a:r>
              <a:rPr lang="en-US" sz="3600" b="1" dirty="0">
                <a:solidFill>
                  <a:srgbClr val="3333CC"/>
                </a:solidFill>
              </a:rPr>
              <a:t> </a:t>
            </a:r>
            <a:r>
              <a:rPr lang="en-US" sz="3600" b="1" dirty="0" err="1">
                <a:solidFill>
                  <a:srgbClr val="3333CC"/>
                </a:solidFill>
              </a:rPr>
              <a:t>người</a:t>
            </a:r>
            <a:r>
              <a:rPr lang="en-US" sz="3600" b="1" dirty="0">
                <a:solidFill>
                  <a:srgbClr val="3333CC"/>
                </a:solidFill>
              </a:rPr>
              <a:t> </a:t>
            </a:r>
            <a:r>
              <a:rPr lang="en-US" sz="3600" b="1" dirty="0" err="1">
                <a:solidFill>
                  <a:srgbClr val="3333CC"/>
                </a:solidFill>
              </a:rPr>
              <a:t>đó</a:t>
            </a:r>
            <a:r>
              <a:rPr lang="en-US" sz="3600" b="1" dirty="0">
                <a:solidFill>
                  <a:srgbClr val="3333CC"/>
                </a:solidFill>
              </a:rPr>
              <a:t> </a:t>
            </a:r>
            <a:r>
              <a:rPr lang="en-US" sz="3600" b="1" dirty="0" err="1">
                <a:solidFill>
                  <a:srgbClr val="3333CC"/>
                </a:solidFill>
              </a:rPr>
              <a:t>là</a:t>
            </a:r>
            <a:r>
              <a:rPr lang="en-US" sz="3600" b="1" dirty="0">
                <a:solidFill>
                  <a:srgbClr val="3333CC"/>
                </a:solidFill>
              </a:rPr>
              <a:t> </a:t>
            </a:r>
            <a:r>
              <a:rPr lang="en-US" sz="3600" b="1" dirty="0" err="1">
                <a:solidFill>
                  <a:srgbClr val="3333CC"/>
                </a:solidFill>
              </a:rPr>
              <a:t>gì</a:t>
            </a:r>
            <a:r>
              <a:rPr lang="en-US" sz="3600" b="1" dirty="0">
                <a:solidFill>
                  <a:srgbClr val="3333CC"/>
                </a:solidFill>
              </a:rPr>
              <a:t> ?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53178" y="5657671"/>
            <a:ext cx="9090822" cy="120032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3600" b="1" dirty="0" err="1">
                <a:solidFill>
                  <a:srgbClr val="3333CC"/>
                </a:solidFill>
              </a:rPr>
              <a:t>Em</a:t>
            </a:r>
            <a:r>
              <a:rPr lang="en-US" sz="3600" b="1" dirty="0">
                <a:solidFill>
                  <a:srgbClr val="3333CC"/>
                </a:solidFill>
              </a:rPr>
              <a:t> </a:t>
            </a:r>
            <a:r>
              <a:rPr lang="en-US" sz="3600" b="1" dirty="0" err="1">
                <a:solidFill>
                  <a:srgbClr val="3333CC"/>
                </a:solidFill>
              </a:rPr>
              <a:t>hiểu</a:t>
            </a:r>
            <a:r>
              <a:rPr lang="en-US" sz="3600" b="1" dirty="0">
                <a:solidFill>
                  <a:srgbClr val="3333CC"/>
                </a:solidFill>
              </a:rPr>
              <a:t> </a:t>
            </a:r>
            <a:r>
              <a:rPr lang="en-US" sz="3600" b="1" i="1" dirty="0" err="1">
                <a:solidFill>
                  <a:srgbClr val="9900CC"/>
                </a:solidFill>
              </a:rPr>
              <a:t>vận</a:t>
            </a:r>
            <a:r>
              <a:rPr lang="en-US" sz="3600" b="1" i="1" dirty="0">
                <a:solidFill>
                  <a:srgbClr val="9900CC"/>
                </a:solidFill>
              </a:rPr>
              <a:t> </a:t>
            </a:r>
            <a:r>
              <a:rPr lang="en-US" sz="3600" b="1" i="1" dirty="0" err="1">
                <a:solidFill>
                  <a:srgbClr val="9900CC"/>
                </a:solidFill>
              </a:rPr>
              <a:t>tốc</a:t>
            </a:r>
            <a:r>
              <a:rPr lang="en-US" sz="3600" b="1" i="1" dirty="0">
                <a:solidFill>
                  <a:srgbClr val="9900CC"/>
                </a:solidFill>
              </a:rPr>
              <a:t> </a:t>
            </a:r>
            <a:r>
              <a:rPr lang="en-US" sz="3600" b="1" i="1" dirty="0" err="1">
                <a:solidFill>
                  <a:srgbClr val="9900CC"/>
                </a:solidFill>
              </a:rPr>
              <a:t>chạy</a:t>
            </a:r>
            <a:r>
              <a:rPr lang="en-US" sz="3600" b="1" i="1" dirty="0">
                <a:solidFill>
                  <a:srgbClr val="9900CC"/>
                </a:solidFill>
              </a:rPr>
              <a:t> </a:t>
            </a:r>
            <a:r>
              <a:rPr lang="en-US" sz="3600" b="1" i="1" dirty="0" err="1">
                <a:solidFill>
                  <a:srgbClr val="9900CC"/>
                </a:solidFill>
              </a:rPr>
              <a:t>của</a:t>
            </a:r>
            <a:r>
              <a:rPr lang="en-US" sz="3600" b="1" i="1" dirty="0">
                <a:solidFill>
                  <a:srgbClr val="9900CC"/>
                </a:solidFill>
              </a:rPr>
              <a:t> </a:t>
            </a:r>
            <a:r>
              <a:rPr lang="en-US" sz="3600" b="1" i="1" dirty="0" err="1">
                <a:solidFill>
                  <a:srgbClr val="9900CC"/>
                </a:solidFill>
              </a:rPr>
              <a:t>người</a:t>
            </a:r>
            <a:r>
              <a:rPr lang="en-US" sz="3600" b="1" i="1" dirty="0">
                <a:solidFill>
                  <a:srgbClr val="9900CC"/>
                </a:solidFill>
              </a:rPr>
              <a:t> </a:t>
            </a:r>
            <a:r>
              <a:rPr lang="en-US" sz="3600" b="1" i="1" dirty="0" err="1">
                <a:solidFill>
                  <a:srgbClr val="9900CC"/>
                </a:solidFill>
              </a:rPr>
              <a:t>đó</a:t>
            </a:r>
            <a:r>
              <a:rPr lang="en-US" sz="3600" b="1" i="1" dirty="0">
                <a:solidFill>
                  <a:srgbClr val="9900CC"/>
                </a:solidFill>
              </a:rPr>
              <a:t> </a:t>
            </a:r>
            <a:r>
              <a:rPr lang="en-US" sz="3600" b="1" i="1" dirty="0" err="1">
                <a:solidFill>
                  <a:srgbClr val="9900CC"/>
                </a:solidFill>
              </a:rPr>
              <a:t>là</a:t>
            </a:r>
            <a:r>
              <a:rPr lang="en-US" sz="3600" b="1" i="1" dirty="0">
                <a:solidFill>
                  <a:srgbClr val="9900CC"/>
                </a:solidFill>
              </a:rPr>
              <a:t> 6m/</a:t>
            </a:r>
            <a:r>
              <a:rPr lang="en-US" sz="3600" b="1" i="1" dirty="0" err="1">
                <a:solidFill>
                  <a:srgbClr val="9900CC"/>
                </a:solidFill>
              </a:rPr>
              <a:t>giây</a:t>
            </a:r>
            <a:endParaRPr lang="en-US" sz="3600" b="1" i="1" dirty="0">
              <a:solidFill>
                <a:srgbClr val="9900CC"/>
              </a:solidFill>
            </a:endParaRPr>
          </a:p>
          <a:p>
            <a:pPr algn="l"/>
            <a:r>
              <a:rPr lang="en-US" sz="3600" b="1" dirty="0">
                <a:solidFill>
                  <a:srgbClr val="3333CC"/>
                </a:solidFill>
              </a:rPr>
              <a:t> </a:t>
            </a:r>
            <a:r>
              <a:rPr lang="en-US" sz="3600" b="1" dirty="0" err="1">
                <a:solidFill>
                  <a:srgbClr val="3333CC"/>
                </a:solidFill>
              </a:rPr>
              <a:t>như</a:t>
            </a:r>
            <a:r>
              <a:rPr lang="en-US" sz="3600" b="1" dirty="0">
                <a:solidFill>
                  <a:srgbClr val="3333CC"/>
                </a:solidFill>
              </a:rPr>
              <a:t> </a:t>
            </a:r>
            <a:r>
              <a:rPr lang="en-US" sz="3600" b="1" dirty="0" err="1">
                <a:solidFill>
                  <a:srgbClr val="3333CC"/>
                </a:solidFill>
              </a:rPr>
              <a:t>thế</a:t>
            </a:r>
            <a:r>
              <a:rPr lang="en-US" sz="3600" b="1" dirty="0">
                <a:solidFill>
                  <a:srgbClr val="3333CC"/>
                </a:solidFill>
              </a:rPr>
              <a:t> </a:t>
            </a:r>
            <a:r>
              <a:rPr lang="en-US" sz="3600" b="1" dirty="0" err="1">
                <a:solidFill>
                  <a:srgbClr val="3333CC"/>
                </a:solidFill>
              </a:rPr>
              <a:t>nào</a:t>
            </a:r>
            <a:r>
              <a:rPr lang="en-US" sz="3600" b="1" dirty="0">
                <a:solidFill>
                  <a:srgbClr val="3333CC"/>
                </a:solidFill>
              </a:rPr>
              <a:t> ?</a:t>
            </a:r>
          </a:p>
        </p:txBody>
      </p:sp>
      <p:pic>
        <p:nvPicPr>
          <p:cNvPr id="7187" name="Picture 18" descr="Cau hoi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4038600"/>
            <a:ext cx="1328738" cy="141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15"/>
          <p:cNvSpPr>
            <a:spLocks noChangeShapeType="1"/>
          </p:cNvSpPr>
          <p:nvPr/>
        </p:nvSpPr>
        <p:spPr bwMode="auto">
          <a:xfrm flipV="1">
            <a:off x="533400" y="1783079"/>
            <a:ext cx="1524000" cy="45722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" grpId="0"/>
      <p:bldP spid="7179" grpId="1"/>
      <p:bldP spid="7180" grpId="0" animBg="1"/>
      <p:bldP spid="7181" grpId="0" animBg="1"/>
      <p:bldP spid="7183" grpId="0" animBg="1"/>
      <p:bldP spid="7185" grpId="0" animBg="1"/>
      <p:bldP spid="7186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4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4678363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dirty="0">
                <a:latin typeface="Times New Roman" pitchFamily="18" charset="0"/>
              </a:rPr>
              <a:t>  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</a:rPr>
              <a:t>tập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</a:rPr>
              <a:t> :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sz="3600" dirty="0">
                <a:latin typeface="Times New Roman" pitchFamily="18" charset="0"/>
              </a:rPr>
              <a:t>    </a:t>
            </a:r>
            <a:r>
              <a:rPr lang="en-US" sz="3600" b="1" u="sng" dirty="0" err="1">
                <a:solidFill>
                  <a:srgbClr val="3333CC"/>
                </a:solidFill>
                <a:latin typeface="Times New Roman" pitchFamily="18" charset="0"/>
              </a:rPr>
              <a:t>Bài</a:t>
            </a:r>
            <a:r>
              <a:rPr lang="en-US" sz="3600" b="1" u="sng" dirty="0">
                <a:solidFill>
                  <a:srgbClr val="3333CC"/>
                </a:solidFill>
                <a:latin typeface="Times New Roman" pitchFamily="18" charset="0"/>
              </a:rPr>
              <a:t> 1</a:t>
            </a:r>
            <a:r>
              <a:rPr lang="en-US" sz="3600" b="1" dirty="0">
                <a:solidFill>
                  <a:srgbClr val="3333CC"/>
                </a:solidFill>
                <a:latin typeface="Times New Roman" pitchFamily="18" charset="0"/>
              </a:rPr>
              <a:t>:</a:t>
            </a:r>
            <a:r>
              <a:rPr lang="en-US" sz="3600" dirty="0">
                <a:solidFill>
                  <a:srgbClr val="3333CC"/>
                </a:solidFill>
                <a:latin typeface="Times New Roman" pitchFamily="18" charset="0"/>
              </a:rPr>
              <a:t>  </a:t>
            </a:r>
            <a:r>
              <a:rPr lang="en-US" sz="3600" b="1" dirty="0" err="1">
                <a:solidFill>
                  <a:srgbClr val="3333CC"/>
                </a:solidFill>
                <a:latin typeface="Times New Roman" pitchFamily="18" charset="0"/>
              </a:rPr>
              <a:t>Một</a:t>
            </a:r>
            <a:r>
              <a:rPr lang="en-US" sz="36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itchFamily="18" charset="0"/>
              </a:rPr>
              <a:t>người</a:t>
            </a:r>
            <a:r>
              <a:rPr lang="en-US" sz="36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itchFamily="18" charset="0"/>
              </a:rPr>
              <a:t>đi</a:t>
            </a:r>
            <a:r>
              <a:rPr lang="en-US" sz="36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itchFamily="18" charset="0"/>
              </a:rPr>
              <a:t>xe</a:t>
            </a:r>
            <a:r>
              <a:rPr lang="en-US" sz="36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itchFamily="18" charset="0"/>
              </a:rPr>
              <a:t>máy</a:t>
            </a:r>
            <a:r>
              <a:rPr lang="en-US" sz="36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itchFamily="18" charset="0"/>
              </a:rPr>
              <a:t>đi</a:t>
            </a:r>
            <a:r>
              <a:rPr lang="en-US" sz="36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itchFamily="18" charset="0"/>
              </a:rPr>
              <a:t>trong</a:t>
            </a:r>
            <a:r>
              <a:rPr lang="en-US" sz="3600" b="1" dirty="0">
                <a:solidFill>
                  <a:srgbClr val="3333CC"/>
                </a:solidFill>
                <a:latin typeface="Times New Roman" pitchFamily="18" charset="0"/>
              </a:rPr>
              <a:t> 3 </a:t>
            </a:r>
            <a:r>
              <a:rPr lang="en-US" sz="3600" b="1" dirty="0" err="1">
                <a:solidFill>
                  <a:srgbClr val="3333CC"/>
                </a:solidFill>
                <a:latin typeface="Times New Roman" pitchFamily="18" charset="0"/>
              </a:rPr>
              <a:t>giờ</a:t>
            </a:r>
            <a:r>
              <a:rPr lang="en-US" sz="36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itchFamily="18" charset="0"/>
              </a:rPr>
              <a:t>được</a:t>
            </a:r>
            <a:r>
              <a:rPr lang="en-US" sz="3600" b="1" dirty="0">
                <a:solidFill>
                  <a:srgbClr val="3333CC"/>
                </a:solidFill>
                <a:latin typeface="Times New Roman" pitchFamily="18" charset="0"/>
              </a:rPr>
              <a:t> 105 </a:t>
            </a:r>
            <a:r>
              <a:rPr lang="en-US" sz="3600" b="1" dirty="0" err="1">
                <a:solidFill>
                  <a:srgbClr val="3333CC"/>
                </a:solidFill>
                <a:latin typeface="Times New Roman" pitchFamily="18" charset="0"/>
              </a:rPr>
              <a:t>km.Tính</a:t>
            </a:r>
            <a:r>
              <a:rPr lang="en-US" sz="36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itchFamily="18" charset="0"/>
              </a:rPr>
              <a:t>vận</a:t>
            </a:r>
            <a:r>
              <a:rPr lang="en-US" sz="36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itchFamily="18" charset="0"/>
              </a:rPr>
              <a:t>tốc</a:t>
            </a:r>
            <a:r>
              <a:rPr lang="en-US" sz="36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itchFamily="18" charset="0"/>
              </a:rPr>
              <a:t>của</a:t>
            </a:r>
            <a:r>
              <a:rPr lang="en-US" sz="36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itchFamily="18" charset="0"/>
              </a:rPr>
              <a:t>người</a:t>
            </a:r>
            <a:r>
              <a:rPr lang="en-US" sz="36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itchFamily="18" charset="0"/>
              </a:rPr>
              <a:t>đi</a:t>
            </a:r>
            <a:r>
              <a:rPr lang="en-US" sz="36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itchFamily="18" charset="0"/>
              </a:rPr>
              <a:t>xe</a:t>
            </a:r>
            <a:r>
              <a:rPr lang="en-US" sz="3600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3333CC"/>
                </a:solidFill>
                <a:latin typeface="Times New Roman" pitchFamily="18" charset="0"/>
              </a:rPr>
              <a:t>máy</a:t>
            </a:r>
            <a:r>
              <a:rPr lang="en-US" sz="3600" b="1" dirty="0">
                <a:solidFill>
                  <a:srgbClr val="3333CC"/>
                </a:solidFill>
                <a:latin typeface="Times New Roman" pitchFamily="18" charset="0"/>
              </a:rPr>
              <a:t>.</a:t>
            </a:r>
            <a:r>
              <a:rPr lang="en-US" sz="3600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sz="2800" dirty="0">
                <a:latin typeface="Times New Roman" pitchFamily="18" charset="0"/>
              </a:rPr>
              <a:t>                                                     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2743200" y="2286000"/>
            <a:ext cx="6400800" cy="3416320"/>
          </a:xfrm>
          <a:prstGeom prst="rect">
            <a:avLst/>
          </a:prstGeom>
          <a:solidFill>
            <a:srgbClr val="A1FDC4"/>
          </a:solidFill>
          <a:ln w="381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3600" dirty="0">
                <a:latin typeface="Times New Roman" pitchFamily="18" charset="0"/>
              </a:rPr>
              <a:t>                 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giải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: </a:t>
            </a:r>
          </a:p>
          <a:p>
            <a:pPr algn="l"/>
            <a:endParaRPr lang="en-US" sz="3600" dirty="0">
              <a:solidFill>
                <a:srgbClr val="FF0000"/>
              </a:solidFill>
              <a:latin typeface="Times New Roman" pitchFamily="18" charset="0"/>
            </a:endParaRPr>
          </a:p>
          <a:p>
            <a:pPr algn="l"/>
            <a:r>
              <a:rPr lang="en-US" sz="3600" dirty="0">
                <a:solidFill>
                  <a:srgbClr val="FF0000"/>
                </a:solidFill>
                <a:latin typeface="Times New Roman" pitchFamily="18" charset="0"/>
              </a:rPr>
              <a:t>      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</a:rPr>
              <a:t>Vận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</a:rPr>
              <a:t>tốc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</a:rPr>
              <a:t>của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</a:rPr>
              <a:t>xe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</a:rPr>
              <a:t>máy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</a:rPr>
              <a:t>là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:</a:t>
            </a:r>
          </a:p>
          <a:p>
            <a:pPr algn="l"/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           105  :  3  = 35 (km/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</a:rPr>
              <a:t>giờ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)</a:t>
            </a:r>
          </a:p>
          <a:p>
            <a:pPr algn="l"/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</a:p>
          <a:p>
            <a:pPr algn="l"/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                  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</a:rPr>
              <a:t>Đáp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</a:rPr>
              <a:t>số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 : 35 km/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</a:rPr>
              <a:t>giờ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-228600" y="2395240"/>
            <a:ext cx="350520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Tóm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tắt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    s :  105 km</a:t>
            </a:r>
          </a:p>
          <a:p>
            <a:pPr algn="l">
              <a:spcBef>
                <a:spcPct val="50000"/>
              </a:spcBef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    t :   3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giơ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̀</a:t>
            </a:r>
          </a:p>
          <a:p>
            <a:pPr algn="l">
              <a:spcBef>
                <a:spcPct val="50000"/>
              </a:spcBef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    v : … km/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giơ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̀?</a:t>
            </a:r>
          </a:p>
          <a:p>
            <a:pPr>
              <a:spcBef>
                <a:spcPct val="50000"/>
              </a:spcBef>
            </a:pPr>
            <a:endParaRPr lang="en-US" sz="3600" i="1" dirty="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3600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8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 build="p"/>
      <p:bldP spid="8205" grpId="0" animBg="1"/>
      <p:bldP spid="820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自定义 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CD94C"/>
      </a:accent1>
      <a:accent2>
        <a:srgbClr val="FF4C60"/>
      </a:accent2>
      <a:accent3>
        <a:srgbClr val="FFDD43"/>
      </a:accent3>
      <a:accent4>
        <a:srgbClr val="FF4C60"/>
      </a:accent4>
      <a:accent5>
        <a:srgbClr val="4CB6BD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804</Words>
  <Application>Microsoft Office PowerPoint</Application>
  <PresentationFormat>On-screen Show (4:3)</PresentationFormat>
  <Paragraphs>121</Paragraphs>
  <Slides>14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Office Theme</vt:lpstr>
      <vt:lpstr>1_Office Theme</vt:lpstr>
      <vt:lpstr>2_Office Theme</vt:lpstr>
      <vt:lpstr>Office 主题​​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A33515 Vũ Tuấn Long</cp:lastModifiedBy>
  <cp:revision>51</cp:revision>
  <dcterms:created xsi:type="dcterms:W3CDTF">2019-03-14T15:05:11Z</dcterms:created>
  <dcterms:modified xsi:type="dcterms:W3CDTF">2023-03-14T06:20:21Z</dcterms:modified>
</cp:coreProperties>
</file>