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74" r:id="rId3"/>
    <p:sldMasterId id="2147483687" r:id="rId4"/>
  </p:sldMasterIdLst>
  <p:sldIdLst>
    <p:sldId id="283" r:id="rId5"/>
    <p:sldId id="258" r:id="rId6"/>
    <p:sldId id="259" r:id="rId7"/>
    <p:sldId id="271" r:id="rId8"/>
    <p:sldId id="277" r:id="rId9"/>
    <p:sldId id="266" r:id="rId10"/>
    <p:sldId id="281" r:id="rId11"/>
    <p:sldId id="288" r:id="rId12"/>
    <p:sldId id="287" r:id="rId13"/>
  </p:sldIdLst>
  <p:sldSz cx="100584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FF"/>
    <a:srgbClr val="FF0000"/>
    <a:srgbClr val="FF3300"/>
    <a:srgbClr val="3333CC"/>
    <a:srgbClr val="FF9900"/>
    <a:srgbClr val="0099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48" y="60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130429"/>
            <a:ext cx="85502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3886200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CD0F3-0E55-4CE5-AA6B-2E90FFBBC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84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E2727-BA63-4B2F-8C6B-199D5E764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83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274642"/>
            <a:ext cx="226218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274642"/>
            <a:ext cx="66373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17E5B-CA96-4155-8C38-08304A2EF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93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130429"/>
            <a:ext cx="85502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3886200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EE97D-00D8-43E7-B6B1-1394ACD6F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49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E08D1-D07B-4292-A1A7-97A82122C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02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406904"/>
            <a:ext cx="8548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2906713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4BDEE-922A-4773-83C4-BAC9A8998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59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600204"/>
            <a:ext cx="44497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600204"/>
            <a:ext cx="4449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FA8D3-6E3D-48E7-A853-71482DAD7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7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3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535113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5F7F5-8AFA-4CB0-924E-9F0AD313D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29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E613B-46D5-4447-A23F-7E0D27FB8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57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F1841-4415-475C-8B75-A03D5EE35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43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273050"/>
            <a:ext cx="33083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7305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435103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EB5D2-C836-4713-A138-B088E6DD2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6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E9EBE-E083-47DF-99DB-7C0E04A50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43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4800600"/>
            <a:ext cx="60356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1BF11-A481-41B8-81EB-2CF5CB633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88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D87D2-036C-404C-97B2-76B635996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079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274642"/>
            <a:ext cx="226218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274642"/>
            <a:ext cx="66373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FC9AD-96F9-4A6F-B75D-D5F2D10A1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993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B738F-EF7D-4DB8-BF94-881360F22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785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53EE5-B0A6-4648-B18D-22BB2B424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576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3A9F-6144-475F-B58B-A5F7D8123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419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AC27-936D-4B5A-8946-A6F4E8AFB8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0608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5CDF4-F36E-4D50-B975-423EA4798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2162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5D666-B393-45ED-B922-F15CAC94C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030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08C1-F78D-4982-B2C8-E9351F4CB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4543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406904"/>
            <a:ext cx="8548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2906713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C8299-1311-4A74-B013-7410E2854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656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CE5A-976E-4690-BDE5-372F1B6EDB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4468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4E42C-4695-4DCE-88C5-0A1CDA6291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188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F237-B762-4BC0-8BF1-4FE2042213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9305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A3D6-C3E4-48B7-BC8F-2330F2C40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1433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8B74D-5542-4ED8-8DFF-4E042A691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7652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54380" y="2130442"/>
            <a:ext cx="854964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EFDF-BD74-4BED-A2CF-31D930F36D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29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757AF-5891-417A-8789-6826A56FB1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95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2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5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8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0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3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6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8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1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DF4C-359D-4D21-8100-B37C1B56B8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35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0C8A-CC53-44FC-88F4-C7DB2E0D4B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54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70" indent="0">
              <a:buNone/>
              <a:defRPr sz="2400" b="1"/>
            </a:lvl2pPr>
            <a:lvl3pPr marL="1082538" indent="0">
              <a:buNone/>
              <a:defRPr sz="2100" b="1"/>
            </a:lvl3pPr>
            <a:lvl4pPr marL="1623809" indent="0">
              <a:buNone/>
              <a:defRPr sz="1900" b="1"/>
            </a:lvl4pPr>
            <a:lvl5pPr marL="2165077" indent="0">
              <a:buNone/>
              <a:defRPr sz="1900" b="1"/>
            </a:lvl5pPr>
            <a:lvl6pPr marL="2706347" indent="0">
              <a:buNone/>
              <a:defRPr sz="1900" b="1"/>
            </a:lvl6pPr>
            <a:lvl7pPr marL="3247616" indent="0">
              <a:buNone/>
              <a:defRPr sz="1900" b="1"/>
            </a:lvl7pPr>
            <a:lvl8pPr marL="3788885" indent="0">
              <a:buNone/>
              <a:defRPr sz="1900" b="1"/>
            </a:lvl8pPr>
            <a:lvl9pPr marL="4330156" indent="0">
              <a:buNone/>
              <a:defRPr sz="19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109537" y="1535113"/>
            <a:ext cx="444595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70" indent="0">
              <a:buNone/>
              <a:defRPr sz="2400" b="1"/>
            </a:lvl2pPr>
            <a:lvl3pPr marL="1082538" indent="0">
              <a:buNone/>
              <a:defRPr sz="2100" b="1"/>
            </a:lvl3pPr>
            <a:lvl4pPr marL="1623809" indent="0">
              <a:buNone/>
              <a:defRPr sz="1900" b="1"/>
            </a:lvl4pPr>
            <a:lvl5pPr marL="2165077" indent="0">
              <a:buNone/>
              <a:defRPr sz="1900" b="1"/>
            </a:lvl5pPr>
            <a:lvl6pPr marL="2706347" indent="0">
              <a:buNone/>
              <a:defRPr sz="1900" b="1"/>
            </a:lvl6pPr>
            <a:lvl7pPr marL="3247616" indent="0">
              <a:buNone/>
              <a:defRPr sz="1900" b="1"/>
            </a:lvl7pPr>
            <a:lvl8pPr marL="3788885" indent="0">
              <a:buNone/>
              <a:defRPr sz="1900" b="1"/>
            </a:lvl8pPr>
            <a:lvl9pPr marL="4330156" indent="0">
              <a:buNone/>
              <a:defRPr sz="19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109537" y="2174875"/>
            <a:ext cx="444595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BDCD-BFD8-45E2-B599-DFF10E525F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1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600204"/>
            <a:ext cx="44497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600204"/>
            <a:ext cx="4449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8B0C5-DD44-4065-B563-1CA75716A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71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9A39-60BF-4061-BF12-7CB3A36F84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12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981B-65EE-4ADE-B783-D00287B85F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68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02942" y="273049"/>
            <a:ext cx="330914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932555" y="273068"/>
            <a:ext cx="5622925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02942" y="1435104"/>
            <a:ext cx="330914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1270" indent="0">
              <a:buNone/>
              <a:defRPr sz="1400"/>
            </a:lvl2pPr>
            <a:lvl3pPr marL="1082538" indent="0">
              <a:buNone/>
              <a:defRPr sz="1200"/>
            </a:lvl3pPr>
            <a:lvl4pPr marL="1623809" indent="0">
              <a:buNone/>
              <a:defRPr sz="1100"/>
            </a:lvl4pPr>
            <a:lvl5pPr marL="2165077" indent="0">
              <a:buNone/>
              <a:defRPr sz="1100"/>
            </a:lvl5pPr>
            <a:lvl6pPr marL="2706347" indent="0">
              <a:buNone/>
              <a:defRPr sz="1100"/>
            </a:lvl6pPr>
            <a:lvl7pPr marL="3247616" indent="0">
              <a:buNone/>
              <a:defRPr sz="1100"/>
            </a:lvl7pPr>
            <a:lvl8pPr marL="3788885" indent="0">
              <a:buNone/>
              <a:defRPr sz="1100"/>
            </a:lvl8pPr>
            <a:lvl9pPr marL="4330156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099A-0475-4CAC-AADF-901D9BF16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4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71517" y="4800601"/>
            <a:ext cx="603504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1270" indent="0">
              <a:buNone/>
              <a:defRPr sz="3300"/>
            </a:lvl2pPr>
            <a:lvl3pPr marL="1082538" indent="0">
              <a:buNone/>
              <a:defRPr sz="2800"/>
            </a:lvl3pPr>
            <a:lvl4pPr marL="1623809" indent="0">
              <a:buNone/>
              <a:defRPr sz="2400"/>
            </a:lvl4pPr>
            <a:lvl5pPr marL="2165077" indent="0">
              <a:buNone/>
              <a:defRPr sz="2400"/>
            </a:lvl5pPr>
            <a:lvl6pPr marL="2706347" indent="0">
              <a:buNone/>
              <a:defRPr sz="2400"/>
            </a:lvl6pPr>
            <a:lvl7pPr marL="3247616" indent="0">
              <a:buNone/>
              <a:defRPr sz="2400"/>
            </a:lvl7pPr>
            <a:lvl8pPr marL="3788885" indent="0">
              <a:buNone/>
              <a:defRPr sz="2400"/>
            </a:lvl8pPr>
            <a:lvl9pPr marL="4330156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71517" y="5367354"/>
            <a:ext cx="603504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1270" indent="0">
              <a:buNone/>
              <a:defRPr sz="1400"/>
            </a:lvl2pPr>
            <a:lvl3pPr marL="1082538" indent="0">
              <a:buNone/>
              <a:defRPr sz="1200"/>
            </a:lvl3pPr>
            <a:lvl4pPr marL="1623809" indent="0">
              <a:buNone/>
              <a:defRPr sz="1100"/>
            </a:lvl4pPr>
            <a:lvl5pPr marL="2165077" indent="0">
              <a:buNone/>
              <a:defRPr sz="1100"/>
            </a:lvl5pPr>
            <a:lvl6pPr marL="2706347" indent="0">
              <a:buNone/>
              <a:defRPr sz="1100"/>
            </a:lvl6pPr>
            <a:lvl7pPr marL="3247616" indent="0">
              <a:buNone/>
              <a:defRPr sz="1100"/>
            </a:lvl7pPr>
            <a:lvl8pPr marL="3788885" indent="0">
              <a:buNone/>
              <a:defRPr sz="1100"/>
            </a:lvl8pPr>
            <a:lvl9pPr marL="4330156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3982-5327-4CD4-94B4-5E4F7CEC0A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19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6D23-6EDF-4DC8-9B2B-56D8065CE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71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292340" y="274640"/>
            <a:ext cx="226314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02920" y="274640"/>
            <a:ext cx="662178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6EF0-0DF2-4ED8-BE8D-8E617ADFB8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99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502920" y="274640"/>
            <a:ext cx="905256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599C-36E9-4257-AD3E-41097DACBF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52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2920" y="274639"/>
            <a:ext cx="90525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" y="1600203"/>
            <a:ext cx="444246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00203"/>
            <a:ext cx="444246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" y="3938603"/>
            <a:ext cx="444246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3020" y="3938603"/>
            <a:ext cx="444246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A2B6-90FD-446C-B001-C680BAD375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3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535113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CE1E-0C8D-4CE2-8BCD-BA807161A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4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E2668-39C8-445D-8B61-AA40446FB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07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CC610-B61F-48A8-B037-170C83383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43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273050"/>
            <a:ext cx="33083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7305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435103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A21A2-6068-4FB7-B906-C755976E8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13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4800600"/>
            <a:ext cx="60356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54741-2AC2-49B2-AF3C-F6A4D5E8E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01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274638"/>
            <a:ext cx="9051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600204"/>
            <a:ext cx="9051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6245225"/>
            <a:ext cx="3184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E3A488-D639-4A92-8114-7116F40832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274638"/>
            <a:ext cx="9051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600204"/>
            <a:ext cx="9051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6245225"/>
            <a:ext cx="3184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A8E90B-81A9-4F42-B641-89333DDCED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274638"/>
            <a:ext cx="9052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600201"/>
            <a:ext cx="90525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6245225"/>
            <a:ext cx="23469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245225"/>
            <a:ext cx="31851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245225"/>
            <a:ext cx="23469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9C0F1F-BFA6-4CE9-B0D7-54C7BD375B20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02920" y="275167"/>
            <a:ext cx="9052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54" tIns="54128" rIns="108254" bIns="541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02920" y="1600201"/>
            <a:ext cx="905256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54" tIns="54128" rIns="108254" bIns="54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6183"/>
          </a:xfrm>
          <a:prstGeom prst="rect">
            <a:avLst/>
          </a:prstGeom>
        </p:spPr>
        <p:txBody>
          <a:bodyPr vert="horz" lIns="108254" tIns="54128" rIns="108254" bIns="541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6183"/>
          </a:xfrm>
          <a:prstGeom prst="rect">
            <a:avLst/>
          </a:prstGeom>
        </p:spPr>
        <p:txBody>
          <a:bodyPr vert="horz" lIns="108254" tIns="54128" rIns="108254" bIns="541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6183"/>
          </a:xfrm>
          <a:prstGeom prst="rect">
            <a:avLst/>
          </a:prstGeom>
        </p:spPr>
        <p:txBody>
          <a:bodyPr vert="horz" lIns="108254" tIns="54128" rIns="108254" bIns="541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fld id="{529273E3-489E-452A-BBE0-C48A40B9244C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5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127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253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23809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6507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4115" indent="-4041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7774" indent="-33644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1433" indent="-2687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2758" indent="-2687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083" indent="-2687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6982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250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520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0790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270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538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809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077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347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616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8885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156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598420" y="1600200"/>
            <a:ext cx="595122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02920" y="3124200"/>
            <a:ext cx="9220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đối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(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26)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00584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447803"/>
            <a:ext cx="176022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3516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56040" y="395291"/>
            <a:ext cx="201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Tập làm văn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4600" y="792165"/>
            <a:ext cx="4816475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Tập viết đoạn đối thoại</a:t>
            </a:r>
          </a:p>
        </p:txBody>
      </p:sp>
      <p:pic>
        <p:nvPicPr>
          <p:cNvPr id="5126" name="Picture 6" descr="Thai su Tran Thu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1420817"/>
            <a:ext cx="8429625" cy="4827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76400" y="6324603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Bức tranh này ở bài Tập đọc nào và tranh vẽ gì?</a:t>
            </a:r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0" y="6762750"/>
            <a:ext cx="10058400" cy="171450"/>
            <a:chOff x="0" y="4020"/>
            <a:chExt cx="5760" cy="300"/>
          </a:xfrm>
        </p:grpSpPr>
        <p:pic>
          <p:nvPicPr>
            <p:cNvPr id="3085" name="Picture 14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5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6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Picture 17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15050"/>
            <a:ext cx="68580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8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6038850"/>
            <a:ext cx="838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9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1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0" descr="Flwr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21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1" descr="Flwr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1002665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9236" y="1775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, </a:t>
            </a:r>
            <a:r>
              <a:rPr lang="en-US" dirty="0" err="1" smtClean="0"/>
              <a:t>ngày</a:t>
            </a:r>
            <a:r>
              <a:rPr lang="en-US" dirty="0" smtClean="0"/>
              <a:t> 15 </a:t>
            </a:r>
            <a:r>
              <a:rPr lang="en-US" dirty="0" err="1" smtClean="0"/>
              <a:t>tháng</a:t>
            </a:r>
            <a:r>
              <a:rPr lang="en-US" dirty="0" smtClean="0"/>
              <a:t> 03 </a:t>
            </a:r>
            <a:r>
              <a:rPr lang="en-US" dirty="0" err="1" smtClean="0"/>
              <a:t>năm</a:t>
            </a:r>
            <a:r>
              <a:rPr lang="en-US" dirty="0" smtClean="0"/>
              <a:t> 2023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/>
      <p:bldP spid="51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56040" y="396878"/>
            <a:ext cx="201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Tập làm văn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971800" y="752478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Tập viết đoạn đối thoại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876426"/>
            <a:ext cx="10058400" cy="341632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08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652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224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96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368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40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12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84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5000"/>
              </a:spcBef>
              <a:defRPr/>
            </a:pPr>
            <a:r>
              <a:rPr lang="en-US" dirty="0" err="1" smtClean="0"/>
              <a:t>Linh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kiệu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qua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thềm</a:t>
            </a:r>
            <a:r>
              <a:rPr lang="en-US" dirty="0" smtClean="0"/>
              <a:t> </a:t>
            </a:r>
            <a:r>
              <a:rPr lang="en-US" dirty="0" err="1" smtClean="0"/>
              <a:t>cấm</a:t>
            </a:r>
            <a:r>
              <a:rPr lang="en-US" dirty="0" smtClean="0"/>
              <a:t>,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ngăn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.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khóc</a:t>
            </a:r>
            <a:r>
              <a:rPr lang="en-US" dirty="0" smtClean="0"/>
              <a:t>: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 smtClean="0"/>
              <a:t>-</a:t>
            </a:r>
            <a:r>
              <a:rPr lang="en-US" dirty="0" err="1" smtClean="0"/>
              <a:t>Tôi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vợ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sư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khinh</a:t>
            </a:r>
            <a:r>
              <a:rPr lang="en-US" dirty="0" smtClean="0"/>
              <a:t> </a:t>
            </a:r>
            <a:r>
              <a:rPr lang="en-US" dirty="0" err="1" smtClean="0"/>
              <a:t>nhờn</a:t>
            </a:r>
            <a:r>
              <a:rPr lang="en-US" dirty="0" smtClean="0"/>
              <a:t>.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.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chết</a:t>
            </a:r>
            <a:r>
              <a:rPr lang="en-US" dirty="0" smtClean="0"/>
              <a:t>.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ta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ngọn</a:t>
            </a:r>
            <a:r>
              <a:rPr lang="en-US" dirty="0" smtClean="0"/>
              <a:t> </a:t>
            </a:r>
            <a:r>
              <a:rPr lang="en-US" dirty="0" err="1" smtClean="0"/>
              <a:t>ngành</a:t>
            </a:r>
            <a:r>
              <a:rPr lang="en-US" dirty="0" smtClean="0"/>
              <a:t>,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: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 smtClean="0"/>
              <a:t>-</a:t>
            </a:r>
            <a:r>
              <a:rPr lang="en-US" dirty="0" err="1" smtClean="0"/>
              <a:t>Ngươi</a:t>
            </a:r>
            <a:r>
              <a:rPr lang="en-US" dirty="0" smtClean="0"/>
              <a:t> ở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, ta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trách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nữa</a:t>
            </a:r>
            <a:r>
              <a:rPr lang="en-US" dirty="0" smtClean="0"/>
              <a:t>!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,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r>
              <a:rPr lang="en-US" dirty="0" smtClean="0"/>
              <a:t>, </a:t>
            </a:r>
            <a:r>
              <a:rPr lang="en-US" dirty="0" err="1" smtClean="0"/>
              <a:t>lụa</a:t>
            </a:r>
            <a:r>
              <a:rPr lang="en-US" dirty="0" smtClean="0"/>
              <a:t> </a:t>
            </a:r>
            <a:r>
              <a:rPr lang="en-US" dirty="0" err="1" smtClean="0"/>
              <a:t>thưởng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6202" y="5334001"/>
            <a:ext cx="9906001" cy="1200329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dung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trích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Vợ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thái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sư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khóc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với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chồng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vì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bà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bị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kẻ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dưới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xem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thường</a:t>
            </a:r>
            <a:r>
              <a:rPr lang="en-US" b="1" i="1" dirty="0">
                <a:latin typeface="Arial" charset="0"/>
              </a:rPr>
              <a:t>. </a:t>
            </a:r>
            <a:r>
              <a:rPr lang="en-US" b="1" i="1" dirty="0" err="1">
                <a:latin typeface="Arial" charset="0"/>
              </a:rPr>
              <a:t>Thái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sư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cho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bắt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người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quân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hiệu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đến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để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hỏi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rõ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sự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việc</a:t>
            </a:r>
            <a:r>
              <a:rPr lang="en-US" b="1" i="1" dirty="0">
                <a:latin typeface="Arial" charset="0"/>
              </a:rPr>
              <a:t>, </a:t>
            </a:r>
            <a:r>
              <a:rPr lang="en-US" b="1" i="1" dirty="0" err="1">
                <a:latin typeface="Arial" charset="0"/>
              </a:rPr>
              <a:t>ông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khen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và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thưởng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vàng</a:t>
            </a:r>
            <a:r>
              <a:rPr lang="en-US" b="1" i="1" dirty="0">
                <a:latin typeface="Arial" charset="0"/>
              </a:rPr>
              <a:t>, </a:t>
            </a:r>
            <a:r>
              <a:rPr lang="en-US" b="1" i="1" dirty="0" err="1">
                <a:latin typeface="Arial" charset="0"/>
              </a:rPr>
              <a:t>lụa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cho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người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quân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hiệu</a:t>
            </a:r>
            <a:r>
              <a:rPr lang="en-US" b="1" i="1" dirty="0">
                <a:latin typeface="Arial" charset="0"/>
              </a:rPr>
              <a:t>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6202" y="1285879"/>
            <a:ext cx="9906001" cy="4667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latin typeface="Arial" charset="0"/>
              </a:rPr>
              <a:t>Bài 1.</a:t>
            </a:r>
            <a:r>
              <a:rPr lang="en-US">
                <a:latin typeface="Arial" charset="0"/>
              </a:rPr>
              <a:t> </a:t>
            </a:r>
            <a:r>
              <a:rPr lang="en-US" i="1">
                <a:latin typeface="Arial" charset="0"/>
              </a:rPr>
              <a:t>Đọc đoạn trích dưới đây của truyện </a:t>
            </a:r>
            <a:r>
              <a:rPr lang="en-US" b="1" i="1">
                <a:latin typeface="Arial" charset="0"/>
              </a:rPr>
              <a:t>Thái sư Trần Thủ Độ</a:t>
            </a:r>
            <a:r>
              <a:rPr lang="en-US" i="1">
                <a:latin typeface="Arial" charset="0"/>
              </a:rPr>
              <a:t>:</a:t>
            </a:r>
            <a:endParaRPr lang="en-US">
              <a:latin typeface="Arial" charset="0"/>
            </a:endParaRPr>
          </a:p>
        </p:txBody>
      </p:sp>
      <p:pic>
        <p:nvPicPr>
          <p:cNvPr id="4104" name="Picture 10" descr="Emb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00584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Emb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6988"/>
            <a:ext cx="762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Emb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" y="6718300"/>
            <a:ext cx="99822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Emb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8" y="28575"/>
            <a:ext cx="952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4"/>
            <a:ext cx="8839200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3508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 dirty="0" err="1"/>
              <a:t>Bài</a:t>
            </a:r>
            <a:r>
              <a:rPr lang="en-US" altLang="en-US" sz="1800" b="1" dirty="0"/>
              <a:t> 2: </a:t>
            </a:r>
            <a:r>
              <a:rPr lang="en-US" altLang="en-US" sz="1800" dirty="0"/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Dựa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theo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nội</a:t>
            </a:r>
            <a:r>
              <a:rPr lang="en-US" altLang="en-US" sz="1800" i="1" u="sng" dirty="0">
                <a:solidFill>
                  <a:srgbClr val="FF0000"/>
                </a:solidFill>
              </a:rPr>
              <a:t> dung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của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đoạn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trích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trên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em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hãy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cùng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các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bạn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trong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nhóm</a:t>
            </a:r>
            <a:r>
              <a:rPr lang="en-US" altLang="en-US" sz="1800" i="1" dirty="0"/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viết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tiếp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một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số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lời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đối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thoại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để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hoàn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chỉnh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màn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kịch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sau</a:t>
            </a:r>
            <a:r>
              <a:rPr lang="en-US" altLang="en-US" sz="1800" i="1" dirty="0"/>
              <a:t>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838203"/>
            <a:ext cx="4953000" cy="588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Nhân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vật</a:t>
            </a:r>
            <a:r>
              <a:rPr lang="en-US" altLang="en-US" sz="1800" b="1" dirty="0">
                <a:solidFill>
                  <a:srgbClr val="0000FF"/>
                </a:solidFill>
              </a:rPr>
              <a:t>: </a:t>
            </a:r>
            <a:r>
              <a:rPr lang="en-US" altLang="en-US" sz="1800" i="1" dirty="0" err="1">
                <a:solidFill>
                  <a:srgbClr val="0000FF"/>
                </a:solidFill>
              </a:rPr>
              <a:t>Trần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Thủ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Độ</a:t>
            </a:r>
            <a:r>
              <a:rPr lang="en-US" altLang="en-US" sz="1800" i="1" dirty="0">
                <a:solidFill>
                  <a:srgbClr val="0000FF"/>
                </a:solidFill>
              </a:rPr>
              <a:t>; </a:t>
            </a:r>
            <a:r>
              <a:rPr lang="en-US" altLang="en-US" sz="1800" i="1" dirty="0" err="1">
                <a:solidFill>
                  <a:srgbClr val="0000FF"/>
                </a:solidFill>
              </a:rPr>
              <a:t>Linh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Từ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Quốc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Mẫu</a:t>
            </a:r>
            <a:r>
              <a:rPr lang="en-US" altLang="en-US" sz="1800" i="1" dirty="0">
                <a:solidFill>
                  <a:srgbClr val="0000FF"/>
                </a:solidFill>
              </a:rPr>
              <a:t>; </a:t>
            </a:r>
            <a:r>
              <a:rPr lang="en-US" altLang="en-US" sz="1800" i="1" dirty="0" err="1">
                <a:solidFill>
                  <a:srgbClr val="0000FF"/>
                </a:solidFill>
              </a:rPr>
              <a:t>người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quân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hiệu</a:t>
            </a:r>
            <a:r>
              <a:rPr lang="en-US" altLang="en-US" sz="1800" i="1" dirty="0">
                <a:solidFill>
                  <a:srgbClr val="0000FF"/>
                </a:solidFill>
              </a:rPr>
              <a:t>; </a:t>
            </a:r>
            <a:r>
              <a:rPr lang="en-US" altLang="en-US" sz="1800" i="1" dirty="0" err="1">
                <a:solidFill>
                  <a:srgbClr val="0000FF"/>
                </a:solidFill>
              </a:rPr>
              <a:t>một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vài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người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lính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và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gia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nô</a:t>
            </a:r>
            <a:r>
              <a:rPr lang="en-US" altLang="en-US" sz="1800" i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Cảnh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trí</a:t>
            </a:r>
            <a:r>
              <a:rPr lang="en-US" altLang="en-US" sz="1800" dirty="0">
                <a:solidFill>
                  <a:srgbClr val="0000FF"/>
                </a:solidFill>
              </a:rPr>
              <a:t>: </a:t>
            </a:r>
            <a:r>
              <a:rPr lang="en-US" altLang="en-US" sz="1800" i="1" dirty="0" err="1">
                <a:solidFill>
                  <a:srgbClr val="0000FF"/>
                </a:solidFill>
              </a:rPr>
              <a:t>Một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căn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phòng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rộng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có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kê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án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thư</a:t>
            </a:r>
            <a:r>
              <a:rPr lang="en-US" altLang="en-US" sz="1800" i="1" dirty="0">
                <a:solidFill>
                  <a:srgbClr val="0000FF"/>
                </a:solidFill>
              </a:rPr>
              <a:t>, </a:t>
            </a:r>
            <a:r>
              <a:rPr lang="en-US" altLang="en-US" sz="1800" i="1" dirty="0" err="1">
                <a:solidFill>
                  <a:srgbClr val="0000FF"/>
                </a:solidFill>
              </a:rPr>
              <a:t>trên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có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hộp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bút</a:t>
            </a:r>
            <a:r>
              <a:rPr lang="en-US" altLang="en-US" sz="1800" i="1" dirty="0">
                <a:solidFill>
                  <a:srgbClr val="0000FF"/>
                </a:solidFill>
              </a:rPr>
              <a:t>, </a:t>
            </a:r>
            <a:r>
              <a:rPr lang="en-US" altLang="en-US" sz="1800" i="1" dirty="0" err="1">
                <a:solidFill>
                  <a:srgbClr val="0000FF"/>
                </a:solidFill>
              </a:rPr>
              <a:t>mấy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cuốn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sách</a:t>
            </a:r>
            <a:r>
              <a:rPr lang="en-US" altLang="en-US" sz="1800" i="1" dirty="0">
                <a:solidFill>
                  <a:srgbClr val="0000FF"/>
                </a:solidFill>
              </a:rPr>
              <a:t>, </a:t>
            </a:r>
            <a:r>
              <a:rPr lang="en-US" altLang="en-US" sz="1800" i="1" dirty="0" err="1">
                <a:solidFill>
                  <a:srgbClr val="0000FF"/>
                </a:solidFill>
              </a:rPr>
              <a:t>một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chiếc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quạt</a:t>
            </a:r>
            <a:r>
              <a:rPr lang="en-US" altLang="en-US" sz="1800" i="1" dirty="0">
                <a:solidFill>
                  <a:srgbClr val="0000FF"/>
                </a:solidFill>
              </a:rPr>
              <a:t>. </a:t>
            </a:r>
            <a:r>
              <a:rPr lang="en-US" altLang="en-US" sz="1800" i="1" dirty="0" err="1">
                <a:solidFill>
                  <a:srgbClr val="0000FF"/>
                </a:solidFill>
              </a:rPr>
              <a:t>Trần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Thủ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Độ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đang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ngồi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đọc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sách</a:t>
            </a:r>
            <a:r>
              <a:rPr lang="en-US" altLang="en-US" sz="1800" i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Thời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gian</a:t>
            </a:r>
            <a:r>
              <a:rPr lang="en-US" altLang="en-US" sz="1800" dirty="0">
                <a:solidFill>
                  <a:srgbClr val="0000FF"/>
                </a:solidFill>
              </a:rPr>
              <a:t>:	</a:t>
            </a:r>
            <a:r>
              <a:rPr lang="en-US" altLang="en-US" sz="1800" i="1" dirty="0" err="1">
                <a:solidFill>
                  <a:srgbClr val="0000FF"/>
                </a:solidFill>
              </a:rPr>
              <a:t>Khoảng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gần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trưa</a:t>
            </a:r>
            <a:r>
              <a:rPr lang="en-US" altLang="en-US" sz="1800" i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/>
              <a:t>	</a:t>
            </a:r>
            <a:r>
              <a:rPr lang="en-US" altLang="en-US" sz="1800" b="1" dirty="0" err="1"/>
              <a:t>Gợi</a:t>
            </a:r>
            <a:r>
              <a:rPr lang="en-US" altLang="en-US" sz="1800" b="1" dirty="0"/>
              <a:t> ý </a:t>
            </a:r>
            <a:r>
              <a:rPr lang="en-US" altLang="en-US" sz="1800" b="1" dirty="0" err="1"/>
              <a:t>lời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đối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thoại</a:t>
            </a:r>
            <a:r>
              <a:rPr lang="en-US" altLang="en-US" sz="1800" dirty="0"/>
              <a:t>: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/>
              <a:t> </a:t>
            </a:r>
            <a:r>
              <a:rPr lang="en-US" altLang="en-US" sz="1800" b="1" i="1" dirty="0"/>
              <a:t>1</a:t>
            </a:r>
            <a:r>
              <a:rPr lang="en-US" altLang="en-US" sz="1800" i="1" dirty="0"/>
              <a:t>- </a:t>
            </a:r>
            <a:r>
              <a:rPr lang="en-US" altLang="en-US" sz="1800" i="1" dirty="0" err="1"/>
              <a:t>Linh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Từ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Quốc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Mẫu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phàn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nàn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với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Trần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Thủ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Độ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về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chuyện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bị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coi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thường</a:t>
            </a:r>
            <a:r>
              <a:rPr lang="en-US" altLang="en-US" sz="1800" i="1" dirty="0"/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/>
              <a:t> </a:t>
            </a:r>
            <a:r>
              <a:rPr lang="en-US" altLang="en-US" sz="1800" b="1" i="1" dirty="0"/>
              <a:t>2</a:t>
            </a:r>
            <a:r>
              <a:rPr lang="en-US" altLang="en-US" sz="1800" i="1" dirty="0"/>
              <a:t>-Trần </a:t>
            </a:r>
            <a:r>
              <a:rPr lang="en-US" altLang="en-US" sz="1800" i="1" dirty="0" err="1"/>
              <a:t>Thủ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Độ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lệnh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cho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lính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bắt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/>
              <a:t> </a:t>
            </a:r>
            <a:r>
              <a:rPr lang="en-US" altLang="en-US" sz="1800" b="1" i="1" dirty="0"/>
              <a:t>3</a:t>
            </a:r>
            <a:r>
              <a:rPr lang="en-US" altLang="en-US" sz="1800" i="1" dirty="0"/>
              <a:t>-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lính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áp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giải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vào</a:t>
            </a:r>
            <a:r>
              <a:rPr lang="en-US" altLang="en-US" sz="1800" i="1" dirty="0"/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/>
              <a:t> </a:t>
            </a:r>
            <a:r>
              <a:rPr lang="en-US" altLang="en-US" sz="1800" b="1" i="1" dirty="0"/>
              <a:t>4</a:t>
            </a:r>
            <a:r>
              <a:rPr lang="en-US" altLang="en-US" sz="1800" i="1" dirty="0"/>
              <a:t>-Trần </a:t>
            </a:r>
            <a:r>
              <a:rPr lang="en-US" altLang="en-US" sz="1800" i="1" dirty="0" err="1"/>
              <a:t>Thủ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Độ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hỏi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có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đúng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anh</a:t>
            </a:r>
            <a:r>
              <a:rPr lang="en-US" altLang="en-US" sz="1800" i="1" dirty="0"/>
              <a:t> ta </a:t>
            </a:r>
            <a:r>
              <a:rPr lang="en-US" altLang="en-US" sz="1800" i="1" dirty="0" err="1"/>
              <a:t>bắt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vợ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ông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xuống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kiệu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không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có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biết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phu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nhân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của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thái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sư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không</a:t>
            </a:r>
            <a:r>
              <a:rPr lang="en-US" altLang="en-US" sz="1800" i="1" dirty="0"/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/>
              <a:t> </a:t>
            </a:r>
            <a:r>
              <a:rPr lang="en-US" altLang="en-US" sz="1800" b="1" i="1" dirty="0"/>
              <a:t>5</a:t>
            </a:r>
            <a:r>
              <a:rPr lang="en-US" altLang="en-US" sz="1800" i="1" dirty="0"/>
              <a:t>-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khẳng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định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anh</a:t>
            </a:r>
            <a:r>
              <a:rPr lang="en-US" altLang="en-US" sz="1800" i="1" dirty="0"/>
              <a:t> ta </a:t>
            </a:r>
            <a:r>
              <a:rPr lang="en-US" altLang="en-US" sz="1800" i="1" dirty="0" err="1"/>
              <a:t>biết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kể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lại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đầu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đuôi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câu</a:t>
            </a:r>
            <a:r>
              <a:rPr lang="en-US" altLang="en-US" sz="1800" i="1" dirty="0"/>
              <a:t>  </a:t>
            </a:r>
            <a:r>
              <a:rPr lang="en-US" altLang="en-US" sz="1800" i="1" dirty="0" err="1"/>
              <a:t>chuyện</a:t>
            </a:r>
            <a:r>
              <a:rPr lang="en-US" altLang="en-US" sz="1800" i="1" dirty="0"/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dirty="0"/>
              <a:t>  </a:t>
            </a:r>
            <a:r>
              <a:rPr lang="en-US" altLang="en-US" sz="1800" b="1" dirty="0"/>
              <a:t>6</a:t>
            </a:r>
            <a:r>
              <a:rPr lang="en-US" altLang="en-US" sz="1800" i="1" dirty="0"/>
              <a:t>-Trần </a:t>
            </a:r>
            <a:r>
              <a:rPr lang="en-US" altLang="en-US" sz="1800" i="1" dirty="0" err="1"/>
              <a:t>Thủ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Độ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khen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ngợi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thưởng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vàng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lụa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cho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.</a:t>
            </a:r>
            <a:r>
              <a:rPr lang="en-US" altLang="en-US" sz="1800" dirty="0"/>
              <a:t> </a:t>
            </a:r>
            <a:r>
              <a:rPr lang="en-US" altLang="en-US" sz="1800" i="1" dirty="0"/>
              <a:t>	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05402" y="742293"/>
            <a:ext cx="4953000" cy="47320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</a:pPr>
            <a:r>
              <a:rPr lang="en-US" altLang="en-US" sz="1800" dirty="0">
                <a:solidFill>
                  <a:srgbClr val="CC0099"/>
                </a:solidFill>
              </a:rPr>
              <a:t> (</a:t>
            </a:r>
            <a:r>
              <a:rPr lang="en-US" altLang="en-US" sz="1800" i="1" dirty="0" err="1">
                <a:solidFill>
                  <a:srgbClr val="CC0099"/>
                </a:solidFill>
              </a:rPr>
              <a:t>Linh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Từ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Quốc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Mẫu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bước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vào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phòng</a:t>
            </a:r>
            <a:r>
              <a:rPr lang="en-US" altLang="en-US" sz="1800" i="1" dirty="0">
                <a:solidFill>
                  <a:srgbClr val="CC0099"/>
                </a:solidFill>
              </a:rPr>
              <a:t>, </a:t>
            </a:r>
            <a:r>
              <a:rPr lang="en-US" altLang="en-US" sz="1800" i="1" dirty="0" err="1">
                <a:solidFill>
                  <a:srgbClr val="CC0099"/>
                </a:solidFill>
              </a:rPr>
              <a:t>vẻ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mặt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buồn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bực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như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vừa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khóc</a:t>
            </a:r>
            <a:r>
              <a:rPr lang="en-US" altLang="en-US" sz="1800" dirty="0">
                <a:solidFill>
                  <a:srgbClr val="CC0099"/>
                </a:solidFill>
              </a:rPr>
              <a:t>.)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</a:rPr>
              <a:t>Trần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Thủ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Độ</a:t>
            </a:r>
            <a:r>
              <a:rPr lang="en-US" altLang="en-US" sz="1800" dirty="0">
                <a:solidFill>
                  <a:srgbClr val="FF3300"/>
                </a:solidFill>
              </a:rPr>
              <a:t>: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CC0099"/>
                </a:solidFill>
              </a:rPr>
              <a:t>-(</a:t>
            </a:r>
            <a:r>
              <a:rPr lang="en-US" altLang="en-US" sz="1800" i="1" dirty="0" err="1">
                <a:solidFill>
                  <a:srgbClr val="CC0099"/>
                </a:solidFill>
              </a:rPr>
              <a:t>Ngạc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nhiên</a:t>
            </a:r>
            <a:r>
              <a:rPr lang="en-US" altLang="en-US" sz="1800" dirty="0">
                <a:solidFill>
                  <a:srgbClr val="CC0099"/>
                </a:solidFill>
              </a:rPr>
              <a:t>) </a:t>
            </a:r>
            <a:r>
              <a:rPr lang="en-US" altLang="en-US" sz="1800" dirty="0" err="1">
                <a:solidFill>
                  <a:srgbClr val="CC0099"/>
                </a:solidFill>
              </a:rPr>
              <a:t>Phu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nhân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sao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</a:rPr>
              <a:t>?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3333CC"/>
                </a:solidFill>
              </a:rPr>
              <a:t>Linh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Từ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Quốc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Mẫu</a:t>
            </a:r>
            <a:r>
              <a:rPr lang="en-US" altLang="en-US" sz="1800" dirty="0">
                <a:solidFill>
                  <a:srgbClr val="3333CC"/>
                </a:solidFill>
              </a:rPr>
              <a:t>:-(</a:t>
            </a:r>
            <a:r>
              <a:rPr lang="en-US" altLang="en-US" sz="1800" i="1" dirty="0" err="1">
                <a:solidFill>
                  <a:srgbClr val="CC0099"/>
                </a:solidFill>
              </a:rPr>
              <a:t>Tấm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tức</a:t>
            </a:r>
            <a:r>
              <a:rPr lang="en-US" altLang="en-US" sz="1800" dirty="0">
                <a:solidFill>
                  <a:srgbClr val="CC0099"/>
                </a:solidFill>
              </a:rPr>
              <a:t>) </a:t>
            </a:r>
            <a:r>
              <a:rPr lang="en-US" altLang="en-US" sz="1800" dirty="0" err="1">
                <a:solidFill>
                  <a:srgbClr val="CC0099"/>
                </a:solidFill>
              </a:rPr>
              <a:t>Phép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nuớc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bây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giờ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đảo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lộn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hết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rồi</a:t>
            </a:r>
            <a:r>
              <a:rPr lang="en-US" altLang="en-US" sz="1800" dirty="0">
                <a:solidFill>
                  <a:srgbClr val="CC0099"/>
                </a:solidFill>
              </a:rPr>
              <a:t>! </a:t>
            </a:r>
            <a:r>
              <a:rPr lang="en-US" altLang="en-US" sz="1800" dirty="0" err="1">
                <a:solidFill>
                  <a:srgbClr val="CC0099"/>
                </a:solidFill>
              </a:rPr>
              <a:t>Một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tên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quân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hiệu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mà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dám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hỗn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với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cả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vợ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thái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sư</a:t>
            </a:r>
            <a:r>
              <a:rPr lang="en-US" altLang="en-US" sz="1800" dirty="0">
                <a:solidFill>
                  <a:srgbClr val="CC0099"/>
                </a:solidFill>
              </a:rPr>
              <a:t>. </a:t>
            </a:r>
            <a:r>
              <a:rPr lang="en-US" altLang="en-US" sz="1800" dirty="0" err="1">
                <a:solidFill>
                  <a:srgbClr val="CC0099"/>
                </a:solidFill>
              </a:rPr>
              <a:t>Như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thì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còn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trên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dưới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gì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nữa</a:t>
            </a:r>
            <a:r>
              <a:rPr lang="en-US" altLang="en-US" sz="1800" dirty="0">
                <a:solidFill>
                  <a:srgbClr val="CC0099"/>
                </a:solidFill>
              </a:rPr>
              <a:t>!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</a:rPr>
              <a:t>Trần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Thủ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Độ</a:t>
            </a:r>
            <a:r>
              <a:rPr lang="en-US" altLang="en-US" sz="1800" dirty="0">
                <a:solidFill>
                  <a:srgbClr val="FF3300"/>
                </a:solidFill>
              </a:rPr>
              <a:t>: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CC0099"/>
                </a:solidFill>
              </a:rPr>
              <a:t>-</a:t>
            </a:r>
            <a:r>
              <a:rPr lang="en-US" altLang="en-US" sz="1800" dirty="0" err="1">
                <a:solidFill>
                  <a:srgbClr val="CC0099"/>
                </a:solidFill>
              </a:rPr>
              <a:t>Bà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hãy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bớt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nóng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giận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đi</a:t>
            </a:r>
            <a:r>
              <a:rPr lang="en-US" altLang="en-US" sz="1800" dirty="0">
                <a:solidFill>
                  <a:srgbClr val="CC0099"/>
                </a:solidFill>
              </a:rPr>
              <a:t>! </a:t>
            </a:r>
            <a:r>
              <a:rPr lang="en-US" altLang="en-US" sz="1800" dirty="0" err="1">
                <a:solidFill>
                  <a:srgbClr val="CC0099"/>
                </a:solidFill>
              </a:rPr>
              <a:t>Kể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cho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nghe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đầu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đuôi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câu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chuyện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nào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đã</a:t>
            </a:r>
            <a:r>
              <a:rPr lang="en-US" altLang="en-US" sz="1800" dirty="0">
                <a:solidFill>
                  <a:srgbClr val="CC0099"/>
                </a:solidFill>
              </a:rPr>
              <a:t>!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3333CC"/>
                </a:solidFill>
              </a:rPr>
              <a:t>Linh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Từ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Quốc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Mẫu</a:t>
            </a:r>
            <a:r>
              <a:rPr lang="en-US" altLang="en-US" sz="1800" dirty="0">
                <a:solidFill>
                  <a:srgbClr val="3333CC"/>
                </a:solidFill>
              </a:rPr>
              <a:t>: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CC0099"/>
                </a:solidFill>
              </a:rPr>
              <a:t>-</a:t>
            </a:r>
            <a:r>
              <a:rPr lang="en-US" altLang="en-US" sz="1800" dirty="0" err="1">
                <a:solidFill>
                  <a:srgbClr val="CC0099"/>
                </a:solidFill>
              </a:rPr>
              <a:t>Hôm</a:t>
            </a:r>
            <a:r>
              <a:rPr lang="en-US" altLang="en-US" sz="1800" dirty="0">
                <a:solidFill>
                  <a:srgbClr val="CC0099"/>
                </a:solidFill>
              </a:rPr>
              <a:t> nay </a:t>
            </a:r>
            <a:r>
              <a:rPr lang="en-US" altLang="en-US" sz="1800" dirty="0" err="1">
                <a:solidFill>
                  <a:srgbClr val="CC0099"/>
                </a:solidFill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có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việc</a:t>
            </a:r>
            <a:r>
              <a:rPr lang="en-US" altLang="en-US" sz="1800" dirty="0">
                <a:solidFill>
                  <a:srgbClr val="CC0099"/>
                </a:solidFill>
              </a:rPr>
              <a:t> qua </a:t>
            </a:r>
            <a:r>
              <a:rPr lang="en-US" altLang="en-US" sz="1800" dirty="0" err="1">
                <a:solidFill>
                  <a:srgbClr val="CC0099"/>
                </a:solidFill>
              </a:rPr>
              <a:t>cửa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Bắc</a:t>
            </a:r>
            <a:r>
              <a:rPr lang="en-US" altLang="en-US" sz="1800" dirty="0">
                <a:solidFill>
                  <a:srgbClr val="CC0099"/>
                </a:solidFill>
              </a:rPr>
              <a:t>. </a:t>
            </a:r>
            <a:r>
              <a:rPr lang="en-US" altLang="en-US" sz="1800" dirty="0" err="1">
                <a:solidFill>
                  <a:srgbClr val="CC0099"/>
                </a:solidFill>
              </a:rPr>
              <a:t>Có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tên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quân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hiệu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nhất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định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bắt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xuống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kiệu</a:t>
            </a:r>
            <a:r>
              <a:rPr lang="en-US" altLang="en-US" sz="1800" dirty="0">
                <a:solidFill>
                  <a:srgbClr val="CC0099"/>
                </a:solidFill>
              </a:rPr>
              <a:t>. </a:t>
            </a:r>
            <a:r>
              <a:rPr lang="en-US" altLang="en-US" sz="1800" dirty="0" err="1">
                <a:solidFill>
                  <a:srgbClr val="CC0099"/>
                </a:solidFill>
              </a:rPr>
              <a:t>Ông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nghĩ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xem</a:t>
            </a:r>
            <a:r>
              <a:rPr lang="en-US" altLang="en-US" sz="1800" dirty="0">
                <a:solidFill>
                  <a:srgbClr val="CC0099"/>
                </a:solidFill>
              </a:rPr>
              <a:t>: </a:t>
            </a:r>
            <a:r>
              <a:rPr lang="en-US" altLang="en-US" sz="1800" dirty="0" err="1">
                <a:solidFill>
                  <a:srgbClr val="CC0099"/>
                </a:solidFill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là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vợ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quan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thái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sư</a:t>
            </a:r>
            <a:r>
              <a:rPr lang="en-US" altLang="en-US" sz="1800" dirty="0">
                <a:solidFill>
                  <a:srgbClr val="CC0099"/>
                </a:solidFill>
              </a:rPr>
              <a:t>, </a:t>
            </a:r>
            <a:r>
              <a:rPr lang="en-US" altLang="en-US" sz="1800" dirty="0" err="1">
                <a:solidFill>
                  <a:srgbClr val="CC0099"/>
                </a:solidFill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mà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kẻ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dưới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dám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khinh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nhờn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là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nào</a:t>
            </a:r>
            <a:r>
              <a:rPr lang="en-US" altLang="en-US" sz="1800" dirty="0">
                <a:solidFill>
                  <a:srgbClr val="CC0099"/>
                </a:solidFill>
              </a:rPr>
              <a:t>?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</a:rPr>
              <a:t>Trần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Thủ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Độ</a:t>
            </a:r>
            <a:r>
              <a:rPr lang="en-US" altLang="en-US" sz="1800" dirty="0">
                <a:solidFill>
                  <a:srgbClr val="FF3300"/>
                </a:solidFill>
              </a:rPr>
              <a:t>:</a:t>
            </a:r>
            <a:r>
              <a:rPr lang="en-US" altLang="en-US" sz="1800" dirty="0">
                <a:solidFill>
                  <a:srgbClr val="CC0099"/>
                </a:solidFill>
              </a:rPr>
              <a:t> … </a:t>
            </a:r>
            <a:r>
              <a:rPr lang="en-US" altLang="en-US" sz="1800" dirty="0"/>
              <a:t>                     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5029202" y="10668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990602" y="593725"/>
            <a:ext cx="411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</a:rPr>
              <a:t>Giữ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nghiêm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phép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nước</a:t>
            </a:r>
            <a:endParaRPr lang="en-US" altLang="en-US" sz="1800" dirty="0">
              <a:solidFill>
                <a:srgbClr val="FF3300"/>
              </a:solidFill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105402" y="5445125"/>
            <a:ext cx="4876801" cy="136652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1800" b="1" u="sng">
                <a:solidFill>
                  <a:srgbClr val="009900"/>
                </a:solidFill>
              </a:rPr>
              <a:t>Lưu ý khi viết:</a:t>
            </a:r>
            <a:r>
              <a:rPr lang="en-US" altLang="en-US" sz="1800" b="1"/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 b="1"/>
              <a:t>Đầu câu đối thoại cần có dấu gạch ngang.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 b="1"/>
              <a:t>Từ ngữ nêu cử chỉ, cảm xúc của nhân vật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 b="1"/>
              <a:t>viết trong dấu ngoặc đơn.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6202" y="6553201"/>
            <a:ext cx="49552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3300"/>
                </a:solidFill>
              </a:rPr>
              <a:t>Thảo luận nhóm đôi viết tiếp đoạn đối thoại</a:t>
            </a:r>
          </a:p>
        </p:txBody>
      </p:sp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25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52401" y="65088"/>
            <a:ext cx="9885207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1800" b="1" dirty="0">
                <a:solidFill>
                  <a:srgbClr val="FF0000"/>
                </a:solidFill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</a:rPr>
              <a:t>Giữ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nghiêm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phép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nước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 i="1" dirty="0"/>
              <a:t>                           (</a:t>
            </a:r>
            <a:r>
              <a:rPr lang="en-US" altLang="en-US" sz="1600" i="1" dirty="0" err="1"/>
              <a:t>Linh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Từ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Quốc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Mẫu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bước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vào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phòng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vẻ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mặt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buồn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bực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như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vừa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khóc</a:t>
            </a:r>
            <a:r>
              <a:rPr lang="en-US" altLang="en-US" sz="1600" i="1" dirty="0"/>
              <a:t>.)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</a:rPr>
              <a:t>:</a:t>
            </a:r>
            <a:r>
              <a:rPr lang="en-US" altLang="en-US" sz="1600" dirty="0"/>
              <a:t>      - </a:t>
            </a:r>
            <a:r>
              <a:rPr lang="en-US" altLang="en-US" sz="1600" i="1" dirty="0"/>
              <a:t>( </a:t>
            </a:r>
            <a:r>
              <a:rPr lang="en-US" altLang="en-US" sz="1600" i="1" dirty="0" err="1"/>
              <a:t>Ngạc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nhiên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?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Mẫu</a:t>
            </a:r>
            <a:r>
              <a:rPr lang="en-US" altLang="en-US" sz="1600" dirty="0">
                <a:solidFill>
                  <a:srgbClr val="0000FF"/>
                </a:solidFill>
              </a:rPr>
              <a:t>:</a:t>
            </a:r>
            <a:r>
              <a:rPr lang="en-US" altLang="en-US" sz="1600" dirty="0"/>
              <a:t> -(</a:t>
            </a:r>
            <a:r>
              <a:rPr lang="en-US" altLang="en-US" sz="1600" i="1" dirty="0" err="1"/>
              <a:t>Tấm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tức</a:t>
            </a:r>
            <a:r>
              <a:rPr lang="en-US" altLang="en-US" sz="1600" dirty="0"/>
              <a:t>) </a:t>
            </a:r>
            <a:r>
              <a:rPr lang="en-US" altLang="en-US" sz="1600" dirty="0" err="1"/>
              <a:t>Phép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nuớc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bây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giờ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đảo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lộn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rồi</a:t>
            </a:r>
            <a:r>
              <a:rPr lang="en-US" altLang="en-US" sz="1600" dirty="0"/>
              <a:t>! </a:t>
            </a:r>
            <a:r>
              <a:rPr lang="en-US" altLang="en-US" sz="1600" dirty="0" err="1"/>
              <a:t>Một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dám</a:t>
            </a:r>
            <a:r>
              <a:rPr lang="en-US" altLang="en-US" sz="1600" dirty="0"/>
              <a:t> </a:t>
            </a:r>
          </a:p>
          <a:p>
            <a:pPr eaLnBrk="1" hangingPunct="1"/>
            <a:r>
              <a:rPr lang="en-US" altLang="en-US" sz="1600" dirty="0"/>
              <a:t>                             </a:t>
            </a:r>
            <a:r>
              <a:rPr lang="en-US" altLang="en-US" sz="1600" dirty="0" err="1"/>
              <a:t>hỗn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cả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vợ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sư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Như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thì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còn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dưới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gì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nữa</a:t>
            </a:r>
            <a:r>
              <a:rPr lang="en-US" altLang="en-US" sz="1600" dirty="0"/>
              <a:t>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dirty="0">
                <a:solidFill>
                  <a:srgbClr val="FF0000"/>
                </a:solidFill>
              </a:rPr>
              <a:t>:</a:t>
            </a:r>
            <a:r>
              <a:rPr lang="en-US" altLang="en-US" sz="1600" dirty="0"/>
              <a:t>      - </a:t>
            </a:r>
            <a:r>
              <a:rPr lang="en-US" altLang="en-US" sz="1600" dirty="0" err="1"/>
              <a:t>Bà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hãy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bớt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nóng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giận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đi</a:t>
            </a:r>
            <a:r>
              <a:rPr lang="en-US" altLang="en-US" sz="1600" dirty="0"/>
              <a:t>! </a:t>
            </a:r>
            <a:r>
              <a:rPr lang="en-US" altLang="en-US" sz="1600" dirty="0" err="1"/>
              <a:t>Kể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nghe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đầu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đuôi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câu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chuyện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nào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đã</a:t>
            </a:r>
            <a:r>
              <a:rPr lang="en-US" altLang="en-US" sz="1600" dirty="0"/>
              <a:t>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Mẫu</a:t>
            </a:r>
            <a:r>
              <a:rPr lang="en-US" altLang="en-US" sz="1600" dirty="0"/>
              <a:t>: - </a:t>
            </a:r>
            <a:r>
              <a:rPr lang="en-US" altLang="en-US" sz="1600" dirty="0" err="1"/>
              <a:t>Hôm</a:t>
            </a:r>
            <a:r>
              <a:rPr lang="en-US" altLang="en-US" sz="1600" dirty="0"/>
              <a:t> nay </a:t>
            </a:r>
            <a:r>
              <a:rPr lang="en-US" altLang="en-US" sz="1600" dirty="0" err="1"/>
              <a:t>tôi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có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việc</a:t>
            </a:r>
            <a:r>
              <a:rPr lang="en-US" altLang="en-US" sz="1600" dirty="0"/>
              <a:t> qua </a:t>
            </a:r>
            <a:r>
              <a:rPr lang="en-US" altLang="en-US" sz="1600" dirty="0" err="1"/>
              <a:t>cửa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Bắc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Có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nhất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định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bắt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xuống</a:t>
            </a:r>
            <a:r>
              <a:rPr lang="en-US" altLang="en-US" sz="1600" dirty="0"/>
              <a:t> </a:t>
            </a:r>
          </a:p>
          <a:p>
            <a:pPr eaLnBrk="1" hangingPunct="1"/>
            <a:r>
              <a:rPr lang="en-US" altLang="en-US" sz="1600" dirty="0"/>
              <a:t>                         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Ông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nghĩ</a:t>
            </a:r>
            <a:r>
              <a:rPr lang="en-US" altLang="en-US" sz="1600" dirty="0"/>
              <a:t> </a:t>
            </a:r>
            <a:r>
              <a:rPr lang="en-US" altLang="en-US" sz="1600" dirty="0" err="1"/>
              <a:t>xem</a:t>
            </a:r>
            <a:r>
              <a:rPr lang="en-US" altLang="en-US" sz="1600" dirty="0"/>
              <a:t>: </a:t>
            </a:r>
            <a:r>
              <a:rPr lang="en-US" altLang="en-US" sz="1600" dirty="0" err="1"/>
              <a:t>Tôi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vợ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sư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kẻ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dưới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dám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khinh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nhờn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nào</a:t>
            </a:r>
            <a:r>
              <a:rPr lang="en-US" altLang="en-US" sz="1600" dirty="0"/>
              <a:t>?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</a:rPr>
              <a:t> :</a:t>
            </a:r>
            <a:r>
              <a:rPr lang="en-US" altLang="en-US" sz="1600" dirty="0"/>
              <a:t>     - </a:t>
            </a:r>
            <a:r>
              <a:rPr lang="en-US" altLang="en-US" sz="1600" dirty="0" err="1"/>
              <a:t>Hãy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gọi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hắn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đến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xem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sao</a:t>
            </a:r>
            <a:r>
              <a:rPr lang="en-US" altLang="en-US" sz="1600" dirty="0"/>
              <a:t>.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gọi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lính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hầu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Quân</a:t>
            </a:r>
            <a:r>
              <a:rPr lang="en-US" altLang="en-US" sz="1600" dirty="0"/>
              <a:t> bay </a:t>
            </a:r>
            <a:r>
              <a:rPr lang="en-US" altLang="en-US" sz="1600" dirty="0" err="1"/>
              <a:t>cho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đòi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hiệu</a:t>
            </a:r>
            <a:r>
              <a:rPr lang="en-US" altLang="en-US" sz="1600" dirty="0"/>
              <a:t> </a:t>
            </a:r>
          </a:p>
          <a:p>
            <a:pPr eaLnBrk="1" hangingPunct="1"/>
            <a:r>
              <a:rPr lang="en-US" altLang="en-US" sz="1600" dirty="0"/>
              <a:t>                            </a:t>
            </a:r>
            <a:r>
              <a:rPr lang="en-US" altLang="en-US" sz="1600" dirty="0" err="1"/>
              <a:t>đến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đây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ngay</a:t>
            </a:r>
            <a:r>
              <a:rPr lang="en-US" altLang="en-US" sz="1600" dirty="0"/>
              <a:t> ! </a:t>
            </a:r>
            <a:r>
              <a:rPr lang="en-US" altLang="en-US" sz="1600" dirty="0" err="1"/>
              <a:t>Nhớ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dẫn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theo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một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nhận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mặt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hắn</a:t>
            </a:r>
            <a:r>
              <a:rPr lang="en-US" altLang="en-US" sz="1600" dirty="0"/>
              <a:t>.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CC0099"/>
                </a:solidFill>
              </a:rPr>
              <a:t>Lính</a:t>
            </a:r>
            <a:r>
              <a:rPr lang="en-US" altLang="en-US" sz="1600" b="1" i="1" dirty="0">
                <a:solidFill>
                  <a:srgbClr val="CC0099"/>
                </a:solidFill>
              </a:rPr>
              <a:t> </a:t>
            </a:r>
            <a:r>
              <a:rPr lang="en-US" altLang="en-US" sz="1600" b="1" i="1" dirty="0" err="1">
                <a:solidFill>
                  <a:srgbClr val="CC0099"/>
                </a:solidFill>
              </a:rPr>
              <a:t>hầu</a:t>
            </a:r>
            <a:r>
              <a:rPr lang="en-US" altLang="en-US" sz="1600" b="1" i="1" dirty="0">
                <a:solidFill>
                  <a:srgbClr val="CC0099"/>
                </a:solidFill>
              </a:rPr>
              <a:t> :</a:t>
            </a:r>
            <a:r>
              <a:rPr lang="en-US" altLang="en-US" sz="1600" dirty="0"/>
              <a:t>          - </a:t>
            </a:r>
            <a:r>
              <a:rPr lang="en-US" altLang="en-US" sz="1600" dirty="0" err="1"/>
              <a:t>Bẩm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vâng</a:t>
            </a:r>
            <a:r>
              <a:rPr lang="en-US" altLang="en-US" sz="1600" dirty="0"/>
              <a:t> ạ.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Lát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sau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quân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lính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về</a:t>
            </a:r>
            <a:r>
              <a:rPr lang="en-US" altLang="en-US" sz="1600" i="1" dirty="0"/>
              <a:t>, </a:t>
            </a:r>
            <a:r>
              <a:rPr lang="en-US" altLang="en-US" sz="1600" i="1" dirty="0" err="1"/>
              <a:t>dẫn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theo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một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người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quân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hiệu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trạc</a:t>
            </a:r>
            <a:r>
              <a:rPr lang="en-US" altLang="en-US" sz="1600" i="1" dirty="0"/>
              <a:t> 30 </a:t>
            </a:r>
            <a:r>
              <a:rPr lang="en-US" altLang="en-US" sz="1600" i="1" dirty="0" err="1"/>
              <a:t>tuổi</a:t>
            </a:r>
            <a:r>
              <a:rPr lang="en-US" altLang="en-US" sz="1600" i="1" dirty="0"/>
              <a:t>, </a:t>
            </a:r>
          </a:p>
          <a:p>
            <a:pPr eaLnBrk="1" hangingPunct="1"/>
            <a:r>
              <a:rPr lang="en-US" altLang="en-US" sz="1600" i="1" dirty="0"/>
              <a:t>                            </a:t>
            </a:r>
            <a:r>
              <a:rPr lang="en-US" altLang="en-US" sz="1600" i="1" dirty="0" err="1"/>
              <a:t>dáng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vẻ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cao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lớn</a:t>
            </a:r>
            <a:r>
              <a:rPr lang="en-US" altLang="en-US" sz="1600" i="1" dirty="0"/>
              <a:t>, </a:t>
            </a:r>
            <a:r>
              <a:rPr lang="en-US" altLang="en-US" sz="1600" i="1" dirty="0" err="1"/>
              <a:t>đàng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hoàng</a:t>
            </a:r>
            <a:r>
              <a:rPr lang="en-US" altLang="en-US" sz="1600" i="1" dirty="0"/>
              <a:t>)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</a:rPr>
              <a:t> :</a:t>
            </a:r>
            <a:r>
              <a:rPr lang="en-US" altLang="en-US" sz="1600" dirty="0"/>
              <a:t> -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Lạy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chào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Kính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chào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sư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</a:rPr>
              <a:t> :</a:t>
            </a:r>
            <a:r>
              <a:rPr lang="en-US" altLang="en-US" sz="1600" dirty="0"/>
              <a:t>    - </a:t>
            </a:r>
            <a:r>
              <a:rPr lang="en-US" altLang="en-US" sz="1600" dirty="0" err="1"/>
              <a:t>Ngẩng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mặt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lên</a:t>
            </a:r>
            <a:r>
              <a:rPr lang="en-US" altLang="en-US" sz="1600" dirty="0"/>
              <a:t> ! </a:t>
            </a:r>
            <a:r>
              <a:rPr lang="en-US" altLang="en-US" sz="1600" dirty="0" err="1"/>
              <a:t>Ngươi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có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không</a:t>
            </a:r>
            <a:r>
              <a:rPr lang="en-US" altLang="en-US" sz="1600" dirty="0"/>
              <a:t> ?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</a:rPr>
              <a:t> :</a:t>
            </a:r>
            <a:r>
              <a:rPr lang="en-US" altLang="en-US" sz="1600" dirty="0"/>
              <a:t> - </a:t>
            </a:r>
            <a:r>
              <a:rPr lang="en-US" altLang="en-US" sz="1600" i="1" dirty="0"/>
              <a:t>( </a:t>
            </a:r>
            <a:r>
              <a:rPr lang="en-US" altLang="en-US" sz="1600" i="1" dirty="0" err="1"/>
              <a:t>Vẻ</a:t>
            </a:r>
            <a:r>
              <a:rPr lang="en-US" altLang="en-US" sz="1600" i="1" dirty="0"/>
              <a:t> lo </a:t>
            </a:r>
            <a:r>
              <a:rPr lang="en-US" altLang="en-US" sz="1600" i="1" dirty="0" err="1"/>
              <a:t>lắng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Bẩm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Đức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Ông</a:t>
            </a:r>
            <a:r>
              <a:rPr lang="en-US" altLang="en-US" sz="1600" dirty="0"/>
              <a:t>, con </a:t>
            </a:r>
            <a:r>
              <a:rPr lang="en-US" altLang="en-US" sz="1600" dirty="0" err="1"/>
              <a:t>có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ạ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</a:rPr>
              <a:t> :</a:t>
            </a:r>
            <a:r>
              <a:rPr lang="en-US" altLang="en-US" sz="1600" dirty="0"/>
              <a:t>    - Ta </a:t>
            </a:r>
            <a:r>
              <a:rPr lang="en-US" altLang="en-US" sz="1600" dirty="0" err="1"/>
              <a:t>nghe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nói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sáng</a:t>
            </a:r>
            <a:r>
              <a:rPr lang="en-US" altLang="en-US" sz="1600" dirty="0"/>
              <a:t> nay </a:t>
            </a:r>
            <a:r>
              <a:rPr lang="en-US" altLang="en-US" sz="1600" dirty="0" err="1"/>
              <a:t>ngươi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chặn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của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ta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</a:rPr>
              <a:t>:</a:t>
            </a:r>
            <a:r>
              <a:rPr lang="en-US" altLang="en-US" sz="1600" b="1" i="1" dirty="0"/>
              <a:t> - </a:t>
            </a:r>
            <a:r>
              <a:rPr lang="en-US" altLang="en-US" sz="1600" dirty="0" err="1"/>
              <a:t>Bẩm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Đức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Ông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sáng</a:t>
            </a:r>
            <a:r>
              <a:rPr lang="en-US" altLang="en-US" sz="1600" dirty="0"/>
              <a:t> nay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có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đi</a:t>
            </a:r>
            <a:r>
              <a:rPr lang="en-US" altLang="en-US" sz="1600" dirty="0"/>
              <a:t> qua </a:t>
            </a:r>
            <a:r>
              <a:rPr lang="en-US" altLang="en-US" sz="1600" dirty="0" err="1"/>
              <a:t>điện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Kính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Thiên</a:t>
            </a:r>
            <a:r>
              <a:rPr lang="en-US" altLang="en-US" sz="1600" dirty="0"/>
              <a:t>. Con </a:t>
            </a:r>
            <a:r>
              <a:rPr lang="en-US" altLang="en-US" sz="1600" dirty="0" err="1"/>
              <a:t>đã</a:t>
            </a:r>
            <a:r>
              <a:rPr lang="en-US" altLang="en-US" sz="1600" dirty="0"/>
              <a:t> </a:t>
            </a:r>
          </a:p>
          <a:p>
            <a:pPr eaLnBrk="1" hangingPunct="1"/>
            <a:r>
              <a:rPr lang="en-US" altLang="en-US" sz="1600" dirty="0"/>
              <a:t>                       </a:t>
            </a:r>
            <a:r>
              <a:rPr lang="en-US" altLang="en-US" sz="1600" dirty="0" err="1"/>
              <a:t>trình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báo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nhưng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các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tì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nữ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cứ</a:t>
            </a:r>
            <a:r>
              <a:rPr lang="en-US" altLang="en-US" sz="1600" dirty="0"/>
              <a:t> </a:t>
            </a:r>
            <a:r>
              <a:rPr lang="en-US" altLang="en-US" sz="1600" dirty="0" err="1"/>
              <a:t>xô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đến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nói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của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sư</a:t>
            </a:r>
            <a:r>
              <a:rPr lang="en-US" altLang="en-US" sz="1600" dirty="0"/>
              <a:t>, </a:t>
            </a:r>
          </a:p>
          <a:p>
            <a:pPr eaLnBrk="1" hangingPunct="1"/>
            <a:r>
              <a:rPr lang="en-US" altLang="en-US" sz="1600" dirty="0"/>
              <a:t>                      </a:t>
            </a:r>
            <a:r>
              <a:rPr lang="en-US" altLang="en-US" sz="1600" dirty="0" err="1"/>
              <a:t>không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được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phép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cản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Bởi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vậy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chúng</a:t>
            </a:r>
            <a:r>
              <a:rPr lang="en-US" altLang="en-US" sz="1600" dirty="0"/>
              <a:t> con </a:t>
            </a:r>
            <a:r>
              <a:rPr lang="en-US" altLang="en-US" sz="1600" dirty="0" err="1"/>
              <a:t>đành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lấy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gươm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ngăn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buộc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phải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vòng</a:t>
            </a:r>
            <a:r>
              <a:rPr lang="en-US" altLang="en-US" sz="1600" dirty="0"/>
              <a:t>.</a:t>
            </a:r>
          </a:p>
          <a:p>
            <a:pPr eaLnBrk="1" hangingPunct="1"/>
            <a:r>
              <a:rPr lang="en-US" altLang="en-US" sz="1600" dirty="0"/>
              <a:t>                      </a:t>
            </a:r>
            <a:r>
              <a:rPr lang="en-US" altLang="en-US" sz="1600" dirty="0" err="1"/>
              <a:t>Bẩm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chuyện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đúng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như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. Con </a:t>
            </a:r>
            <a:r>
              <a:rPr lang="en-US" altLang="en-US" sz="1600" dirty="0" err="1"/>
              <a:t>xin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chịu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tội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Đức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Ông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</a:rPr>
              <a:t> :</a:t>
            </a:r>
            <a:r>
              <a:rPr lang="en-US" altLang="en-US" sz="1600" b="1" i="1" dirty="0"/>
              <a:t>   </a:t>
            </a:r>
            <a:r>
              <a:rPr lang="en-US" altLang="en-US" sz="1600" dirty="0"/>
              <a:t> - </a:t>
            </a:r>
            <a:r>
              <a:rPr lang="en-US" altLang="en-US" sz="1600" dirty="0" err="1"/>
              <a:t>Ngươi</a:t>
            </a:r>
            <a:r>
              <a:rPr lang="en-US" altLang="en-US" sz="1600" dirty="0"/>
              <a:t> ở </a:t>
            </a:r>
            <a:r>
              <a:rPr lang="en-US" altLang="en-US" sz="1600" dirty="0" err="1"/>
              <a:t>chức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thấp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giữ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nghiêm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phép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còn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trách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móc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gì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nữa</a:t>
            </a:r>
            <a:r>
              <a:rPr lang="en-US" altLang="en-US" sz="1600" dirty="0"/>
              <a:t>. </a:t>
            </a:r>
          </a:p>
          <a:p>
            <a:pPr eaLnBrk="1" hangingPunct="1"/>
            <a:r>
              <a:rPr lang="en-US" altLang="en-US" sz="1600" dirty="0"/>
              <a:t>                     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Nói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với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phu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nhân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hãy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thưởng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anh</a:t>
            </a:r>
            <a:r>
              <a:rPr lang="en-US" altLang="en-US" sz="1600" dirty="0"/>
              <a:t> ta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Mẫu</a:t>
            </a:r>
            <a:r>
              <a:rPr lang="en-US" altLang="en-US" sz="1600" dirty="0">
                <a:solidFill>
                  <a:srgbClr val="0000FF"/>
                </a:solidFill>
              </a:rPr>
              <a:t>:</a:t>
            </a:r>
            <a:r>
              <a:rPr lang="en-US" altLang="en-US" sz="1600" dirty="0"/>
              <a:t> - </a:t>
            </a:r>
            <a:r>
              <a:rPr lang="en-US" altLang="en-US" sz="1600" dirty="0" err="1"/>
              <a:t>Vậy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đã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trách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nhầm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ngươi</a:t>
            </a:r>
            <a:r>
              <a:rPr lang="en-US" altLang="en-US" sz="1600" dirty="0"/>
              <a:t>. </a:t>
            </a:r>
            <a:r>
              <a:rPr lang="en-US" altLang="en-US" sz="1600" i="1" dirty="0"/>
              <a:t>( Quay sang </a:t>
            </a:r>
            <a:r>
              <a:rPr lang="en-US" altLang="en-US" sz="1600" i="1" dirty="0" err="1"/>
              <a:t>nói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với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gia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nô</a:t>
            </a:r>
            <a:r>
              <a:rPr lang="en-US" altLang="en-US" sz="1600" dirty="0"/>
              <a:t>) </a:t>
            </a:r>
            <a:r>
              <a:rPr lang="en-US" altLang="en-US" sz="1600" dirty="0" err="1"/>
              <a:t>Người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đâu</a:t>
            </a:r>
            <a:r>
              <a:rPr lang="en-US" altLang="en-US" sz="1600" dirty="0"/>
              <a:t>, </a:t>
            </a:r>
          </a:p>
          <a:p>
            <a:pPr eaLnBrk="1" hangingPunct="1"/>
            <a:r>
              <a:rPr lang="en-US" altLang="en-US" sz="1600" dirty="0"/>
              <a:t>                                </a:t>
            </a:r>
            <a:r>
              <a:rPr lang="en-US" altLang="en-US" sz="1600" dirty="0" err="1"/>
              <a:t>hãy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lấy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một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tấm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lụa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nén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bạc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đây</a:t>
            </a:r>
            <a:r>
              <a:rPr lang="en-US" altLang="en-US" sz="1600" dirty="0"/>
              <a:t>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9900"/>
                </a:solidFill>
              </a:rPr>
              <a:t>Gia</a:t>
            </a:r>
            <a:r>
              <a:rPr lang="en-US" altLang="en-US" sz="1600" b="1" i="1" dirty="0">
                <a:solidFill>
                  <a:srgbClr val="FF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9900"/>
                </a:solidFill>
              </a:rPr>
              <a:t>nô</a:t>
            </a:r>
            <a:r>
              <a:rPr lang="en-US" altLang="en-US" sz="1600" b="1" i="1" dirty="0">
                <a:solidFill>
                  <a:srgbClr val="FF9900"/>
                </a:solidFill>
              </a:rPr>
              <a:t> :</a:t>
            </a:r>
            <a:r>
              <a:rPr lang="en-US" altLang="en-US" sz="1600" dirty="0"/>
              <a:t>              -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Đi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vào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và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đi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ra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Thưa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đây</a:t>
            </a:r>
            <a:r>
              <a:rPr lang="en-US" altLang="en-US" sz="1600" dirty="0"/>
              <a:t> ạ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Mẫu</a:t>
            </a:r>
            <a:r>
              <a:rPr lang="en-US" altLang="en-US" sz="1600" dirty="0">
                <a:solidFill>
                  <a:srgbClr val="0000FF"/>
                </a:solidFill>
              </a:rPr>
              <a:t>:</a:t>
            </a:r>
            <a:r>
              <a:rPr lang="en-US" altLang="en-US" sz="1600" dirty="0"/>
              <a:t> - </a:t>
            </a:r>
            <a:r>
              <a:rPr lang="en-US" altLang="en-US" sz="1600" i="1" dirty="0"/>
              <a:t>( </a:t>
            </a:r>
            <a:r>
              <a:rPr lang="en-US" altLang="en-US" sz="1600" i="1" dirty="0" err="1"/>
              <a:t>Vui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vẻ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Hãy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đưa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anh</a:t>
            </a:r>
            <a:r>
              <a:rPr lang="en-US" altLang="en-US" sz="1600" dirty="0"/>
              <a:t> ta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</a:rPr>
              <a:t> :</a:t>
            </a:r>
            <a:r>
              <a:rPr lang="en-US" altLang="en-US" sz="1600" dirty="0"/>
              <a:t>  - Xin </a:t>
            </a:r>
            <a:r>
              <a:rPr lang="en-US" altLang="en-US" sz="1600" dirty="0" err="1"/>
              <a:t>đa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tạ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sư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56040" y="342903"/>
            <a:ext cx="201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Tập làm văn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048000" y="685801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Tập viết đoạn đối thoại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0" y="1600203"/>
            <a:ext cx="7543800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Bài 3</a:t>
            </a:r>
            <a:r>
              <a:rPr lang="en-US" altLang="en-US"/>
              <a:t>: </a:t>
            </a:r>
            <a:r>
              <a:rPr lang="en-US" altLang="en-US" i="1"/>
              <a:t>Phân vai đọc lại (hoặc diễn thử) màn kịch trên.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43000" y="213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Đoạn kịch gồm các vai: 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066800" y="4876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     - Người dẫn chuyện</a:t>
            </a:r>
          </a:p>
        </p:txBody>
      </p:sp>
      <p:pic>
        <p:nvPicPr>
          <p:cNvPr id="7176" name="Picture 10" descr="Flw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4"/>
            <a:ext cx="100584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Flwr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0"/>
            <a:ext cx="28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Flw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051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Flwr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329"/>
            <a:ext cx="274638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1" y="2590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/>
              <a:t>- Trần Thủ Độ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524002" y="3048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Linh Từ Quốc Mẫu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524002" y="35052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Người quân hiệu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524002" y="3962403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Một vài người lính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524002" y="4419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Gia nô</a:t>
            </a: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1905000" y="2057400"/>
            <a:ext cx="2133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4267202" y="2057400"/>
            <a:ext cx="1828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/>
      <p:bldP spid="11273" grpId="0"/>
      <p:bldP spid="11279" grpId="0"/>
      <p:bldP spid="11280" grpId="0"/>
      <p:bldP spid="11281" grpId="0"/>
      <p:bldP spid="11282" grpId="0"/>
      <p:bldP spid="112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1" y="65088"/>
            <a:ext cx="9885207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1800" b="1">
                <a:solidFill>
                  <a:srgbClr val="FF0000"/>
                </a:solidFill>
              </a:rPr>
              <a:t>		Giữ nghiêm phép nước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 i="1"/>
              <a:t>                           (Linh Từ Quốc Mẫu bước vào phòng vẻ mặt buồn bực như vừa khóc.)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Độ:</a:t>
            </a:r>
            <a:r>
              <a:rPr lang="en-US" altLang="en-US" sz="1600"/>
              <a:t>      - </a:t>
            </a:r>
            <a:r>
              <a:rPr lang="en-US" altLang="en-US" sz="1600" i="1"/>
              <a:t>( Ngạc nhiên)</a:t>
            </a:r>
            <a:r>
              <a:rPr lang="en-US" altLang="en-US" sz="1600"/>
              <a:t> Phu nhân làm sao thế?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</a:rPr>
              <a:t>Linh Từ Quốc Mẫu</a:t>
            </a:r>
            <a:r>
              <a:rPr lang="en-US" altLang="en-US" sz="1600">
                <a:solidFill>
                  <a:srgbClr val="0000FF"/>
                </a:solidFill>
              </a:rPr>
              <a:t>:</a:t>
            </a:r>
            <a:r>
              <a:rPr lang="en-US" altLang="en-US" sz="1600"/>
              <a:t> -(</a:t>
            </a:r>
            <a:r>
              <a:rPr lang="en-US" altLang="en-US" sz="1600" i="1"/>
              <a:t>Tấm tức</a:t>
            </a:r>
            <a:r>
              <a:rPr lang="en-US" altLang="en-US" sz="1600"/>
              <a:t>) Phép nuớc bây giờ đảo lộn hết rồi! Một tên quân hiệu mà dám </a:t>
            </a:r>
          </a:p>
          <a:p>
            <a:pPr eaLnBrk="1" hangingPunct="1"/>
            <a:r>
              <a:rPr lang="en-US" altLang="en-US" sz="1600"/>
              <a:t>                             hỗn với cả vợ thái sư. Như thế thì còn trên dưới gì nữa!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</a:t>
            </a:r>
            <a:r>
              <a:rPr lang="en-US" altLang="en-US" sz="1600">
                <a:solidFill>
                  <a:srgbClr val="FF0000"/>
                </a:solidFill>
              </a:rPr>
              <a:t>:</a:t>
            </a:r>
            <a:r>
              <a:rPr lang="en-US" altLang="en-US" sz="1600"/>
              <a:t>      - Bà hãy bớt nóng giận đi! Kể cho tôi nghe đầu đuôi câu chuyện thế nào đã!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</a:rPr>
              <a:t>Linh Từ Quốc Mẫu</a:t>
            </a:r>
            <a:r>
              <a:rPr lang="en-US" altLang="en-US" sz="1600"/>
              <a:t>: - Hôm nay tôi có việc qua cửa Bắc. Có tên quân hiệu nhất định bắt tôi xuống </a:t>
            </a:r>
          </a:p>
          <a:p>
            <a:pPr eaLnBrk="1" hangingPunct="1"/>
            <a:r>
              <a:rPr lang="en-US" altLang="en-US" sz="1600"/>
              <a:t>                          kiệu. Ông nghĩ xem: Tôi là vợ quan thái sư, thế mà kẻ dưới dám khinh nhờn là thế nào?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 :</a:t>
            </a:r>
            <a:r>
              <a:rPr lang="en-US" altLang="en-US" sz="1600"/>
              <a:t>     - Hãy để tôi gọi hắn đến xem sao. </a:t>
            </a:r>
            <a:r>
              <a:rPr lang="en-US" altLang="en-US" sz="1600" i="1"/>
              <a:t>(gọi lính hầu)</a:t>
            </a:r>
            <a:r>
              <a:rPr lang="en-US" altLang="en-US" sz="1600"/>
              <a:t> Quân bay cho đòi tên quân hiệu </a:t>
            </a:r>
          </a:p>
          <a:p>
            <a:pPr eaLnBrk="1" hangingPunct="1"/>
            <a:r>
              <a:rPr lang="en-US" altLang="en-US" sz="1600"/>
              <a:t>                            đến đây ngay ! Nhớ dẫn theo một phu kiệu để nhận mặt hắn.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CC0099"/>
                </a:solidFill>
              </a:rPr>
              <a:t>Lính hầu :</a:t>
            </a:r>
            <a:r>
              <a:rPr lang="en-US" altLang="en-US" sz="1600"/>
              <a:t>          - Bẩm, vâng ạ. </a:t>
            </a:r>
            <a:r>
              <a:rPr lang="en-US" altLang="en-US" sz="1600" i="1"/>
              <a:t>(Lát sau quân lính về, dẫn theo một người quân hiệu trạc 30 tuổi, </a:t>
            </a:r>
          </a:p>
          <a:p>
            <a:pPr eaLnBrk="1" hangingPunct="1"/>
            <a:r>
              <a:rPr lang="en-US" altLang="en-US" sz="1600" i="1"/>
              <a:t>                            dáng vẻ cao lớn, đàng hoàng)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</a:rPr>
              <a:t>Người quân hiệu :</a:t>
            </a:r>
            <a:r>
              <a:rPr lang="en-US" altLang="en-US" sz="1600"/>
              <a:t> - </a:t>
            </a:r>
            <a:r>
              <a:rPr lang="en-US" altLang="en-US" sz="1600" i="1"/>
              <a:t>(Lạy chào)</a:t>
            </a:r>
            <a:r>
              <a:rPr lang="en-US" altLang="en-US" sz="1600"/>
              <a:t> Kính chào Thái sư và phu nhân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 :</a:t>
            </a:r>
            <a:r>
              <a:rPr lang="en-US" altLang="en-US" sz="1600"/>
              <a:t>    - Ngẩng mặt lên ! Ngươi có biết phu nhân ta không ?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</a:rPr>
              <a:t>Người quân hiệu :</a:t>
            </a:r>
            <a:r>
              <a:rPr lang="en-US" altLang="en-US" sz="1600"/>
              <a:t> - </a:t>
            </a:r>
            <a:r>
              <a:rPr lang="en-US" altLang="en-US" sz="1600" i="1"/>
              <a:t>( Vẻ lo lắng)</a:t>
            </a:r>
            <a:r>
              <a:rPr lang="en-US" altLang="en-US" sz="1600"/>
              <a:t> Bẩm Đức Ông, con có biết phu nhân ạ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 :</a:t>
            </a:r>
            <a:r>
              <a:rPr lang="en-US" altLang="en-US" sz="1600"/>
              <a:t>    - Ta nghe nói sáng nay ngươi chặn kiệu của phu nhân ta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</a:rPr>
              <a:t>Người quân hiệu:</a:t>
            </a:r>
            <a:r>
              <a:rPr lang="en-US" altLang="en-US" sz="1600" b="1" i="1"/>
              <a:t> - </a:t>
            </a:r>
            <a:r>
              <a:rPr lang="en-US" altLang="en-US" sz="1600"/>
              <a:t>Bẩm Đức Ông, sáng nay kiệu phu nhân có đi qua điện Kính Thiên. Con đã </a:t>
            </a:r>
          </a:p>
          <a:p>
            <a:pPr eaLnBrk="1" hangingPunct="1"/>
            <a:r>
              <a:rPr lang="en-US" altLang="en-US" sz="1600"/>
              <a:t>                       trình báo với phu nhân nhưng các tì nữ cứ xô đến nói là kiệu của phu nhân quan Thái sư, </a:t>
            </a:r>
          </a:p>
          <a:p>
            <a:pPr eaLnBrk="1" hangingPunct="1"/>
            <a:r>
              <a:rPr lang="en-US" altLang="en-US" sz="1600"/>
              <a:t>                      không được phép cản. Bởi vậy, chúng con đành lấy gươm ngăn, buộc phu kiệu phải đi vòng.</a:t>
            </a:r>
          </a:p>
          <a:p>
            <a:pPr eaLnBrk="1" hangingPunct="1"/>
            <a:r>
              <a:rPr lang="en-US" altLang="en-US" sz="1600"/>
              <a:t>                      Bẩm, chuyện đúng là như thế. Con xin chịu tội với Đức Ông và phu nhân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 :</a:t>
            </a:r>
            <a:r>
              <a:rPr lang="en-US" altLang="en-US" sz="1600" b="1" i="1"/>
              <a:t>   </a:t>
            </a:r>
            <a:r>
              <a:rPr lang="en-US" altLang="en-US" sz="1600"/>
              <a:t> - Ngươi ở chức thấp mà biết giữ nghiêm phép nước ta còn biết trách móc gì nữa. </a:t>
            </a:r>
          </a:p>
          <a:p>
            <a:pPr eaLnBrk="1" hangingPunct="1"/>
            <a:r>
              <a:rPr lang="en-US" altLang="en-US" sz="1600"/>
              <a:t>                      </a:t>
            </a:r>
            <a:r>
              <a:rPr lang="en-US" altLang="en-US" sz="1600" i="1"/>
              <a:t>(Nói với phu nhân)</a:t>
            </a:r>
            <a:r>
              <a:rPr lang="en-US" altLang="en-US" sz="1600"/>
              <a:t> Bà hãy thưởng cho anh ta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</a:rPr>
              <a:t>Linh Từ Quốc Mẫu</a:t>
            </a:r>
            <a:r>
              <a:rPr lang="en-US" altLang="en-US" sz="1600">
                <a:solidFill>
                  <a:srgbClr val="0000FF"/>
                </a:solidFill>
              </a:rPr>
              <a:t>:</a:t>
            </a:r>
            <a:r>
              <a:rPr lang="en-US" altLang="en-US" sz="1600"/>
              <a:t> - Vậy là ta đã trách nhầm nhà ngươi. </a:t>
            </a:r>
            <a:r>
              <a:rPr lang="en-US" altLang="en-US" sz="1600" i="1"/>
              <a:t>( Quay sang nói với gia nô</a:t>
            </a:r>
            <a:r>
              <a:rPr lang="en-US" altLang="en-US" sz="1600"/>
              <a:t>) Người đâu, </a:t>
            </a:r>
          </a:p>
          <a:p>
            <a:pPr eaLnBrk="1" hangingPunct="1"/>
            <a:r>
              <a:rPr lang="en-US" altLang="en-US" sz="1600"/>
              <a:t>                                hãy vào lấy một tấm lụa và ba nén bạc ra đây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9900"/>
                </a:solidFill>
              </a:rPr>
              <a:t>Gia nô :</a:t>
            </a:r>
            <a:r>
              <a:rPr lang="en-US" altLang="en-US" sz="1600"/>
              <a:t>              - </a:t>
            </a:r>
            <a:r>
              <a:rPr lang="en-US" altLang="en-US" sz="1600" i="1"/>
              <a:t>(Đi vào và đi ra)</a:t>
            </a:r>
            <a:r>
              <a:rPr lang="en-US" altLang="en-US" sz="1600"/>
              <a:t> Thưa phu nhân, đây ạ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</a:rPr>
              <a:t>Linh Từ Quốc Mẫu</a:t>
            </a:r>
            <a:r>
              <a:rPr lang="en-US" altLang="en-US" sz="1600">
                <a:solidFill>
                  <a:srgbClr val="0000FF"/>
                </a:solidFill>
              </a:rPr>
              <a:t>:</a:t>
            </a:r>
            <a:r>
              <a:rPr lang="en-US" altLang="en-US" sz="1600"/>
              <a:t> - </a:t>
            </a:r>
            <a:r>
              <a:rPr lang="en-US" altLang="en-US" sz="1600" i="1"/>
              <a:t>( Vui vẻ)</a:t>
            </a:r>
            <a:r>
              <a:rPr lang="en-US" altLang="en-US" sz="1600"/>
              <a:t> Hãy đưa cho anh ta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</a:rPr>
              <a:t>Người quân hiệu :</a:t>
            </a:r>
            <a:r>
              <a:rPr lang="en-US" altLang="en-US" sz="1600"/>
              <a:t>  - Xin đa tạ Thái sư và phu nhân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Admin\Desktop\ẢNH ĐẸP\Hoa ngưu bà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47332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9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فریم گل بوت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120" y="0"/>
            <a:ext cx="121539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2263140" y="2108200"/>
            <a:ext cx="5951220" cy="1930400"/>
          </a:xfrm>
          <a:prstGeom prst="rect">
            <a:avLst/>
          </a:prstGeom>
        </p:spPr>
        <p:txBody>
          <a:bodyPr wrap="none" lIns="108253" tIns="54125" rIns="108253" bIns="54125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vi-VN" sz="43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34599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3&quot;/&gt;&lt;property id=&quot;20307&quot; value=&quot;258&quot;/&gt;&lt;/object&gt;&lt;object type=&quot;3&quot; unique_id=&quot;10008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5&quot;/&gt;&lt;property id=&quot;20307&quot; value=&quot;271&quot;/&gt;&lt;/object&gt;&lt;object type=&quot;3&quot; unique_id=&quot;10012&quot;&gt;&lt;property id=&quot;20148&quot; value=&quot;5&quot;/&gt;&lt;property id=&quot;20300&quot; value=&quot;Slide 7&quot;/&gt;&lt;property id=&quot;20307&quot; value=&quot;266&quot;/&gt;&lt;/object&gt;&lt;object type=&quot;3&quot; unique_id=&quot;10016&quot;&gt;&lt;property id=&quot;20148&quot; value=&quot;5&quot;/&gt;&lt;property id=&quot;20300&quot; value=&quot;Slide 9&quot;/&gt;&lt;property id=&quot;20307&quot; value=&quot;276&quot;/&gt;&lt;/object&gt;&lt;object type=&quot;3&quot; unique_id=&quot;10028&quot;&gt;&lt;property id=&quot;20148&quot; value=&quot;5&quot;/&gt;&lt;property id=&quot;20300&quot; value=&quot;Slide 6&quot;/&gt;&lt;property id=&quot;20307&quot; value=&quot;277&quot;/&gt;&lt;/object&gt;&lt;object type=&quot;3&quot; unique_id=&quot;10060&quot;&gt;&lt;property id=&quot;20148&quot; value=&quot;5&quot;/&gt;&lt;property id=&quot;20300&quot; value=&quot;Slide 1&quot;/&gt;&lt;property id=&quot;20307&quot; value=&quot;279&quot;/&gt;&lt;/object&gt;&lt;object type=&quot;3&quot; unique_id=&quot;10121&quot;&gt;&lt;property id=&quot;20148&quot; value=&quot;5&quot;/&gt;&lt;property id=&quot;20300&quot; value=&quot;Slide 8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1202</TotalTime>
  <Words>553</Words>
  <Application>Microsoft Office PowerPoint</Application>
  <PresentationFormat>Custom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Calibri</vt:lpstr>
      <vt:lpstr>Arial</vt:lpstr>
      <vt:lpstr>Default Design</vt:lpstr>
      <vt:lpstr>1_Default Design</vt:lpstr>
      <vt:lpstr>2_Default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93</cp:revision>
  <dcterms:created xsi:type="dcterms:W3CDTF">2009-03-12T05:01:33Z</dcterms:created>
  <dcterms:modified xsi:type="dcterms:W3CDTF">2023-03-13T13:52:52Z</dcterms:modified>
</cp:coreProperties>
</file>