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425" r:id="rId2"/>
    <p:sldId id="393" r:id="rId3"/>
    <p:sldId id="263" r:id="rId4"/>
    <p:sldId id="264" r:id="rId5"/>
    <p:sldId id="265" r:id="rId6"/>
    <p:sldId id="266" r:id="rId7"/>
    <p:sldId id="267" r:id="rId8"/>
    <p:sldId id="268" r:id="rId9"/>
    <p:sldId id="269" r:id="rId10"/>
    <p:sldId id="270" r:id="rId11"/>
    <p:sldId id="272" r:id="rId12"/>
    <p:sldId id="273" r:id="rId13"/>
    <p:sldId id="274" r:id="rId14"/>
    <p:sldId id="275" r:id="rId15"/>
    <p:sldId id="276" r:id="rId16"/>
    <p:sldId id="277" r:id="rId17"/>
    <p:sldId id="278" r:id="rId18"/>
    <p:sldId id="279" r:id="rId19"/>
    <p:sldId id="283" r:id="rId20"/>
    <p:sldId id="284" r:id="rId21"/>
    <p:sldId id="285" r:id="rId22"/>
    <p:sldId id="286" r:id="rId23"/>
    <p:sldId id="288" r:id="rId24"/>
    <p:sldId id="289" r:id="rId25"/>
    <p:sldId id="290" r:id="rId26"/>
    <p:sldId id="298" r:id="rId27"/>
    <p:sldId id="394" r:id="rId28"/>
    <p:sldId id="395" r:id="rId29"/>
    <p:sldId id="396" r:id="rId30"/>
    <p:sldId id="397" r:id="rId31"/>
    <p:sldId id="398" r:id="rId32"/>
    <p:sldId id="399" r:id="rId33"/>
    <p:sldId id="400" r:id="rId34"/>
    <p:sldId id="401" r:id="rId35"/>
    <p:sldId id="402" r:id="rId36"/>
    <p:sldId id="403" r:id="rId37"/>
    <p:sldId id="404" r:id="rId38"/>
    <p:sldId id="405" r:id="rId39"/>
    <p:sldId id="406" r:id="rId40"/>
    <p:sldId id="407" r:id="rId41"/>
    <p:sldId id="408" r:id="rId42"/>
    <p:sldId id="409" r:id="rId43"/>
    <p:sldId id="410" r:id="rId44"/>
    <p:sldId id="411" r:id="rId45"/>
    <p:sldId id="412" r:id="rId46"/>
    <p:sldId id="413" r:id="rId47"/>
    <p:sldId id="414" r:id="rId48"/>
    <p:sldId id="415" r:id="rId49"/>
    <p:sldId id="416" r:id="rId50"/>
    <p:sldId id="417" r:id="rId51"/>
    <p:sldId id="418" r:id="rId52"/>
    <p:sldId id="419" r:id="rId53"/>
    <p:sldId id="420" r:id="rId54"/>
    <p:sldId id="421" r:id="rId55"/>
    <p:sldId id="422" r:id="rId56"/>
    <p:sldId id="423" r:id="rId57"/>
    <p:sldId id="424" r:id="rId5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EA692-E3BF-47B4-B87A-E2D6A8EEEC5A}" type="datetimeFigureOut">
              <a:rPr lang="en-US" smtClean="0"/>
              <a:t>5/3/2022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C8CB1-6D69-4B6B-A32D-423512CFBC86}" type="slidenum">
              <a:rPr lang="en-US" smtClean="0"/>
              <a:t>‹#›</a:t>
            </a:fld>
            <a:endParaRPr lang="en-US"/>
          </a:p>
        </p:txBody>
      </p:sp>
    </p:spTree>
    <p:extLst>
      <p:ext uri="{BB962C8B-B14F-4D97-AF65-F5344CB8AC3E}">
        <p14:creationId xmlns:p14="http://schemas.microsoft.com/office/powerpoint/2010/main" val="47953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3B967B-53A1-483F-B3BD-B498FC57471E}" type="slidenum">
              <a:rPr lang="en-US" altLang="en-US" smtClean="0"/>
              <a:pPr>
                <a:spcBef>
                  <a:spcPct val="0"/>
                </a:spcBef>
              </a:pPr>
              <a:t>49</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7773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234B55-D10C-4C59-8BD3-AD447633D6C2}" type="slidenum">
              <a:rPr lang="en-US" altLang="en-US" smtClean="0"/>
              <a:pPr>
                <a:spcBef>
                  <a:spcPct val="0"/>
                </a:spcBef>
              </a:pPr>
              <a:t>50</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6329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662FB6-BD9F-4A16-8B16-3F50351AE6A0}" type="slidenum">
              <a:rPr lang="en-US" altLang="en-US" smtClean="0"/>
              <a:pPr>
                <a:spcBef>
                  <a:spcPct val="0"/>
                </a:spcBef>
              </a:pPr>
              <a:t>51</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9525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03076F-CAE4-4544-AC1C-1F39831816DB}" type="slidenum">
              <a:rPr lang="en-US" altLang="en-US" smtClean="0"/>
              <a:pPr>
                <a:spcBef>
                  <a:spcPct val="0"/>
                </a:spcBef>
              </a:pPr>
              <a:t>52</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66391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4E3741-C1E6-4D1C-96C4-ADA037138B9D}" type="slidenum">
              <a:rPr lang="en-US" altLang="en-US" smtClean="0"/>
              <a:pPr>
                <a:spcBef>
                  <a:spcPct val="0"/>
                </a:spcBef>
              </a:pPr>
              <a:t>55</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22201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BC6621-58A1-43F3-85D3-554BEB817F17}" type="slidenum">
              <a:rPr lang="en-US" altLang="en-US" smtClean="0"/>
              <a:pPr>
                <a:spcBef>
                  <a:spcPct val="0"/>
                </a:spcBef>
              </a:pPr>
              <a:t>56</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37039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8A8E27-6321-4538-8129-7038B6E9FF48}" type="slidenum">
              <a:rPr lang="en-US" altLang="en-US" smtClean="0"/>
              <a:pPr>
                <a:spcBef>
                  <a:spcPct val="0"/>
                </a:spcBef>
              </a:pPr>
              <a:t>57</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8557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6CC819C-4AEB-4234-B2C2-D10B93537F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C7D879-0181-471C-95A0-43352152B3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5C1E68-1E1B-47C1-AB42-30D110E9F896}"/>
              </a:ext>
            </a:extLst>
          </p:cNvPr>
          <p:cNvSpPr>
            <a:spLocks noGrp="1" noChangeArrowheads="1"/>
          </p:cNvSpPr>
          <p:nvPr>
            <p:ph type="sldNum" sz="quarter" idx="12"/>
          </p:nvPr>
        </p:nvSpPr>
        <p:spPr>
          <a:ln/>
        </p:spPr>
        <p:txBody>
          <a:bodyPr/>
          <a:lstStyle>
            <a:lvl1pPr>
              <a:defRPr/>
            </a:lvl1pPr>
          </a:lstStyle>
          <a:p>
            <a:fld id="{4A64FA6B-A764-47D5-BB1B-59BA8771D11B}" type="slidenum">
              <a:rPr lang="en-US" altLang="en-US"/>
              <a:pPr/>
              <a:t>‹#›</a:t>
            </a:fld>
            <a:endParaRPr lang="en-US" altLang="en-US"/>
          </a:p>
        </p:txBody>
      </p:sp>
    </p:spTree>
    <p:extLst>
      <p:ext uri="{BB962C8B-B14F-4D97-AF65-F5344CB8AC3E}">
        <p14:creationId xmlns:p14="http://schemas.microsoft.com/office/powerpoint/2010/main" val="226112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ADF689-33C0-4655-B316-E60E2DC92B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8D31B4-A7E1-454E-A136-B603B4DF6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A17C1-2026-408E-BF49-2EC873DE0D42}"/>
              </a:ext>
            </a:extLst>
          </p:cNvPr>
          <p:cNvSpPr>
            <a:spLocks noGrp="1" noChangeArrowheads="1"/>
          </p:cNvSpPr>
          <p:nvPr>
            <p:ph type="sldNum" sz="quarter" idx="12"/>
          </p:nvPr>
        </p:nvSpPr>
        <p:spPr>
          <a:ln/>
        </p:spPr>
        <p:txBody>
          <a:bodyPr/>
          <a:lstStyle>
            <a:lvl1pPr>
              <a:defRPr/>
            </a:lvl1pPr>
          </a:lstStyle>
          <a:p>
            <a:fld id="{6E2D0321-AEF6-444C-91DA-81A407A843DC}" type="slidenum">
              <a:rPr lang="en-US" altLang="en-US"/>
              <a:pPr/>
              <a:t>‹#›</a:t>
            </a:fld>
            <a:endParaRPr lang="en-US" altLang="en-US"/>
          </a:p>
        </p:txBody>
      </p:sp>
    </p:spTree>
    <p:extLst>
      <p:ext uri="{BB962C8B-B14F-4D97-AF65-F5344CB8AC3E}">
        <p14:creationId xmlns:p14="http://schemas.microsoft.com/office/powerpoint/2010/main" val="232955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C83D7A-739F-4C8A-AFFF-86749011F8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122B6A-F6FD-4BC9-AAA0-A651DD7DA4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FC9BD7-79A4-47ED-B083-4EF23C2C355B}"/>
              </a:ext>
            </a:extLst>
          </p:cNvPr>
          <p:cNvSpPr>
            <a:spLocks noGrp="1" noChangeArrowheads="1"/>
          </p:cNvSpPr>
          <p:nvPr>
            <p:ph type="sldNum" sz="quarter" idx="12"/>
          </p:nvPr>
        </p:nvSpPr>
        <p:spPr>
          <a:ln/>
        </p:spPr>
        <p:txBody>
          <a:bodyPr/>
          <a:lstStyle>
            <a:lvl1pPr>
              <a:defRPr/>
            </a:lvl1pPr>
          </a:lstStyle>
          <a:p>
            <a:fld id="{F3799CFC-D1D0-4540-9FA3-DF0CA02EF2D1}" type="slidenum">
              <a:rPr lang="en-US" altLang="en-US"/>
              <a:pPr/>
              <a:t>‹#›</a:t>
            </a:fld>
            <a:endParaRPr lang="en-US" altLang="en-US"/>
          </a:p>
        </p:txBody>
      </p:sp>
    </p:spTree>
    <p:extLst>
      <p:ext uri="{BB962C8B-B14F-4D97-AF65-F5344CB8AC3E}">
        <p14:creationId xmlns:p14="http://schemas.microsoft.com/office/powerpoint/2010/main" val="138503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6850533A-20D1-46ED-B093-7940723DAE8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9536752-7FD4-4F71-BFA5-D9D5AD54CF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31156C4-748E-4518-92A4-7C604855C00C}"/>
              </a:ext>
            </a:extLst>
          </p:cNvPr>
          <p:cNvSpPr>
            <a:spLocks noGrp="1"/>
          </p:cNvSpPr>
          <p:nvPr>
            <p:ph type="sldNum" sz="quarter" idx="12"/>
          </p:nvPr>
        </p:nvSpPr>
        <p:spPr/>
        <p:txBody>
          <a:bodyPr/>
          <a:lstStyle>
            <a:lvl1pPr>
              <a:defRPr/>
            </a:lvl1pPr>
          </a:lstStyle>
          <a:p>
            <a:pPr>
              <a:defRPr/>
            </a:pPr>
            <a:fld id="{4D92725C-6840-4DF3-8FBD-B6EFF474B051}" type="slidenum">
              <a:rPr lang="en-US"/>
              <a:pPr>
                <a:defRPr/>
              </a:pPr>
              <a:t>‹#›</a:t>
            </a:fld>
            <a:endParaRPr lang="en-US"/>
          </a:p>
        </p:txBody>
      </p:sp>
    </p:spTree>
    <p:extLst>
      <p:ext uri="{BB962C8B-B14F-4D97-AF65-F5344CB8AC3E}">
        <p14:creationId xmlns:p14="http://schemas.microsoft.com/office/powerpoint/2010/main" val="51898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850533A-20D1-46ED-B093-7940723DAE8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9536752-7FD4-4F71-BFA5-D9D5AD54CF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1156C4-748E-4518-92A4-7C604855C00C}"/>
              </a:ext>
            </a:extLst>
          </p:cNvPr>
          <p:cNvSpPr>
            <a:spLocks noGrp="1"/>
          </p:cNvSpPr>
          <p:nvPr>
            <p:ph type="sldNum" sz="quarter" idx="12"/>
          </p:nvPr>
        </p:nvSpPr>
        <p:spPr/>
        <p:txBody>
          <a:bodyPr/>
          <a:lstStyle>
            <a:lvl1pPr>
              <a:defRPr/>
            </a:lvl1pPr>
          </a:lstStyle>
          <a:p>
            <a:pPr>
              <a:defRPr/>
            </a:pPr>
            <a:fld id="{9BE2026A-C9DE-4DA5-8DBA-CA2694906083}" type="slidenum">
              <a:rPr lang="en-US"/>
              <a:pPr>
                <a:defRPr/>
              </a:pPr>
              <a:t>‹#›</a:t>
            </a:fld>
            <a:endParaRPr lang="en-US"/>
          </a:p>
        </p:txBody>
      </p:sp>
    </p:spTree>
    <p:extLst>
      <p:ext uri="{BB962C8B-B14F-4D97-AF65-F5344CB8AC3E}">
        <p14:creationId xmlns:p14="http://schemas.microsoft.com/office/powerpoint/2010/main" val="309776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240BFE-24F7-4D57-84F0-DA1784B5AA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A686ED-82E0-453A-B30F-E24D0E139A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9DC59B-2A6A-432C-BB4F-943361AB17D9}"/>
              </a:ext>
            </a:extLst>
          </p:cNvPr>
          <p:cNvSpPr>
            <a:spLocks noGrp="1" noChangeArrowheads="1"/>
          </p:cNvSpPr>
          <p:nvPr>
            <p:ph type="sldNum" sz="quarter" idx="12"/>
          </p:nvPr>
        </p:nvSpPr>
        <p:spPr>
          <a:ln/>
        </p:spPr>
        <p:txBody>
          <a:bodyPr/>
          <a:lstStyle>
            <a:lvl1pPr>
              <a:defRPr/>
            </a:lvl1pPr>
          </a:lstStyle>
          <a:p>
            <a:fld id="{45A28AD3-5315-4D7E-BB47-074785325961}" type="slidenum">
              <a:rPr lang="en-US" altLang="en-US"/>
              <a:pPr/>
              <a:t>‹#›</a:t>
            </a:fld>
            <a:endParaRPr lang="en-US" altLang="en-US"/>
          </a:p>
        </p:txBody>
      </p:sp>
    </p:spTree>
    <p:extLst>
      <p:ext uri="{BB962C8B-B14F-4D97-AF65-F5344CB8AC3E}">
        <p14:creationId xmlns:p14="http://schemas.microsoft.com/office/powerpoint/2010/main" val="149910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3C169F-6502-4684-B0CB-5C9853A5E8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FA7965-0F93-486E-B4AA-D6EA83B055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660A04-4E75-4547-ACBF-EBDD0C8966F9}"/>
              </a:ext>
            </a:extLst>
          </p:cNvPr>
          <p:cNvSpPr>
            <a:spLocks noGrp="1" noChangeArrowheads="1"/>
          </p:cNvSpPr>
          <p:nvPr>
            <p:ph type="sldNum" sz="quarter" idx="12"/>
          </p:nvPr>
        </p:nvSpPr>
        <p:spPr>
          <a:ln/>
        </p:spPr>
        <p:txBody>
          <a:bodyPr/>
          <a:lstStyle>
            <a:lvl1pPr>
              <a:defRPr/>
            </a:lvl1pPr>
          </a:lstStyle>
          <a:p>
            <a:fld id="{8685AE07-C6FF-4FEA-9B99-D16470C59AD1}" type="slidenum">
              <a:rPr lang="en-US" altLang="en-US"/>
              <a:pPr/>
              <a:t>‹#›</a:t>
            </a:fld>
            <a:endParaRPr lang="en-US" altLang="en-US"/>
          </a:p>
        </p:txBody>
      </p:sp>
    </p:spTree>
    <p:extLst>
      <p:ext uri="{BB962C8B-B14F-4D97-AF65-F5344CB8AC3E}">
        <p14:creationId xmlns:p14="http://schemas.microsoft.com/office/powerpoint/2010/main" val="3843652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7AF5E6-E88B-4998-AE40-9B85619828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C4AA11-7A9C-40B9-8054-DB3701F77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668A4A-57B1-4175-A94F-EF5E421549AA}"/>
              </a:ext>
            </a:extLst>
          </p:cNvPr>
          <p:cNvSpPr>
            <a:spLocks noGrp="1" noChangeArrowheads="1"/>
          </p:cNvSpPr>
          <p:nvPr>
            <p:ph type="sldNum" sz="quarter" idx="12"/>
          </p:nvPr>
        </p:nvSpPr>
        <p:spPr>
          <a:ln/>
        </p:spPr>
        <p:txBody>
          <a:bodyPr/>
          <a:lstStyle>
            <a:lvl1pPr>
              <a:defRPr/>
            </a:lvl1pPr>
          </a:lstStyle>
          <a:p>
            <a:fld id="{65E01A1D-C352-48D5-9C25-48DA76E274CE}" type="slidenum">
              <a:rPr lang="en-US" altLang="en-US"/>
              <a:pPr/>
              <a:t>‹#›</a:t>
            </a:fld>
            <a:endParaRPr lang="en-US" altLang="en-US"/>
          </a:p>
        </p:txBody>
      </p:sp>
    </p:spTree>
    <p:extLst>
      <p:ext uri="{BB962C8B-B14F-4D97-AF65-F5344CB8AC3E}">
        <p14:creationId xmlns:p14="http://schemas.microsoft.com/office/powerpoint/2010/main" val="3502523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19A379-F6A4-4F6B-B09E-DE0E457622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4AAFFF-B7A6-43B8-8EAD-495A63DD6F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1E9990E-DE12-452D-9B1D-8D3B4CAB9EC9}"/>
              </a:ext>
            </a:extLst>
          </p:cNvPr>
          <p:cNvSpPr>
            <a:spLocks noGrp="1" noChangeArrowheads="1"/>
          </p:cNvSpPr>
          <p:nvPr>
            <p:ph type="sldNum" sz="quarter" idx="12"/>
          </p:nvPr>
        </p:nvSpPr>
        <p:spPr>
          <a:ln/>
        </p:spPr>
        <p:txBody>
          <a:bodyPr/>
          <a:lstStyle>
            <a:lvl1pPr>
              <a:defRPr/>
            </a:lvl1pPr>
          </a:lstStyle>
          <a:p>
            <a:fld id="{29BB5C97-07AB-4BAB-B45C-A313C3C299AC}" type="slidenum">
              <a:rPr lang="en-US" altLang="en-US"/>
              <a:pPr/>
              <a:t>‹#›</a:t>
            </a:fld>
            <a:endParaRPr lang="en-US" altLang="en-US"/>
          </a:p>
        </p:txBody>
      </p:sp>
    </p:spTree>
    <p:extLst>
      <p:ext uri="{BB962C8B-B14F-4D97-AF65-F5344CB8AC3E}">
        <p14:creationId xmlns:p14="http://schemas.microsoft.com/office/powerpoint/2010/main" val="379864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3D395C-15FD-44B7-A837-B30F867BAD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19DF2F-7F7D-4DCD-B8EB-ED3B6C4E2F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12528C-DEB6-451D-A5E6-D1A7CA6611B4}"/>
              </a:ext>
            </a:extLst>
          </p:cNvPr>
          <p:cNvSpPr>
            <a:spLocks noGrp="1" noChangeArrowheads="1"/>
          </p:cNvSpPr>
          <p:nvPr>
            <p:ph type="sldNum" sz="quarter" idx="12"/>
          </p:nvPr>
        </p:nvSpPr>
        <p:spPr>
          <a:ln/>
        </p:spPr>
        <p:txBody>
          <a:bodyPr/>
          <a:lstStyle>
            <a:lvl1pPr>
              <a:defRPr/>
            </a:lvl1pPr>
          </a:lstStyle>
          <a:p>
            <a:fld id="{8D875DAE-632D-47FB-9C58-A2C095872105}" type="slidenum">
              <a:rPr lang="en-US" altLang="en-US"/>
              <a:pPr/>
              <a:t>‹#›</a:t>
            </a:fld>
            <a:endParaRPr lang="en-US" altLang="en-US"/>
          </a:p>
        </p:txBody>
      </p:sp>
    </p:spTree>
    <p:extLst>
      <p:ext uri="{BB962C8B-B14F-4D97-AF65-F5344CB8AC3E}">
        <p14:creationId xmlns:p14="http://schemas.microsoft.com/office/powerpoint/2010/main" val="164636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D35F13-4C80-45A4-923D-BC48579512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520E32-30A9-4257-9C2F-45A1987C25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B4FAD66-D760-42E6-9C15-E9914DAC42C6}"/>
              </a:ext>
            </a:extLst>
          </p:cNvPr>
          <p:cNvSpPr>
            <a:spLocks noGrp="1" noChangeArrowheads="1"/>
          </p:cNvSpPr>
          <p:nvPr>
            <p:ph type="sldNum" sz="quarter" idx="12"/>
          </p:nvPr>
        </p:nvSpPr>
        <p:spPr>
          <a:ln/>
        </p:spPr>
        <p:txBody>
          <a:bodyPr/>
          <a:lstStyle>
            <a:lvl1pPr>
              <a:defRPr/>
            </a:lvl1pPr>
          </a:lstStyle>
          <a:p>
            <a:fld id="{2691D89A-A9AB-471B-943E-BB0CF17F5529}" type="slidenum">
              <a:rPr lang="en-US" altLang="en-US"/>
              <a:pPr/>
              <a:t>‹#›</a:t>
            </a:fld>
            <a:endParaRPr lang="en-US" altLang="en-US"/>
          </a:p>
        </p:txBody>
      </p:sp>
    </p:spTree>
    <p:extLst>
      <p:ext uri="{BB962C8B-B14F-4D97-AF65-F5344CB8AC3E}">
        <p14:creationId xmlns:p14="http://schemas.microsoft.com/office/powerpoint/2010/main" val="3689334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CF5EAF-5BE5-45BE-A9A6-15A735983A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1CCC7F-391A-47EF-9B99-C199798CC1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0993C2-E55A-4C64-A200-108EDF759693}"/>
              </a:ext>
            </a:extLst>
          </p:cNvPr>
          <p:cNvSpPr>
            <a:spLocks noGrp="1" noChangeArrowheads="1"/>
          </p:cNvSpPr>
          <p:nvPr>
            <p:ph type="sldNum" sz="quarter" idx="12"/>
          </p:nvPr>
        </p:nvSpPr>
        <p:spPr>
          <a:ln/>
        </p:spPr>
        <p:txBody>
          <a:bodyPr/>
          <a:lstStyle>
            <a:lvl1pPr>
              <a:defRPr/>
            </a:lvl1pPr>
          </a:lstStyle>
          <a:p>
            <a:fld id="{F6201AE8-CE58-41C0-8905-F67F03CF29D2}" type="slidenum">
              <a:rPr lang="en-US" altLang="en-US"/>
              <a:pPr/>
              <a:t>‹#›</a:t>
            </a:fld>
            <a:endParaRPr lang="en-US" altLang="en-US"/>
          </a:p>
        </p:txBody>
      </p:sp>
    </p:spTree>
    <p:extLst>
      <p:ext uri="{BB962C8B-B14F-4D97-AF65-F5344CB8AC3E}">
        <p14:creationId xmlns:p14="http://schemas.microsoft.com/office/powerpoint/2010/main" val="227140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8080DE-5D05-4DE7-84BC-4679CF1E30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F0C3AC-B8E6-4FBE-9AF0-C9C86E90AC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D5B709-F084-4099-ADF5-17E68956829A}"/>
              </a:ext>
            </a:extLst>
          </p:cNvPr>
          <p:cNvSpPr>
            <a:spLocks noGrp="1" noChangeArrowheads="1"/>
          </p:cNvSpPr>
          <p:nvPr>
            <p:ph type="sldNum" sz="quarter" idx="12"/>
          </p:nvPr>
        </p:nvSpPr>
        <p:spPr>
          <a:ln/>
        </p:spPr>
        <p:txBody>
          <a:bodyPr/>
          <a:lstStyle>
            <a:lvl1pPr>
              <a:defRPr/>
            </a:lvl1pPr>
          </a:lstStyle>
          <a:p>
            <a:fld id="{01EB0A74-3807-4955-93B4-244BE61E9126}" type="slidenum">
              <a:rPr lang="en-US" altLang="en-US"/>
              <a:pPr/>
              <a:t>‹#›</a:t>
            </a:fld>
            <a:endParaRPr lang="en-US" altLang="en-US"/>
          </a:p>
        </p:txBody>
      </p:sp>
    </p:spTree>
    <p:extLst>
      <p:ext uri="{BB962C8B-B14F-4D97-AF65-F5344CB8AC3E}">
        <p14:creationId xmlns:p14="http://schemas.microsoft.com/office/powerpoint/2010/main" val="50368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B6E97DB-9A0C-4175-8754-BF69D0C1096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9A8C55D-4999-4CAF-BE11-37164D410FA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DBBF16F-9057-4109-BE55-EB9825D0770D}"/>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Arial" charset="0"/>
              </a:defRPr>
            </a:lvl1pPr>
          </a:lstStyle>
          <a:p>
            <a:pPr>
              <a:defRPr/>
            </a:pPr>
            <a:endParaRPr lang="en-US"/>
          </a:p>
        </p:txBody>
      </p:sp>
      <p:sp>
        <p:nvSpPr>
          <p:cNvPr id="1029" name="Rectangle 5">
            <a:extLst>
              <a:ext uri="{FF2B5EF4-FFF2-40B4-BE49-F238E27FC236}">
                <a16:creationId xmlns:a16="http://schemas.microsoft.com/office/drawing/2014/main" id="{0C8679F6-183B-486A-A0C6-1113950A6CD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charset="0"/>
              </a:defRPr>
            </a:lvl1pPr>
          </a:lstStyle>
          <a:p>
            <a:pPr>
              <a:defRPr/>
            </a:pPr>
            <a:endParaRPr lang="en-US"/>
          </a:p>
        </p:txBody>
      </p:sp>
      <p:sp>
        <p:nvSpPr>
          <p:cNvPr id="1030" name="Rectangle 6">
            <a:extLst>
              <a:ext uri="{FF2B5EF4-FFF2-40B4-BE49-F238E27FC236}">
                <a16:creationId xmlns:a16="http://schemas.microsoft.com/office/drawing/2014/main" id="{125E9D27-AFD3-40A1-8486-F66139D3895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E49F9D5-3E86-447C-BA3C-0014F81FE0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8.gif"/><Relationship Id="rId4" Type="http://schemas.openxmlformats.org/officeDocument/2006/relationships/image" Target="../media/image23.jpeg"/><Relationship Id="rId9" Type="http://schemas.openxmlformats.org/officeDocument/2006/relationships/slide" Target="slide19.xml"/></Relationships>
</file>

<file path=ppt/slides/_rels/slide3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51396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WordArt 4">
            <a:extLst>
              <a:ext uri="{FF2B5EF4-FFF2-40B4-BE49-F238E27FC236}">
                <a16:creationId xmlns:a16="http://schemas.microsoft.com/office/drawing/2014/main" id="{4D493C2E-546A-4D46-91B3-BFD34C6003ED}"/>
              </a:ext>
            </a:extLst>
          </p:cNvPr>
          <p:cNvSpPr>
            <a:spLocks noChangeArrowheads="1" noChangeShapeType="1" noTextEdit="1"/>
          </p:cNvSpPr>
          <p:nvPr/>
        </p:nvSpPr>
        <p:spPr bwMode="auto">
          <a:xfrm>
            <a:off x="762000" y="1905000"/>
            <a:ext cx="7696200" cy="1143000"/>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Một số hình ảnh về môi trường tự nhiên</a:t>
            </a:r>
            <a:endParaRPr lang="en-US" sz="3600" b="1"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8D706E0-BFB0-47B7-BEA5-2906C3289DB6}"/>
              </a:ext>
            </a:extLst>
          </p:cNvPr>
          <p:cNvSpPr>
            <a:spLocks noGrp="1" noChangeArrowheads="1"/>
          </p:cNvSpPr>
          <p:nvPr>
            <p:ph type="title"/>
          </p:nvPr>
        </p:nvSpPr>
        <p:spPr/>
        <p:txBody>
          <a:bodyPr/>
          <a:lstStyle/>
          <a:p>
            <a:pPr eaLnBrk="1" hangingPunct="1"/>
            <a:endParaRPr lang="en-US" altLang="en-US"/>
          </a:p>
        </p:txBody>
      </p:sp>
      <p:sp>
        <p:nvSpPr>
          <p:cNvPr id="11267" name="Rectangle 3">
            <a:extLst>
              <a:ext uri="{FF2B5EF4-FFF2-40B4-BE49-F238E27FC236}">
                <a16:creationId xmlns:a16="http://schemas.microsoft.com/office/drawing/2014/main" id="{D1E61C01-2247-4E09-801D-3F1D0BFC9A5D}"/>
              </a:ext>
            </a:extLst>
          </p:cNvPr>
          <p:cNvSpPr>
            <a:spLocks noGrp="1" noChangeArrowheads="1"/>
          </p:cNvSpPr>
          <p:nvPr>
            <p:ph type="body" idx="1"/>
          </p:nvPr>
        </p:nvSpPr>
        <p:spPr/>
        <p:txBody>
          <a:bodyPr/>
          <a:lstStyle/>
          <a:p>
            <a:pPr eaLnBrk="1" hangingPunct="1"/>
            <a:endParaRPr lang="en-US" altLang="en-US"/>
          </a:p>
        </p:txBody>
      </p:sp>
      <p:pic>
        <p:nvPicPr>
          <p:cNvPr id="11268" name="Picture 4" descr="rung">
            <a:extLst>
              <a:ext uri="{FF2B5EF4-FFF2-40B4-BE49-F238E27FC236}">
                <a16:creationId xmlns:a16="http://schemas.microsoft.com/office/drawing/2014/main" id="{15C5F6CE-D7CD-405D-8F12-6BFA30B6F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610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345CC5F-32FA-4F55-B99A-10719DC13426}"/>
              </a:ext>
            </a:extLst>
          </p:cNvPr>
          <p:cNvSpPr>
            <a:spLocks noGrp="1" noChangeArrowheads="1"/>
          </p:cNvSpPr>
          <p:nvPr>
            <p:ph type="title"/>
          </p:nvPr>
        </p:nvSpPr>
        <p:spPr/>
        <p:txBody>
          <a:bodyPr/>
          <a:lstStyle/>
          <a:p>
            <a:pPr eaLnBrk="1" hangingPunct="1"/>
            <a:endParaRPr lang="en-US" altLang="en-US"/>
          </a:p>
        </p:txBody>
      </p:sp>
      <p:sp>
        <p:nvSpPr>
          <p:cNvPr id="12291" name="Rectangle 3">
            <a:extLst>
              <a:ext uri="{FF2B5EF4-FFF2-40B4-BE49-F238E27FC236}">
                <a16:creationId xmlns:a16="http://schemas.microsoft.com/office/drawing/2014/main" id="{C4046F45-3AF9-4718-8FCB-7E42D58881D2}"/>
              </a:ext>
            </a:extLst>
          </p:cNvPr>
          <p:cNvSpPr>
            <a:spLocks noGrp="1" noChangeArrowheads="1"/>
          </p:cNvSpPr>
          <p:nvPr>
            <p:ph type="body" idx="1"/>
          </p:nvPr>
        </p:nvSpPr>
        <p:spPr/>
        <p:txBody>
          <a:bodyPr/>
          <a:lstStyle/>
          <a:p>
            <a:pPr eaLnBrk="1" hangingPunct="1"/>
            <a:endParaRPr lang="en-US" altLang="en-US"/>
          </a:p>
        </p:txBody>
      </p:sp>
      <p:pic>
        <p:nvPicPr>
          <p:cNvPr id="12292" name="Picture 4" descr="mtruong 5">
            <a:extLst>
              <a:ext uri="{FF2B5EF4-FFF2-40B4-BE49-F238E27FC236}">
                <a16:creationId xmlns:a16="http://schemas.microsoft.com/office/drawing/2014/main" id="{055400E3-9EF8-410F-8A1B-85197E9FC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30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BE42FBC-4282-4C72-B9AE-3C064E5C2BEE}"/>
              </a:ext>
            </a:extLst>
          </p:cNvPr>
          <p:cNvSpPr>
            <a:spLocks noGrp="1" noChangeArrowheads="1"/>
          </p:cNvSpPr>
          <p:nvPr>
            <p:ph type="title"/>
          </p:nvPr>
        </p:nvSpPr>
        <p:spPr/>
        <p:txBody>
          <a:bodyPr/>
          <a:lstStyle/>
          <a:p>
            <a:pPr eaLnBrk="1" hangingPunct="1"/>
            <a:endParaRPr lang="en-US" altLang="en-US"/>
          </a:p>
        </p:txBody>
      </p:sp>
      <p:pic>
        <p:nvPicPr>
          <p:cNvPr id="13315" name="Picture 3" descr="bien">
            <a:extLst>
              <a:ext uri="{FF2B5EF4-FFF2-40B4-BE49-F238E27FC236}">
                <a16:creationId xmlns:a16="http://schemas.microsoft.com/office/drawing/2014/main" id="{D8B4EB95-A295-498D-B632-3645CD996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7620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3FEAF8C-76BF-4770-80DA-ABA3080E5DD3}"/>
              </a:ext>
            </a:extLst>
          </p:cNvPr>
          <p:cNvSpPr>
            <a:spLocks noGrp="1" noChangeArrowheads="1"/>
          </p:cNvSpPr>
          <p:nvPr>
            <p:ph type="title"/>
          </p:nvPr>
        </p:nvSpPr>
        <p:spPr/>
        <p:txBody>
          <a:bodyPr/>
          <a:lstStyle/>
          <a:p>
            <a:pPr eaLnBrk="1" hangingPunct="1"/>
            <a:endParaRPr lang="en-US" altLang="en-US"/>
          </a:p>
        </p:txBody>
      </p:sp>
      <p:sp>
        <p:nvSpPr>
          <p:cNvPr id="14339" name="Rectangle 3">
            <a:extLst>
              <a:ext uri="{FF2B5EF4-FFF2-40B4-BE49-F238E27FC236}">
                <a16:creationId xmlns:a16="http://schemas.microsoft.com/office/drawing/2014/main" id="{1CD7EBCC-16DE-4F8B-B4DA-2A2CEE9F2F06}"/>
              </a:ext>
            </a:extLst>
          </p:cNvPr>
          <p:cNvSpPr>
            <a:spLocks noGrp="1" noChangeArrowheads="1"/>
          </p:cNvSpPr>
          <p:nvPr>
            <p:ph type="body" idx="1"/>
          </p:nvPr>
        </p:nvSpPr>
        <p:spPr/>
        <p:txBody>
          <a:bodyPr/>
          <a:lstStyle/>
          <a:p>
            <a:pPr eaLnBrk="1" hangingPunct="1"/>
            <a:endParaRPr lang="en-US" altLang="en-US"/>
          </a:p>
        </p:txBody>
      </p:sp>
      <p:pic>
        <p:nvPicPr>
          <p:cNvPr id="14340" name="Picture 4" descr="bien 2">
            <a:extLst>
              <a:ext uri="{FF2B5EF4-FFF2-40B4-BE49-F238E27FC236}">
                <a16:creationId xmlns:a16="http://schemas.microsoft.com/office/drawing/2014/main" id="{99ABB5A5-FE16-474B-9402-DBEDBA8D2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7391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WordArt 4">
            <a:extLst>
              <a:ext uri="{FF2B5EF4-FFF2-40B4-BE49-F238E27FC236}">
                <a16:creationId xmlns:a16="http://schemas.microsoft.com/office/drawing/2014/main" id="{E087E3D5-FA0B-4576-BBE8-DF4DF207596B}"/>
              </a:ext>
            </a:extLst>
          </p:cNvPr>
          <p:cNvSpPr>
            <a:spLocks noChangeArrowheads="1" noChangeShapeType="1" noTextEdit="1"/>
          </p:cNvSpPr>
          <p:nvPr/>
        </p:nvSpPr>
        <p:spPr bwMode="auto">
          <a:xfrm>
            <a:off x="685800" y="1600200"/>
            <a:ext cx="7696200" cy="1752600"/>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rPr>
              <a:t>Một số hình ảnh về môi trường nhân tạo</a:t>
            </a:r>
            <a:endParaRPr lang="en-US" sz="3600" b="1" kern="10" dirty="0">
              <a:ln w="19050">
                <a:solidFill>
                  <a:srgbClr val="99CCFF"/>
                </a:solidFill>
                <a:round/>
                <a:headEnd/>
                <a:tailEnd/>
              </a:ln>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Sld>
  <p:clrMapOvr>
    <a:masterClrMapping/>
  </p:clrMapOvr>
  <p:transition advClick="0" advTm="3000">
    <p:checke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2D4528F-2670-4498-ABA1-11ECC4C923FC}"/>
              </a:ext>
            </a:extLst>
          </p:cNvPr>
          <p:cNvSpPr>
            <a:spLocks noGrp="1" noChangeArrowheads="1"/>
          </p:cNvSpPr>
          <p:nvPr>
            <p:ph type="title"/>
          </p:nvPr>
        </p:nvSpPr>
        <p:spPr/>
        <p:txBody>
          <a:bodyPr/>
          <a:lstStyle/>
          <a:p>
            <a:pPr eaLnBrk="1" hangingPunct="1"/>
            <a:endParaRPr lang="en-US" altLang="en-US"/>
          </a:p>
        </p:txBody>
      </p:sp>
      <p:sp>
        <p:nvSpPr>
          <p:cNvPr id="16387" name="Rectangle 3">
            <a:extLst>
              <a:ext uri="{FF2B5EF4-FFF2-40B4-BE49-F238E27FC236}">
                <a16:creationId xmlns:a16="http://schemas.microsoft.com/office/drawing/2014/main" id="{1036A16C-BC9F-4286-A20F-935C97089832}"/>
              </a:ext>
            </a:extLst>
          </p:cNvPr>
          <p:cNvSpPr>
            <a:spLocks noGrp="1" noChangeArrowheads="1"/>
          </p:cNvSpPr>
          <p:nvPr>
            <p:ph type="body" idx="1"/>
          </p:nvPr>
        </p:nvSpPr>
        <p:spPr/>
        <p:txBody>
          <a:bodyPr/>
          <a:lstStyle/>
          <a:p>
            <a:pPr eaLnBrk="1" hangingPunct="1"/>
            <a:endParaRPr lang="en-US" altLang="en-US"/>
          </a:p>
        </p:txBody>
      </p:sp>
      <p:pic>
        <p:nvPicPr>
          <p:cNvPr id="16388" name="Picture 4" descr="Moi truong ">
            <a:extLst>
              <a:ext uri="{FF2B5EF4-FFF2-40B4-BE49-F238E27FC236}">
                <a16:creationId xmlns:a16="http://schemas.microsoft.com/office/drawing/2014/main" id="{8CB1AFC9-AEE3-45D0-837A-472348A90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3920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9BEA32C-7DAF-447D-9913-84FA94A96EC6}"/>
              </a:ext>
            </a:extLst>
          </p:cNvPr>
          <p:cNvSpPr>
            <a:spLocks noGrp="1" noChangeArrowheads="1"/>
          </p:cNvSpPr>
          <p:nvPr>
            <p:ph type="title"/>
          </p:nvPr>
        </p:nvSpPr>
        <p:spPr/>
        <p:txBody>
          <a:bodyPr/>
          <a:lstStyle/>
          <a:p>
            <a:pPr eaLnBrk="1" hangingPunct="1"/>
            <a:endParaRPr lang="en-US" altLang="en-US"/>
          </a:p>
        </p:txBody>
      </p:sp>
      <p:sp>
        <p:nvSpPr>
          <p:cNvPr id="17411" name="Rectangle 3">
            <a:extLst>
              <a:ext uri="{FF2B5EF4-FFF2-40B4-BE49-F238E27FC236}">
                <a16:creationId xmlns:a16="http://schemas.microsoft.com/office/drawing/2014/main" id="{8ADD78D7-57CF-4E6F-B2DB-6361FC3EDE42}"/>
              </a:ext>
            </a:extLst>
          </p:cNvPr>
          <p:cNvSpPr>
            <a:spLocks noGrp="1" noChangeArrowheads="1"/>
          </p:cNvSpPr>
          <p:nvPr>
            <p:ph type="body" idx="1"/>
          </p:nvPr>
        </p:nvSpPr>
        <p:spPr/>
        <p:txBody>
          <a:bodyPr/>
          <a:lstStyle/>
          <a:p>
            <a:pPr eaLnBrk="1" hangingPunct="1"/>
            <a:endParaRPr lang="en-US" altLang="en-US"/>
          </a:p>
        </p:txBody>
      </p:sp>
      <p:pic>
        <p:nvPicPr>
          <p:cNvPr id="17412" name="Picture 4" descr="Moi truong  (1)">
            <a:extLst>
              <a:ext uri="{FF2B5EF4-FFF2-40B4-BE49-F238E27FC236}">
                <a16:creationId xmlns:a16="http://schemas.microsoft.com/office/drawing/2014/main" id="{82346A0D-8EFB-4C3F-BBD1-7CC85B383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525"/>
            <a:ext cx="91440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04C1546-4F82-43CF-9E15-B68536D95C93}"/>
              </a:ext>
            </a:extLst>
          </p:cNvPr>
          <p:cNvSpPr>
            <a:spLocks noGrp="1" noChangeArrowheads="1"/>
          </p:cNvSpPr>
          <p:nvPr>
            <p:ph type="title"/>
          </p:nvPr>
        </p:nvSpPr>
        <p:spPr/>
        <p:txBody>
          <a:bodyPr/>
          <a:lstStyle/>
          <a:p>
            <a:pPr eaLnBrk="1" hangingPunct="1"/>
            <a:endParaRPr lang="en-US" altLang="en-US"/>
          </a:p>
        </p:txBody>
      </p:sp>
      <p:sp>
        <p:nvSpPr>
          <p:cNvPr id="18435" name="Rectangle 3">
            <a:extLst>
              <a:ext uri="{FF2B5EF4-FFF2-40B4-BE49-F238E27FC236}">
                <a16:creationId xmlns:a16="http://schemas.microsoft.com/office/drawing/2014/main" id="{12F03D6D-07FF-4CEB-9A2E-DA6452774CB4}"/>
              </a:ext>
            </a:extLst>
          </p:cNvPr>
          <p:cNvSpPr>
            <a:spLocks noGrp="1" noChangeArrowheads="1"/>
          </p:cNvSpPr>
          <p:nvPr>
            <p:ph type="body" idx="1"/>
          </p:nvPr>
        </p:nvSpPr>
        <p:spPr/>
        <p:txBody>
          <a:bodyPr/>
          <a:lstStyle/>
          <a:p>
            <a:pPr eaLnBrk="1" hangingPunct="1"/>
            <a:endParaRPr lang="en-US" altLang="en-US"/>
          </a:p>
        </p:txBody>
      </p:sp>
      <p:pic>
        <p:nvPicPr>
          <p:cNvPr id="18436" name="Picture 4" descr="cong-lang">
            <a:extLst>
              <a:ext uri="{FF2B5EF4-FFF2-40B4-BE49-F238E27FC236}">
                <a16:creationId xmlns:a16="http://schemas.microsoft.com/office/drawing/2014/main" id="{9C434CF4-925C-4532-885F-169CD2979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53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261D9F0-A3D2-452D-A9CF-5C35414D9DC8}"/>
              </a:ext>
            </a:extLst>
          </p:cNvPr>
          <p:cNvSpPr>
            <a:spLocks noGrp="1" noChangeArrowheads="1"/>
          </p:cNvSpPr>
          <p:nvPr>
            <p:ph type="title"/>
          </p:nvPr>
        </p:nvSpPr>
        <p:spPr/>
        <p:txBody>
          <a:bodyPr/>
          <a:lstStyle/>
          <a:p>
            <a:pPr eaLnBrk="1" hangingPunct="1"/>
            <a:endParaRPr lang="en-US" altLang="en-US"/>
          </a:p>
        </p:txBody>
      </p:sp>
      <p:pic>
        <p:nvPicPr>
          <p:cNvPr id="22531" name="Picture 3" descr="E:\Pictures\Windows Wallpaper\Windows 7 Build 7048 Wallpapers\AU-wp4.jpg">
            <a:extLst>
              <a:ext uri="{FF2B5EF4-FFF2-40B4-BE49-F238E27FC236}">
                <a16:creationId xmlns:a16="http://schemas.microsoft.com/office/drawing/2014/main" id="{8A3132CE-4919-4901-93E8-E62DA69993D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629400"/>
          </a:xfrm>
          <a:noFill/>
        </p:spPr>
      </p:pic>
    </p:spTree>
  </p:cSld>
  <p:clrMapOvr>
    <a:masterClrMapping/>
  </p:clrMapOvr>
  <p:transition advClick="0" advTm="6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D1BB3F-B881-479D-92FA-28A25A7C8A16}"/>
              </a:ext>
            </a:extLst>
          </p:cNvPr>
          <p:cNvSpPr/>
          <p:nvPr/>
        </p:nvSpPr>
        <p:spPr>
          <a:xfrm>
            <a:off x="609600" y="2362200"/>
            <a:ext cx="8305800" cy="1990130"/>
          </a:xfrm>
          <a:prstGeom prst="rect">
            <a:avLst/>
          </a:prstGeom>
          <a:noFill/>
        </p:spPr>
        <p:txBody>
          <a:bodyPr wrap="none">
            <a:prstTxWarp prst="textDoubleWave1">
              <a:avLst/>
            </a:prstTxWarp>
            <a:spAutoFit/>
          </a:bodyPr>
          <a:lstStyle/>
          <a:p>
            <a:pPr algn="ctr" eaLnBrk="1" hangingPunct="1">
              <a:spcBef>
                <a:spcPct val="50000"/>
              </a:spcBef>
              <a:defRPr/>
            </a:pPr>
            <a:r>
              <a:rPr lang="en-US" sz="54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Môi</a:t>
            </a:r>
            <a:r>
              <a:rPr lang="en-US" sz="54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trường</a:t>
            </a:r>
            <a:r>
              <a:rPr lang="en-US" sz="54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tài</a:t>
            </a:r>
            <a:r>
              <a:rPr lang="en-US" sz="54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nguyên</a:t>
            </a:r>
            <a:r>
              <a:rPr lang="en-US" sz="54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thiên</a:t>
            </a:r>
            <a:r>
              <a:rPr lang="en-US" sz="54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nhiên</a:t>
            </a:r>
            <a:endParaRPr lang="en-US" sz="54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787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176E197-F69C-4FDB-933E-28C7D9B2A870}"/>
              </a:ext>
            </a:extLst>
          </p:cNvPr>
          <p:cNvSpPr>
            <a:spLocks noGrp="1" noChangeArrowheads="1"/>
          </p:cNvSpPr>
          <p:nvPr>
            <p:ph type="title"/>
          </p:nvPr>
        </p:nvSpPr>
        <p:spPr/>
        <p:txBody>
          <a:bodyPr/>
          <a:lstStyle/>
          <a:p>
            <a:pPr eaLnBrk="1" hangingPunct="1"/>
            <a:endParaRPr lang="en-US" altLang="en-US"/>
          </a:p>
        </p:txBody>
      </p:sp>
      <p:sp>
        <p:nvSpPr>
          <p:cNvPr id="23555" name="Rectangle 3">
            <a:extLst>
              <a:ext uri="{FF2B5EF4-FFF2-40B4-BE49-F238E27FC236}">
                <a16:creationId xmlns:a16="http://schemas.microsoft.com/office/drawing/2014/main" id="{2CC381A9-A692-44FE-A4E3-EB9BF01331F7}"/>
              </a:ext>
            </a:extLst>
          </p:cNvPr>
          <p:cNvSpPr>
            <a:spLocks noGrp="1" noChangeArrowheads="1"/>
          </p:cNvSpPr>
          <p:nvPr>
            <p:ph type="body" idx="1"/>
          </p:nvPr>
        </p:nvSpPr>
        <p:spPr/>
        <p:txBody>
          <a:bodyPr/>
          <a:lstStyle/>
          <a:p>
            <a:pPr eaLnBrk="1" hangingPunct="1"/>
            <a:endParaRPr lang="en-US" altLang="en-US"/>
          </a:p>
        </p:txBody>
      </p:sp>
      <p:pic>
        <p:nvPicPr>
          <p:cNvPr id="23556" name="Picture 4" descr="do thi 3">
            <a:extLst>
              <a:ext uri="{FF2B5EF4-FFF2-40B4-BE49-F238E27FC236}">
                <a16:creationId xmlns:a16="http://schemas.microsoft.com/office/drawing/2014/main" id="{F1614C94-59A9-478C-B8DD-15EFCAC89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o thi">
            <a:extLst>
              <a:ext uri="{FF2B5EF4-FFF2-40B4-BE49-F238E27FC236}">
                <a16:creationId xmlns:a16="http://schemas.microsoft.com/office/drawing/2014/main" id="{CA412822-C27E-4C36-B832-18E52E017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94001D3-9646-4954-B92D-5A52D60C32A0}"/>
              </a:ext>
            </a:extLst>
          </p:cNvPr>
          <p:cNvSpPr>
            <a:spLocks noGrp="1" noChangeArrowheads="1"/>
          </p:cNvSpPr>
          <p:nvPr>
            <p:ph type="title"/>
          </p:nvPr>
        </p:nvSpPr>
        <p:spPr/>
        <p:txBody>
          <a:bodyPr/>
          <a:lstStyle/>
          <a:p>
            <a:pPr eaLnBrk="1" hangingPunct="1"/>
            <a:endParaRPr lang="en-US" altLang="en-US"/>
          </a:p>
        </p:txBody>
      </p:sp>
      <p:sp>
        <p:nvSpPr>
          <p:cNvPr id="25603" name="Rectangle 3">
            <a:extLst>
              <a:ext uri="{FF2B5EF4-FFF2-40B4-BE49-F238E27FC236}">
                <a16:creationId xmlns:a16="http://schemas.microsoft.com/office/drawing/2014/main" id="{30E9CAC2-8FE2-4131-9334-730F6177E558}"/>
              </a:ext>
            </a:extLst>
          </p:cNvPr>
          <p:cNvSpPr>
            <a:spLocks noGrp="1" noChangeArrowheads="1"/>
          </p:cNvSpPr>
          <p:nvPr>
            <p:ph type="body" idx="1"/>
          </p:nvPr>
        </p:nvSpPr>
        <p:spPr/>
        <p:txBody>
          <a:bodyPr/>
          <a:lstStyle/>
          <a:p>
            <a:pPr eaLnBrk="1" hangingPunct="1"/>
            <a:endParaRPr lang="en-US" altLang="en-US"/>
          </a:p>
        </p:txBody>
      </p:sp>
      <p:pic>
        <p:nvPicPr>
          <p:cNvPr id="25604" name="Picture 4" descr="do thi 2">
            <a:extLst>
              <a:ext uri="{FF2B5EF4-FFF2-40B4-BE49-F238E27FC236}">
                <a16:creationId xmlns:a16="http://schemas.microsoft.com/office/drawing/2014/main" id="{ADADFB8A-DFA9-44F9-9B49-0F18EC27F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F5E834D4-129A-4CA0-A2E1-8D3A9AFA556F}"/>
              </a:ext>
            </a:extLst>
          </p:cNvPr>
          <p:cNvSpPr>
            <a:spLocks noGrp="1" noChangeArrowheads="1"/>
          </p:cNvSpPr>
          <p:nvPr>
            <p:ph type="body" idx="1"/>
          </p:nvPr>
        </p:nvSpPr>
        <p:spPr>
          <a:xfrm>
            <a:off x="762000" y="2362200"/>
            <a:ext cx="7620000" cy="1600200"/>
          </a:xfrm>
        </p:spPr>
        <p:txBody>
          <a:bodyPr/>
          <a:lstStyle/>
          <a:p>
            <a:pPr eaLnBrk="1" hangingPunct="1">
              <a:lnSpc>
                <a:spcPct val="90000"/>
              </a:lnSpc>
              <a:buFontTx/>
              <a:buChar char="-"/>
            </a:pPr>
            <a:r>
              <a:rPr lang="en-US" altLang="en-US" dirty="0" err="1" smtClean="0">
                <a:solidFill>
                  <a:srgbClr val="0000FF"/>
                </a:solidFill>
                <a:latin typeface="Times New Roman" panose="02020603050405020304" pitchFamily="18" charset="0"/>
                <a:cs typeface="Times New Roman" panose="02020603050405020304" pitchFamily="18" charset="0"/>
              </a:rPr>
              <a:t>Bạn</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đang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sống</a:t>
            </a:r>
            <a:r>
              <a:rPr lang="en-US" altLang="en-US" dirty="0">
                <a:solidFill>
                  <a:srgbClr val="0000FF"/>
                </a:solidFill>
                <a:latin typeface="Times New Roman" panose="02020603050405020304" pitchFamily="18" charset="0"/>
                <a:cs typeface="Times New Roman" panose="02020603050405020304" pitchFamily="18" charset="0"/>
              </a:rPr>
              <a:t> ở </a:t>
            </a:r>
            <a:r>
              <a:rPr lang="en-US" altLang="en-US" dirty="0" err="1">
                <a:solidFill>
                  <a:srgbClr val="0000FF"/>
                </a:solidFill>
                <a:latin typeface="Times New Roman" panose="02020603050405020304" pitchFamily="18" charset="0"/>
                <a:cs typeface="Times New Roman" panose="02020603050405020304" pitchFamily="18" charset="0"/>
              </a:rPr>
              <a:t>đâu</a:t>
            </a:r>
            <a:r>
              <a:rPr lang="en-US" altLang="en-US" dirty="0">
                <a:solidFill>
                  <a:srgbClr val="0000FF"/>
                </a:solidFill>
                <a:latin typeface="Times New Roman" panose="02020603050405020304" pitchFamily="18" charset="0"/>
                <a:cs typeface="Times New Roman" panose="02020603050405020304" pitchFamily="18" charset="0"/>
              </a:rPr>
              <a:t>?</a:t>
            </a:r>
          </a:p>
          <a:p>
            <a:pPr eaLnBrk="1" hangingPunct="1">
              <a:lnSpc>
                <a:spcPct val="90000"/>
              </a:lnSpc>
              <a:buFontTx/>
              <a:buChar char="-"/>
            </a:pPr>
            <a:r>
              <a:rPr lang="en-US" altLang="en-US" dirty="0" err="1">
                <a:solidFill>
                  <a:srgbClr val="0000FF"/>
                </a:solidFill>
                <a:latin typeface="Times New Roman" panose="02020603050405020304" pitchFamily="18" charset="0"/>
                <a:cs typeface="Times New Roman" panose="02020603050405020304" pitchFamily="18" charset="0"/>
              </a:rPr>
              <a:t>Hãy</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nêu</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một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số</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thành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phần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của</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môi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trường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nơi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bạn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sống</a:t>
            </a:r>
            <a:r>
              <a:rPr lang="en-US" altLang="en-US"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box(in)">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box(in)">
                                      <p:cBhvr>
                                        <p:cTn id="12" dur="5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0DCC551C-99CA-4289-859B-F6AAA9FD0CFC}"/>
              </a:ext>
            </a:extLst>
          </p:cNvPr>
          <p:cNvSpPr>
            <a:spLocks noChangeArrowheads="1"/>
          </p:cNvSpPr>
          <p:nvPr/>
        </p:nvSpPr>
        <p:spPr bwMode="auto">
          <a:xfrm>
            <a:off x="-81116" y="160338"/>
            <a:ext cx="9220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a:latin typeface="Times New Roman" panose="02020603050405020304" pitchFamily="18" charset="0"/>
                <a:cs typeface="Times New Roman" panose="02020603050405020304" pitchFamily="18" charset="0"/>
              </a:rPr>
              <a:t>Một số hình ảnh đẹp ở địa phương ta đang sống.</a:t>
            </a:r>
          </a:p>
        </p:txBody>
      </p:sp>
      <p:sp>
        <p:nvSpPr>
          <p:cNvPr id="28675" name="AutoShape 8" descr="Káº¿t quáº£ hÃ¬nh áº£nh cho hÃ¬nh áº£nh vá» lÃ ng ÄÃ o Cam GiÃ¡ TP thÃ¡i nguyen">
            <a:extLst>
              <a:ext uri="{FF2B5EF4-FFF2-40B4-BE49-F238E27FC236}">
                <a16:creationId xmlns:a16="http://schemas.microsoft.com/office/drawing/2014/main" id="{AAABC06B-2A8B-4F1A-87AF-03820971647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3" name="Picture 2">
            <a:extLst>
              <a:ext uri="{FF2B5EF4-FFF2-40B4-BE49-F238E27FC236}">
                <a16:creationId xmlns:a16="http://schemas.microsoft.com/office/drawing/2014/main" id="{31CFF567-6AC6-4683-AA0F-FD2A4D8EB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00EC3-8FCF-4B57-9E03-86A8D53DB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31" y="0"/>
            <a:ext cx="5861538" cy="685800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70" name="Text Box 42">
            <a:extLst>
              <a:ext uri="{FF2B5EF4-FFF2-40B4-BE49-F238E27FC236}">
                <a16:creationId xmlns:a16="http://schemas.microsoft.com/office/drawing/2014/main" id="{6A1E19ED-46CA-4035-96D9-E0175DFE2278}"/>
              </a:ext>
            </a:extLst>
          </p:cNvPr>
          <p:cNvSpPr txBox="1">
            <a:spLocks noChangeArrowheads="1"/>
          </p:cNvSpPr>
          <p:nvPr/>
        </p:nvSpPr>
        <p:spPr bwMode="auto">
          <a:xfrm>
            <a:off x="1600200" y="2438400"/>
            <a:ext cx="6553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a:solidFill>
                  <a:srgbClr val="FF0000"/>
                </a:solidFill>
                <a:latin typeface="Times New Roman" panose="02020603050405020304" pitchFamily="18" charset="0"/>
              </a:rPr>
              <a:t>Theo em, chúng ta cần làm gì để có một môi trường sống tốt đẹp?</a:t>
            </a:r>
          </a:p>
        </p:txBody>
      </p:sp>
    </p:spTree>
  </p:cSld>
  <p:clrMapOvr>
    <a:masterClrMapping/>
  </p:clrMapOvr>
  <p:transition spd="med">
    <p:split orient="vert" dir="i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8170"/>
                                        </p:tgtEl>
                                        <p:attrNameLst>
                                          <p:attrName>style.visibility</p:attrName>
                                        </p:attrNameLst>
                                      </p:cBhvr>
                                      <p:to>
                                        <p:strVal val="visible"/>
                                      </p:to>
                                    </p:set>
                                    <p:anim to="" calcmode="lin" valueType="num">
                                      <p:cBhvr>
                                        <p:cTn id="7" dur="1" fill="hold"/>
                                        <p:tgtEl>
                                          <p:spTgt spid="48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flowe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1044575"/>
            <a:ext cx="28575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flower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15150" y="1101725"/>
            <a:ext cx="228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FD1BB3F-B881-479D-92FA-28A25A7C8A16}"/>
              </a:ext>
            </a:extLst>
          </p:cNvPr>
          <p:cNvSpPr/>
          <p:nvPr/>
        </p:nvSpPr>
        <p:spPr>
          <a:xfrm>
            <a:off x="914400" y="2819400"/>
            <a:ext cx="5867400" cy="1990130"/>
          </a:xfrm>
          <a:prstGeom prst="rect">
            <a:avLst/>
          </a:prstGeom>
          <a:noFill/>
        </p:spPr>
        <p:txBody>
          <a:bodyPr wrap="none">
            <a:prstTxWarp prst="textDoubleWave1">
              <a:avLst/>
            </a:prstTxWarp>
            <a:spAutoFit/>
          </a:bodyPr>
          <a:lstStyle/>
          <a:p>
            <a:pPr algn="ctr" eaLnBrk="1" hangingPunct="1">
              <a:spcBef>
                <a:spcPct val="50000"/>
              </a:spcBef>
              <a:defRPr/>
            </a:pPr>
            <a:r>
              <a:rPr lang="en-US" sz="54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Tài</a:t>
            </a:r>
            <a:r>
              <a:rPr lang="en-US" sz="54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nguyên</a:t>
            </a:r>
            <a:r>
              <a:rPr lang="en-US" sz="54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thiên</a:t>
            </a:r>
            <a:r>
              <a:rPr lang="en-US" sz="54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nhiên</a:t>
            </a:r>
            <a:endParaRPr lang="en-US" sz="54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577434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ext Box 5"/>
          <p:cNvSpPr txBox="1">
            <a:spLocks noChangeArrowheads="1"/>
          </p:cNvSpPr>
          <p:nvPr/>
        </p:nvSpPr>
        <p:spPr bwMode="auto">
          <a:xfrm>
            <a:off x="762000" y="1676400"/>
            <a:ext cx="434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Môi trường là gì ?</a:t>
            </a:r>
          </a:p>
        </p:txBody>
      </p:sp>
      <p:sp>
        <p:nvSpPr>
          <p:cNvPr id="26635" name="Text Box 11"/>
          <p:cNvSpPr txBox="1">
            <a:spLocks noChangeArrowheads="1"/>
          </p:cNvSpPr>
          <p:nvPr/>
        </p:nvSpPr>
        <p:spPr bwMode="auto">
          <a:xfrm>
            <a:off x="5638800" y="2743200"/>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002060"/>
                </a:solidFill>
                <a:latin typeface="Times New Roman" panose="02020603050405020304" pitchFamily="18" charset="0"/>
                <a:cs typeface="Times New Roman" panose="02020603050405020304" pitchFamily="18" charset="0"/>
              </a:rPr>
              <a:t>Rừng, núi</a:t>
            </a:r>
          </a:p>
        </p:txBody>
      </p:sp>
      <p:sp>
        <p:nvSpPr>
          <p:cNvPr id="26636" name="Text Box 12"/>
          <p:cNvSpPr txBox="1">
            <a:spLocks noChangeArrowheads="1"/>
          </p:cNvSpPr>
          <p:nvPr/>
        </p:nvSpPr>
        <p:spPr bwMode="auto">
          <a:xfrm>
            <a:off x="5638800" y="51054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002060"/>
                </a:solidFill>
                <a:latin typeface="Times New Roman" panose="02020603050405020304" pitchFamily="18" charset="0"/>
                <a:cs typeface="Times New Roman" panose="02020603050405020304" pitchFamily="18" charset="0"/>
              </a:rPr>
              <a:t>Sông, biển</a:t>
            </a:r>
          </a:p>
        </p:txBody>
      </p:sp>
      <p:sp>
        <p:nvSpPr>
          <p:cNvPr id="26637" name="Text Box 13"/>
          <p:cNvSpPr txBox="1">
            <a:spLocks noChangeArrowheads="1"/>
          </p:cNvSpPr>
          <p:nvPr/>
        </p:nvSpPr>
        <p:spPr bwMode="auto">
          <a:xfrm>
            <a:off x="5638800" y="4510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002060"/>
                </a:solidFill>
                <a:latin typeface="Times New Roman" panose="02020603050405020304" pitchFamily="18" charset="0"/>
                <a:cs typeface="Times New Roman" panose="02020603050405020304" pitchFamily="18" charset="0"/>
              </a:rPr>
              <a:t>Làng quê</a:t>
            </a:r>
          </a:p>
        </p:txBody>
      </p:sp>
      <p:sp>
        <p:nvSpPr>
          <p:cNvPr id="26638" name="Text Box 14"/>
          <p:cNvSpPr txBox="1">
            <a:spLocks noChangeArrowheads="1"/>
          </p:cNvSpPr>
          <p:nvPr/>
        </p:nvSpPr>
        <p:spPr bwMode="auto">
          <a:xfrm>
            <a:off x="5638800" y="3367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002060"/>
                </a:solidFill>
                <a:latin typeface="Times New Roman" panose="02020603050405020304" pitchFamily="18" charset="0"/>
                <a:cs typeface="Times New Roman" panose="02020603050405020304" pitchFamily="18" charset="0"/>
              </a:rPr>
              <a:t>Đô thị</a:t>
            </a:r>
          </a:p>
        </p:txBody>
      </p:sp>
      <p:sp>
        <p:nvSpPr>
          <p:cNvPr id="26639" name="Text Box 15"/>
          <p:cNvSpPr txBox="1">
            <a:spLocks noChangeArrowheads="1"/>
          </p:cNvSpPr>
          <p:nvPr/>
        </p:nvSpPr>
        <p:spPr bwMode="auto">
          <a:xfrm>
            <a:off x="5638800" y="3900488"/>
            <a:ext cx="2209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002060"/>
                </a:solidFill>
                <a:latin typeface="Times New Roman" panose="02020603050405020304" pitchFamily="18" charset="0"/>
                <a:cs typeface="Times New Roman" panose="02020603050405020304" pitchFamily="18" charset="0"/>
              </a:rPr>
              <a:t>Trường học</a:t>
            </a:r>
          </a:p>
        </p:txBody>
      </p:sp>
      <p:sp>
        <p:nvSpPr>
          <p:cNvPr id="26640" name="Text Box 16"/>
          <p:cNvSpPr txBox="1">
            <a:spLocks noChangeArrowheads="1"/>
          </p:cNvSpPr>
          <p:nvPr/>
        </p:nvSpPr>
        <p:spPr bwMode="auto">
          <a:xfrm>
            <a:off x="5672138" y="5715000"/>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002060"/>
                </a:solidFill>
                <a:latin typeface="Times New Roman" panose="02020603050405020304" pitchFamily="18" charset="0"/>
                <a:cs typeface="Times New Roman" panose="02020603050405020304" pitchFamily="18" charset="0"/>
              </a:rPr>
              <a:t>Công viên</a:t>
            </a:r>
          </a:p>
        </p:txBody>
      </p:sp>
      <p:sp>
        <p:nvSpPr>
          <p:cNvPr id="26641" name="Text Box 17"/>
          <p:cNvSpPr txBox="1">
            <a:spLocks noChangeArrowheads="1"/>
          </p:cNvSpPr>
          <p:nvPr/>
        </p:nvSpPr>
        <p:spPr bwMode="auto">
          <a:xfrm>
            <a:off x="914400" y="3367088"/>
            <a:ext cx="3505200" cy="51911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Môi trường tự nhiên</a:t>
            </a:r>
          </a:p>
        </p:txBody>
      </p:sp>
      <p:sp>
        <p:nvSpPr>
          <p:cNvPr id="26642" name="Text Box 18"/>
          <p:cNvSpPr txBox="1">
            <a:spLocks noChangeArrowheads="1"/>
          </p:cNvSpPr>
          <p:nvPr/>
        </p:nvSpPr>
        <p:spPr bwMode="auto">
          <a:xfrm>
            <a:off x="914400" y="4800600"/>
            <a:ext cx="3505200" cy="5191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Môi trường nhân tạo</a:t>
            </a:r>
          </a:p>
        </p:txBody>
      </p:sp>
      <p:sp>
        <p:nvSpPr>
          <p:cNvPr id="26645" name="Line 21"/>
          <p:cNvSpPr>
            <a:spLocks noChangeShapeType="1"/>
          </p:cNvSpPr>
          <p:nvPr/>
        </p:nvSpPr>
        <p:spPr bwMode="auto">
          <a:xfrm flipV="1">
            <a:off x="4419600" y="2971800"/>
            <a:ext cx="1371600" cy="533400"/>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46" name="Line 22"/>
          <p:cNvSpPr>
            <a:spLocks noChangeShapeType="1"/>
          </p:cNvSpPr>
          <p:nvPr/>
        </p:nvSpPr>
        <p:spPr bwMode="auto">
          <a:xfrm>
            <a:off x="4419600" y="3581400"/>
            <a:ext cx="1295400" cy="1752600"/>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47" name="Line 23"/>
          <p:cNvSpPr>
            <a:spLocks noChangeShapeType="1"/>
          </p:cNvSpPr>
          <p:nvPr/>
        </p:nvSpPr>
        <p:spPr bwMode="auto">
          <a:xfrm flipV="1">
            <a:off x="4572000" y="4191000"/>
            <a:ext cx="1219200" cy="838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48" name="Line 24"/>
          <p:cNvSpPr>
            <a:spLocks noChangeShapeType="1"/>
          </p:cNvSpPr>
          <p:nvPr/>
        </p:nvSpPr>
        <p:spPr bwMode="auto">
          <a:xfrm>
            <a:off x="4495800" y="5029200"/>
            <a:ext cx="1219200" cy="914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49" name="Line 25"/>
          <p:cNvSpPr>
            <a:spLocks noChangeShapeType="1"/>
          </p:cNvSpPr>
          <p:nvPr/>
        </p:nvSpPr>
        <p:spPr bwMode="auto">
          <a:xfrm flipV="1">
            <a:off x="4572000" y="3581400"/>
            <a:ext cx="1143000" cy="14478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50" name="Line 26"/>
          <p:cNvSpPr>
            <a:spLocks noChangeShapeType="1"/>
          </p:cNvSpPr>
          <p:nvPr/>
        </p:nvSpPr>
        <p:spPr bwMode="auto">
          <a:xfrm flipV="1">
            <a:off x="4481513" y="4724400"/>
            <a:ext cx="1219200" cy="3048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113" name="TextBox 1"/>
          <p:cNvSpPr txBox="1">
            <a:spLocks noChangeArrowheads="1"/>
          </p:cNvSpPr>
          <p:nvPr/>
        </p:nvSpPr>
        <p:spPr bwMode="auto">
          <a:xfrm>
            <a:off x="1981200" y="152400"/>
            <a:ext cx="624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endParaRPr lang="en-US" altLang="en-US" sz="2400">
              <a:solidFill>
                <a:srgbClr val="00206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Khoa học</a:t>
            </a:r>
          </a:p>
        </p:txBody>
      </p:sp>
    </p:spTree>
    <p:extLst>
      <p:ext uri="{BB962C8B-B14F-4D97-AF65-F5344CB8AC3E}">
        <p14:creationId xmlns:p14="http://schemas.microsoft.com/office/powerpoint/2010/main" val="1470768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blinds(horizontal)">
                                      <p:cBhvr>
                                        <p:cTn id="7" dur="500"/>
                                        <p:tgtEl>
                                          <p:spTgt spid="26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6629"/>
                                        </p:tgtEl>
                                      </p:cBhvr>
                                    </p:animEffect>
                                    <p:set>
                                      <p:cBhvr>
                                        <p:cTn id="12" dur="1" fill="hold">
                                          <p:stCondLst>
                                            <p:cond delay="499"/>
                                          </p:stCondLst>
                                        </p:cTn>
                                        <p:tgtEl>
                                          <p:spTgt spid="2662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26641"/>
                                        </p:tgtEl>
                                        <p:attrNameLst>
                                          <p:attrName>style.visibility</p:attrName>
                                        </p:attrNameLst>
                                      </p:cBhvr>
                                      <p:to>
                                        <p:strVal val="visible"/>
                                      </p:to>
                                    </p:set>
                                    <p:animEffect transition="in" filter="box(in)">
                                      <p:cBhvr>
                                        <p:cTn id="15" dur="500"/>
                                        <p:tgtEl>
                                          <p:spTgt spid="2664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6642"/>
                                        </p:tgtEl>
                                        <p:attrNameLst>
                                          <p:attrName>style.visibility</p:attrName>
                                        </p:attrNameLst>
                                      </p:cBhvr>
                                      <p:to>
                                        <p:strVal val="visible"/>
                                      </p:to>
                                    </p:set>
                                    <p:animEffect transition="in" filter="box(in)">
                                      <p:cBhvr>
                                        <p:cTn id="18" dur="500"/>
                                        <p:tgtEl>
                                          <p:spTgt spid="26642"/>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6638"/>
                                        </p:tgtEl>
                                        <p:attrNameLst>
                                          <p:attrName>style.visibility</p:attrName>
                                        </p:attrNameLst>
                                      </p:cBhvr>
                                      <p:to>
                                        <p:strVal val="visible"/>
                                      </p:to>
                                    </p:set>
                                    <p:animEffect transition="in" filter="box(in)">
                                      <p:cBhvr>
                                        <p:cTn id="21" dur="500"/>
                                        <p:tgtEl>
                                          <p:spTgt spid="2663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6639"/>
                                        </p:tgtEl>
                                        <p:attrNameLst>
                                          <p:attrName>style.visibility</p:attrName>
                                        </p:attrNameLst>
                                      </p:cBhvr>
                                      <p:to>
                                        <p:strVal val="visible"/>
                                      </p:to>
                                    </p:set>
                                    <p:animEffect transition="in" filter="box(in)">
                                      <p:cBhvr>
                                        <p:cTn id="24" dur="500"/>
                                        <p:tgtEl>
                                          <p:spTgt spid="26639"/>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6637"/>
                                        </p:tgtEl>
                                        <p:attrNameLst>
                                          <p:attrName>style.visibility</p:attrName>
                                        </p:attrNameLst>
                                      </p:cBhvr>
                                      <p:to>
                                        <p:strVal val="visible"/>
                                      </p:to>
                                    </p:set>
                                    <p:animEffect transition="in" filter="box(in)">
                                      <p:cBhvr>
                                        <p:cTn id="27" dur="500"/>
                                        <p:tgtEl>
                                          <p:spTgt spid="26637"/>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6636"/>
                                        </p:tgtEl>
                                        <p:attrNameLst>
                                          <p:attrName>style.visibility</p:attrName>
                                        </p:attrNameLst>
                                      </p:cBhvr>
                                      <p:to>
                                        <p:strVal val="visible"/>
                                      </p:to>
                                    </p:set>
                                    <p:animEffect transition="in" filter="box(in)">
                                      <p:cBhvr>
                                        <p:cTn id="30" dur="500"/>
                                        <p:tgtEl>
                                          <p:spTgt spid="26636"/>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6640"/>
                                        </p:tgtEl>
                                        <p:attrNameLst>
                                          <p:attrName>style.visibility</p:attrName>
                                        </p:attrNameLst>
                                      </p:cBhvr>
                                      <p:to>
                                        <p:strVal val="visible"/>
                                      </p:to>
                                    </p:set>
                                    <p:animEffect transition="in" filter="box(in)">
                                      <p:cBhvr>
                                        <p:cTn id="33" dur="500"/>
                                        <p:tgtEl>
                                          <p:spTgt spid="26640"/>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6635"/>
                                        </p:tgtEl>
                                        <p:attrNameLst>
                                          <p:attrName>style.visibility</p:attrName>
                                        </p:attrNameLst>
                                      </p:cBhvr>
                                      <p:to>
                                        <p:strVal val="visible"/>
                                      </p:to>
                                    </p:set>
                                    <p:animEffect transition="in" filter="box(in)">
                                      <p:cBhvr>
                                        <p:cTn id="36" dur="500"/>
                                        <p:tgtEl>
                                          <p:spTgt spid="2663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26645"/>
                                        </p:tgtEl>
                                        <p:attrNameLst>
                                          <p:attrName>style.visibility</p:attrName>
                                        </p:attrNameLst>
                                      </p:cBhvr>
                                      <p:to>
                                        <p:strVal val="visible"/>
                                      </p:to>
                                    </p:set>
                                    <p:animEffect transition="in" filter="box(in)">
                                      <p:cBhvr>
                                        <p:cTn id="41" dur="500"/>
                                        <p:tgtEl>
                                          <p:spTgt spid="266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26646"/>
                                        </p:tgtEl>
                                        <p:attrNameLst>
                                          <p:attrName>style.visibility</p:attrName>
                                        </p:attrNameLst>
                                      </p:cBhvr>
                                      <p:to>
                                        <p:strVal val="visible"/>
                                      </p:to>
                                    </p:set>
                                    <p:animEffect transition="in" filter="blinds(horizontal)">
                                      <p:cBhvr>
                                        <p:cTn id="46" dur="500"/>
                                        <p:tgtEl>
                                          <p:spTgt spid="2664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26649"/>
                                        </p:tgtEl>
                                        <p:attrNameLst>
                                          <p:attrName>style.visibility</p:attrName>
                                        </p:attrNameLst>
                                      </p:cBhvr>
                                      <p:to>
                                        <p:strVal val="visible"/>
                                      </p:to>
                                    </p:set>
                                    <p:animEffect transition="in" filter="blinds(horizontal)">
                                      <p:cBhvr>
                                        <p:cTn id="51" dur="500"/>
                                        <p:tgtEl>
                                          <p:spTgt spid="2664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nodeType="clickEffect">
                                  <p:stCondLst>
                                    <p:cond delay="0"/>
                                  </p:stCondLst>
                                  <p:childTnLst>
                                    <p:set>
                                      <p:cBhvr>
                                        <p:cTn id="55" dur="1" fill="hold">
                                          <p:stCondLst>
                                            <p:cond delay="0"/>
                                          </p:stCondLst>
                                        </p:cTn>
                                        <p:tgtEl>
                                          <p:spTgt spid="26647"/>
                                        </p:tgtEl>
                                        <p:attrNameLst>
                                          <p:attrName>style.visibility</p:attrName>
                                        </p:attrNameLst>
                                      </p:cBhvr>
                                      <p:to>
                                        <p:strVal val="visible"/>
                                      </p:to>
                                    </p:set>
                                    <p:animEffect transition="in" filter="box(in)">
                                      <p:cBhvr>
                                        <p:cTn id="56" dur="500"/>
                                        <p:tgtEl>
                                          <p:spTgt spid="2664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nodeType="clickEffect">
                                  <p:stCondLst>
                                    <p:cond delay="0"/>
                                  </p:stCondLst>
                                  <p:childTnLst>
                                    <p:set>
                                      <p:cBhvr>
                                        <p:cTn id="60" dur="1" fill="hold">
                                          <p:stCondLst>
                                            <p:cond delay="0"/>
                                          </p:stCondLst>
                                        </p:cTn>
                                        <p:tgtEl>
                                          <p:spTgt spid="26650"/>
                                        </p:tgtEl>
                                        <p:attrNameLst>
                                          <p:attrName>style.visibility</p:attrName>
                                        </p:attrNameLst>
                                      </p:cBhvr>
                                      <p:to>
                                        <p:strVal val="visible"/>
                                      </p:to>
                                    </p:set>
                                    <p:animEffect transition="in" filter="box(in)">
                                      <p:cBhvr>
                                        <p:cTn id="61" dur="500"/>
                                        <p:tgtEl>
                                          <p:spTgt spid="2665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nodeType="clickEffect">
                                  <p:stCondLst>
                                    <p:cond delay="0"/>
                                  </p:stCondLst>
                                  <p:childTnLst>
                                    <p:set>
                                      <p:cBhvr>
                                        <p:cTn id="65" dur="1" fill="hold">
                                          <p:stCondLst>
                                            <p:cond delay="0"/>
                                          </p:stCondLst>
                                        </p:cTn>
                                        <p:tgtEl>
                                          <p:spTgt spid="26648"/>
                                        </p:tgtEl>
                                        <p:attrNameLst>
                                          <p:attrName>style.visibility</p:attrName>
                                        </p:attrNameLst>
                                      </p:cBhvr>
                                      <p:to>
                                        <p:strVal val="visible"/>
                                      </p:to>
                                    </p:set>
                                    <p:animEffect transition="in" filter="box(in)">
                                      <p:cBhvr>
                                        <p:cTn id="66" dur="500"/>
                                        <p:tgtEl>
                                          <p:spTgt spid="26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29" grpId="1"/>
      <p:bldP spid="26635" grpId="0"/>
      <p:bldP spid="26636" grpId="0"/>
      <p:bldP spid="26637" grpId="0"/>
      <p:bldP spid="26638" grpId="0"/>
      <p:bldP spid="26639" grpId="0"/>
      <p:bldP spid="26640" grpId="0"/>
      <p:bldP spid="26641" grpId="0" animBg="1"/>
      <p:bldP spid="266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a:extLst>
              <a:ext uri="{FF2B5EF4-FFF2-40B4-BE49-F238E27FC236}">
                <a16:creationId xmlns:a16="http://schemas.microsoft.com/office/drawing/2014/main" id="{39C1AECA-4552-49C1-A5FF-351DD7F639C0}"/>
              </a:ext>
            </a:extLst>
          </p:cNvPr>
          <p:cNvSpPr>
            <a:spLocks noGrp="1" noChangeArrowheads="1"/>
          </p:cNvSpPr>
          <p:nvPr>
            <p:ph type="title"/>
          </p:nvPr>
        </p:nvSpPr>
        <p:spPr>
          <a:xfrm>
            <a:off x="457200" y="304800"/>
            <a:ext cx="8229600" cy="1524000"/>
          </a:xfrm>
        </p:spPr>
        <p:txBody>
          <a:bodyPr rtlCol="0">
            <a:normAutofit fontScale="90000"/>
          </a:bodyPr>
          <a:lstStyle/>
          <a:p>
            <a:pPr algn="just" eaLnBrk="1" fontAlgn="auto" hangingPunct="1">
              <a:spcAft>
                <a:spcPts val="0"/>
              </a:spcAft>
              <a:defRPr/>
            </a:pP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sẵn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(VD: </a:t>
            </a:r>
            <a:r>
              <a:rPr lang="en-US" sz="2800" dirty="0" err="1">
                <a:solidFill>
                  <a:srgbClr val="FF0000"/>
                </a:solidFill>
                <a:latin typeface="Times New Roman" panose="02020603050405020304" pitchFamily="18" charset="0"/>
                <a:cs typeface="Times New Roman" panose="02020603050405020304" pitchFamily="18" charset="0"/>
              </a:rPr>
              <a:t>khoáng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biển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43015" name="Rectangle 7"/>
          <p:cNvSpPr>
            <a:spLocks noChangeArrowheads="1"/>
          </p:cNvSpPr>
          <p:nvPr/>
        </p:nvSpPr>
        <p:spPr bwMode="auto">
          <a:xfrm>
            <a:off x="4573588" y="2057400"/>
            <a:ext cx="4164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dầu mỏ, sắt, vàng, thiếc, than,…</a:t>
            </a:r>
          </a:p>
        </p:txBody>
      </p:sp>
      <p:sp>
        <p:nvSpPr>
          <p:cNvPr id="43016" name="Rectangle 8"/>
          <p:cNvSpPr>
            <a:spLocks noChangeArrowheads="1"/>
          </p:cNvSpPr>
          <p:nvPr/>
        </p:nvSpPr>
        <p:spPr bwMode="auto">
          <a:xfrm>
            <a:off x="2387600" y="3048000"/>
            <a:ext cx="619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i="1" u="sng">
                <a:solidFill>
                  <a:srgbClr val="002060"/>
                </a:solidFill>
                <a:latin typeface="Times New Roman" panose="02020603050405020304" pitchFamily="18" charset="0"/>
                <a:cs typeface="Times New Roman" panose="02020603050405020304" pitchFamily="18" charset="0"/>
              </a:rPr>
              <a:t>Động vật</a:t>
            </a:r>
            <a:r>
              <a:rPr lang="en-US" altLang="en-US" sz="2400">
                <a:solidFill>
                  <a:srgbClr val="002060"/>
                </a:solidFill>
                <a:latin typeface="Times New Roman" panose="02020603050405020304" pitchFamily="18" charset="0"/>
                <a:cs typeface="Times New Roman" panose="02020603050405020304" pitchFamily="18" charset="0"/>
              </a:rPr>
              <a:t>:  voi, tê giác, hổ, bò rừng, báo, hươu…</a:t>
            </a:r>
          </a:p>
        </p:txBody>
      </p:sp>
      <p:sp>
        <p:nvSpPr>
          <p:cNvPr id="43017" name="Rectangle 9"/>
          <p:cNvSpPr>
            <a:spLocks noChangeArrowheads="1"/>
          </p:cNvSpPr>
          <p:nvPr/>
        </p:nvSpPr>
        <p:spPr bwMode="auto">
          <a:xfrm>
            <a:off x="2438400" y="3581400"/>
            <a:ext cx="603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i="1" u="sng">
                <a:solidFill>
                  <a:srgbClr val="002060"/>
                </a:solidFill>
                <a:latin typeface="Times New Roman" panose="02020603050405020304" pitchFamily="18" charset="0"/>
                <a:cs typeface="Times New Roman" panose="02020603050405020304" pitchFamily="18" charset="0"/>
              </a:rPr>
              <a:t>Thực vật</a:t>
            </a:r>
            <a:r>
              <a:rPr lang="en-US" altLang="en-US" sz="2400">
                <a:solidFill>
                  <a:srgbClr val="002060"/>
                </a:solidFill>
                <a:latin typeface="Times New Roman" panose="02020603050405020304" pitchFamily="18" charset="0"/>
                <a:cs typeface="Times New Roman" panose="02020603050405020304" pitchFamily="18" charset="0"/>
              </a:rPr>
              <a:t>: Đinh, lim, sến, táu, cẩm lai, lát hoa…</a:t>
            </a:r>
          </a:p>
        </p:txBody>
      </p:sp>
      <p:sp>
        <p:nvSpPr>
          <p:cNvPr id="43018" name="Rectangle 10"/>
          <p:cNvSpPr>
            <a:spLocks noChangeArrowheads="1"/>
          </p:cNvSpPr>
          <p:nvPr/>
        </p:nvSpPr>
        <p:spPr bwMode="auto">
          <a:xfrm>
            <a:off x="2133600" y="2057400"/>
            <a:ext cx="2220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400">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Khoáng sản</a:t>
            </a:r>
            <a:r>
              <a:rPr lang="en-US" altLang="en-US" sz="2400">
                <a:solidFill>
                  <a:srgbClr val="FF0000"/>
                </a:solidFill>
                <a:latin typeface="Times New Roman" panose="02020603050405020304" pitchFamily="18" charset="0"/>
                <a:cs typeface="Times New Roman" panose="02020603050405020304" pitchFamily="18" charset="0"/>
              </a:rPr>
              <a:t>:</a:t>
            </a:r>
          </a:p>
        </p:txBody>
      </p:sp>
      <p:sp>
        <p:nvSpPr>
          <p:cNvPr id="43019" name="Rectangle 11"/>
          <p:cNvSpPr>
            <a:spLocks noChangeArrowheads="1"/>
          </p:cNvSpPr>
          <p:nvPr/>
        </p:nvSpPr>
        <p:spPr bwMode="auto">
          <a:xfrm>
            <a:off x="2286000" y="2590800"/>
            <a:ext cx="132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2. Rừng:</a:t>
            </a:r>
          </a:p>
        </p:txBody>
      </p:sp>
      <p:sp>
        <p:nvSpPr>
          <p:cNvPr id="43020" name="Rectangle 12"/>
          <p:cNvSpPr>
            <a:spLocks noChangeArrowheads="1"/>
          </p:cNvSpPr>
          <p:nvPr/>
        </p:nvSpPr>
        <p:spPr bwMode="auto">
          <a:xfrm>
            <a:off x="2209800" y="4114800"/>
            <a:ext cx="163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3. Đất đai: </a:t>
            </a:r>
          </a:p>
        </p:txBody>
      </p:sp>
      <p:sp>
        <p:nvSpPr>
          <p:cNvPr id="43021" name="Rectangle 13"/>
          <p:cNvSpPr>
            <a:spLocks noChangeArrowheads="1"/>
          </p:cNvSpPr>
          <p:nvPr/>
        </p:nvSpPr>
        <p:spPr bwMode="auto">
          <a:xfrm>
            <a:off x="3810000" y="4114800"/>
            <a:ext cx="473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màu mỡ (đất phù sa, đất đỏ bazan…)</a:t>
            </a:r>
          </a:p>
        </p:txBody>
      </p:sp>
      <p:sp>
        <p:nvSpPr>
          <p:cNvPr id="43022" name="Rectangle 14"/>
          <p:cNvSpPr>
            <a:spLocks noChangeArrowheads="1"/>
          </p:cNvSpPr>
          <p:nvPr/>
        </p:nvSpPr>
        <p:spPr bwMode="auto">
          <a:xfrm>
            <a:off x="2276475" y="4652963"/>
            <a:ext cx="128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4. Biển:</a:t>
            </a:r>
          </a:p>
        </p:txBody>
      </p:sp>
      <p:sp>
        <p:nvSpPr>
          <p:cNvPr id="43023" name="Rectangle 15"/>
          <p:cNvSpPr>
            <a:spLocks noChangeArrowheads="1"/>
          </p:cNvSpPr>
          <p:nvPr/>
        </p:nvSpPr>
        <p:spPr bwMode="auto">
          <a:xfrm>
            <a:off x="3581400" y="4648200"/>
            <a:ext cx="4610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rộng lớn, phong cảnh đẹp, có nhiều </a:t>
            </a:r>
          </a:p>
          <a:p>
            <a:pP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hải sản quý…</a:t>
            </a:r>
          </a:p>
        </p:txBody>
      </p:sp>
      <p:sp>
        <p:nvSpPr>
          <p:cNvPr id="43024" name="Rectangle 16"/>
          <p:cNvSpPr>
            <a:spLocks noChangeArrowheads="1"/>
          </p:cNvSpPr>
          <p:nvPr/>
        </p:nvSpPr>
        <p:spPr bwMode="auto">
          <a:xfrm>
            <a:off x="2209800" y="5562600"/>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5. Không khí, ánh sáng, nước dồi dào…</a:t>
            </a:r>
          </a:p>
        </p:txBody>
      </p:sp>
      <p:sp>
        <p:nvSpPr>
          <p:cNvPr id="43025" name="Rectangle 17"/>
          <p:cNvSpPr>
            <a:spLocks noChangeArrowheads="1"/>
          </p:cNvSpPr>
          <p:nvPr/>
        </p:nvSpPr>
        <p:spPr bwMode="auto">
          <a:xfrm>
            <a:off x="381000" y="3306763"/>
            <a:ext cx="1295400" cy="1570037"/>
          </a:xfrm>
          <a:prstGeom prst="rect">
            <a:avLst/>
          </a:prstGeom>
          <a:noFill/>
          <a:ln w="28575" cap="sq">
            <a:solidFill>
              <a:srgbClr val="00206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Tài </a:t>
            </a:r>
          </a:p>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nguyên</a:t>
            </a:r>
          </a:p>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nhiên</a:t>
            </a:r>
          </a:p>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nhiên </a:t>
            </a:r>
          </a:p>
        </p:txBody>
      </p:sp>
      <p:sp>
        <p:nvSpPr>
          <p:cNvPr id="43042" name="Rectangle 34"/>
          <p:cNvSpPr>
            <a:spLocks noChangeArrowheads="1"/>
          </p:cNvSpPr>
          <p:nvPr/>
        </p:nvSpPr>
        <p:spPr bwMode="auto">
          <a:xfrm>
            <a:off x="457200" y="4572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1">
                <a:solidFill>
                  <a:srgbClr val="002060"/>
                </a:solidFill>
                <a:latin typeface="Times New Roman" panose="02020603050405020304" pitchFamily="18" charset="0"/>
                <a:cs typeface="Times New Roman" panose="02020603050405020304" pitchFamily="18" charset="0"/>
              </a:rPr>
              <a:t>Tài nguyên thiên nhiên là những của cải có sẵn trong môi trường tự nhiên. Con người khai thác, sử dụng chúng cho lợi ích của bản thân và cộng đồng.</a:t>
            </a:r>
          </a:p>
        </p:txBody>
      </p:sp>
      <p:sp>
        <p:nvSpPr>
          <p:cNvPr id="20" name="Left Brace 19">
            <a:extLst>
              <a:ext uri="{FF2B5EF4-FFF2-40B4-BE49-F238E27FC236}">
                <a16:creationId xmlns:a16="http://schemas.microsoft.com/office/drawing/2014/main" id="{C3A28108-A104-4A67-9474-0A071F9B07AD}"/>
              </a:ext>
            </a:extLst>
          </p:cNvPr>
          <p:cNvSpPr/>
          <p:nvPr/>
        </p:nvSpPr>
        <p:spPr>
          <a:xfrm>
            <a:off x="1676400" y="2362200"/>
            <a:ext cx="685800" cy="3505200"/>
          </a:xfrm>
          <a:prstGeom prst="lef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50000"/>
              </a:spcBef>
              <a:defRPr/>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9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box(in)">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3018"/>
                                        </p:tgtEl>
                                        <p:attrNameLst>
                                          <p:attrName>style.visibility</p:attrName>
                                        </p:attrNameLst>
                                      </p:cBhvr>
                                      <p:to>
                                        <p:strVal val="visible"/>
                                      </p:to>
                                    </p:set>
                                    <p:animEffect transition="in" filter="box(in)">
                                      <p:cBhvr>
                                        <p:cTn id="12" dur="500"/>
                                        <p:tgtEl>
                                          <p:spTgt spid="430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3015"/>
                                        </p:tgtEl>
                                        <p:attrNameLst>
                                          <p:attrName>style.visibility</p:attrName>
                                        </p:attrNameLst>
                                      </p:cBhvr>
                                      <p:to>
                                        <p:strVal val="visible"/>
                                      </p:to>
                                    </p:set>
                                    <p:animEffect transition="in" filter="box(in)">
                                      <p:cBhvr>
                                        <p:cTn id="17" dur="500"/>
                                        <p:tgtEl>
                                          <p:spTgt spid="43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3019"/>
                                        </p:tgtEl>
                                        <p:attrNameLst>
                                          <p:attrName>style.visibility</p:attrName>
                                        </p:attrNameLst>
                                      </p:cBhvr>
                                      <p:to>
                                        <p:strVal val="visible"/>
                                      </p:to>
                                    </p:set>
                                    <p:animEffect transition="in" filter="box(in)">
                                      <p:cBhvr>
                                        <p:cTn id="22" dur="500"/>
                                        <p:tgtEl>
                                          <p:spTgt spid="43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3016"/>
                                        </p:tgtEl>
                                        <p:attrNameLst>
                                          <p:attrName>style.visibility</p:attrName>
                                        </p:attrNameLst>
                                      </p:cBhvr>
                                      <p:to>
                                        <p:strVal val="visible"/>
                                      </p:to>
                                    </p:set>
                                    <p:animEffect transition="in" filter="box(in)">
                                      <p:cBhvr>
                                        <p:cTn id="27" dur="500"/>
                                        <p:tgtEl>
                                          <p:spTgt spid="430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3017"/>
                                        </p:tgtEl>
                                        <p:attrNameLst>
                                          <p:attrName>style.visibility</p:attrName>
                                        </p:attrNameLst>
                                      </p:cBhvr>
                                      <p:to>
                                        <p:strVal val="visible"/>
                                      </p:to>
                                    </p:set>
                                    <p:animEffect transition="in" filter="box(in)">
                                      <p:cBhvr>
                                        <p:cTn id="32" dur="500"/>
                                        <p:tgtEl>
                                          <p:spTgt spid="430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3020"/>
                                        </p:tgtEl>
                                        <p:attrNameLst>
                                          <p:attrName>style.visibility</p:attrName>
                                        </p:attrNameLst>
                                      </p:cBhvr>
                                      <p:to>
                                        <p:strVal val="visible"/>
                                      </p:to>
                                    </p:set>
                                    <p:animEffect transition="in" filter="box(in)">
                                      <p:cBhvr>
                                        <p:cTn id="37" dur="500"/>
                                        <p:tgtEl>
                                          <p:spTgt spid="430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3021"/>
                                        </p:tgtEl>
                                        <p:attrNameLst>
                                          <p:attrName>style.visibility</p:attrName>
                                        </p:attrNameLst>
                                      </p:cBhvr>
                                      <p:to>
                                        <p:strVal val="visible"/>
                                      </p:to>
                                    </p:set>
                                    <p:animEffect transition="in" filter="box(in)">
                                      <p:cBhvr>
                                        <p:cTn id="42" dur="500"/>
                                        <p:tgtEl>
                                          <p:spTgt spid="430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3022"/>
                                        </p:tgtEl>
                                        <p:attrNameLst>
                                          <p:attrName>style.visibility</p:attrName>
                                        </p:attrNameLst>
                                      </p:cBhvr>
                                      <p:to>
                                        <p:strVal val="visible"/>
                                      </p:to>
                                    </p:set>
                                    <p:animEffect transition="in" filter="box(in)">
                                      <p:cBhvr>
                                        <p:cTn id="47" dur="500"/>
                                        <p:tgtEl>
                                          <p:spTgt spid="4302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3023"/>
                                        </p:tgtEl>
                                        <p:attrNameLst>
                                          <p:attrName>style.visibility</p:attrName>
                                        </p:attrNameLst>
                                      </p:cBhvr>
                                      <p:to>
                                        <p:strVal val="visible"/>
                                      </p:to>
                                    </p:set>
                                    <p:animEffect transition="in" filter="box(in)">
                                      <p:cBhvr>
                                        <p:cTn id="52" dur="500"/>
                                        <p:tgtEl>
                                          <p:spTgt spid="4302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43024"/>
                                        </p:tgtEl>
                                        <p:attrNameLst>
                                          <p:attrName>style.visibility</p:attrName>
                                        </p:attrNameLst>
                                      </p:cBhvr>
                                      <p:to>
                                        <p:strVal val="visible"/>
                                      </p:to>
                                    </p:set>
                                    <p:animEffect transition="in" filter="box(in)">
                                      <p:cBhvr>
                                        <p:cTn id="57" dur="500"/>
                                        <p:tgtEl>
                                          <p:spTgt spid="4302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xit" presetSubtype="16" fill="hold" grpId="1" nodeType="clickEffect">
                                  <p:stCondLst>
                                    <p:cond delay="0"/>
                                  </p:stCondLst>
                                  <p:childTnLst>
                                    <p:animEffect transition="out" filter="box(in)">
                                      <p:cBhvr>
                                        <p:cTn id="61" dur="500"/>
                                        <p:tgtEl>
                                          <p:spTgt spid="43012"/>
                                        </p:tgtEl>
                                      </p:cBhvr>
                                    </p:animEffect>
                                    <p:set>
                                      <p:cBhvr>
                                        <p:cTn id="62" dur="1" fill="hold">
                                          <p:stCondLst>
                                            <p:cond delay="499"/>
                                          </p:stCondLst>
                                        </p:cTn>
                                        <p:tgtEl>
                                          <p:spTgt spid="43012"/>
                                        </p:tgtEl>
                                        <p:attrNameLst>
                                          <p:attrName>style.visibility</p:attrName>
                                        </p:attrNameLst>
                                      </p:cBhvr>
                                      <p:to>
                                        <p:strVal val="hidden"/>
                                      </p:to>
                                    </p:set>
                                  </p:childTnLst>
                                </p:cTn>
                              </p:par>
                              <p:par>
                                <p:cTn id="63" presetID="4" presetClass="entr" presetSubtype="16"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ox(in)">
                                      <p:cBhvr>
                                        <p:cTn id="65" dur="500"/>
                                        <p:tgtEl>
                                          <p:spTgt spid="20"/>
                                        </p:tgtEl>
                                      </p:cBhvr>
                                    </p:animEffect>
                                  </p:childTnLst>
                                </p:cTn>
                              </p:par>
                              <p:par>
                                <p:cTn id="66" presetID="20" presetClass="entr" presetSubtype="0" fill="hold" grpId="0" nodeType="withEffect">
                                  <p:stCondLst>
                                    <p:cond delay="0"/>
                                  </p:stCondLst>
                                  <p:childTnLst>
                                    <p:set>
                                      <p:cBhvr>
                                        <p:cTn id="67" dur="1" fill="hold">
                                          <p:stCondLst>
                                            <p:cond delay="0"/>
                                          </p:stCondLst>
                                        </p:cTn>
                                        <p:tgtEl>
                                          <p:spTgt spid="43025"/>
                                        </p:tgtEl>
                                        <p:attrNameLst>
                                          <p:attrName>style.visibility</p:attrName>
                                        </p:attrNameLst>
                                      </p:cBhvr>
                                      <p:to>
                                        <p:strVal val="visible"/>
                                      </p:to>
                                    </p:set>
                                    <p:animEffect transition="in" filter="wedge">
                                      <p:cBhvr>
                                        <p:cTn id="68" dur="2000"/>
                                        <p:tgtEl>
                                          <p:spTgt spid="430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0" presetClass="entr" presetSubtype="0" fill="hold" grpId="0" nodeType="clickEffect">
                                  <p:stCondLst>
                                    <p:cond delay="0"/>
                                  </p:stCondLst>
                                  <p:childTnLst>
                                    <p:set>
                                      <p:cBhvr>
                                        <p:cTn id="72" dur="1" fill="hold">
                                          <p:stCondLst>
                                            <p:cond delay="0"/>
                                          </p:stCondLst>
                                        </p:cTn>
                                        <p:tgtEl>
                                          <p:spTgt spid="43042"/>
                                        </p:tgtEl>
                                        <p:attrNameLst>
                                          <p:attrName>style.visibility</p:attrName>
                                        </p:attrNameLst>
                                      </p:cBhvr>
                                      <p:to>
                                        <p:strVal val="visible"/>
                                      </p:to>
                                    </p:set>
                                    <p:animEffect transition="in" filter="wedge">
                                      <p:cBhvr>
                                        <p:cTn id="73" dur="2000"/>
                                        <p:tgtEl>
                                          <p:spTgt spid="43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3012" grpId="1"/>
      <p:bldP spid="43015" grpId="0"/>
      <p:bldP spid="43016" grpId="0"/>
      <p:bldP spid="43017" grpId="0"/>
      <p:bldP spid="43018" grpId="0"/>
      <p:bldP spid="43019" grpId="0"/>
      <p:bldP spid="43020" grpId="0"/>
      <p:bldP spid="43021" grpId="0"/>
      <p:bldP spid="43022" grpId="0"/>
      <p:bldP spid="43023" grpId="0"/>
      <p:bldP spid="43024" grpId="0"/>
      <p:bldP spid="43025" grpId="0" animBg="1"/>
      <p:bldP spid="43042"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4">
            <a:extLst>
              <a:ext uri="{FF2B5EF4-FFF2-40B4-BE49-F238E27FC236}">
                <a16:creationId xmlns:a16="http://schemas.microsoft.com/office/drawing/2014/main" id="{D960C2B4-C42B-4ED3-BEC7-824D8268BF13}"/>
              </a:ext>
            </a:extLst>
          </p:cNvPr>
          <p:cNvPicPr>
            <a:picLocks noChangeAspect="1" noChangeArrowheads="1"/>
          </p:cNvPicPr>
          <p:nvPr/>
        </p:nvPicPr>
        <p:blipFill>
          <a:blip r:embed="rId2">
            <a:lum bright="-18000" contrast="54000"/>
            <a:extLst>
              <a:ext uri="{28A0092B-C50C-407E-A947-70E740481C1C}">
                <a14:useLocalDpi xmlns:a14="http://schemas.microsoft.com/office/drawing/2010/main" val="0"/>
              </a:ext>
            </a:extLst>
          </a:blip>
          <a:srcRect/>
          <a:stretch>
            <a:fillRect/>
          </a:stretch>
        </p:blipFill>
        <p:spPr bwMode="auto">
          <a:xfrm>
            <a:off x="4419600" y="0"/>
            <a:ext cx="464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35">
            <a:hlinkClick r:id="rId3" action="ppaction://hlinksldjump"/>
            <a:extLst>
              <a:ext uri="{FF2B5EF4-FFF2-40B4-BE49-F238E27FC236}">
                <a16:creationId xmlns:a16="http://schemas.microsoft.com/office/drawing/2014/main" id="{DC278F0A-A343-4289-B2F4-A7FBDB8FE575}"/>
              </a:ext>
            </a:extLst>
          </p:cNvPr>
          <p:cNvPicPr>
            <a:picLocks noChangeAspect="1" noChangeArrowheads="1"/>
          </p:cNvPicPr>
          <p:nvPr/>
        </p:nvPicPr>
        <p:blipFill>
          <a:blip r:embed="rId4">
            <a:lum bright="-12000" contrast="54000"/>
            <a:extLst>
              <a:ext uri="{28A0092B-C50C-407E-A947-70E740481C1C}">
                <a14:useLocalDpi xmlns:a14="http://schemas.microsoft.com/office/drawing/2010/main" val="0"/>
              </a:ext>
            </a:extLst>
          </a:blip>
          <a:srcRect/>
          <a:stretch>
            <a:fillRect/>
          </a:stretch>
        </p:blipFill>
        <p:spPr bwMode="auto">
          <a:xfrm>
            <a:off x="0" y="3657600"/>
            <a:ext cx="419100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2" name="Picture 4" descr="36">
            <a:extLst>
              <a:ext uri="{FF2B5EF4-FFF2-40B4-BE49-F238E27FC236}">
                <a16:creationId xmlns:a16="http://schemas.microsoft.com/office/drawing/2014/main" id="{7BE11550-1B89-4FC3-B969-675BB053A988}"/>
              </a:ext>
            </a:extLst>
          </p:cNvPr>
          <p:cNvPicPr>
            <a:picLocks noChangeAspect="1" noChangeArrowheads="1"/>
          </p:cNvPicPr>
          <p:nvPr/>
        </p:nvPicPr>
        <p:blipFill>
          <a:blip r:embed="rId5">
            <a:lum bright="-18000" contrast="54000"/>
            <a:extLst>
              <a:ext uri="{28A0092B-C50C-407E-A947-70E740481C1C}">
                <a14:useLocalDpi xmlns:a14="http://schemas.microsoft.com/office/drawing/2010/main" val="0"/>
              </a:ext>
            </a:extLst>
          </a:blip>
          <a:srcRect/>
          <a:stretch>
            <a:fillRect/>
          </a:stretch>
        </p:blipFill>
        <p:spPr bwMode="auto">
          <a:xfrm>
            <a:off x="4419600" y="3657600"/>
            <a:ext cx="464820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3" name="Picture 5" descr="Picture1">
            <a:extLst>
              <a:ext uri="{FF2B5EF4-FFF2-40B4-BE49-F238E27FC236}">
                <a16:creationId xmlns:a16="http://schemas.microsoft.com/office/drawing/2014/main" id="{5CD37F7E-EAD4-4E78-9C9C-68BEADFF20D7}"/>
              </a:ext>
            </a:extLst>
          </p:cNvPr>
          <p:cNvPicPr>
            <a:picLocks noChangeAspect="1" noChangeArrowheads="1"/>
          </p:cNvPicPr>
          <p:nvPr/>
        </p:nvPicPr>
        <p:blipFill>
          <a:blip r:embed="rId6">
            <a:lum bright="-18000" contrast="54000"/>
            <a:extLst>
              <a:ext uri="{28A0092B-C50C-407E-A947-70E740481C1C}">
                <a14:useLocalDpi xmlns:a14="http://schemas.microsoft.com/office/drawing/2010/main" val="0"/>
              </a:ext>
            </a:extLst>
          </a:blip>
          <a:srcRect/>
          <a:stretch>
            <a:fillRect/>
          </a:stretch>
        </p:blipFill>
        <p:spPr bwMode="auto">
          <a:xfrm>
            <a:off x="0" y="0"/>
            <a:ext cx="4191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a:extLst>
              <a:ext uri="{FF2B5EF4-FFF2-40B4-BE49-F238E27FC236}">
                <a16:creationId xmlns:a16="http://schemas.microsoft.com/office/drawing/2014/main" id="{50A2605E-77F6-4446-B4DA-A988C53A1989}"/>
              </a:ext>
            </a:extLst>
          </p:cNvPr>
          <p:cNvSpPr>
            <a:spLocks noChangeArrowheads="1"/>
          </p:cNvSpPr>
          <p:nvPr/>
        </p:nvSpPr>
        <p:spPr bwMode="auto">
          <a:xfrm>
            <a:off x="1524000" y="3200400"/>
            <a:ext cx="838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a:solidFill>
                  <a:srgbClr val="FF0066"/>
                </a:solidFill>
              </a:rPr>
              <a:t>H1-C</a:t>
            </a:r>
          </a:p>
        </p:txBody>
      </p:sp>
      <p:sp>
        <p:nvSpPr>
          <p:cNvPr id="12295" name="Rectangle 7">
            <a:extLst>
              <a:ext uri="{FF2B5EF4-FFF2-40B4-BE49-F238E27FC236}">
                <a16:creationId xmlns:a16="http://schemas.microsoft.com/office/drawing/2014/main" id="{A05D917E-7E36-416B-B345-B9CC695B10EC}"/>
              </a:ext>
            </a:extLst>
          </p:cNvPr>
          <p:cNvSpPr>
            <a:spLocks noChangeArrowheads="1"/>
          </p:cNvSpPr>
          <p:nvPr/>
        </p:nvSpPr>
        <p:spPr bwMode="auto">
          <a:xfrm>
            <a:off x="6248400" y="3200400"/>
            <a:ext cx="838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a:solidFill>
                  <a:srgbClr val="FF0066"/>
                </a:solidFill>
              </a:rPr>
              <a:t>H2-D</a:t>
            </a:r>
          </a:p>
        </p:txBody>
      </p:sp>
      <p:sp>
        <p:nvSpPr>
          <p:cNvPr id="12296" name="Rectangle 8">
            <a:extLst>
              <a:ext uri="{FF2B5EF4-FFF2-40B4-BE49-F238E27FC236}">
                <a16:creationId xmlns:a16="http://schemas.microsoft.com/office/drawing/2014/main" id="{1BC07109-0E67-407D-956F-02AA9C5AC859}"/>
              </a:ext>
            </a:extLst>
          </p:cNvPr>
          <p:cNvSpPr>
            <a:spLocks noChangeArrowheads="1"/>
          </p:cNvSpPr>
          <p:nvPr/>
        </p:nvSpPr>
        <p:spPr bwMode="auto">
          <a:xfrm>
            <a:off x="2209800" y="6477000"/>
            <a:ext cx="838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a:solidFill>
                  <a:srgbClr val="FF0066"/>
                </a:solidFill>
              </a:rPr>
              <a:t>H3-A</a:t>
            </a:r>
          </a:p>
        </p:txBody>
      </p:sp>
      <p:sp>
        <p:nvSpPr>
          <p:cNvPr id="12297" name="Rectangle 9">
            <a:extLst>
              <a:ext uri="{FF2B5EF4-FFF2-40B4-BE49-F238E27FC236}">
                <a16:creationId xmlns:a16="http://schemas.microsoft.com/office/drawing/2014/main" id="{98B6263C-552D-4F34-9DFB-DB44471A51A3}"/>
              </a:ext>
            </a:extLst>
          </p:cNvPr>
          <p:cNvSpPr>
            <a:spLocks noChangeArrowheads="1"/>
          </p:cNvSpPr>
          <p:nvPr/>
        </p:nvSpPr>
        <p:spPr bwMode="auto">
          <a:xfrm>
            <a:off x="6248400" y="6477000"/>
            <a:ext cx="838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a:solidFill>
                  <a:srgbClr val="FF0066"/>
                </a:solidFill>
              </a:rPr>
              <a:t>H4-B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ppt_x"/>
                                          </p:val>
                                        </p:tav>
                                        <p:tav tm="100000">
                                          <p:val>
                                            <p:strVal val="#ppt_x"/>
                                          </p:val>
                                        </p:tav>
                                      </p:tavLst>
                                    </p:anim>
                                    <p:anim calcmode="lin" valueType="num">
                                      <p:cBhvr additive="base">
                                        <p:cTn id="8"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6"/>
                                        </p:tgtEl>
                                        <p:attrNameLst>
                                          <p:attrName>style.visibility</p:attrName>
                                        </p:attrNameLst>
                                      </p:cBhvr>
                                      <p:to>
                                        <p:strVal val="visible"/>
                                      </p:to>
                                    </p:set>
                                    <p:anim calcmode="lin" valueType="num">
                                      <p:cBhvr additive="base">
                                        <p:cTn id="19" dur="500" fill="hold"/>
                                        <p:tgtEl>
                                          <p:spTgt spid="12296"/>
                                        </p:tgtEl>
                                        <p:attrNameLst>
                                          <p:attrName>ppt_x</p:attrName>
                                        </p:attrNameLst>
                                      </p:cBhvr>
                                      <p:tavLst>
                                        <p:tav tm="0">
                                          <p:val>
                                            <p:strVal val="#ppt_x"/>
                                          </p:val>
                                        </p:tav>
                                        <p:tav tm="100000">
                                          <p:val>
                                            <p:strVal val="#ppt_x"/>
                                          </p:val>
                                        </p:tav>
                                      </p:tavLst>
                                    </p:anim>
                                    <p:anim calcmode="lin" valueType="num">
                                      <p:cBhvr additive="base">
                                        <p:cTn id="20"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7"/>
                                        </p:tgtEl>
                                        <p:attrNameLst>
                                          <p:attrName>style.visibility</p:attrName>
                                        </p:attrNameLst>
                                      </p:cBhvr>
                                      <p:to>
                                        <p:strVal val="visible"/>
                                      </p:to>
                                    </p:set>
                                    <p:anim calcmode="lin" valueType="num">
                                      <p:cBhvr additive="base">
                                        <p:cTn id="25" dur="500" fill="hold"/>
                                        <p:tgtEl>
                                          <p:spTgt spid="12297"/>
                                        </p:tgtEl>
                                        <p:attrNameLst>
                                          <p:attrName>ppt_x</p:attrName>
                                        </p:attrNameLst>
                                      </p:cBhvr>
                                      <p:tavLst>
                                        <p:tav tm="0">
                                          <p:val>
                                            <p:strVal val="#ppt_x"/>
                                          </p:val>
                                        </p:tav>
                                        <p:tav tm="100000">
                                          <p:val>
                                            <p:strVal val="#ppt_x"/>
                                          </p:val>
                                        </p:tav>
                                      </p:tavLst>
                                    </p:anim>
                                    <p:anim calcmode="lin" valueType="num">
                                      <p:cBhvr additive="base">
                                        <p:cTn id="26"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P spid="12296" grpId="0" animBg="1"/>
      <p:bldP spid="1229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p:cNvSpPr>
          <p:nvPr>
            <p:ph idx="1"/>
          </p:nvPr>
        </p:nvSpPr>
        <p:spPr>
          <a:xfrm>
            <a:off x="304800" y="457200"/>
            <a:ext cx="8610600" cy="3276600"/>
          </a:xfrm>
        </p:spPr>
        <p:txBody>
          <a:bodyPr/>
          <a:lstStyle/>
          <a:p>
            <a:pPr marL="65088" indent="0" eaLnBrk="1" hangingPunct="1">
              <a:buFontTx/>
              <a:buNone/>
            </a:pPr>
            <a:endParaRPr lang="en-US" altLang="en-US" sz="2800" b="1" smtClean="0">
              <a:solidFill>
                <a:srgbClr val="0066FF"/>
              </a:solidFill>
              <a:latin typeface="Times New Roman" panose="02020603050405020304" pitchFamily="18" charset="0"/>
            </a:endParaRPr>
          </a:p>
          <a:p>
            <a:pPr marL="65088" indent="0" eaLnBrk="1" hangingPunct="1">
              <a:buFontTx/>
              <a:buNone/>
            </a:pPr>
            <a:endParaRPr lang="en-US" altLang="en-US" sz="2800" b="1" smtClean="0">
              <a:solidFill>
                <a:srgbClr val="0066FF"/>
              </a:solidFill>
              <a:latin typeface="Times New Roman" panose="02020603050405020304" pitchFamily="18" charset="0"/>
            </a:endParaRPr>
          </a:p>
          <a:p>
            <a:pPr marL="65088" indent="0" eaLnBrk="1" hangingPunct="1">
              <a:buFontTx/>
              <a:buNone/>
            </a:pPr>
            <a:r>
              <a:rPr lang="en-US" altLang="en-US" sz="2800" b="1" smtClean="0">
                <a:solidFill>
                  <a:srgbClr val="002060"/>
                </a:solidFill>
                <a:latin typeface="Times New Roman" panose="02020603050405020304" pitchFamily="18" charset="0"/>
              </a:rPr>
              <a:t>2. Quan sát các tài nguyên thiên nhiên được thể hiện trong mỗi hình ở trang 130, 131 SGK và xác định công dụng của tài nguyên đó. </a:t>
            </a:r>
          </a:p>
        </p:txBody>
      </p:sp>
      <p:sp>
        <p:nvSpPr>
          <p:cNvPr id="6147" name="TextBox 3"/>
          <p:cNvSpPr txBox="1">
            <a:spLocks noChangeArrowheads="1"/>
          </p:cNvSpPr>
          <p:nvPr/>
        </p:nvSpPr>
        <p:spPr bwMode="auto">
          <a:xfrm>
            <a:off x="1676400" y="228600"/>
            <a:ext cx="6248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Khoa học</a:t>
            </a:r>
          </a:p>
          <a:p>
            <a:pPr algn="ctr" eaLnBrk="1" hangingPunct="1">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Tài nguyên thiên nhiên</a:t>
            </a:r>
          </a:p>
        </p:txBody>
      </p:sp>
    </p:spTree>
    <p:extLst>
      <p:ext uri="{BB962C8B-B14F-4D97-AF65-F5344CB8AC3E}">
        <p14:creationId xmlns:p14="http://schemas.microsoft.com/office/powerpoint/2010/main" val="2855445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3200400" cy="2705100"/>
          </a:xfrm>
          <a:prstGeom prst="rect">
            <a:avLst/>
          </a:prstGeom>
          <a:solidFill>
            <a:srgbClr val="FF3300"/>
          </a:solidFill>
          <a:ln w="9525">
            <a:solidFill>
              <a:srgbClr val="0000FF"/>
            </a:solidFill>
            <a:miter lim="800000"/>
            <a:headEnd/>
            <a:tailEnd/>
          </a:ln>
        </p:spPr>
      </p:pic>
      <p:pic>
        <p:nvPicPr>
          <p:cNvPr id="7171" name="Picture 5" descr="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52388"/>
            <a:ext cx="3048000" cy="269081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6" descr="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5600"/>
            <a:ext cx="2590800" cy="3962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7" descr="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5105400"/>
            <a:ext cx="2514600" cy="1752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8" descr="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86075"/>
            <a:ext cx="2514600" cy="2133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9" descr="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250" y="3576638"/>
            <a:ext cx="3514725" cy="26384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176" name="Picture 10" descr="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8900" y="66675"/>
            <a:ext cx="2590800" cy="26765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77" name="AutoShape 11" descr="6832">
            <a:hlinkClick r:id="rId9" action="ppaction://hlinksldjump" highlightClick="1"/>
          </p:cNvPr>
          <p:cNvSpPr>
            <a:spLocks noChangeArrowheads="1"/>
          </p:cNvSpPr>
          <p:nvPr/>
        </p:nvSpPr>
        <p:spPr bwMode="auto">
          <a:xfrm>
            <a:off x="8458200" y="6350000"/>
            <a:ext cx="184150" cy="368300"/>
          </a:xfrm>
          <a:prstGeom prst="actionButtonHome">
            <a:avLst/>
          </a:prstGeom>
          <a:blipFill dpi="0" rotWithShape="0">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178" name="Oval 12"/>
          <p:cNvSpPr>
            <a:spLocks noChangeArrowheads="1"/>
          </p:cNvSpPr>
          <p:nvPr/>
        </p:nvSpPr>
        <p:spPr bwMode="auto">
          <a:xfrm>
            <a:off x="28575" y="36513"/>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1</a:t>
            </a:r>
          </a:p>
        </p:txBody>
      </p:sp>
      <p:sp>
        <p:nvSpPr>
          <p:cNvPr id="7179" name="Oval 15"/>
          <p:cNvSpPr>
            <a:spLocks noChangeArrowheads="1"/>
          </p:cNvSpPr>
          <p:nvPr/>
        </p:nvSpPr>
        <p:spPr bwMode="auto">
          <a:xfrm>
            <a:off x="8415338" y="5491163"/>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7</a:t>
            </a:r>
          </a:p>
        </p:txBody>
      </p:sp>
      <p:sp>
        <p:nvSpPr>
          <p:cNvPr id="7180" name="Oval 16"/>
          <p:cNvSpPr>
            <a:spLocks noChangeArrowheads="1"/>
          </p:cNvSpPr>
          <p:nvPr/>
        </p:nvSpPr>
        <p:spPr bwMode="auto">
          <a:xfrm>
            <a:off x="4786313" y="3062288"/>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4</a:t>
            </a:r>
          </a:p>
        </p:txBody>
      </p:sp>
      <p:sp>
        <p:nvSpPr>
          <p:cNvPr id="7181" name="Oval 17"/>
          <p:cNvSpPr>
            <a:spLocks noChangeArrowheads="1"/>
          </p:cNvSpPr>
          <p:nvPr/>
        </p:nvSpPr>
        <p:spPr bwMode="auto">
          <a:xfrm>
            <a:off x="1066800" y="2957513"/>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3</a:t>
            </a:r>
          </a:p>
        </p:txBody>
      </p:sp>
      <p:sp>
        <p:nvSpPr>
          <p:cNvPr id="7182" name="Oval 18"/>
          <p:cNvSpPr>
            <a:spLocks noChangeArrowheads="1"/>
          </p:cNvSpPr>
          <p:nvPr/>
        </p:nvSpPr>
        <p:spPr bwMode="auto">
          <a:xfrm>
            <a:off x="6553200" y="50800"/>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5</a:t>
            </a:r>
          </a:p>
        </p:txBody>
      </p:sp>
      <p:sp>
        <p:nvSpPr>
          <p:cNvPr id="7183" name="Oval 19"/>
          <p:cNvSpPr>
            <a:spLocks noChangeArrowheads="1"/>
          </p:cNvSpPr>
          <p:nvPr/>
        </p:nvSpPr>
        <p:spPr bwMode="auto">
          <a:xfrm>
            <a:off x="4841875" y="41275"/>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2</a:t>
            </a:r>
          </a:p>
        </p:txBody>
      </p:sp>
      <p:sp>
        <p:nvSpPr>
          <p:cNvPr id="7184" name="AutoShape 22"/>
          <p:cNvSpPr>
            <a:spLocks noChangeArrowheads="1"/>
          </p:cNvSpPr>
          <p:nvPr/>
        </p:nvSpPr>
        <p:spPr bwMode="auto">
          <a:xfrm>
            <a:off x="5486400" y="6324600"/>
            <a:ext cx="2819400" cy="400050"/>
          </a:xfrm>
          <a:prstGeom prst="cloudCallout">
            <a:avLst>
              <a:gd name="adj1" fmla="val -56417"/>
              <a:gd name="adj2" fmla="val 65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2060"/>
                </a:solidFill>
                <a:latin typeface="Times New Roman" panose="02020603050405020304" pitchFamily="18" charset="0"/>
                <a:cs typeface="Times New Roman" panose="02020603050405020304" pitchFamily="18" charset="0"/>
              </a:rPr>
              <a:t>Mẫu than đá</a:t>
            </a:r>
          </a:p>
        </p:txBody>
      </p:sp>
      <p:sp>
        <p:nvSpPr>
          <p:cNvPr id="7185" name="Oval 24"/>
          <p:cNvSpPr>
            <a:spLocks noChangeArrowheads="1"/>
          </p:cNvSpPr>
          <p:nvPr/>
        </p:nvSpPr>
        <p:spPr bwMode="auto">
          <a:xfrm>
            <a:off x="4986338" y="6238875"/>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5</a:t>
            </a:r>
          </a:p>
        </p:txBody>
      </p:sp>
      <p:sp>
        <p:nvSpPr>
          <p:cNvPr id="7186" name="AutoShape 27"/>
          <p:cNvSpPr>
            <a:spLocks noChangeArrowheads="1"/>
          </p:cNvSpPr>
          <p:nvPr/>
        </p:nvSpPr>
        <p:spPr bwMode="auto">
          <a:xfrm>
            <a:off x="5562600" y="2971800"/>
            <a:ext cx="3429000" cy="381000"/>
          </a:xfrm>
          <a:prstGeom prst="cloudCallout">
            <a:avLst>
              <a:gd name="adj1" fmla="val -55398"/>
              <a:gd name="adj2" fmla="val 6583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2060"/>
                </a:solidFill>
                <a:latin typeface="Times New Roman" panose="02020603050405020304" pitchFamily="18" charset="0"/>
                <a:cs typeface="Times New Roman" panose="02020603050405020304" pitchFamily="18" charset="0"/>
              </a:rPr>
              <a:t>Mẫu quặng vàng</a:t>
            </a:r>
          </a:p>
        </p:txBody>
      </p:sp>
    </p:spTree>
    <p:extLst>
      <p:ext uri="{BB962C8B-B14F-4D97-AF65-F5344CB8AC3E}">
        <p14:creationId xmlns:p14="http://schemas.microsoft.com/office/powerpoint/2010/main" val="2838396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5791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AutoShape 8">
            <a:hlinkClick r:id="rId3" action="ppaction://hlinksldjump"/>
          </p:cNvPr>
          <p:cNvSpPr>
            <a:spLocks noChangeArrowheads="1"/>
          </p:cNvSpPr>
          <p:nvPr/>
        </p:nvSpPr>
        <p:spPr bwMode="auto">
          <a:xfrm>
            <a:off x="6934200" y="990600"/>
            <a:ext cx="1905000" cy="1817688"/>
          </a:xfrm>
          <a:prstGeom prst="wedgeEllipseCallout">
            <a:avLst>
              <a:gd name="adj1" fmla="val -58917"/>
              <a:gd name="adj2" fmla="val 95491"/>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600">
                <a:solidFill>
                  <a:srgbClr val="002060"/>
                </a:solidFill>
                <a:latin typeface="Times New Roman" panose="02020603050405020304" pitchFamily="18" charset="0"/>
                <a:cs typeface="Times New Roman" panose="02020603050405020304" pitchFamily="18" charset="0"/>
              </a:rPr>
              <a:t>Tài nguyên nước</a:t>
            </a:r>
          </a:p>
        </p:txBody>
      </p:sp>
      <p:sp>
        <p:nvSpPr>
          <p:cNvPr id="4105" name="AutoShape 9">
            <a:hlinkClick r:id="rId4" action="ppaction://hlinksldjump"/>
          </p:cNvPr>
          <p:cNvSpPr>
            <a:spLocks noChangeArrowheads="1"/>
          </p:cNvSpPr>
          <p:nvPr/>
        </p:nvSpPr>
        <p:spPr bwMode="auto">
          <a:xfrm>
            <a:off x="228600" y="990600"/>
            <a:ext cx="1295400" cy="1316038"/>
          </a:xfrm>
          <a:prstGeom prst="wedgeRoundRectCallout">
            <a:avLst>
              <a:gd name="adj1" fmla="val 83097"/>
              <a:gd name="adj2" fmla="val 92648"/>
              <a:gd name="adj3" fmla="val 16667"/>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Tài nguyên dầu mỏ</a:t>
            </a:r>
          </a:p>
        </p:txBody>
      </p:sp>
      <p:grpSp>
        <p:nvGrpSpPr>
          <p:cNvPr id="2" name="Group 15">
            <a:extLst>
              <a:ext uri="{FF2B5EF4-FFF2-40B4-BE49-F238E27FC236}">
                <a16:creationId xmlns:a16="http://schemas.microsoft.com/office/drawing/2014/main" id="{C29BAB04-4E1E-47D5-9A98-13AB91926CB8}"/>
              </a:ext>
            </a:extLst>
          </p:cNvPr>
          <p:cNvGrpSpPr>
            <a:grpSpLocks/>
          </p:cNvGrpSpPr>
          <p:nvPr/>
        </p:nvGrpSpPr>
        <p:grpSpPr bwMode="auto">
          <a:xfrm>
            <a:off x="2590800" y="533400"/>
            <a:ext cx="3200400" cy="1981200"/>
            <a:chOff x="1536" y="144"/>
            <a:chExt cx="2016" cy="1248"/>
          </a:xfrm>
          <a:noFill/>
        </p:grpSpPr>
        <p:sp>
          <p:nvSpPr>
            <p:cNvPr id="4102" name="Text Box 6">
              <a:hlinkClick r:id="rId3" action="ppaction://hlinksldjump"/>
              <a:extLst>
                <a:ext uri="{FF2B5EF4-FFF2-40B4-BE49-F238E27FC236}">
                  <a16:creationId xmlns:a16="http://schemas.microsoft.com/office/drawing/2014/main" id="{42A3CBDB-4B86-4036-8ED0-53FFA5CF46FA}"/>
                </a:ext>
              </a:extLst>
            </p:cNvPr>
            <p:cNvSpPr txBox="1">
              <a:spLocks noChangeArrowheads="1"/>
            </p:cNvSpPr>
            <p:nvPr/>
          </p:nvSpPr>
          <p:spPr bwMode="auto">
            <a:xfrm>
              <a:off x="1536" y="144"/>
              <a:ext cx="2016" cy="314"/>
            </a:xfrm>
            <a:prstGeom prst="rect">
              <a:avLst/>
            </a:prstGeom>
            <a:grpFill/>
            <a:ln w="9525">
              <a:solidFill>
                <a:srgbClr val="FF6699"/>
              </a:solidFill>
              <a:miter lim="800000"/>
              <a:headEnd/>
              <a:tailEnd/>
            </a:ln>
            <a:effectLst/>
          </p:spPr>
          <p:txBody>
            <a:bodyPr>
              <a:spAutoFit/>
            </a:bodyPr>
            <a:lstStyle/>
            <a:p>
              <a:pPr algn="ctr" eaLnBrk="1" hangingPunct="1">
                <a:spcBef>
                  <a:spcPct val="50000"/>
                </a:spcBef>
                <a:defRPr/>
              </a:pPr>
              <a:r>
                <a:rPr lang="en-US" sz="2600" dirty="0" err="1">
                  <a:solidFill>
                    <a:srgbClr val="002060"/>
                  </a:solidFill>
                  <a:latin typeface="Times New Roman" panose="02020603050405020304" pitchFamily="18" charset="0"/>
                  <a:cs typeface="Times New Roman" panose="02020603050405020304" pitchFamily="18" charset="0"/>
                </a:rPr>
                <a:t>Tài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nguyên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gió</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7177" name="Line 10">
              <a:extLst>
                <a:ext uri="{FF2B5EF4-FFF2-40B4-BE49-F238E27FC236}">
                  <a16:creationId xmlns:a16="http://schemas.microsoft.com/office/drawing/2014/main" id="{20580AF6-7717-41DC-9513-4AF84D8BAD44}"/>
                </a:ext>
              </a:extLst>
            </p:cNvPr>
            <p:cNvSpPr>
              <a:spLocks noChangeShapeType="1"/>
            </p:cNvSpPr>
            <p:nvPr/>
          </p:nvSpPr>
          <p:spPr bwMode="auto">
            <a:xfrm>
              <a:off x="2256" y="480"/>
              <a:ext cx="288" cy="912"/>
            </a:xfrm>
            <a:prstGeom prst="line">
              <a:avLst/>
            </a:prstGeom>
            <a:grpFill/>
            <a:ln w="9525">
              <a:solidFill>
                <a:srgbClr val="CC3300"/>
              </a:solidFill>
              <a:round/>
              <a:headEnd/>
              <a:tailEnd type="triangle" w="med" len="med"/>
            </a:ln>
            <a:extLst/>
          </p:spPr>
          <p:txBody>
            <a:bodyPr/>
            <a:lstStyle/>
            <a:p>
              <a:pPr eaLnBrk="1" hangingPunct="1">
                <a:spcBef>
                  <a:spcPct val="50000"/>
                </a:spcBef>
                <a:defRPr/>
              </a:pPr>
              <a:endParaRPr lang="en-US">
                <a:solidFill>
                  <a:srgbClr val="002060"/>
                </a:solidFill>
                <a:latin typeface="Times New Roman" panose="02020603050405020304" pitchFamily="18" charset="0"/>
                <a:cs typeface="Times New Roman" panose="02020603050405020304" pitchFamily="18" charset="0"/>
              </a:endParaRPr>
            </a:p>
          </p:txBody>
        </p:sp>
        <p:sp>
          <p:nvSpPr>
            <p:cNvPr id="7178" name="Line 11">
              <a:extLst>
                <a:ext uri="{FF2B5EF4-FFF2-40B4-BE49-F238E27FC236}">
                  <a16:creationId xmlns:a16="http://schemas.microsoft.com/office/drawing/2014/main" id="{89DB5F02-50A2-45C7-A355-9F2C91EB578C}"/>
                </a:ext>
              </a:extLst>
            </p:cNvPr>
            <p:cNvSpPr>
              <a:spLocks noChangeShapeType="1"/>
            </p:cNvSpPr>
            <p:nvPr/>
          </p:nvSpPr>
          <p:spPr bwMode="auto">
            <a:xfrm>
              <a:off x="2352" y="432"/>
              <a:ext cx="672" cy="672"/>
            </a:xfrm>
            <a:prstGeom prst="line">
              <a:avLst/>
            </a:prstGeom>
            <a:grpFill/>
            <a:ln w="9525">
              <a:solidFill>
                <a:srgbClr val="CC3300"/>
              </a:solidFill>
              <a:round/>
              <a:headEnd/>
              <a:tailEnd type="triangle" w="med" len="med"/>
            </a:ln>
            <a:extLst/>
          </p:spPr>
          <p:txBody>
            <a:bodyPr/>
            <a:lstStyle/>
            <a:p>
              <a:pPr eaLnBrk="1" hangingPunct="1">
                <a:spcBef>
                  <a:spcPct val="50000"/>
                </a:spcBef>
                <a:defRPr/>
              </a:pPr>
              <a:endParaRPr lang="en-US">
                <a:solidFill>
                  <a:srgbClr val="002060"/>
                </a:solidFill>
                <a:latin typeface="Times New Roman" panose="02020603050405020304" pitchFamily="18" charset="0"/>
                <a:cs typeface="Times New Roman" panose="02020603050405020304" pitchFamily="18" charset="0"/>
              </a:endParaRPr>
            </a:p>
          </p:txBody>
        </p:sp>
      </p:grpSp>
      <p:sp>
        <p:nvSpPr>
          <p:cNvPr id="4114" name="Oval 18"/>
          <p:cNvSpPr>
            <a:spLocks noChangeArrowheads="1"/>
          </p:cNvSpPr>
          <p:nvPr/>
        </p:nvSpPr>
        <p:spPr bwMode="auto">
          <a:xfrm>
            <a:off x="1752600" y="3567113"/>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36334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14"/>
                                        </p:tgtEl>
                                        <p:attrNameLst>
                                          <p:attrName>style.visibility</p:attrName>
                                        </p:attrNameLst>
                                      </p:cBhvr>
                                      <p:to>
                                        <p:strVal val="visible"/>
                                      </p:to>
                                    </p:set>
                                    <p:animEffect transition="in" filter="wedge">
                                      <p:cBhvr>
                                        <p:cTn id="7" dur="2000"/>
                                        <p:tgtEl>
                                          <p:spTgt spid="4114"/>
                                        </p:tgtEl>
                                      </p:cBhvr>
                                    </p:animEffect>
                                  </p:childTnLst>
                                </p:cTn>
                              </p:par>
                              <p:par>
                                <p:cTn id="8" presetID="2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wedge">
                                      <p:cBhvr>
                                        <p:cTn id="10" dur="2000"/>
                                        <p:tgtEl>
                                          <p:spTgt spid="41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105"/>
                                        </p:tgtEl>
                                        <p:attrNameLst>
                                          <p:attrName>style.visibility</p:attrName>
                                        </p:attrNameLst>
                                      </p:cBhvr>
                                      <p:to>
                                        <p:strVal val="visible"/>
                                      </p:to>
                                    </p:set>
                                    <p:animEffect transition="in" filter="box(in)">
                                      <p:cBhvr>
                                        <p:cTn id="15" dur="500"/>
                                        <p:tgtEl>
                                          <p:spTgt spid="410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ox(in)">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box(in)">
                                      <p:cBhvr>
                                        <p:cTn id="25"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P spid="4105" grpId="0" animBg="1"/>
      <p:bldP spid="41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4876800" cy="6172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5062" name="AutoShape 6"/>
          <p:cNvSpPr>
            <a:spLocks noChangeArrowheads="1"/>
          </p:cNvSpPr>
          <p:nvPr/>
        </p:nvSpPr>
        <p:spPr bwMode="auto">
          <a:xfrm rot="10800000">
            <a:off x="5867400" y="838200"/>
            <a:ext cx="2819400" cy="4953000"/>
          </a:xfrm>
          <a:prstGeom prst="wedgeEllipseCallout">
            <a:avLst>
              <a:gd name="adj1" fmla="val 148403"/>
              <a:gd name="adj2" fmla="val -9148"/>
            </a:avLst>
          </a:prstGeom>
          <a:solidFill>
            <a:srgbClr val="FFFFCC"/>
          </a:solidFill>
          <a:ln w="9525" algn="ctr">
            <a:solidFill>
              <a:schemeClr val="folHlink"/>
            </a:solidFill>
            <a:miter lim="800000"/>
            <a:headEnd/>
            <a:tailEnd/>
          </a:ln>
        </p:spPr>
        <p:txBody>
          <a:bodyPr rot="108000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FF0000"/>
                </a:solidFill>
                <a:latin typeface="Times New Roman" panose="02020603050405020304" pitchFamily="18" charset="0"/>
              </a:rPr>
              <a:t>Tài nguyên dầu mỏ</a:t>
            </a:r>
            <a:r>
              <a:rPr lang="en-US" altLang="en-US" sz="2400">
                <a:solidFill>
                  <a:srgbClr val="002060"/>
                </a:solidFill>
                <a:latin typeface="Times New Roman" panose="02020603050405020304" pitchFamily="18" charset="0"/>
              </a:rPr>
              <a:t>: Dùng để chế tạo ra xăng, dầu hoả, nhựa đường, nước hoa, thuốc nhuộm, các chất làm ra tơ sợi tổng hợp.</a:t>
            </a:r>
          </a:p>
          <a:p>
            <a:pPr eaLnBrk="1" hangingPunct="1">
              <a:spcBef>
                <a:spcPct val="50000"/>
              </a:spcBef>
              <a:buFontTx/>
              <a:buNone/>
            </a:pPr>
            <a:endParaRPr lang="en-US" altLang="en-US" sz="240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868592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wheel(4)">
                                      <p:cBhvr>
                                        <p:cTn id="7" dur="2000"/>
                                        <p:tgtEl>
                                          <p:spTgt spid="45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5062"/>
                                        </p:tgtEl>
                                        <p:attrNameLst>
                                          <p:attrName>style.visibility</p:attrName>
                                        </p:attrNameLst>
                                      </p:cBhvr>
                                      <p:to>
                                        <p:strVal val="visible"/>
                                      </p:to>
                                    </p:set>
                                    <p:animEffect transition="in" filter="circle(in)">
                                      <p:cBhvr>
                                        <p:cTn id="12" dur="2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9" name="Picture 11" descr="coi%20xay%20g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90538"/>
            <a:ext cx="44196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AutoShape 12"/>
          <p:cNvSpPr>
            <a:spLocks noChangeArrowheads="1"/>
          </p:cNvSpPr>
          <p:nvPr/>
        </p:nvSpPr>
        <p:spPr bwMode="auto">
          <a:xfrm rot="10800000">
            <a:off x="762000" y="990600"/>
            <a:ext cx="2590800" cy="4572000"/>
          </a:xfrm>
          <a:prstGeom prst="wedgeEllipseCallout">
            <a:avLst>
              <a:gd name="adj1" fmla="val -79782"/>
              <a:gd name="adj2" fmla="val 5273"/>
            </a:avLst>
          </a:prstGeom>
          <a:solidFill>
            <a:srgbClr val="FFFFCC"/>
          </a:solidFill>
          <a:ln w="9525" algn="ctr">
            <a:solidFill>
              <a:srgbClr val="009900"/>
            </a:solidFill>
            <a:miter lim="800000"/>
            <a:headEnd/>
            <a:tailEnd/>
          </a:ln>
        </p:spPr>
        <p:txBody>
          <a:bodyPr rot="108000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FF0000"/>
                </a:solidFill>
                <a:latin typeface="Times New Roman" panose="02020603050405020304" pitchFamily="18" charset="0"/>
              </a:rPr>
              <a:t>Tài nguyên gió</a:t>
            </a:r>
            <a:r>
              <a:rPr lang="en-US" altLang="en-US" sz="2400">
                <a:solidFill>
                  <a:srgbClr val="0000FF"/>
                </a:solidFill>
                <a:latin typeface="Times New Roman" panose="02020603050405020304" pitchFamily="18" charset="0"/>
              </a:rPr>
              <a:t>: </a:t>
            </a:r>
            <a:r>
              <a:rPr lang="en-US" altLang="en-US" sz="2400">
                <a:solidFill>
                  <a:srgbClr val="002060"/>
                </a:solidFill>
                <a:latin typeface="Times New Roman" panose="02020603050405020304" pitchFamily="18" charset="0"/>
              </a:rPr>
              <a:t>Năng lượng làm cánh quạt quay, chạy máy phát điện, quay bánh xe nước</a:t>
            </a:r>
          </a:p>
        </p:txBody>
      </p:sp>
    </p:spTree>
    <p:extLst>
      <p:ext uri="{BB962C8B-B14F-4D97-AF65-F5344CB8AC3E}">
        <p14:creationId xmlns:p14="http://schemas.microsoft.com/office/powerpoint/2010/main" val="2322971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2299"/>
                                        </p:tgtEl>
                                        <p:attrNameLst>
                                          <p:attrName>style.visibility</p:attrName>
                                        </p:attrNameLst>
                                      </p:cBhvr>
                                      <p:to>
                                        <p:strVal val="visible"/>
                                      </p:to>
                                    </p:set>
                                    <p:animEffect transition="in" filter="wheel(4)">
                                      <p:cBhvr>
                                        <p:cTn id="7" dur="2000"/>
                                        <p:tgtEl>
                                          <p:spTgt spid="12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300"/>
                                        </p:tgtEl>
                                        <p:attrNameLst>
                                          <p:attrName>style.visibility</p:attrName>
                                        </p:attrNameLst>
                                      </p:cBhvr>
                                      <p:to>
                                        <p:strVal val="visible"/>
                                      </p:to>
                                    </p:set>
                                    <p:anim calcmode="discrete" valueType="clr">
                                      <p:cBhvr override="childStyle">
                                        <p:cTn id="12" dur="80"/>
                                        <p:tgtEl>
                                          <p:spTgt spid="1230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300"/>
                                        </p:tgtEl>
                                        <p:attrNameLst>
                                          <p:attrName>fillcolor</p:attrName>
                                        </p:attrNameLst>
                                      </p:cBhvr>
                                      <p:tavLst>
                                        <p:tav tm="0">
                                          <p:val>
                                            <p:clrVal>
                                              <a:schemeClr val="accent2"/>
                                            </p:clrVal>
                                          </p:val>
                                        </p:tav>
                                        <p:tav tm="50000">
                                          <p:val>
                                            <p:clrVal>
                                              <a:schemeClr val="hlink"/>
                                            </p:clrVal>
                                          </p:val>
                                        </p:tav>
                                      </p:tavLst>
                                    </p:anim>
                                    <p:set>
                                      <p:cBhvr>
                                        <p:cTn id="14" dur="80"/>
                                        <p:tgtEl>
                                          <p:spTgt spid="123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304800" y="228600"/>
            <a:ext cx="8686800" cy="1382713"/>
          </a:xfrm>
          <a:prstGeom prst="rect">
            <a:avLst/>
          </a:prstGeom>
          <a:noFill/>
          <a:ln w="9525"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FF0066"/>
                </a:solidFill>
                <a:latin typeface="Times New Roman" panose="02020603050405020304" pitchFamily="18" charset="0"/>
              </a:rPr>
              <a:t>Tài nguyên nước</a:t>
            </a:r>
            <a:r>
              <a:rPr lang="en-US" altLang="en-US" sz="2800">
                <a:solidFill>
                  <a:srgbClr val="002060"/>
                </a:solidFill>
                <a:latin typeface="Times New Roman" panose="02020603050405020304" pitchFamily="18" charset="0"/>
              </a:rPr>
              <a:t>: cung cấp cho hoạt động sống của con người, thực vật, động vật. Năng lượng nước chảy làm chạy máy phát điện, quay bánh xe nước.</a:t>
            </a:r>
          </a:p>
        </p:txBody>
      </p:sp>
      <p:pic>
        <p:nvPicPr>
          <p:cNvPr id="14347" name="Picture 11" descr="ImageHand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4191000" cy="46482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14349" name="Picture 1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434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571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347"/>
                                        </p:tgtEl>
                                        <p:attrNameLst>
                                          <p:attrName>style.visibility</p:attrName>
                                        </p:attrNameLst>
                                      </p:cBhvr>
                                      <p:to>
                                        <p:strVal val="visible"/>
                                      </p:to>
                                    </p:set>
                                    <p:animEffect transition="in" filter="wheel(4)">
                                      <p:cBhvr>
                                        <p:cTn id="7" dur="2000"/>
                                        <p:tgtEl>
                                          <p:spTgt spid="14347"/>
                                        </p:tgtEl>
                                      </p:cBhvr>
                                    </p:animEffect>
                                  </p:childTnLst>
                                </p:cTn>
                              </p:par>
                              <p:par>
                                <p:cTn id="8" presetID="21" presetClass="entr" presetSubtype="4" fill="hold" nodeType="withEffect">
                                  <p:stCondLst>
                                    <p:cond delay="0"/>
                                  </p:stCondLst>
                                  <p:childTnLst>
                                    <p:set>
                                      <p:cBhvr>
                                        <p:cTn id="9" dur="1" fill="hold">
                                          <p:stCondLst>
                                            <p:cond delay="0"/>
                                          </p:stCondLst>
                                        </p:cTn>
                                        <p:tgtEl>
                                          <p:spTgt spid="14349"/>
                                        </p:tgtEl>
                                        <p:attrNameLst>
                                          <p:attrName>style.visibility</p:attrName>
                                        </p:attrNameLst>
                                      </p:cBhvr>
                                      <p:to>
                                        <p:strVal val="visible"/>
                                      </p:to>
                                    </p:set>
                                    <p:animEffect transition="in" filter="wheel(4)">
                                      <p:cBhvr>
                                        <p:cTn id="10" dur="2000"/>
                                        <p:tgtEl>
                                          <p:spTgt spid="143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340"/>
                                        </p:tgtEl>
                                        <p:attrNameLst>
                                          <p:attrName>style.visibility</p:attrName>
                                        </p:attrNameLst>
                                      </p:cBhvr>
                                      <p:to>
                                        <p:strVal val="visible"/>
                                      </p:to>
                                    </p:set>
                                    <p:animEffect transition="in" filter="box(in)">
                                      <p:cBhvr>
                                        <p:cTn id="15"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4" descr="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4505325" cy="452437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7173" name="Rectangle 5"/>
          <p:cNvSpPr>
            <a:spLocks noChangeArrowheads="1"/>
          </p:cNvSpPr>
          <p:nvPr/>
        </p:nvSpPr>
        <p:spPr bwMode="auto">
          <a:xfrm>
            <a:off x="1066800" y="523875"/>
            <a:ext cx="5181600" cy="46672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Tài nguyên năng lượng mặt trời</a:t>
            </a:r>
          </a:p>
        </p:txBody>
      </p:sp>
      <p:sp>
        <p:nvSpPr>
          <p:cNvPr id="7174" name="Text Box 6"/>
          <p:cNvSpPr txBox="1">
            <a:spLocks noChangeArrowheads="1"/>
          </p:cNvSpPr>
          <p:nvPr/>
        </p:nvSpPr>
        <p:spPr bwMode="auto">
          <a:xfrm>
            <a:off x="257175" y="6019800"/>
            <a:ext cx="5000625" cy="4667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Tài nguyên thực vật động vật</a:t>
            </a:r>
          </a:p>
        </p:txBody>
      </p:sp>
      <p:sp>
        <p:nvSpPr>
          <p:cNvPr id="7175" name="AutoShape 7"/>
          <p:cNvSpPr>
            <a:spLocks noChangeArrowheads="1"/>
          </p:cNvSpPr>
          <p:nvPr/>
        </p:nvSpPr>
        <p:spPr bwMode="auto">
          <a:xfrm>
            <a:off x="3657600" y="990600"/>
            <a:ext cx="228600" cy="457200"/>
          </a:xfrm>
          <a:prstGeom prst="downArrow">
            <a:avLst>
              <a:gd name="adj1" fmla="val 50000"/>
              <a:gd name="adj2" fmla="val 91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176" name="Line 8"/>
          <p:cNvSpPr>
            <a:spLocks noChangeShapeType="1"/>
          </p:cNvSpPr>
          <p:nvPr/>
        </p:nvSpPr>
        <p:spPr bwMode="auto">
          <a:xfrm>
            <a:off x="609600" y="4419600"/>
            <a:ext cx="990600" cy="1600200"/>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177" name="Line 9"/>
          <p:cNvSpPr>
            <a:spLocks noChangeShapeType="1"/>
          </p:cNvSpPr>
          <p:nvPr/>
        </p:nvSpPr>
        <p:spPr bwMode="auto">
          <a:xfrm flipV="1">
            <a:off x="1905000" y="5181600"/>
            <a:ext cx="381000" cy="838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8" name="Text Box 10"/>
          <p:cNvSpPr txBox="1">
            <a:spLocks noChangeArrowheads="1"/>
          </p:cNvSpPr>
          <p:nvPr/>
        </p:nvSpPr>
        <p:spPr bwMode="auto">
          <a:xfrm>
            <a:off x="4724400" y="1109663"/>
            <a:ext cx="4191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Mặt trời cung cấp ánh sáng và nhiệt cho sự sống trên trái đất. Năng lượng mặt trời còn có thể tạo ra điện nhờ các nhà máy.</a:t>
            </a:r>
          </a:p>
        </p:txBody>
      </p:sp>
      <p:sp>
        <p:nvSpPr>
          <p:cNvPr id="7179" name="Text Box 11"/>
          <p:cNvSpPr txBox="1">
            <a:spLocks noChangeArrowheads="1"/>
          </p:cNvSpPr>
          <p:nvPr/>
        </p:nvSpPr>
        <p:spPr bwMode="auto">
          <a:xfrm>
            <a:off x="4724400" y="3962400"/>
            <a:ext cx="4343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Thực vật, động vật cung cấp thức ăn cho con người, tạo ra chuỗi thức ăn trong tự nhiên, duy trì sự sống trên trái đất.</a:t>
            </a:r>
          </a:p>
        </p:txBody>
      </p:sp>
      <p:sp>
        <p:nvSpPr>
          <p:cNvPr id="12298" name="Oval 13"/>
          <p:cNvSpPr>
            <a:spLocks noChangeArrowheads="1"/>
          </p:cNvSpPr>
          <p:nvPr/>
        </p:nvSpPr>
        <p:spPr bwMode="auto">
          <a:xfrm>
            <a:off x="2286000" y="1281113"/>
            <a:ext cx="492125" cy="5619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2</a:t>
            </a:r>
          </a:p>
        </p:txBody>
      </p:sp>
      <p:cxnSp>
        <p:nvCxnSpPr>
          <p:cNvPr id="13" name="Straight Arrow Connector 12">
            <a:extLst>
              <a:ext uri="{FF2B5EF4-FFF2-40B4-BE49-F238E27FC236}">
                <a16:creationId xmlns:a16="http://schemas.microsoft.com/office/drawing/2014/main" id="{A974A841-DD24-468D-8D63-C99A8031D579}"/>
              </a:ext>
            </a:extLst>
          </p:cNvPr>
          <p:cNvCxnSpPr/>
          <p:nvPr/>
        </p:nvCxnSpPr>
        <p:spPr>
          <a:xfrm rot="16200000" flipV="1">
            <a:off x="-723900" y="3543300"/>
            <a:ext cx="4114800" cy="8382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2340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box(in)">
                                      <p:cBhvr>
                                        <p:cTn id="7" dur="500"/>
                                        <p:tgtEl>
                                          <p:spTgt spid="7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box(in)">
                                      <p:cBhvr>
                                        <p:cTn id="12" dur="500"/>
                                        <p:tgtEl>
                                          <p:spTgt spid="71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178"/>
                                        </p:tgtEl>
                                        <p:attrNameLst>
                                          <p:attrName>style.visibility</p:attrName>
                                        </p:attrNameLst>
                                      </p:cBhvr>
                                      <p:to>
                                        <p:strVal val="visible"/>
                                      </p:to>
                                    </p:set>
                                    <p:animEffect transition="in" filter="box(in)">
                                      <p:cBhvr>
                                        <p:cTn id="17" dur="500"/>
                                        <p:tgtEl>
                                          <p:spTgt spid="71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box(in)">
                                      <p:cBhvr>
                                        <p:cTn id="22" dur="500"/>
                                        <p:tgtEl>
                                          <p:spTgt spid="71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box(in)">
                                      <p:cBhvr>
                                        <p:cTn id="27" dur="500"/>
                                        <p:tgtEl>
                                          <p:spTgt spid="717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7177"/>
                                        </p:tgtEl>
                                        <p:attrNameLst>
                                          <p:attrName>style.visibility</p:attrName>
                                        </p:attrNameLst>
                                      </p:cBhvr>
                                      <p:to>
                                        <p:strVal val="visible"/>
                                      </p:to>
                                    </p:set>
                                    <p:animEffect transition="in" filter="box(in)">
                                      <p:cBhvr>
                                        <p:cTn id="32" dur="500"/>
                                        <p:tgtEl>
                                          <p:spTgt spid="717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7179"/>
                                        </p:tgtEl>
                                        <p:attrNameLst>
                                          <p:attrName>style.visibility</p:attrName>
                                        </p:attrNameLst>
                                      </p:cBhvr>
                                      <p:to>
                                        <p:strVal val="visible"/>
                                      </p:to>
                                    </p:set>
                                    <p:animEffect transition="in" filter="box(in)">
                                      <p:cBhvr>
                                        <p:cTn id="4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4" grpId="0" animBg="1"/>
      <p:bldP spid="7175" grpId="0" animBg="1"/>
      <p:bldP spid="7178" grpId="0"/>
      <p:bldP spid="717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876800" cy="3048000"/>
          </a:xfrm>
          <a:prstGeom prst="rect">
            <a:avLst/>
          </a:prstGeom>
          <a:solidFill>
            <a:srgbClr val="0000FF"/>
          </a:solidFill>
          <a:ln w="9525">
            <a:solidFill>
              <a:srgbClr val="0000FF"/>
            </a:solidFill>
            <a:miter lim="800000"/>
            <a:headEnd/>
            <a:tailEnd/>
          </a:ln>
        </p:spPr>
      </p:pic>
      <p:sp>
        <p:nvSpPr>
          <p:cNvPr id="16389" name="Text Box 5"/>
          <p:cNvSpPr txBox="1">
            <a:spLocks noChangeArrowheads="1"/>
          </p:cNvSpPr>
          <p:nvPr/>
        </p:nvSpPr>
        <p:spPr bwMode="auto">
          <a:xfrm>
            <a:off x="1066800" y="33528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Tài nguyên vàng</a:t>
            </a:r>
          </a:p>
        </p:txBody>
      </p:sp>
      <p:pic>
        <p:nvPicPr>
          <p:cNvPr id="16390" name="Picture 6" descr="vang tnag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86200"/>
            <a:ext cx="2438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p:cNvSpPr txBox="1">
            <a:spLocks noChangeArrowheads="1"/>
          </p:cNvSpPr>
          <p:nvPr/>
        </p:nvSpPr>
        <p:spPr bwMode="auto">
          <a:xfrm>
            <a:off x="6553200" y="228600"/>
            <a:ext cx="2362200" cy="2308225"/>
          </a:xfrm>
          <a:prstGeom prst="rect">
            <a:avLst/>
          </a:prstGeom>
          <a:noFill/>
          <a:ln w="9525"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002060"/>
                </a:solidFill>
                <a:latin typeface="Times New Roman" panose="02020603050405020304" pitchFamily="18" charset="0"/>
                <a:cs typeface="Times New Roman" panose="02020603050405020304" pitchFamily="18" charset="0"/>
              </a:rPr>
              <a:t>Là nguồn dự trữ cho ngân sách nhà nước, làm đồ trang sức, đúc tượng trong các đền chùa…</a:t>
            </a:r>
          </a:p>
        </p:txBody>
      </p:sp>
      <p:pic>
        <p:nvPicPr>
          <p:cNvPr id="16393" name="Picture 9" descr="2011221113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67150"/>
            <a:ext cx="2514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v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975" y="3852863"/>
            <a:ext cx="342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Oval 12"/>
          <p:cNvSpPr>
            <a:spLocks noChangeArrowheads="1"/>
          </p:cNvSpPr>
          <p:nvPr/>
        </p:nvSpPr>
        <p:spPr bwMode="auto">
          <a:xfrm>
            <a:off x="4114800" y="366713"/>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4</a:t>
            </a:r>
          </a:p>
        </p:txBody>
      </p:sp>
      <p:sp>
        <p:nvSpPr>
          <p:cNvPr id="16397" name="Line 13"/>
          <p:cNvSpPr>
            <a:spLocks noChangeShapeType="1"/>
          </p:cNvSpPr>
          <p:nvPr/>
        </p:nvSpPr>
        <p:spPr bwMode="auto">
          <a:xfrm flipV="1">
            <a:off x="5105400" y="1295400"/>
            <a:ext cx="1447800" cy="914400"/>
          </a:xfrm>
          <a:prstGeom prst="line">
            <a:avLst/>
          </a:prstGeom>
          <a:noFill/>
          <a:ln w="38100">
            <a:solidFill>
              <a:srgbClr val="FF6699"/>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3356899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ox(in)">
                                      <p:cBhvr>
                                        <p:cTn id="7" dur="500"/>
                                        <p:tgtEl>
                                          <p:spTgt spid="16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397"/>
                                        </p:tgtEl>
                                        <p:attrNameLst>
                                          <p:attrName>style.visibility</p:attrName>
                                        </p:attrNameLst>
                                      </p:cBhvr>
                                      <p:to>
                                        <p:strVal val="visible"/>
                                      </p:to>
                                    </p:set>
                                    <p:animEffect transition="in" filter="box(in)">
                                      <p:cBhvr>
                                        <p:cTn id="12" dur="500"/>
                                        <p:tgtEl>
                                          <p:spTgt spid="163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6392"/>
                                        </p:tgtEl>
                                        <p:attrNameLst>
                                          <p:attrName>style.visibility</p:attrName>
                                        </p:attrNameLst>
                                      </p:cBhvr>
                                      <p:to>
                                        <p:strVal val="visible"/>
                                      </p:to>
                                    </p:set>
                                    <p:animEffect transition="in" filter="wedge">
                                      <p:cBhvr>
                                        <p:cTn id="17" dur="2000"/>
                                        <p:tgtEl>
                                          <p:spTgt spid="163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16390"/>
                                        </p:tgtEl>
                                        <p:attrNameLst>
                                          <p:attrName>style.visibility</p:attrName>
                                        </p:attrNameLst>
                                      </p:cBhvr>
                                      <p:to>
                                        <p:strVal val="visible"/>
                                      </p:to>
                                    </p:set>
                                    <p:animEffect transition="in" filter="wedge">
                                      <p:cBhvr>
                                        <p:cTn id="22" dur="2000"/>
                                        <p:tgtEl>
                                          <p:spTgt spid="163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nodeType="clickEffect">
                                  <p:stCondLst>
                                    <p:cond delay="0"/>
                                  </p:stCondLst>
                                  <p:childTnLst>
                                    <p:set>
                                      <p:cBhvr>
                                        <p:cTn id="26" dur="1" fill="hold">
                                          <p:stCondLst>
                                            <p:cond delay="0"/>
                                          </p:stCondLst>
                                        </p:cTn>
                                        <p:tgtEl>
                                          <p:spTgt spid="16393"/>
                                        </p:tgtEl>
                                        <p:attrNameLst>
                                          <p:attrName>style.visibility</p:attrName>
                                        </p:attrNameLst>
                                      </p:cBhvr>
                                      <p:to>
                                        <p:strVal val="visible"/>
                                      </p:to>
                                    </p:set>
                                    <p:animEffect transition="in" filter="wheel(4)">
                                      <p:cBhvr>
                                        <p:cTn id="27" dur="2000"/>
                                        <p:tgtEl>
                                          <p:spTgt spid="163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4" fill="hold" nodeType="clickEffect">
                                  <p:stCondLst>
                                    <p:cond delay="0"/>
                                  </p:stCondLst>
                                  <p:childTnLst>
                                    <p:set>
                                      <p:cBhvr>
                                        <p:cTn id="31" dur="1" fill="hold">
                                          <p:stCondLst>
                                            <p:cond delay="0"/>
                                          </p:stCondLst>
                                        </p:cTn>
                                        <p:tgtEl>
                                          <p:spTgt spid="16394"/>
                                        </p:tgtEl>
                                        <p:attrNameLst>
                                          <p:attrName>style.visibility</p:attrName>
                                        </p:attrNameLst>
                                      </p:cBhvr>
                                      <p:to>
                                        <p:strVal val="visible"/>
                                      </p:to>
                                    </p:set>
                                    <p:animEffect transition="in" filter="wheel(4)">
                                      <p:cBhvr>
                                        <p:cTn id="32" dur="20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038600" cy="396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7"/>
          <p:cNvSpPr txBox="1">
            <a:spLocks noChangeArrowheads="1"/>
          </p:cNvSpPr>
          <p:nvPr/>
        </p:nvSpPr>
        <p:spPr bwMode="auto">
          <a:xfrm>
            <a:off x="685800" y="4267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FF0000"/>
                </a:solidFill>
                <a:latin typeface="Times New Roman" panose="02020603050405020304" pitchFamily="18" charset="0"/>
                <a:cs typeface="Times New Roman" panose="02020603050405020304" pitchFamily="18" charset="0"/>
              </a:rPr>
              <a:t>Tài nguyên đất</a:t>
            </a:r>
          </a:p>
        </p:txBody>
      </p:sp>
      <p:sp>
        <p:nvSpPr>
          <p:cNvPr id="6152" name="Text Box 8"/>
          <p:cNvSpPr txBox="1">
            <a:spLocks noChangeArrowheads="1"/>
          </p:cNvSpPr>
          <p:nvPr/>
        </p:nvSpPr>
        <p:spPr bwMode="auto">
          <a:xfrm>
            <a:off x="228600" y="5181600"/>
            <a:ext cx="3886200" cy="1382713"/>
          </a:xfrm>
          <a:prstGeom prst="rect">
            <a:avLst/>
          </a:prstGeom>
          <a:noFill/>
          <a:ln w="9525"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002060"/>
                </a:solidFill>
                <a:latin typeface="Times New Roman" panose="02020603050405020304" pitchFamily="18" charset="0"/>
                <a:cs typeface="Times New Roman" panose="02020603050405020304" pitchFamily="18" charset="0"/>
              </a:rPr>
              <a:t>Đất là môi trường sống của thực vật, động vật, con người.</a:t>
            </a:r>
          </a:p>
        </p:txBody>
      </p:sp>
      <p:sp>
        <p:nvSpPr>
          <p:cNvPr id="14341" name="Oval 11"/>
          <p:cNvSpPr>
            <a:spLocks noChangeArrowheads="1"/>
          </p:cNvSpPr>
          <p:nvPr/>
        </p:nvSpPr>
        <p:spPr bwMode="auto">
          <a:xfrm>
            <a:off x="228600" y="4024313"/>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5</a:t>
            </a:r>
          </a:p>
        </p:txBody>
      </p:sp>
      <p:pic>
        <p:nvPicPr>
          <p:cNvPr id="6157" name="Picture 13" descr="bo_moc_ch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657600"/>
            <a:ext cx="48006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8" name="Line 14"/>
          <p:cNvSpPr>
            <a:spLocks noChangeShapeType="1"/>
          </p:cNvSpPr>
          <p:nvPr/>
        </p:nvSpPr>
        <p:spPr bwMode="auto">
          <a:xfrm flipH="1" flipV="1">
            <a:off x="2895600" y="3886200"/>
            <a:ext cx="304800" cy="1295400"/>
          </a:xfrm>
          <a:prstGeom prst="line">
            <a:avLst/>
          </a:prstGeom>
          <a:noFill/>
          <a:ln w="28575">
            <a:solidFill>
              <a:srgbClr val="FF00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159" name="Line 15"/>
          <p:cNvSpPr>
            <a:spLocks noChangeShapeType="1"/>
          </p:cNvSpPr>
          <p:nvPr/>
        </p:nvSpPr>
        <p:spPr bwMode="auto">
          <a:xfrm flipV="1">
            <a:off x="3200400" y="2895600"/>
            <a:ext cx="990600" cy="2209800"/>
          </a:xfrm>
          <a:prstGeom prst="line">
            <a:avLst/>
          </a:prstGeom>
          <a:noFill/>
          <a:ln w="28575">
            <a:solidFill>
              <a:srgbClr val="FF00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160" name="Line 16"/>
          <p:cNvSpPr>
            <a:spLocks noChangeShapeType="1"/>
          </p:cNvSpPr>
          <p:nvPr/>
        </p:nvSpPr>
        <p:spPr bwMode="auto">
          <a:xfrm flipV="1">
            <a:off x="3200400" y="4724400"/>
            <a:ext cx="1371600" cy="457200"/>
          </a:xfrm>
          <a:prstGeom prst="line">
            <a:avLst/>
          </a:prstGeom>
          <a:noFill/>
          <a:ln w="28575">
            <a:solidFill>
              <a:srgbClr val="FF00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pic>
        <p:nvPicPr>
          <p:cNvPr id="6162" name="Picture 18" descr="an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52400"/>
            <a:ext cx="4876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153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box(in)">
                                      <p:cBhvr>
                                        <p:cTn id="7" dur="500"/>
                                        <p:tgtEl>
                                          <p:spTgt spid="6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6162"/>
                                        </p:tgtEl>
                                        <p:attrNameLst>
                                          <p:attrName>style.visibility</p:attrName>
                                        </p:attrNameLst>
                                      </p:cBhvr>
                                      <p:to>
                                        <p:strVal val="visible"/>
                                      </p:to>
                                    </p:set>
                                    <p:animEffect transition="in" filter="wheel(4)">
                                      <p:cBhvr>
                                        <p:cTn id="12" dur="2000"/>
                                        <p:tgtEl>
                                          <p:spTgt spid="6162"/>
                                        </p:tgtEl>
                                      </p:cBhvr>
                                    </p:animEffect>
                                  </p:childTnLst>
                                </p:cTn>
                              </p:par>
                              <p:par>
                                <p:cTn id="13" presetID="21" presetClass="entr" presetSubtype="4" fill="hold" nodeType="withEffect">
                                  <p:stCondLst>
                                    <p:cond delay="0"/>
                                  </p:stCondLst>
                                  <p:childTnLst>
                                    <p:set>
                                      <p:cBhvr>
                                        <p:cTn id="14" dur="1" fill="hold">
                                          <p:stCondLst>
                                            <p:cond delay="0"/>
                                          </p:stCondLst>
                                        </p:cTn>
                                        <p:tgtEl>
                                          <p:spTgt spid="6157"/>
                                        </p:tgtEl>
                                        <p:attrNameLst>
                                          <p:attrName>style.visibility</p:attrName>
                                        </p:attrNameLst>
                                      </p:cBhvr>
                                      <p:to>
                                        <p:strVal val="visible"/>
                                      </p:to>
                                    </p:set>
                                    <p:animEffect transition="in" filter="wheel(4)">
                                      <p:cBhvr>
                                        <p:cTn id="15" dur="2000"/>
                                        <p:tgtEl>
                                          <p:spTgt spid="61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6152"/>
                                        </p:tgtEl>
                                        <p:attrNameLst>
                                          <p:attrName>style.visibility</p:attrName>
                                        </p:attrNameLst>
                                      </p:cBhvr>
                                      <p:to>
                                        <p:strVal val="visible"/>
                                      </p:to>
                                    </p:set>
                                    <p:animEffect transition="in" filter="box(in)">
                                      <p:cBhvr>
                                        <p:cTn id="20" dur="500"/>
                                        <p:tgtEl>
                                          <p:spTgt spid="6152"/>
                                        </p:tgtEl>
                                      </p:cBhvr>
                                    </p:animEffect>
                                  </p:childTnLst>
                                </p:cTn>
                              </p:par>
                              <p:par>
                                <p:cTn id="21" presetID="4" presetClass="entr" presetSubtype="16" fill="hold" nodeType="withEffect">
                                  <p:stCondLst>
                                    <p:cond delay="0"/>
                                  </p:stCondLst>
                                  <p:childTnLst>
                                    <p:set>
                                      <p:cBhvr>
                                        <p:cTn id="22" dur="1" fill="hold">
                                          <p:stCondLst>
                                            <p:cond delay="0"/>
                                          </p:stCondLst>
                                        </p:cTn>
                                        <p:tgtEl>
                                          <p:spTgt spid="6158"/>
                                        </p:tgtEl>
                                        <p:attrNameLst>
                                          <p:attrName>style.visibility</p:attrName>
                                        </p:attrNameLst>
                                      </p:cBhvr>
                                      <p:to>
                                        <p:strVal val="visible"/>
                                      </p:to>
                                    </p:set>
                                    <p:animEffect transition="in" filter="box(in)">
                                      <p:cBhvr>
                                        <p:cTn id="23" dur="500"/>
                                        <p:tgtEl>
                                          <p:spTgt spid="6158"/>
                                        </p:tgtEl>
                                      </p:cBhvr>
                                    </p:animEffect>
                                  </p:childTnLst>
                                </p:cTn>
                              </p:par>
                              <p:par>
                                <p:cTn id="24" presetID="4" presetClass="entr" presetSubtype="16" fill="hold" nodeType="withEffect">
                                  <p:stCondLst>
                                    <p:cond delay="0"/>
                                  </p:stCondLst>
                                  <p:childTnLst>
                                    <p:set>
                                      <p:cBhvr>
                                        <p:cTn id="25" dur="1" fill="hold">
                                          <p:stCondLst>
                                            <p:cond delay="0"/>
                                          </p:stCondLst>
                                        </p:cTn>
                                        <p:tgtEl>
                                          <p:spTgt spid="6159"/>
                                        </p:tgtEl>
                                        <p:attrNameLst>
                                          <p:attrName>style.visibility</p:attrName>
                                        </p:attrNameLst>
                                      </p:cBhvr>
                                      <p:to>
                                        <p:strVal val="visible"/>
                                      </p:to>
                                    </p:set>
                                    <p:animEffect transition="in" filter="box(in)">
                                      <p:cBhvr>
                                        <p:cTn id="26" dur="500"/>
                                        <p:tgtEl>
                                          <p:spTgt spid="6159"/>
                                        </p:tgtEl>
                                      </p:cBhvr>
                                    </p:animEffect>
                                  </p:childTnLst>
                                </p:cTn>
                              </p:par>
                              <p:par>
                                <p:cTn id="27" presetID="4" presetClass="entr" presetSubtype="16" fill="hold" nodeType="withEffect">
                                  <p:stCondLst>
                                    <p:cond delay="0"/>
                                  </p:stCondLst>
                                  <p:childTnLst>
                                    <p:set>
                                      <p:cBhvr>
                                        <p:cTn id="28" dur="1" fill="hold">
                                          <p:stCondLst>
                                            <p:cond delay="0"/>
                                          </p:stCondLst>
                                        </p:cTn>
                                        <p:tgtEl>
                                          <p:spTgt spid="6160"/>
                                        </p:tgtEl>
                                        <p:attrNameLst>
                                          <p:attrName>style.visibility</p:attrName>
                                        </p:attrNameLst>
                                      </p:cBhvr>
                                      <p:to>
                                        <p:strVal val="visible"/>
                                      </p:to>
                                    </p:set>
                                    <p:animEffect transition="in" filter="box(in)">
                                      <p:cBhvr>
                                        <p:cTn id="29" dur="500"/>
                                        <p:tgtEl>
                                          <p:spTgt spid="6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304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p:cNvSpPr txBox="1">
            <a:spLocks noChangeArrowheads="1"/>
          </p:cNvSpPr>
          <p:nvPr/>
        </p:nvSpPr>
        <p:spPr bwMode="auto">
          <a:xfrm>
            <a:off x="914400" y="3886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Tài nguyên than đá</a:t>
            </a:r>
          </a:p>
        </p:txBody>
      </p:sp>
      <p:sp>
        <p:nvSpPr>
          <p:cNvPr id="17414" name="Text Box 6"/>
          <p:cNvSpPr txBox="1">
            <a:spLocks noChangeArrowheads="1"/>
          </p:cNvSpPr>
          <p:nvPr/>
        </p:nvSpPr>
        <p:spPr bwMode="auto">
          <a:xfrm>
            <a:off x="1143000" y="4800600"/>
            <a:ext cx="685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002060"/>
                </a:solidFill>
                <a:latin typeface="Times New Roman" panose="02020603050405020304" pitchFamily="18" charset="0"/>
                <a:cs typeface="Times New Roman" panose="02020603050405020304" pitchFamily="18" charset="0"/>
              </a:rPr>
              <a:t>Than đá cung cấp nhiên liệu cho đời sống và sản xuất điện trong các nhà máy nhiệt điện, chế tạo than cốc, khí than, nhựa đường, nước hoa…</a:t>
            </a:r>
          </a:p>
        </p:txBody>
      </p:sp>
      <p:pic>
        <p:nvPicPr>
          <p:cNvPr id="17415" name="Picture 7" descr="mo t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9"/>
          <p:cNvSpPr txBox="1">
            <a:spLocks noChangeArrowheads="1"/>
          </p:cNvSpPr>
          <p:nvPr/>
        </p:nvSpPr>
        <p:spPr bwMode="auto">
          <a:xfrm>
            <a:off x="4648200" y="38862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Làm việc trong mỏ than</a:t>
            </a:r>
          </a:p>
        </p:txBody>
      </p:sp>
      <p:sp>
        <p:nvSpPr>
          <p:cNvPr id="15367" name="Oval 12"/>
          <p:cNvSpPr>
            <a:spLocks noChangeArrowheads="1"/>
          </p:cNvSpPr>
          <p:nvPr/>
        </p:nvSpPr>
        <p:spPr bwMode="auto">
          <a:xfrm>
            <a:off x="228600" y="1981200"/>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1810587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box(in)">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4"/>
                                        </p:tgtEl>
                                        <p:attrNameLst>
                                          <p:attrName>style.visibility</p:attrName>
                                        </p:attrNameLst>
                                      </p:cBhvr>
                                      <p:to>
                                        <p:strVal val="visible"/>
                                      </p:to>
                                    </p:set>
                                    <p:animEffect transition="in" filter="box(in)">
                                      <p:cBhvr>
                                        <p:cTn id="12" dur="500"/>
                                        <p:tgtEl>
                                          <p:spTgt spid="174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7417"/>
                                        </p:tgtEl>
                                        <p:attrNameLst>
                                          <p:attrName>style.visibility</p:attrName>
                                        </p:attrNameLst>
                                      </p:cBhvr>
                                      <p:to>
                                        <p:strVal val="visible"/>
                                      </p:to>
                                    </p:set>
                                    <p:animEffect transition="in" filter="blinds(horizontal)">
                                      <p:cBhvr>
                                        <p:cTn id="20" dur="500"/>
                                        <p:tgtEl>
                                          <p:spTgt spid="17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4" grpId="0"/>
      <p:bldP spid="174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icture1">
            <a:extLst>
              <a:ext uri="{FF2B5EF4-FFF2-40B4-BE49-F238E27FC236}">
                <a16:creationId xmlns:a16="http://schemas.microsoft.com/office/drawing/2014/main" id="{E35191EA-675D-454E-ACBB-73E2A3317EBF}"/>
              </a:ext>
            </a:extLst>
          </p:cNvPr>
          <p:cNvPicPr>
            <a:picLocks noChangeAspect="1" noChangeArrowheads="1"/>
          </p:cNvPicPr>
          <p:nvPr/>
        </p:nvPicPr>
        <p:blipFill>
          <a:blip r:embed="rId2">
            <a:lum bright="-18000" contrast="54000"/>
            <a:extLst>
              <a:ext uri="{28A0092B-C50C-407E-A947-70E740481C1C}">
                <a14:useLocalDpi xmlns:a14="http://schemas.microsoft.com/office/drawing/2010/main" val="0"/>
              </a:ext>
            </a:extLst>
          </a:blip>
          <a:srcRect/>
          <a:stretch>
            <a:fillRect/>
          </a:stretch>
        </p:blipFill>
        <p:spPr bwMode="auto">
          <a:xfrm>
            <a:off x="3451122" y="816077"/>
            <a:ext cx="5410201" cy="524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5">
            <a:extLst>
              <a:ext uri="{FF2B5EF4-FFF2-40B4-BE49-F238E27FC236}">
                <a16:creationId xmlns:a16="http://schemas.microsoft.com/office/drawing/2014/main" id="{06E680EF-91B7-465B-8CB8-8FC4D14C5654}"/>
              </a:ext>
            </a:extLst>
          </p:cNvPr>
          <p:cNvSpPr>
            <a:spLocks noChangeArrowheads="1"/>
          </p:cNvSpPr>
          <p:nvPr/>
        </p:nvSpPr>
        <p:spPr bwMode="auto">
          <a:xfrm>
            <a:off x="304800" y="1447800"/>
            <a:ext cx="2743200" cy="4524315"/>
          </a:xfrm>
          <a:prstGeom prst="wedgeRectCallout">
            <a:avLst>
              <a:gd name="adj1" fmla="val 79400"/>
              <a:gd name="adj2" fmla="val 9770"/>
            </a:avLst>
          </a:prstGeom>
          <a:gradFill rotWithShape="1">
            <a:gsLst>
              <a:gs pos="0">
                <a:schemeClr val="accent1"/>
              </a:gs>
              <a:gs pos="50000">
                <a:schemeClr val="bg1"/>
              </a:gs>
              <a:gs pos="100000">
                <a:schemeClr val="accent1"/>
              </a:gs>
            </a:gsLst>
            <a:lin ang="5400000" scaled="1"/>
          </a:gra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3200" dirty="0" err="1">
                <a:latin typeface="Times New Roman" pitchFamily="18" charset="0"/>
              </a:rPr>
              <a:t>Môi</a:t>
            </a:r>
            <a:r>
              <a:rPr lang="en-US" sz="3200" dirty="0">
                <a:latin typeface="Times New Roman" pitchFamily="18" charset="0"/>
              </a:rPr>
              <a:t> </a:t>
            </a:r>
            <a:r>
              <a:rPr lang="en-US" sz="3200" dirty="0" err="1">
                <a:latin typeface="Times New Roman" pitchFamily="18" charset="0"/>
              </a:rPr>
              <a:t>trường</a:t>
            </a:r>
            <a:r>
              <a:rPr lang="en-US" sz="3200" dirty="0">
                <a:latin typeface="Times New Roman" pitchFamily="18" charset="0"/>
              </a:rPr>
              <a:t> </a:t>
            </a:r>
            <a:r>
              <a:rPr lang="en-US" sz="3200" dirty="0" err="1">
                <a:latin typeface="Times New Roman" pitchFamily="18" charset="0"/>
              </a:rPr>
              <a:t>rừng</a:t>
            </a:r>
            <a:r>
              <a:rPr lang="en-US" sz="3200" dirty="0">
                <a:latin typeface="Times New Roman" pitchFamily="18" charset="0"/>
              </a:rPr>
              <a:t> </a:t>
            </a:r>
            <a:r>
              <a:rPr lang="en-US" sz="3200" dirty="0" err="1">
                <a:latin typeface="Times New Roman" pitchFamily="18" charset="0"/>
              </a:rPr>
              <a:t>gồm</a:t>
            </a:r>
            <a:r>
              <a:rPr lang="en-US" sz="3200" dirty="0">
                <a:latin typeface="Times New Roman" pitchFamily="18" charset="0"/>
              </a:rPr>
              <a:t> </a:t>
            </a:r>
            <a:r>
              <a:rPr lang="en-US" sz="3200" dirty="0" err="1">
                <a:latin typeface="Times New Roman" pitchFamily="18" charset="0"/>
              </a:rPr>
              <a:t>những</a:t>
            </a:r>
            <a:r>
              <a:rPr lang="en-US" sz="3200" dirty="0">
                <a:latin typeface="Times New Roman" pitchFamily="18" charset="0"/>
              </a:rPr>
              <a:t> </a:t>
            </a:r>
            <a:r>
              <a:rPr lang="en-US" sz="3200" dirty="0" err="1">
                <a:latin typeface="Times New Roman" pitchFamily="18" charset="0"/>
              </a:rPr>
              <a:t>thành</a:t>
            </a:r>
            <a:r>
              <a:rPr lang="en-US" sz="3200" dirty="0">
                <a:latin typeface="Times New Roman" pitchFamily="18" charset="0"/>
              </a:rPr>
              <a:t> </a:t>
            </a:r>
            <a:r>
              <a:rPr lang="en-US" sz="3200" dirty="0" err="1">
                <a:latin typeface="Times New Roman" pitchFamily="18" charset="0"/>
              </a:rPr>
              <a:t>phần</a:t>
            </a:r>
            <a:r>
              <a:rPr lang="en-US" sz="3200" dirty="0">
                <a:latin typeface="Times New Roman" pitchFamily="18" charset="0"/>
              </a:rPr>
              <a:t>: </a:t>
            </a:r>
            <a:r>
              <a:rPr lang="en-US" sz="3200" dirty="0" err="1">
                <a:latin typeface="Times New Roman" pitchFamily="18" charset="0"/>
              </a:rPr>
              <a:t>thực</a:t>
            </a:r>
            <a:r>
              <a:rPr lang="en-US" sz="3200" dirty="0">
                <a:latin typeface="Times New Roman" pitchFamily="18" charset="0"/>
              </a:rPr>
              <a:t> </a:t>
            </a:r>
            <a:r>
              <a:rPr lang="en-US" sz="3200" dirty="0" err="1">
                <a:latin typeface="Times New Roman" pitchFamily="18" charset="0"/>
              </a:rPr>
              <a:t>vật</a:t>
            </a:r>
            <a:r>
              <a:rPr lang="en-US" sz="3200" dirty="0">
                <a:latin typeface="Times New Roman" pitchFamily="18" charset="0"/>
              </a:rPr>
              <a:t>, </a:t>
            </a:r>
            <a:r>
              <a:rPr lang="en-US" sz="3200" dirty="0" err="1">
                <a:latin typeface="Times New Roman" pitchFamily="18" charset="0"/>
              </a:rPr>
              <a:t>động</a:t>
            </a:r>
            <a:r>
              <a:rPr lang="en-US" sz="3200" dirty="0">
                <a:latin typeface="Times New Roman" pitchFamily="18" charset="0"/>
              </a:rPr>
              <a:t> </a:t>
            </a:r>
            <a:r>
              <a:rPr lang="en-US" sz="3200" dirty="0" err="1">
                <a:latin typeface="Times New Roman" pitchFamily="18" charset="0"/>
              </a:rPr>
              <a:t>vật</a:t>
            </a:r>
            <a:r>
              <a:rPr lang="en-US" sz="3200" dirty="0">
                <a:latin typeface="Times New Roman" pitchFamily="18" charset="0"/>
              </a:rPr>
              <a:t> </a:t>
            </a:r>
            <a:r>
              <a:rPr lang="en-US" sz="3200" dirty="0" err="1">
                <a:latin typeface="Times New Roman" pitchFamily="18" charset="0"/>
              </a:rPr>
              <a:t>sống</a:t>
            </a:r>
            <a:r>
              <a:rPr lang="en-US" sz="3200" dirty="0">
                <a:latin typeface="Times New Roman" pitchFamily="18" charset="0"/>
              </a:rPr>
              <a:t> </a:t>
            </a:r>
            <a:r>
              <a:rPr lang="en-US" sz="3200" dirty="0" err="1">
                <a:latin typeface="Times New Roman" pitchFamily="18" charset="0"/>
              </a:rPr>
              <a:t>trên</a:t>
            </a:r>
            <a:r>
              <a:rPr lang="en-US" sz="3200" dirty="0">
                <a:latin typeface="Times New Roman" pitchFamily="18" charset="0"/>
              </a:rPr>
              <a:t> </a:t>
            </a:r>
            <a:r>
              <a:rPr lang="en-US" sz="3200" dirty="0" err="1">
                <a:latin typeface="Times New Roman" pitchFamily="18" charset="0"/>
              </a:rPr>
              <a:t>cạn</a:t>
            </a:r>
            <a:r>
              <a:rPr lang="en-US" sz="3200" dirty="0">
                <a:latin typeface="Times New Roman" pitchFamily="18" charset="0"/>
              </a:rPr>
              <a:t> </a:t>
            </a:r>
            <a:r>
              <a:rPr lang="en-US" sz="3200" dirty="0" err="1">
                <a:latin typeface="Times New Roman" pitchFamily="18" charset="0"/>
              </a:rPr>
              <a:t>và</a:t>
            </a:r>
            <a:r>
              <a:rPr lang="en-US" sz="3200" dirty="0">
                <a:latin typeface="Times New Roman" pitchFamily="18" charset="0"/>
              </a:rPr>
              <a:t> </a:t>
            </a:r>
            <a:r>
              <a:rPr lang="en-US" sz="3200" dirty="0" err="1">
                <a:latin typeface="Times New Roman" pitchFamily="18" charset="0"/>
              </a:rPr>
              <a:t>dưới</a:t>
            </a:r>
            <a:r>
              <a:rPr lang="en-US" sz="3200" dirty="0">
                <a:latin typeface="Times New Roman" pitchFamily="18" charset="0"/>
              </a:rPr>
              <a:t> </a:t>
            </a:r>
            <a:r>
              <a:rPr lang="en-US" sz="3200" dirty="0" err="1">
                <a:latin typeface="Times New Roman" pitchFamily="18" charset="0"/>
              </a:rPr>
              <a:t>nước</a:t>
            </a:r>
            <a:r>
              <a:rPr lang="en-US" sz="3200" dirty="0">
                <a:latin typeface="Times New Roman" pitchFamily="18" charset="0"/>
              </a:rPr>
              <a:t>, </a:t>
            </a:r>
            <a:r>
              <a:rPr lang="en-US" sz="3200" dirty="0" err="1">
                <a:latin typeface="Times New Roman" pitchFamily="18" charset="0"/>
              </a:rPr>
              <a:t>không</a:t>
            </a:r>
            <a:r>
              <a:rPr lang="en-US" sz="3200" dirty="0">
                <a:latin typeface="Times New Roman" pitchFamily="18" charset="0"/>
              </a:rPr>
              <a:t> </a:t>
            </a:r>
            <a:r>
              <a:rPr lang="en-US" sz="3200" dirty="0" err="1">
                <a:latin typeface="Times New Roman" pitchFamily="18" charset="0"/>
              </a:rPr>
              <a:t>khí</a:t>
            </a:r>
            <a:r>
              <a:rPr lang="en-US" sz="3200" dirty="0">
                <a:latin typeface="Times New Roman" pitchFamily="18" charset="0"/>
              </a:rPr>
              <a:t>, </a:t>
            </a:r>
            <a:r>
              <a:rPr lang="en-US" sz="3200" dirty="0" err="1">
                <a:latin typeface="Times New Roman" pitchFamily="18" charset="0"/>
              </a:rPr>
              <a:t>ánh</a:t>
            </a:r>
            <a:r>
              <a:rPr lang="en-US" sz="3200" dirty="0">
                <a:latin typeface="Times New Roman" pitchFamily="18" charset="0"/>
              </a:rPr>
              <a:t> </a:t>
            </a:r>
            <a:r>
              <a:rPr lang="en-US" sz="3200" dirty="0" err="1">
                <a:latin typeface="Times New Roman" pitchFamily="18" charset="0"/>
              </a:rPr>
              <a:t>sáng</a:t>
            </a:r>
            <a:r>
              <a:rPr lang="en-US" sz="3200" dirty="0">
                <a:latin typeface="Times New Roman" pitchFamily="18" charset="0"/>
              </a:rPr>
              <a:t>, </a:t>
            </a:r>
            <a:r>
              <a:rPr lang="en-US" sz="3200" dirty="0" err="1">
                <a:latin typeface="Times New Roman" pitchFamily="18" charset="0"/>
              </a:rPr>
              <a:t>đất</a:t>
            </a:r>
            <a:r>
              <a:rPr lang="en-US" sz="32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ox(in)">
                                      <p:cBhvr>
                                        <p:cTn id="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62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2590800" y="54102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FF0000"/>
                </a:solidFill>
                <a:latin typeface="Times New Roman" panose="02020603050405020304" pitchFamily="18" charset="0"/>
                <a:cs typeface="Times New Roman" panose="02020603050405020304" pitchFamily="18" charset="0"/>
              </a:rPr>
              <a:t>Tài nguyên nước</a:t>
            </a:r>
          </a:p>
        </p:txBody>
      </p:sp>
      <p:sp>
        <p:nvSpPr>
          <p:cNvPr id="16388" name="Oval 7"/>
          <p:cNvSpPr>
            <a:spLocks noChangeArrowheads="1"/>
          </p:cNvSpPr>
          <p:nvPr/>
        </p:nvSpPr>
        <p:spPr bwMode="auto">
          <a:xfrm>
            <a:off x="7543800" y="4710113"/>
            <a:ext cx="492125" cy="561975"/>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002060"/>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3919353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1219200" y="152400"/>
            <a:ext cx="2895600" cy="3228975"/>
            <a:chOff x="228600" y="152400"/>
            <a:chExt cx="2895600" cy="3229630"/>
          </a:xfrm>
        </p:grpSpPr>
        <p:pic>
          <p:nvPicPr>
            <p:cNvPr id="17423" name="Picture 4" descr="thuy dien plile k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2895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Oval 13"/>
            <p:cNvSpPr>
              <a:spLocks noChangeArrowheads="1"/>
            </p:cNvSpPr>
            <p:nvPr/>
          </p:nvSpPr>
          <p:spPr bwMode="auto">
            <a:xfrm>
              <a:off x="1143000" y="2819400"/>
              <a:ext cx="609600" cy="562630"/>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1</a:t>
              </a:r>
            </a:p>
          </p:txBody>
        </p:sp>
      </p:grpSp>
      <p:grpSp>
        <p:nvGrpSpPr>
          <p:cNvPr id="3" name="Group 46"/>
          <p:cNvGrpSpPr>
            <a:grpSpLocks/>
          </p:cNvGrpSpPr>
          <p:nvPr/>
        </p:nvGrpSpPr>
        <p:grpSpPr bwMode="auto">
          <a:xfrm>
            <a:off x="4191000" y="152400"/>
            <a:ext cx="2895600" cy="3228975"/>
            <a:chOff x="4191000" y="152400"/>
            <a:chExt cx="2895600" cy="3229630"/>
          </a:xfrm>
        </p:grpSpPr>
        <p:pic>
          <p:nvPicPr>
            <p:cNvPr id="17421" name="Picture 4" descr="khai thac dau 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52400"/>
              <a:ext cx="2895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Oval 13"/>
            <p:cNvSpPr>
              <a:spLocks noChangeArrowheads="1"/>
            </p:cNvSpPr>
            <p:nvPr/>
          </p:nvSpPr>
          <p:spPr bwMode="auto">
            <a:xfrm>
              <a:off x="5257800" y="2819400"/>
              <a:ext cx="609600" cy="562630"/>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2</a:t>
              </a:r>
            </a:p>
          </p:txBody>
        </p:sp>
      </p:grpSp>
      <p:grpSp>
        <p:nvGrpSpPr>
          <p:cNvPr id="4" name="Group 48"/>
          <p:cNvGrpSpPr>
            <a:grpSpLocks/>
          </p:cNvGrpSpPr>
          <p:nvPr/>
        </p:nvGrpSpPr>
        <p:grpSpPr bwMode="auto">
          <a:xfrm>
            <a:off x="228600" y="3429000"/>
            <a:ext cx="2895600" cy="3352800"/>
            <a:chOff x="228600" y="3429000"/>
            <a:chExt cx="2895600" cy="3352800"/>
          </a:xfrm>
        </p:grpSpPr>
        <p:pic>
          <p:nvPicPr>
            <p:cNvPr id="17419" name="Picture 62"/>
            <p:cNvPicPr>
              <a:picLocks noChangeAspect="1" noChangeArrowheads="1"/>
            </p:cNvPicPr>
            <p:nvPr/>
          </p:nvPicPr>
          <p:blipFill>
            <a:blip r:embed="rId4">
              <a:extLst>
                <a:ext uri="{28A0092B-C50C-407E-A947-70E740481C1C}">
                  <a14:useLocalDpi xmlns:a14="http://schemas.microsoft.com/office/drawing/2010/main" val="0"/>
                </a:ext>
              </a:extLst>
            </a:blip>
            <a:srcRect r="50000" b="49333"/>
            <a:stretch>
              <a:fillRect/>
            </a:stretch>
          </p:blipFill>
          <p:spPr bwMode="auto">
            <a:xfrm>
              <a:off x="228600" y="3429000"/>
              <a:ext cx="28956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7420" name="Oval 13"/>
            <p:cNvSpPr>
              <a:spLocks noChangeArrowheads="1"/>
            </p:cNvSpPr>
            <p:nvPr/>
          </p:nvSpPr>
          <p:spPr bwMode="auto">
            <a:xfrm>
              <a:off x="1219200" y="6219170"/>
              <a:ext cx="609600" cy="562630"/>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4</a:t>
              </a:r>
            </a:p>
          </p:txBody>
        </p:sp>
      </p:grpSp>
      <p:grpSp>
        <p:nvGrpSpPr>
          <p:cNvPr id="5" name="Group 49"/>
          <p:cNvGrpSpPr>
            <a:grpSpLocks/>
          </p:cNvGrpSpPr>
          <p:nvPr/>
        </p:nvGrpSpPr>
        <p:grpSpPr bwMode="auto">
          <a:xfrm>
            <a:off x="3276600" y="3429000"/>
            <a:ext cx="2895600" cy="3381375"/>
            <a:chOff x="3276600" y="3429000"/>
            <a:chExt cx="2895600" cy="3382030"/>
          </a:xfrm>
        </p:grpSpPr>
        <p:pic>
          <p:nvPicPr>
            <p:cNvPr id="17417" name="Picture 22" descr="tai nguyen ruy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429000"/>
              <a:ext cx="289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Oval 13"/>
            <p:cNvSpPr>
              <a:spLocks noChangeArrowheads="1"/>
            </p:cNvSpPr>
            <p:nvPr/>
          </p:nvSpPr>
          <p:spPr bwMode="auto">
            <a:xfrm>
              <a:off x="4343400" y="6248400"/>
              <a:ext cx="609600" cy="562630"/>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5</a:t>
              </a:r>
            </a:p>
          </p:txBody>
        </p:sp>
      </p:grpSp>
      <p:grpSp>
        <p:nvGrpSpPr>
          <p:cNvPr id="6" name="Group 50"/>
          <p:cNvGrpSpPr>
            <a:grpSpLocks/>
          </p:cNvGrpSpPr>
          <p:nvPr/>
        </p:nvGrpSpPr>
        <p:grpSpPr bwMode="auto">
          <a:xfrm>
            <a:off x="6248400" y="3429000"/>
            <a:ext cx="2743200" cy="3352800"/>
            <a:chOff x="6248400" y="3429000"/>
            <a:chExt cx="2743200" cy="3352800"/>
          </a:xfrm>
        </p:grpSpPr>
        <p:pic>
          <p:nvPicPr>
            <p:cNvPr id="17415" name="Picture 4" descr="kim cu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4290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Oval 13"/>
            <p:cNvSpPr>
              <a:spLocks noChangeArrowheads="1"/>
            </p:cNvSpPr>
            <p:nvPr/>
          </p:nvSpPr>
          <p:spPr bwMode="auto">
            <a:xfrm>
              <a:off x="7315200" y="6219170"/>
              <a:ext cx="609600" cy="562630"/>
            </a:xfrm>
            <a:prstGeom prst="ellipse">
              <a:avLst/>
            </a:prstGeom>
            <a:solidFill>
              <a:schemeClr val="bg1"/>
            </a:solidFill>
            <a:ln w="9525" algn="ctr">
              <a:solidFill>
                <a:schemeClr val="tx1"/>
              </a:solidFill>
              <a:round/>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6</a:t>
              </a:r>
            </a:p>
          </p:txBody>
        </p:sp>
      </p:grpSp>
    </p:spTree>
    <p:extLst>
      <p:ext uri="{BB962C8B-B14F-4D97-AF65-F5344CB8AC3E}">
        <p14:creationId xmlns:p14="http://schemas.microsoft.com/office/powerpoint/2010/main" val="1817918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thuy dien plile k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5715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457200" y="4876800"/>
            <a:ext cx="8458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2060"/>
                </a:solidFill>
                <a:latin typeface="Times New Roman" panose="02020603050405020304" pitchFamily="18" charset="0"/>
                <a:cs typeface="Times New Roman" panose="02020603050405020304" pitchFamily="18" charset="0"/>
              </a:rPr>
              <a:t>Tôi là </a:t>
            </a:r>
            <a:r>
              <a:rPr lang="en-US" altLang="en-US" sz="2800" b="1">
                <a:solidFill>
                  <a:srgbClr val="FF0000"/>
                </a:solidFill>
                <a:latin typeface="Times New Roman" panose="02020603050405020304" pitchFamily="18" charset="0"/>
                <a:cs typeface="Times New Roman" panose="02020603050405020304" pitchFamily="18" charset="0"/>
              </a:rPr>
              <a:t>tài nguyên nước. </a:t>
            </a:r>
            <a:r>
              <a:rPr lang="en-US" altLang="en-US" sz="2800" b="1">
                <a:solidFill>
                  <a:srgbClr val="002060"/>
                </a:solidFill>
                <a:latin typeface="Times New Roman" panose="02020603050405020304" pitchFamily="18" charset="0"/>
                <a:cs typeface="Times New Roman" panose="02020603050405020304" pitchFamily="18" charset="0"/>
              </a:rPr>
              <a:t>Tôi dùng sức chảy của mình để  làm chạy máy phát điện, quay bánh xe  nước Ngoài ra tôi còn là yếu tố không thể thiếu trong hoạt động sống của con người, thực vật, động vật. </a:t>
            </a:r>
          </a:p>
        </p:txBody>
      </p:sp>
      <p:sp>
        <p:nvSpPr>
          <p:cNvPr id="18436" name="Oval 22"/>
          <p:cNvSpPr>
            <a:spLocks noChangeArrowheads="1"/>
          </p:cNvSpPr>
          <p:nvPr/>
        </p:nvSpPr>
        <p:spPr bwMode="auto">
          <a:xfrm>
            <a:off x="8458200" y="2520950"/>
            <a:ext cx="260350" cy="520700"/>
          </a:xfrm>
          <a:prstGeom prst="ellipse">
            <a:avLst/>
          </a:prstGeom>
          <a:noFill/>
          <a:ln w="9525" algn="ctr">
            <a:solidFill>
              <a:srgbClr val="FF669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1528" name="WordArt 24"/>
          <p:cNvSpPr>
            <a:spLocks noChangeArrowheads="1" noChangeShapeType="1" noTextEdit="1"/>
          </p:cNvSpPr>
          <p:nvPr/>
        </p:nvSpPr>
        <p:spPr bwMode="auto">
          <a:xfrm>
            <a:off x="1981200" y="130175"/>
            <a:ext cx="4953000"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solidFill>
                  <a:srgbClr val="FF0066"/>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Tôi là ai? Tôi có lợi ích gì ?</a:t>
            </a:r>
          </a:p>
        </p:txBody>
      </p:sp>
    </p:spTree>
    <p:extLst>
      <p:ext uri="{BB962C8B-B14F-4D97-AF65-F5344CB8AC3E}">
        <p14:creationId xmlns:p14="http://schemas.microsoft.com/office/powerpoint/2010/main" val="335489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repeatCount="indefinite" fill="hold" nodeType="clickEffect">
                                  <p:stCondLst>
                                    <p:cond delay="0"/>
                                  </p:stCondLst>
                                  <p:childTnLst>
                                    <p:animClr clrSpc="rgb" dir="cw">
                                      <p:cBhvr>
                                        <p:cTn id="6" dur="2000" fill="hold"/>
                                        <p:tgtEl>
                                          <p:spTgt spid="21528"/>
                                        </p:tgtEl>
                                        <p:attrNameLst>
                                          <p:attrName>style.color</p:attrName>
                                        </p:attrNameLst>
                                      </p:cBhvr>
                                      <p:to>
                                        <a:srgbClr val="FF33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1509"/>
                                        </p:tgtEl>
                                        <p:attrNameLst>
                                          <p:attrName>style.visibility</p:attrName>
                                        </p:attrNameLst>
                                      </p:cBhvr>
                                      <p:to>
                                        <p:strVal val="visible"/>
                                      </p:to>
                                    </p:set>
                                    <p:animEffect transition="in" filter="checkerboard(across)">
                                      <p:cBhvr>
                                        <p:cTn id="11"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khai thac dau 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64008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Text Box 21"/>
          <p:cNvSpPr txBox="1">
            <a:spLocks noChangeArrowheads="1"/>
          </p:cNvSpPr>
          <p:nvPr/>
        </p:nvSpPr>
        <p:spPr bwMode="auto">
          <a:xfrm>
            <a:off x="914400" y="4572000"/>
            <a:ext cx="7239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002060"/>
                </a:solidFill>
                <a:latin typeface="Times New Roman" panose="02020603050405020304" pitchFamily="18" charset="0"/>
              </a:rPr>
              <a:t>Tôi là </a:t>
            </a:r>
            <a:r>
              <a:rPr lang="en-US" altLang="en-US" b="1">
                <a:solidFill>
                  <a:srgbClr val="FF0000"/>
                </a:solidFill>
                <a:latin typeface="Times New Roman" panose="02020603050405020304" pitchFamily="18" charset="0"/>
              </a:rPr>
              <a:t>tài nguyên dầu mỏ</a:t>
            </a:r>
            <a:r>
              <a:rPr lang="en-US" altLang="en-US" b="1">
                <a:solidFill>
                  <a:srgbClr val="002060"/>
                </a:solidFill>
                <a:latin typeface="Times New Roman" panose="02020603050405020304" pitchFamily="18" charset="0"/>
              </a:rPr>
              <a:t>. Tôi được dùng để chế tạo ra xăng, dầu hoả, nhựa đường, nước hoa, thuốc nhuộm, các chất làm ra tơ sợi tổng hợp.</a:t>
            </a:r>
          </a:p>
        </p:txBody>
      </p:sp>
      <p:sp>
        <p:nvSpPr>
          <p:cNvPr id="36" name="WordArt 25"/>
          <p:cNvSpPr>
            <a:spLocks noChangeArrowheads="1" noChangeShapeType="1" noTextEdit="1"/>
          </p:cNvSpPr>
          <p:nvPr/>
        </p:nvSpPr>
        <p:spPr bwMode="auto">
          <a:xfrm>
            <a:off x="1981200" y="130175"/>
            <a:ext cx="4953000"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Tôi là ai? Tôi có lợi ích gì ?</a:t>
            </a:r>
          </a:p>
        </p:txBody>
      </p:sp>
    </p:spTree>
    <p:extLst>
      <p:ext uri="{BB962C8B-B14F-4D97-AF65-F5344CB8AC3E}">
        <p14:creationId xmlns:p14="http://schemas.microsoft.com/office/powerpoint/2010/main" val="3337213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repeatCount="indefinite" fill="hold" nodeType="clickEffect">
                                  <p:stCondLst>
                                    <p:cond delay="0"/>
                                  </p:stCondLst>
                                  <p:childTnLst>
                                    <p:animClr clrSpc="rgb" dir="cw">
                                      <p:cBhvr>
                                        <p:cTn id="6" dur="2000" fill="hold"/>
                                        <p:tgtEl>
                                          <p:spTgt spid="36"/>
                                        </p:tgtEl>
                                        <p:attrNameLst>
                                          <p:attrName>style.color</p:attrName>
                                        </p:attrNameLst>
                                      </p:cBhvr>
                                      <p:to>
                                        <a:srgbClr val="FF33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box(in)">
                                      <p:cBhvr>
                                        <p:cTn id="11" dur="500"/>
                                        <p:tgtEl>
                                          <p:spTgt spid="2048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22549"/>
                                        </p:tgtEl>
                                        <p:attrNameLst>
                                          <p:attrName>style.visibility</p:attrName>
                                        </p:attrNameLst>
                                      </p:cBhvr>
                                      <p:to>
                                        <p:strVal val="visible"/>
                                      </p:to>
                                    </p:set>
                                    <p:animEffect transition="in" filter="box(in)">
                                      <p:cBhvr>
                                        <p:cTn id="16" dur="500"/>
                                        <p:tgtEl>
                                          <p:spTgt spid="2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xoay gu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248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3" name="Text Box 21"/>
          <p:cNvSpPr txBox="1">
            <a:spLocks noChangeArrowheads="1"/>
          </p:cNvSpPr>
          <p:nvPr/>
        </p:nvSpPr>
        <p:spPr bwMode="auto">
          <a:xfrm>
            <a:off x="1143000" y="4679950"/>
            <a:ext cx="693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002060"/>
                </a:solidFill>
                <a:latin typeface="Times New Roman" panose="02020603050405020304" pitchFamily="18" charset="0"/>
              </a:rPr>
              <a:t>Tôi là </a:t>
            </a:r>
            <a:r>
              <a:rPr lang="en-US" altLang="en-US" b="1">
                <a:solidFill>
                  <a:srgbClr val="FF0000"/>
                </a:solidFill>
                <a:latin typeface="Times New Roman" panose="02020603050405020304" pitchFamily="18" charset="0"/>
              </a:rPr>
              <a:t>tài nguyên gió. </a:t>
            </a:r>
            <a:r>
              <a:rPr lang="en-US" altLang="en-US" b="1">
                <a:solidFill>
                  <a:srgbClr val="002060"/>
                </a:solidFill>
                <a:latin typeface="Times New Roman" panose="02020603050405020304" pitchFamily="18" charset="0"/>
              </a:rPr>
              <a:t>Năng lượng của tôi làm cánh quạt quay, chạy máy phát điện, quay bánh xe nước.</a:t>
            </a:r>
          </a:p>
        </p:txBody>
      </p:sp>
      <p:sp>
        <p:nvSpPr>
          <p:cNvPr id="23574" name="WordArt 22"/>
          <p:cNvSpPr>
            <a:spLocks noChangeArrowheads="1" noChangeShapeType="1" noTextEdit="1"/>
          </p:cNvSpPr>
          <p:nvPr/>
        </p:nvSpPr>
        <p:spPr bwMode="auto">
          <a:xfrm>
            <a:off x="1981200" y="130175"/>
            <a:ext cx="4953000"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Tôi là ai? Tôi có lợi ích gì ?</a:t>
            </a:r>
          </a:p>
        </p:txBody>
      </p:sp>
    </p:spTree>
    <p:extLst>
      <p:ext uri="{BB962C8B-B14F-4D97-AF65-F5344CB8AC3E}">
        <p14:creationId xmlns:p14="http://schemas.microsoft.com/office/powerpoint/2010/main" val="2314164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repeatCount="indefinite" fill="hold" nodeType="clickEffect">
                                  <p:stCondLst>
                                    <p:cond delay="0"/>
                                  </p:stCondLst>
                                  <p:childTnLst>
                                    <p:animClr clrSpc="rgb" dir="cw">
                                      <p:cBhvr>
                                        <p:cTn id="6" dur="2000" fill="hold"/>
                                        <p:tgtEl>
                                          <p:spTgt spid="23574"/>
                                        </p:tgtEl>
                                        <p:attrNameLst>
                                          <p:attrName>style.color</p:attrName>
                                        </p:attrNameLst>
                                      </p:cBhvr>
                                      <p:to>
                                        <a:srgbClr val="FF33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30" presetClass="entr" presetSubtype="0" fill="hold" grpId="0" nodeType="clickEffect">
                                  <p:stCondLst>
                                    <p:cond delay="0"/>
                                  </p:stCondLst>
                                  <p:childTnLst>
                                    <p:set>
                                      <p:cBhvr>
                                        <p:cTn id="10" dur="1" fill="hold">
                                          <p:stCondLst>
                                            <p:cond delay="0"/>
                                          </p:stCondLst>
                                        </p:cTn>
                                        <p:tgtEl>
                                          <p:spTgt spid="23573"/>
                                        </p:tgtEl>
                                        <p:attrNameLst>
                                          <p:attrName>style.visibility</p:attrName>
                                        </p:attrNameLst>
                                      </p:cBhvr>
                                      <p:to>
                                        <p:strVal val="visible"/>
                                      </p:to>
                                    </p:set>
                                    <p:animEffect transition="in" filter="fade">
                                      <p:cBhvr>
                                        <p:cTn id="11" dur="800" decel="100000"/>
                                        <p:tgtEl>
                                          <p:spTgt spid="23573"/>
                                        </p:tgtEl>
                                      </p:cBhvr>
                                    </p:animEffect>
                                    <p:anim calcmode="lin" valueType="num">
                                      <p:cBhvr>
                                        <p:cTn id="12" dur="800" decel="100000" fill="hold"/>
                                        <p:tgtEl>
                                          <p:spTgt spid="23573"/>
                                        </p:tgtEl>
                                        <p:attrNameLst>
                                          <p:attrName>style.rotation</p:attrName>
                                        </p:attrNameLst>
                                      </p:cBhvr>
                                      <p:tavLst>
                                        <p:tav tm="0">
                                          <p:val>
                                            <p:fltVal val="-90"/>
                                          </p:val>
                                        </p:tav>
                                        <p:tav tm="100000">
                                          <p:val>
                                            <p:fltVal val="0"/>
                                          </p:val>
                                        </p:tav>
                                      </p:tavLst>
                                    </p:anim>
                                    <p:anim calcmode="lin" valueType="num">
                                      <p:cBhvr>
                                        <p:cTn id="13" dur="800" decel="100000" fill="hold"/>
                                        <p:tgtEl>
                                          <p:spTgt spid="23573"/>
                                        </p:tgtEl>
                                        <p:attrNameLst>
                                          <p:attrName>ppt_x</p:attrName>
                                        </p:attrNameLst>
                                      </p:cBhvr>
                                      <p:tavLst>
                                        <p:tav tm="0">
                                          <p:val>
                                            <p:strVal val="#ppt_x+0.4"/>
                                          </p:val>
                                        </p:tav>
                                        <p:tav tm="100000">
                                          <p:val>
                                            <p:strVal val="#ppt_x-0.05"/>
                                          </p:val>
                                        </p:tav>
                                      </p:tavLst>
                                    </p:anim>
                                    <p:anim calcmode="lin" valueType="num">
                                      <p:cBhvr>
                                        <p:cTn id="14" dur="800" decel="100000" fill="hold"/>
                                        <p:tgtEl>
                                          <p:spTgt spid="2357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357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357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8" name="Text Box 26"/>
          <p:cNvSpPr txBox="1">
            <a:spLocks noChangeArrowheads="1"/>
          </p:cNvSpPr>
          <p:nvPr/>
        </p:nvSpPr>
        <p:spPr bwMode="auto">
          <a:xfrm>
            <a:off x="990600" y="5137150"/>
            <a:ext cx="746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002060"/>
                </a:solidFill>
                <a:latin typeface="Times New Roman" panose="02020603050405020304" pitchFamily="18" charset="0"/>
              </a:rPr>
              <a:t>Tôi là </a:t>
            </a:r>
            <a:r>
              <a:rPr lang="en-US" altLang="en-US" b="1">
                <a:solidFill>
                  <a:srgbClr val="FF0000"/>
                </a:solidFill>
                <a:latin typeface="Times New Roman" panose="02020603050405020304" pitchFamily="18" charset="0"/>
              </a:rPr>
              <a:t>tài nguyên biển. </a:t>
            </a:r>
            <a:r>
              <a:rPr lang="en-US" altLang="en-US" b="1">
                <a:solidFill>
                  <a:srgbClr val="002060"/>
                </a:solidFill>
                <a:latin typeface="Times New Roman" panose="02020603050405020304" pitchFamily="18" charset="0"/>
              </a:rPr>
              <a:t>Trong lòng tôi có rất nhiều dầu mỏ, quặng, và các loại động vật thực vật có giá trị sử dụng rất cao.</a:t>
            </a:r>
          </a:p>
        </p:txBody>
      </p:sp>
      <p:sp>
        <p:nvSpPr>
          <p:cNvPr id="18459" name="WordArt 27"/>
          <p:cNvSpPr>
            <a:spLocks noChangeArrowheads="1" noChangeShapeType="1" noTextEdit="1"/>
          </p:cNvSpPr>
          <p:nvPr/>
        </p:nvSpPr>
        <p:spPr bwMode="auto">
          <a:xfrm>
            <a:off x="1981200" y="130175"/>
            <a:ext cx="4953000"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Tôi là ai? Tôi có lợi ích gì ?</a:t>
            </a:r>
          </a:p>
        </p:txBody>
      </p:sp>
      <p:pic>
        <p:nvPicPr>
          <p:cNvPr id="21508" name="Picture 62"/>
          <p:cNvPicPr>
            <a:picLocks noChangeAspect="1" noChangeArrowheads="1"/>
          </p:cNvPicPr>
          <p:nvPr/>
        </p:nvPicPr>
        <p:blipFill>
          <a:blip r:embed="rId2">
            <a:extLst>
              <a:ext uri="{28A0092B-C50C-407E-A947-70E740481C1C}">
                <a14:useLocalDpi xmlns:a14="http://schemas.microsoft.com/office/drawing/2010/main" val="0"/>
              </a:ext>
            </a:extLst>
          </a:blip>
          <a:srcRect r="50000" b="49333"/>
          <a:stretch>
            <a:fillRect/>
          </a:stretch>
        </p:blipFill>
        <p:spPr bwMode="auto">
          <a:xfrm>
            <a:off x="1752600" y="1174750"/>
            <a:ext cx="54864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38620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repeatCount="indefinite" fill="hold" nodeType="clickEffect">
                                  <p:stCondLst>
                                    <p:cond delay="0"/>
                                  </p:stCondLst>
                                  <p:childTnLst>
                                    <p:animClr clrSpc="rgb" dir="cw">
                                      <p:cBhvr>
                                        <p:cTn id="6" dur="2000" fill="hold"/>
                                        <p:tgtEl>
                                          <p:spTgt spid="18459"/>
                                        </p:tgtEl>
                                        <p:attrNameLst>
                                          <p:attrName>style.color</p:attrName>
                                        </p:attrNameLst>
                                      </p:cBhvr>
                                      <p:to>
                                        <a:srgbClr val="FF33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18458"/>
                                        </p:tgtEl>
                                        <p:attrNameLst>
                                          <p:attrName>style.visibility</p:attrName>
                                        </p:attrNameLst>
                                      </p:cBhvr>
                                      <p:to>
                                        <p:strVal val="visible"/>
                                      </p:to>
                                    </p:set>
                                    <p:anim calcmode="lin" valueType="num">
                                      <p:cBhvr>
                                        <p:cTn id="11" dur="1000" fill="hold"/>
                                        <p:tgtEl>
                                          <p:spTgt spid="18458"/>
                                        </p:tgtEl>
                                        <p:attrNameLst>
                                          <p:attrName>ppt_x</p:attrName>
                                        </p:attrNameLst>
                                      </p:cBhvr>
                                      <p:tavLst>
                                        <p:tav tm="0">
                                          <p:val>
                                            <p:strVal val="#ppt_x-.2"/>
                                          </p:val>
                                        </p:tav>
                                        <p:tav tm="100000">
                                          <p:val>
                                            <p:strVal val="#ppt_x"/>
                                          </p:val>
                                        </p:tav>
                                      </p:tavLst>
                                    </p:anim>
                                    <p:anim calcmode="lin" valueType="num">
                                      <p:cBhvr>
                                        <p:cTn id="12" dur="1000" fill="hold"/>
                                        <p:tgtEl>
                                          <p:spTgt spid="1845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8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2" descr="tai nguyen ruy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9" name="Text Box 23"/>
          <p:cNvSpPr txBox="1">
            <a:spLocks noChangeArrowheads="1"/>
          </p:cNvSpPr>
          <p:nvPr/>
        </p:nvSpPr>
        <p:spPr bwMode="auto">
          <a:xfrm>
            <a:off x="1143000" y="4800600"/>
            <a:ext cx="7010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002060"/>
                </a:solidFill>
                <a:latin typeface="Times New Roman" panose="02020603050405020304" pitchFamily="18" charset="0"/>
              </a:rPr>
              <a:t>Tôi là </a:t>
            </a:r>
            <a:r>
              <a:rPr lang="en-US" altLang="en-US" b="1">
                <a:solidFill>
                  <a:srgbClr val="FF3300"/>
                </a:solidFill>
                <a:latin typeface="Times New Roman" panose="02020603050405020304" pitchFamily="18" charset="0"/>
              </a:rPr>
              <a:t>tài nguyên rừng</a:t>
            </a:r>
            <a:r>
              <a:rPr lang="en-US" altLang="en-US" b="1">
                <a:solidFill>
                  <a:srgbClr val="002060"/>
                </a:solidFill>
                <a:latin typeface="Times New Roman" panose="02020603050405020304" pitchFamily="18" charset="0"/>
              </a:rPr>
              <a:t>. Tôi cung cấp gỗ, thuốc quý, động vật…Tôi còn ngăn chặn lũ lụt, xói mòn và làm cho không khí trong lành.</a:t>
            </a:r>
          </a:p>
        </p:txBody>
      </p:sp>
      <p:sp>
        <p:nvSpPr>
          <p:cNvPr id="19481" name="WordArt 25"/>
          <p:cNvSpPr>
            <a:spLocks noChangeArrowheads="1" noChangeShapeType="1" noTextEdit="1"/>
          </p:cNvSpPr>
          <p:nvPr/>
        </p:nvSpPr>
        <p:spPr bwMode="auto">
          <a:xfrm>
            <a:off x="1981200" y="130175"/>
            <a:ext cx="4953000"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Tôi là ai? Tôi có lợi ích gì ?</a:t>
            </a:r>
          </a:p>
        </p:txBody>
      </p:sp>
      <p:pic>
        <p:nvPicPr>
          <p:cNvPr id="22533" name="Picture 60" descr="rigolo07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715000"/>
            <a:ext cx="12192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812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repeatCount="indefinite" fill="hold" nodeType="clickEffect">
                                  <p:stCondLst>
                                    <p:cond delay="0"/>
                                  </p:stCondLst>
                                  <p:childTnLst>
                                    <p:animClr clrSpc="rgb" dir="cw">
                                      <p:cBhvr>
                                        <p:cTn id="6" dur="2000" fill="hold"/>
                                        <p:tgtEl>
                                          <p:spTgt spid="19481"/>
                                        </p:tgtEl>
                                        <p:attrNameLst>
                                          <p:attrName>style.color</p:attrName>
                                        </p:attrNameLst>
                                      </p:cBhvr>
                                      <p:to>
                                        <a:srgbClr val="FF33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9479"/>
                                        </p:tgtEl>
                                        <p:attrNameLst>
                                          <p:attrName>style.visibility</p:attrName>
                                        </p:attrNameLst>
                                      </p:cBhvr>
                                      <p:to>
                                        <p:strVal val="visible"/>
                                      </p:to>
                                    </p:set>
                                    <p:animEffect transition="in" filter="checkerboard(across)">
                                      <p:cBhvr>
                                        <p:cTn id="11" dur="500"/>
                                        <p:tgtEl>
                                          <p:spTgt spid="19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kim c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4008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83" name="WordArt 39"/>
          <p:cNvSpPr>
            <a:spLocks noChangeArrowheads="1" noChangeShapeType="1" noTextEdit="1"/>
          </p:cNvSpPr>
          <p:nvPr/>
        </p:nvSpPr>
        <p:spPr bwMode="auto">
          <a:xfrm>
            <a:off x="1905000" y="304800"/>
            <a:ext cx="4953000"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solidFill>
                  <a:srgbClr val="00206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Tôi là ai? Tôi có lợi ích gì ?</a:t>
            </a:r>
          </a:p>
        </p:txBody>
      </p:sp>
      <p:sp>
        <p:nvSpPr>
          <p:cNvPr id="31784" name="Text Box 40"/>
          <p:cNvSpPr txBox="1">
            <a:spLocks noChangeArrowheads="1"/>
          </p:cNvSpPr>
          <p:nvPr/>
        </p:nvSpPr>
        <p:spPr bwMode="auto">
          <a:xfrm>
            <a:off x="990600" y="5638800"/>
            <a:ext cx="7848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002060"/>
                </a:solidFill>
                <a:latin typeface="Times New Roman" panose="02020603050405020304" pitchFamily="18" charset="0"/>
              </a:rPr>
              <a:t>Tôi là </a:t>
            </a:r>
            <a:r>
              <a:rPr lang="en-US" altLang="en-US" b="1">
                <a:solidFill>
                  <a:srgbClr val="FF0000"/>
                </a:solidFill>
                <a:latin typeface="Times New Roman" panose="02020603050405020304" pitchFamily="18" charset="0"/>
              </a:rPr>
              <a:t>kim cương. </a:t>
            </a:r>
            <a:r>
              <a:rPr lang="en-US" altLang="en-US" b="1">
                <a:solidFill>
                  <a:srgbClr val="002060"/>
                </a:solidFill>
                <a:latin typeface="Times New Roman" panose="02020603050405020304" pitchFamily="18" charset="0"/>
              </a:rPr>
              <a:t>Tôi được dùng làm trang sức, để trang trí.</a:t>
            </a:r>
            <a:r>
              <a:rPr lang="en-US" altLang="en-US" b="1">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2966076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repeatCount="indefinite" fill="hold" nodeType="clickEffect">
                                  <p:stCondLst>
                                    <p:cond delay="0"/>
                                  </p:stCondLst>
                                  <p:childTnLst>
                                    <p:animClr clrSpc="rgb" dir="cw">
                                      <p:cBhvr>
                                        <p:cTn id="6" dur="2000" fill="hold"/>
                                        <p:tgtEl>
                                          <p:spTgt spid="31783"/>
                                        </p:tgtEl>
                                        <p:attrNameLst>
                                          <p:attrName>style.color</p:attrName>
                                        </p:attrNameLst>
                                      </p:cBhvr>
                                      <p:to>
                                        <a:srgbClr val="FF33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1784"/>
                                        </p:tgtEl>
                                        <p:attrNameLst>
                                          <p:attrName>style.visibility</p:attrName>
                                        </p:attrNameLst>
                                      </p:cBhvr>
                                      <p:to>
                                        <p:strVal val="visible"/>
                                      </p:to>
                                    </p:set>
                                    <p:animEffect transition="in" filter="checkerboard(across)">
                                      <p:cBhvr>
                                        <p:cTn id="11" dur="500"/>
                                        <p:tgtEl>
                                          <p:spTgt spid="31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8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9" name="Picture 11" descr="nuocdo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2514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2226" name="Rectangle 2">
            <a:extLst>
              <a:ext uri="{FF2B5EF4-FFF2-40B4-BE49-F238E27FC236}">
                <a16:creationId xmlns:a16="http://schemas.microsoft.com/office/drawing/2014/main" id="{D74AC399-156A-4CFE-9063-673588512E48}"/>
              </a:ext>
            </a:extLst>
          </p:cNvPr>
          <p:cNvSpPr>
            <a:spLocks noChangeArrowheads="1"/>
          </p:cNvSpPr>
          <p:nvPr/>
        </p:nvSpPr>
        <p:spPr bwMode="auto">
          <a:xfrm>
            <a:off x="4572000" y="2514600"/>
            <a:ext cx="4343400" cy="609600"/>
          </a:xfrm>
          <a:prstGeom prst="rect">
            <a:avLst/>
          </a:prstGeom>
          <a:noFill/>
          <a:ln w="9525">
            <a:noFill/>
            <a:miter lim="800000"/>
            <a:headEnd/>
            <a:tailEnd/>
          </a:ln>
          <a:effectLst/>
        </p:spPr>
        <p:txBody>
          <a:bodyPr anchor="ctr"/>
          <a:lstStyle/>
          <a:p>
            <a:pPr algn="ctr" eaLnBrk="1" hangingPunct="1">
              <a:defRPr/>
            </a:pPr>
            <a:r>
              <a:rPr lang="en-US" sz="2400" i="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Khai thác thiếc ở Quỳ Hợp làm ô nhiễm nguồn nước</a:t>
            </a:r>
          </a:p>
        </p:txBody>
      </p:sp>
      <p:sp>
        <p:nvSpPr>
          <p:cNvPr id="2" name="Rectangle 2">
            <a:extLst>
              <a:ext uri="{FF2B5EF4-FFF2-40B4-BE49-F238E27FC236}">
                <a16:creationId xmlns:a16="http://schemas.microsoft.com/office/drawing/2014/main" id="{194C4AE5-B80B-4255-89F1-29D2C173D373}"/>
              </a:ext>
            </a:extLst>
          </p:cNvPr>
          <p:cNvSpPr>
            <a:spLocks noChangeArrowheads="1"/>
          </p:cNvSpPr>
          <p:nvPr/>
        </p:nvSpPr>
        <p:spPr bwMode="auto">
          <a:xfrm>
            <a:off x="0" y="2667000"/>
            <a:ext cx="4343400" cy="609600"/>
          </a:xfrm>
          <a:prstGeom prst="rect">
            <a:avLst/>
          </a:prstGeom>
          <a:noFill/>
          <a:ln w="9525">
            <a:noFill/>
            <a:miter lim="800000"/>
            <a:headEnd/>
            <a:tailEnd/>
          </a:ln>
          <a:effectLst/>
        </p:spPr>
        <p:txBody>
          <a:bodyPr anchor="ctr"/>
          <a:lstStyle/>
          <a:p>
            <a:pPr algn="ctr" eaLnBrk="1" hangingPunct="1">
              <a:defRPr/>
            </a:pPr>
            <a:r>
              <a:rPr lang="en-US" sz="2400" i="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Khai thác vàng bừa bãi gây ô nhiễm nguồn nước,….</a:t>
            </a:r>
          </a:p>
        </p:txBody>
      </p:sp>
      <p:pic>
        <p:nvPicPr>
          <p:cNvPr id="73743" name="Picture 15" descr="12897847681595299_574_5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2514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3747" name="Picture 19" descr="ANd9GcTeoUZrHiPPO7FhD_XnKdzNLN0Z31uyq2DfBOQD8LnNz9LHgeWu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4343400" cy="2514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129B0BB-F5BB-4063-AD4D-D16118AAA830}"/>
              </a:ext>
            </a:extLst>
          </p:cNvPr>
          <p:cNvSpPr>
            <a:spLocks noChangeArrowheads="1"/>
          </p:cNvSpPr>
          <p:nvPr/>
        </p:nvSpPr>
        <p:spPr bwMode="auto">
          <a:xfrm>
            <a:off x="0" y="5943600"/>
            <a:ext cx="4343400" cy="609600"/>
          </a:xfrm>
          <a:prstGeom prst="rect">
            <a:avLst/>
          </a:prstGeom>
          <a:noFill/>
          <a:ln w="9525">
            <a:noFill/>
            <a:miter lim="800000"/>
            <a:headEnd/>
            <a:tailEnd/>
          </a:ln>
          <a:effectLst/>
        </p:spPr>
        <p:txBody>
          <a:bodyPr anchor="ctr"/>
          <a:lstStyle/>
          <a:p>
            <a:pPr algn="ctr" eaLnBrk="1" hangingPunct="1">
              <a:defRPr/>
            </a:pPr>
            <a:r>
              <a:rPr lang="en-US" sz="2400" i="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Khai thác cát bừa bãi  làm thay đổi chế độ dòng chảy của sông.</a:t>
            </a:r>
          </a:p>
        </p:txBody>
      </p:sp>
      <p:pic>
        <p:nvPicPr>
          <p:cNvPr id="73750" name="Picture 22" descr="ANd9GcS5rGqbz4vOM8niT6qYkPx1WH4VVkoa66m0zwlPKgwv4TIqMwZ5g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352800"/>
            <a:ext cx="4800600" cy="2514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AE98D77-0894-4346-BFF8-0E6E35B5A549}"/>
              </a:ext>
            </a:extLst>
          </p:cNvPr>
          <p:cNvSpPr>
            <a:spLocks noChangeArrowheads="1"/>
          </p:cNvSpPr>
          <p:nvPr/>
        </p:nvSpPr>
        <p:spPr bwMode="auto">
          <a:xfrm>
            <a:off x="4419600" y="5943600"/>
            <a:ext cx="4343400" cy="685800"/>
          </a:xfrm>
          <a:prstGeom prst="rect">
            <a:avLst/>
          </a:prstGeom>
          <a:noFill/>
          <a:ln w="9525">
            <a:noFill/>
            <a:miter lim="800000"/>
            <a:headEnd/>
            <a:tailEnd/>
          </a:ln>
          <a:effectLst/>
        </p:spPr>
        <p:txBody>
          <a:bodyPr anchor="ctr"/>
          <a:lstStyle/>
          <a:p>
            <a:pPr algn="ctr" eaLnBrk="1" hangingPunct="1">
              <a:defRPr/>
            </a:pPr>
            <a:r>
              <a:rPr lang="en-US" sz="2400" i="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Khai thác khoáng sản bừa bãi còn gây ô nhiễm môi trường</a:t>
            </a:r>
          </a:p>
        </p:txBody>
      </p:sp>
    </p:spTree>
    <p:extLst>
      <p:ext uri="{BB962C8B-B14F-4D97-AF65-F5344CB8AC3E}">
        <p14:creationId xmlns:p14="http://schemas.microsoft.com/office/powerpoint/2010/main" val="673326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3743"/>
                                        </p:tgtEl>
                                        <p:attrNameLst>
                                          <p:attrName>style.visibility</p:attrName>
                                        </p:attrNameLst>
                                      </p:cBhvr>
                                      <p:to>
                                        <p:strVal val="visible"/>
                                      </p:to>
                                    </p:set>
                                    <p:animEffect transition="in" filter="box(in)">
                                      <p:cBhvr>
                                        <p:cTn id="7" dur="500"/>
                                        <p:tgtEl>
                                          <p:spTgt spid="7374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73739"/>
                                        </p:tgtEl>
                                        <p:attrNameLst>
                                          <p:attrName>style.visibility</p:attrName>
                                        </p:attrNameLst>
                                      </p:cBhvr>
                                      <p:to>
                                        <p:strVal val="visible"/>
                                      </p:to>
                                    </p:set>
                                    <p:animEffect transition="in" filter="box(in)">
                                      <p:cBhvr>
                                        <p:cTn id="15" dur="500"/>
                                        <p:tgtEl>
                                          <p:spTgt spid="7373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2226"/>
                                        </p:tgtEl>
                                        <p:attrNameLst>
                                          <p:attrName>style.visibility</p:attrName>
                                        </p:attrNameLst>
                                      </p:cBhvr>
                                      <p:to>
                                        <p:strVal val="visible"/>
                                      </p:to>
                                    </p:set>
                                    <p:animEffect transition="in" filter="box(in)">
                                      <p:cBhvr>
                                        <p:cTn id="18" dur="500"/>
                                        <p:tgtEl>
                                          <p:spTgt spid="5222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73747"/>
                                        </p:tgtEl>
                                        <p:attrNameLst>
                                          <p:attrName>style.visibility</p:attrName>
                                        </p:attrNameLst>
                                      </p:cBhvr>
                                      <p:to>
                                        <p:strVal val="visible"/>
                                      </p:to>
                                    </p:set>
                                    <p:animEffect transition="in" filter="box(in)">
                                      <p:cBhvr>
                                        <p:cTn id="23" dur="500"/>
                                        <p:tgtEl>
                                          <p:spTgt spid="73747"/>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ox(in)">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73750"/>
                                        </p:tgtEl>
                                        <p:attrNameLst>
                                          <p:attrName>style.visibility</p:attrName>
                                        </p:attrNameLst>
                                      </p:cBhvr>
                                      <p:to>
                                        <p:strVal val="visible"/>
                                      </p:to>
                                    </p:set>
                                    <p:animEffect transition="in" filter="box(in)">
                                      <p:cBhvr>
                                        <p:cTn id="31" dur="500"/>
                                        <p:tgtEl>
                                          <p:spTgt spid="7375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ox(i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2"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1066800" y="-76200"/>
            <a:ext cx="769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a:solidFill>
                  <a:srgbClr val="002060"/>
                </a:solidFill>
                <a:latin typeface="Times New Roman" panose="02020603050405020304" pitchFamily="18" charset="0"/>
                <a:cs typeface="Times New Roman" panose="02020603050405020304" pitchFamily="18" charset="0"/>
              </a:rPr>
              <a:t> </a:t>
            </a:r>
            <a:r>
              <a:rPr lang="en-US" altLang="en-US" sz="3600" baseline="2000">
                <a:solidFill>
                  <a:srgbClr val="002060"/>
                </a:solidFill>
                <a:latin typeface="Times New Roman" panose="02020603050405020304" pitchFamily="18" charset="0"/>
                <a:cs typeface="Times New Roman" panose="02020603050405020304" pitchFamily="18" charset="0"/>
              </a:rPr>
              <a:t>Khai thác</a:t>
            </a:r>
            <a:r>
              <a:rPr lang="en-US" altLang="en-US" sz="2400">
                <a:solidFill>
                  <a:srgbClr val="002060"/>
                </a:solidFill>
                <a:latin typeface="Times New Roman" panose="02020603050405020304" pitchFamily="18" charset="0"/>
                <a:cs typeface="Times New Roman" panose="02020603050405020304" pitchFamily="18" charset="0"/>
              </a:rPr>
              <a:t>,</a:t>
            </a:r>
            <a:r>
              <a:rPr lang="en-US" altLang="en-US" sz="3600" baseline="2000">
                <a:solidFill>
                  <a:srgbClr val="002060"/>
                </a:solidFill>
                <a:latin typeface="Times New Roman" panose="02020603050405020304" pitchFamily="18" charset="0"/>
                <a:cs typeface="Times New Roman" panose="02020603050405020304" pitchFamily="18" charset="0"/>
              </a:rPr>
              <a:t>chặt phá rừng, đốt cháy rừng bừa</a:t>
            </a:r>
            <a:r>
              <a:rPr lang="en-US" altLang="en-US" sz="3600">
                <a:solidFill>
                  <a:srgbClr val="002060"/>
                </a:solidFill>
                <a:latin typeface="Times New Roman" panose="02020603050405020304" pitchFamily="18" charset="0"/>
                <a:cs typeface="Times New Roman" panose="02020603050405020304" pitchFamily="18" charset="0"/>
              </a:rPr>
              <a:t> </a:t>
            </a:r>
            <a:r>
              <a:rPr lang="en-US" altLang="en-US" sz="3600" baseline="2000">
                <a:solidFill>
                  <a:srgbClr val="002060"/>
                </a:solidFill>
                <a:latin typeface="Times New Roman" panose="02020603050405020304" pitchFamily="18" charset="0"/>
                <a:cs typeface="Times New Roman" panose="02020603050405020304" pitchFamily="18" charset="0"/>
              </a:rPr>
              <a:t>bãi.</a:t>
            </a:r>
            <a:endParaRPr lang="en-US" altLang="en-US" sz="3600">
              <a:solidFill>
                <a:srgbClr val="002060"/>
              </a:solidFill>
              <a:latin typeface="Times New Roman" panose="02020603050405020304" pitchFamily="18" charset="0"/>
              <a:cs typeface="Times New Roman" panose="02020603050405020304" pitchFamily="18" charset="0"/>
            </a:endParaRPr>
          </a:p>
        </p:txBody>
      </p:sp>
      <p:pic>
        <p:nvPicPr>
          <p:cNvPr id="53258" name="Picture 10" descr="Duong-pho-H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0"/>
            <a:ext cx="4495800" cy="27432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6"/>
          <p:cNvGrpSpPr>
            <a:grpSpLocks/>
          </p:cNvGrpSpPr>
          <p:nvPr/>
        </p:nvGrpSpPr>
        <p:grpSpPr bwMode="auto">
          <a:xfrm>
            <a:off x="0" y="533400"/>
            <a:ext cx="8915400" cy="2971800"/>
            <a:chOff x="192" y="960"/>
            <a:chExt cx="5328" cy="3168"/>
          </a:xfrm>
        </p:grpSpPr>
        <p:pic>
          <p:nvPicPr>
            <p:cNvPr id="25607" name="Picture 17" descr="Anh%20%2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960"/>
              <a:ext cx="2640" cy="3168"/>
            </a:xfrm>
            <a:prstGeom prst="rect">
              <a:avLst/>
            </a:prstGeom>
            <a:noFill/>
            <a:ln w="38100">
              <a:solidFill>
                <a:srgbClr val="00FF99"/>
              </a:solidFill>
              <a:miter lim="800000"/>
              <a:headEnd/>
              <a:tailEnd/>
            </a:ln>
            <a:extLst>
              <a:ext uri="{909E8E84-426E-40DD-AFC4-6F175D3DCCD1}">
                <a14:hiddenFill xmlns:a14="http://schemas.microsoft.com/office/drawing/2010/main">
                  <a:solidFill>
                    <a:srgbClr val="FFFFFF"/>
                  </a:solidFill>
                </a14:hiddenFill>
              </a:ext>
            </a:extLst>
          </p:spPr>
        </p:pic>
        <p:pic>
          <p:nvPicPr>
            <p:cNvPr id="25608" name="Picture 18" descr="2008_03_03_09_36_20_rX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960"/>
              <a:ext cx="2640" cy="3168"/>
            </a:xfrm>
            <a:prstGeom prst="rect">
              <a:avLst/>
            </a:prstGeom>
            <a:noFill/>
            <a:ln w="38100">
              <a:solidFill>
                <a:srgbClr val="00FF99"/>
              </a:solidFill>
              <a:miter lim="800000"/>
              <a:headEnd/>
              <a:tailEnd/>
            </a:ln>
            <a:extLst>
              <a:ext uri="{909E8E84-426E-40DD-AFC4-6F175D3DCCD1}">
                <a14:hiddenFill xmlns:a14="http://schemas.microsoft.com/office/drawing/2010/main">
                  <a:solidFill>
                    <a:srgbClr val="FFFFFF"/>
                  </a:solidFill>
                </a14:hiddenFill>
              </a:ext>
            </a:extLst>
          </p:spPr>
        </p:pic>
      </p:grpSp>
      <p:pic>
        <p:nvPicPr>
          <p:cNvPr id="27653" name="Picture 20" descr="nha-dattc14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191000"/>
            <a:ext cx="4648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9" name="Text Box 21"/>
          <p:cNvSpPr txBox="1">
            <a:spLocks noChangeArrowheads="1"/>
          </p:cNvSpPr>
          <p:nvPr/>
        </p:nvSpPr>
        <p:spPr bwMode="auto">
          <a:xfrm>
            <a:off x="914400" y="35814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a:solidFill>
                  <a:srgbClr val="002060"/>
                </a:solidFill>
                <a:latin typeface="Times New Roman" panose="02020603050405020304" pitchFamily="18" charset="0"/>
                <a:cs typeface="Times New Roman" panose="02020603050405020304" pitchFamily="18" charset="0"/>
              </a:rPr>
              <a:t> </a:t>
            </a:r>
            <a:r>
              <a:rPr lang="en-US" altLang="en-US" sz="3600" baseline="2000">
                <a:solidFill>
                  <a:srgbClr val="002060"/>
                </a:solidFill>
                <a:latin typeface="Times New Roman" panose="02020603050405020304" pitchFamily="18" charset="0"/>
                <a:cs typeface="Times New Roman" panose="02020603050405020304" pitchFamily="18" charset="0"/>
              </a:rPr>
              <a:t>Hậu quả</a:t>
            </a:r>
            <a:r>
              <a:rPr lang="en-US" altLang="en-US" sz="3600">
                <a:solidFill>
                  <a:srgbClr val="002060"/>
                </a:solidFill>
                <a:latin typeface="Times New Roman" panose="02020603050405020304" pitchFamily="18" charset="0"/>
                <a:cs typeface="Times New Roman" panose="02020603050405020304" pitchFamily="18" charset="0"/>
              </a:rPr>
              <a:t> </a:t>
            </a:r>
            <a:r>
              <a:rPr lang="en-US" altLang="en-US" sz="3600" baseline="2000">
                <a:solidFill>
                  <a:srgbClr val="002060"/>
                </a:solidFill>
                <a:latin typeface="Times New Roman" panose="02020603050405020304" pitchFamily="18" charset="0"/>
                <a:cs typeface="Times New Roman" panose="02020603050405020304" pitchFamily="18" charset="0"/>
              </a:rPr>
              <a:t>nạn</a:t>
            </a:r>
            <a:r>
              <a:rPr lang="en-US" altLang="en-US" sz="3600">
                <a:solidFill>
                  <a:srgbClr val="002060"/>
                </a:solidFill>
                <a:latin typeface="Times New Roman" panose="02020603050405020304" pitchFamily="18" charset="0"/>
                <a:cs typeface="Times New Roman" panose="02020603050405020304" pitchFamily="18" charset="0"/>
              </a:rPr>
              <a:t> </a:t>
            </a:r>
            <a:r>
              <a:rPr lang="en-US" altLang="en-US" sz="3600" baseline="2000">
                <a:solidFill>
                  <a:srgbClr val="002060"/>
                </a:solidFill>
                <a:latin typeface="Times New Roman" panose="02020603050405020304" pitchFamily="18" charset="0"/>
                <a:cs typeface="Times New Roman" panose="02020603050405020304" pitchFamily="18" charset="0"/>
              </a:rPr>
              <a:t>chặt phá rừng, đốt cháy rừng bừa bãi</a:t>
            </a:r>
            <a:r>
              <a:rPr lang="en-US" altLang="en-US" sz="360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24423242"/>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251"/>
                                        </p:tgtEl>
                                        <p:attrNameLst>
                                          <p:attrName>style.visibility</p:attrName>
                                        </p:attrNameLst>
                                      </p:cBhvr>
                                      <p:to>
                                        <p:strVal val="visible"/>
                                      </p:to>
                                    </p:set>
                                    <p:animEffect transition="in" filter="box(in)">
                                      <p:cBhvr>
                                        <p:cTn id="12" dur="500"/>
                                        <p:tgtEl>
                                          <p:spTgt spid="532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3258"/>
                                        </p:tgtEl>
                                        <p:attrNameLst>
                                          <p:attrName>style.visibility</p:attrName>
                                        </p:attrNameLst>
                                      </p:cBhvr>
                                      <p:to>
                                        <p:strVal val="visible"/>
                                      </p:to>
                                    </p:set>
                                    <p:animEffect transition="in" filter="box(in)">
                                      <p:cBhvr>
                                        <p:cTn id="17" dur="500"/>
                                        <p:tgtEl>
                                          <p:spTgt spid="53258"/>
                                        </p:tgtEl>
                                      </p:cBhvr>
                                    </p:animEffect>
                                  </p:childTnLst>
                                </p:cTn>
                              </p:par>
                              <p:par>
                                <p:cTn id="18" presetID="4" presetClass="entr" presetSubtype="16" fill="hold" nodeType="withEffect">
                                  <p:stCondLst>
                                    <p:cond delay="0"/>
                                  </p:stCondLst>
                                  <p:childTnLst>
                                    <p:set>
                                      <p:cBhvr>
                                        <p:cTn id="19" dur="1" fill="hold">
                                          <p:stCondLst>
                                            <p:cond delay="0"/>
                                          </p:stCondLst>
                                        </p:cTn>
                                        <p:tgtEl>
                                          <p:spTgt spid="27653"/>
                                        </p:tgtEl>
                                        <p:attrNameLst>
                                          <p:attrName>style.visibility</p:attrName>
                                        </p:attrNameLst>
                                      </p:cBhvr>
                                      <p:to>
                                        <p:strVal val="visible"/>
                                      </p:to>
                                    </p:set>
                                    <p:animEffect transition="in" filter="box(in)">
                                      <p:cBhvr>
                                        <p:cTn id="20" dur="500"/>
                                        <p:tgtEl>
                                          <p:spTgt spid="276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3269"/>
                                        </p:tgtEl>
                                        <p:attrNameLst>
                                          <p:attrName>style.visibility</p:attrName>
                                        </p:attrNameLst>
                                      </p:cBhvr>
                                      <p:to>
                                        <p:strVal val="visible"/>
                                      </p:to>
                                    </p:set>
                                    <p:animEffect transition="in" filter="box(in)">
                                      <p:cBhvr>
                                        <p:cTn id="25" dur="500"/>
                                        <p:tgtEl>
                                          <p:spTgt spid="53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P spid="532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Box 5">
            <a:extLst>
              <a:ext uri="{FF2B5EF4-FFF2-40B4-BE49-F238E27FC236}">
                <a16:creationId xmlns:a16="http://schemas.microsoft.com/office/drawing/2014/main" id="{AF4B7C88-27DC-42F3-AB7A-80D4660181E5}"/>
              </a:ext>
            </a:extLst>
          </p:cNvPr>
          <p:cNvSpPr txBox="1">
            <a:spLocks noChangeArrowheads="1"/>
          </p:cNvSpPr>
          <p:nvPr/>
        </p:nvSpPr>
        <p:spPr bwMode="auto">
          <a:xfrm>
            <a:off x="304800" y="5638800"/>
            <a:ext cx="8534400" cy="946150"/>
          </a:xfrm>
          <a:prstGeom prst="rect">
            <a:avLst/>
          </a:prstGeom>
          <a:gradFill rotWithShape="1">
            <a:gsLst>
              <a:gs pos="0">
                <a:srgbClr val="FFFF00"/>
              </a:gs>
              <a:gs pos="50000">
                <a:schemeClr val="bg1"/>
              </a:gs>
              <a:gs pos="100000">
                <a:srgbClr val="FFFF00"/>
              </a:gs>
            </a:gsLst>
            <a:lin ang="540000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như</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cua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ốc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đất</a:t>
            </a:r>
            <a:r>
              <a:rPr lang="en-US" sz="2800" dirty="0">
                <a:solidFill>
                  <a:srgbClr val="0000FF"/>
                </a:solidFill>
                <a:latin typeface="Times New Roman" pitchFamily="18" charset="0"/>
                <a:cs typeface="Times New Roman" pitchFamily="18" charset="0"/>
              </a:rPr>
              <a:t>,…</a:t>
            </a:r>
          </a:p>
        </p:txBody>
      </p:sp>
      <p:pic>
        <p:nvPicPr>
          <p:cNvPr id="5" name="Picture 2" descr="34">
            <a:extLst>
              <a:ext uri="{FF2B5EF4-FFF2-40B4-BE49-F238E27FC236}">
                <a16:creationId xmlns:a16="http://schemas.microsoft.com/office/drawing/2014/main" id="{E7C8D1C1-7177-425A-AE07-0CF1861EBAC0}"/>
              </a:ext>
            </a:extLst>
          </p:cNvPr>
          <p:cNvPicPr>
            <a:picLocks noChangeAspect="1" noChangeArrowheads="1"/>
          </p:cNvPicPr>
          <p:nvPr/>
        </p:nvPicPr>
        <p:blipFill>
          <a:blip r:embed="rId2">
            <a:lum bright="-18000" contrast="54000"/>
            <a:extLst>
              <a:ext uri="{28A0092B-C50C-407E-A947-70E740481C1C}">
                <a14:useLocalDpi xmlns:a14="http://schemas.microsoft.com/office/drawing/2010/main" val="0"/>
              </a:ext>
            </a:extLst>
          </a:blip>
          <a:srcRect/>
          <a:stretch>
            <a:fillRect/>
          </a:stretch>
        </p:blipFill>
        <p:spPr bwMode="auto">
          <a:xfrm>
            <a:off x="1143000" y="0"/>
            <a:ext cx="7052868" cy="543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checkerboard(across)">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a:xfrm>
            <a:off x="1295400" y="-9525"/>
            <a:ext cx="7086600" cy="608013"/>
          </a:xfrm>
          <a:noFill/>
        </p:spPr>
        <p:txBody>
          <a:bodyPr/>
          <a:lstStyle/>
          <a:p>
            <a:pPr eaLnBrk="1" hangingPunct="1"/>
            <a:r>
              <a:rPr lang="en-US" altLang="en-US" sz="4000" baseline="2000" smtClean="0">
                <a:solidFill>
                  <a:srgbClr val="002060"/>
                </a:solidFill>
                <a:latin typeface="Times New Roman" panose="02020603050405020304" pitchFamily="18" charset="0"/>
                <a:cs typeface="Times New Roman" panose="02020603050405020304" pitchFamily="18" charset="0"/>
              </a:rPr>
              <a:t>Săn bắt động vật quý hiếm…</a:t>
            </a:r>
          </a:p>
        </p:txBody>
      </p:sp>
      <p:pic>
        <p:nvPicPr>
          <p:cNvPr id="11269" name="Picture 5" descr="Gau_ch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6868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080826053430-875-15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915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333498"/>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diamond(in)">
                                      <p:cBhvr>
                                        <p:cTn id="7" dur="500"/>
                                        <p:tgtEl>
                                          <p:spTgt spid="55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Effect transition="in" filter="strips(downLeft)">
                                      <p:cBhvr>
                                        <p:cTn id="12" dur="500"/>
                                        <p:tgtEl>
                                          <p:spTgt spid="112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dissolve">
                                      <p:cBhvr>
                                        <p:cTn id="1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1905000" y="0"/>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5400" baseline="2000">
                <a:solidFill>
                  <a:srgbClr val="FEFEFF"/>
                </a:solidFill>
                <a:latin typeface="Arial" panose="020B0604020202020204" pitchFamily="34" charset="0"/>
                <a:cs typeface="Arial" panose="020B0604020202020204" pitchFamily="34" charset="0"/>
              </a:rPr>
              <a:t>Ô nhiễm nguồn nước</a:t>
            </a:r>
          </a:p>
        </p:txBody>
      </p:sp>
      <p:pic>
        <p:nvPicPr>
          <p:cNvPr id="59397" name="Picture 5" descr="Ô nhiễm môi trường - vấn nạn xã hội. Ảnh minh họa. Nguồn: Songvuisongkh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24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ANd9GcQS1SX2QNIGYDh-d7nToZrmnNF1nuwvvarqh_t4zOzPU8Wqf1saO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0"/>
            <a:ext cx="2971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AutoShape 11" descr="9k="/>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29702" name="AutoShape 13" descr="9k="/>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59407" name="Picture 15" descr="ANd9GcRvkoh6nDKX13bp6JEV_5r0AIsmqQcC9s7WTpQw59sCqkj5glJ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276600"/>
            <a:ext cx="3048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7" descr="small_12260403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0"/>
            <a:ext cx="3048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ra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276600"/>
            <a:ext cx="3048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76600"/>
            <a:ext cx="3048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a:extLst>
              <a:ext uri="{FF2B5EF4-FFF2-40B4-BE49-F238E27FC236}">
                <a16:creationId xmlns:a16="http://schemas.microsoft.com/office/drawing/2014/main" id="{37C0DEEF-22F2-46C6-8737-50E4760F32C3}"/>
              </a:ext>
            </a:extLst>
          </p:cNvPr>
          <p:cNvSpPr>
            <a:spLocks noChangeArrowheads="1"/>
          </p:cNvSpPr>
          <p:nvPr/>
        </p:nvSpPr>
        <p:spPr bwMode="auto">
          <a:xfrm>
            <a:off x="533400" y="6019800"/>
            <a:ext cx="8001000" cy="838200"/>
          </a:xfrm>
          <a:prstGeom prst="rect">
            <a:avLst/>
          </a:prstGeom>
          <a:noFill/>
          <a:ln w="9525">
            <a:noFill/>
            <a:miter lim="800000"/>
            <a:headEnd/>
            <a:tailEnd/>
          </a:ln>
        </p:spPr>
        <p:txBody>
          <a:bodyPr anchor="ctr"/>
          <a:lstStyle/>
          <a:p>
            <a:pPr algn="ctr" eaLnBrk="1" hangingPunct="1">
              <a:defRPr/>
            </a:pPr>
            <a:r>
              <a:rPr lang="en-US" sz="3200" b="1" i="1" dirty="0">
                <a:solidFill>
                  <a:srgbClr val="FF0000"/>
                </a:solidFill>
                <a:effectLst>
                  <a:outerShdw blurRad="38100" dist="38100" dir="2700000" algn="tl">
                    <a:srgbClr val="C0C0C0"/>
                  </a:outerShdw>
                </a:effectLst>
                <a:latin typeface="Times New Roman" pitchFamily="18" charset="0"/>
              </a:rPr>
              <a:t>Ô </a:t>
            </a:r>
            <a:r>
              <a:rPr lang="en-US" sz="3200" b="1" i="1" dirty="0" err="1">
                <a:solidFill>
                  <a:srgbClr val="FF0000"/>
                </a:solidFill>
                <a:effectLst>
                  <a:outerShdw blurRad="38100" dist="38100" dir="2700000" algn="tl">
                    <a:srgbClr val="C0C0C0"/>
                  </a:outerShdw>
                </a:effectLst>
                <a:latin typeface="Times New Roman" pitchFamily="18" charset="0"/>
              </a:rPr>
              <a:t>nhiễm</a:t>
            </a:r>
            <a:r>
              <a:rPr lang="en-US" sz="3200" b="1" i="1" dirty="0">
                <a:solidFill>
                  <a:srgbClr val="FF0000"/>
                </a:solidFill>
                <a:effectLst>
                  <a:outerShdw blurRad="38100" dist="38100" dir="2700000" algn="tl">
                    <a:srgbClr val="C0C0C0"/>
                  </a:outerShdw>
                </a:effectLst>
                <a:latin typeface="Times New Roman" pitchFamily="18" charset="0"/>
              </a:rPr>
              <a:t> </a:t>
            </a:r>
            <a:r>
              <a:rPr lang="en-US" sz="3200" b="1" i="1" dirty="0" err="1">
                <a:solidFill>
                  <a:srgbClr val="FF0000"/>
                </a:solidFill>
                <a:effectLst>
                  <a:outerShdw blurRad="38100" dist="38100" dir="2700000" algn="tl">
                    <a:srgbClr val="C0C0C0"/>
                  </a:outerShdw>
                </a:effectLst>
                <a:latin typeface="Times New Roman" pitchFamily="18" charset="0"/>
              </a:rPr>
              <a:t>đất</a:t>
            </a:r>
            <a:r>
              <a:rPr lang="en-US" sz="3200" b="1" i="1" dirty="0">
                <a:solidFill>
                  <a:srgbClr val="FF0000"/>
                </a:solidFill>
                <a:effectLst>
                  <a:outerShdw blurRad="38100" dist="38100" dir="2700000" algn="tl">
                    <a:srgbClr val="C0C0C0"/>
                  </a:outerShdw>
                </a:effectLst>
                <a:latin typeface="Times New Roman" pitchFamily="18" charset="0"/>
              </a:rPr>
              <a:t>, </a:t>
            </a:r>
            <a:r>
              <a:rPr lang="en-US" sz="3200" b="1" i="1" dirty="0" err="1">
                <a:solidFill>
                  <a:srgbClr val="FF0000"/>
                </a:solidFill>
                <a:effectLst>
                  <a:outerShdw blurRad="38100" dist="38100" dir="2700000" algn="tl">
                    <a:srgbClr val="C0C0C0"/>
                  </a:outerShdw>
                </a:effectLst>
                <a:latin typeface="Times New Roman" pitchFamily="18" charset="0"/>
              </a:rPr>
              <a:t>nguồn</a:t>
            </a:r>
            <a:r>
              <a:rPr lang="en-US" sz="3200" b="1" i="1" dirty="0">
                <a:solidFill>
                  <a:srgbClr val="FF0000"/>
                </a:solidFill>
                <a:effectLst>
                  <a:outerShdw blurRad="38100" dist="38100" dir="2700000" algn="tl">
                    <a:srgbClr val="C0C0C0"/>
                  </a:outerShdw>
                </a:effectLst>
                <a:latin typeface="Times New Roman" pitchFamily="18" charset="0"/>
              </a:rPr>
              <a:t> </a:t>
            </a:r>
            <a:r>
              <a:rPr lang="en-US" sz="3200" b="1" i="1" dirty="0" err="1">
                <a:solidFill>
                  <a:srgbClr val="FF0000"/>
                </a:solidFill>
                <a:effectLst>
                  <a:outerShdw blurRad="38100" dist="38100" dir="2700000" algn="tl">
                    <a:srgbClr val="C0C0C0"/>
                  </a:outerShdw>
                </a:effectLst>
                <a:latin typeface="Times New Roman" pitchFamily="18" charset="0"/>
              </a:rPr>
              <a:t>nước</a:t>
            </a:r>
            <a:endParaRPr lang="en-US" sz="3200" b="1" i="1" dirty="0">
              <a:solidFill>
                <a:srgbClr val="FF0000"/>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547906591"/>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wheel(4)">
                                      <p:cBhvr>
                                        <p:cTn id="7" dur="2000"/>
                                        <p:tgtEl>
                                          <p:spTgt spid="59397"/>
                                        </p:tgtEl>
                                      </p:cBhvr>
                                    </p:animEffect>
                                  </p:childTnLst>
                                </p:cTn>
                              </p:par>
                              <p:par>
                                <p:cTn id="8" presetID="21" presetClass="entr" presetSubtype="4" fill="hold" nodeType="withEffect">
                                  <p:stCondLst>
                                    <p:cond delay="0"/>
                                  </p:stCondLst>
                                  <p:childTnLst>
                                    <p:set>
                                      <p:cBhvr>
                                        <p:cTn id="9" dur="1" fill="hold">
                                          <p:stCondLst>
                                            <p:cond delay="0"/>
                                          </p:stCondLst>
                                        </p:cTn>
                                        <p:tgtEl>
                                          <p:spTgt spid="59399"/>
                                        </p:tgtEl>
                                        <p:attrNameLst>
                                          <p:attrName>style.visibility</p:attrName>
                                        </p:attrNameLst>
                                      </p:cBhvr>
                                      <p:to>
                                        <p:strVal val="visible"/>
                                      </p:to>
                                    </p:set>
                                    <p:animEffect transition="in" filter="wheel(4)">
                                      <p:cBhvr>
                                        <p:cTn id="10" dur="2000"/>
                                        <p:tgtEl>
                                          <p:spTgt spid="59399"/>
                                        </p:tgtEl>
                                      </p:cBhvr>
                                    </p:animEffect>
                                  </p:childTnLst>
                                </p:cTn>
                              </p:par>
                              <p:par>
                                <p:cTn id="11" presetID="21" presetClass="entr" presetSubtype="4" fill="hold" nodeType="withEffect">
                                  <p:stCondLst>
                                    <p:cond delay="0"/>
                                  </p:stCondLst>
                                  <p:childTnLst>
                                    <p:set>
                                      <p:cBhvr>
                                        <p:cTn id="12" dur="1" fill="hold">
                                          <p:stCondLst>
                                            <p:cond delay="0"/>
                                          </p:stCondLst>
                                        </p:cTn>
                                        <p:tgtEl>
                                          <p:spTgt spid="59409"/>
                                        </p:tgtEl>
                                        <p:attrNameLst>
                                          <p:attrName>style.visibility</p:attrName>
                                        </p:attrNameLst>
                                      </p:cBhvr>
                                      <p:to>
                                        <p:strVal val="visible"/>
                                      </p:to>
                                    </p:set>
                                    <p:animEffect transition="in" filter="wheel(4)">
                                      <p:cBhvr>
                                        <p:cTn id="13" dur="2000"/>
                                        <p:tgtEl>
                                          <p:spTgt spid="594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4" fill="hold" nodeType="clickEffect">
                                  <p:stCondLst>
                                    <p:cond delay="0"/>
                                  </p:stCondLst>
                                  <p:childTnLst>
                                    <p:set>
                                      <p:cBhvr>
                                        <p:cTn id="17" dur="1" fill="hold">
                                          <p:stCondLst>
                                            <p:cond delay="0"/>
                                          </p:stCondLst>
                                        </p:cTn>
                                        <p:tgtEl>
                                          <p:spTgt spid="59407"/>
                                        </p:tgtEl>
                                        <p:attrNameLst>
                                          <p:attrName>style.visibility</p:attrName>
                                        </p:attrNameLst>
                                      </p:cBhvr>
                                      <p:to>
                                        <p:strVal val="visible"/>
                                      </p:to>
                                    </p:set>
                                    <p:animEffect transition="in" filter="wheel(4)">
                                      <p:cBhvr>
                                        <p:cTn id="18" dur="2000"/>
                                        <p:tgtEl>
                                          <p:spTgt spid="59407"/>
                                        </p:tgtEl>
                                      </p:cBhvr>
                                    </p:animEffect>
                                  </p:childTnLst>
                                </p:cTn>
                              </p:par>
                              <p:par>
                                <p:cTn id="19" presetID="21" presetClass="entr" presetSubtype="4" fill="hold" nodeType="withEffect">
                                  <p:stCondLst>
                                    <p:cond delay="0"/>
                                  </p:stCondLst>
                                  <p:childTnLst>
                                    <p:set>
                                      <p:cBhvr>
                                        <p:cTn id="20" dur="1" fill="hold">
                                          <p:stCondLst>
                                            <p:cond delay="0"/>
                                          </p:stCondLst>
                                        </p:cTn>
                                        <p:tgtEl>
                                          <p:spTgt spid="49156"/>
                                        </p:tgtEl>
                                        <p:attrNameLst>
                                          <p:attrName>style.visibility</p:attrName>
                                        </p:attrNameLst>
                                      </p:cBhvr>
                                      <p:to>
                                        <p:strVal val="visible"/>
                                      </p:to>
                                    </p:set>
                                    <p:animEffect transition="in" filter="wheel(4)">
                                      <p:cBhvr>
                                        <p:cTn id="21" dur="2000"/>
                                        <p:tgtEl>
                                          <p:spTgt spid="49156"/>
                                        </p:tgtEl>
                                      </p:cBhvr>
                                    </p:animEffect>
                                  </p:childTnLst>
                                </p:cTn>
                              </p:par>
                              <p:par>
                                <p:cTn id="22" presetID="21" presetClass="entr" presetSubtype="4" fill="hold" nodeType="withEffect">
                                  <p:stCondLst>
                                    <p:cond delay="0"/>
                                  </p:stCondLst>
                                  <p:childTnLst>
                                    <p:set>
                                      <p:cBhvr>
                                        <p:cTn id="23" dur="1" fill="hold">
                                          <p:stCondLst>
                                            <p:cond delay="0"/>
                                          </p:stCondLst>
                                        </p:cTn>
                                        <p:tgtEl>
                                          <p:spTgt spid="50180"/>
                                        </p:tgtEl>
                                        <p:attrNameLst>
                                          <p:attrName>style.visibility</p:attrName>
                                        </p:attrNameLst>
                                      </p:cBhvr>
                                      <p:to>
                                        <p:strVal val="visible"/>
                                      </p:to>
                                    </p:set>
                                    <p:animEffect transition="in" filter="wheel(4)">
                                      <p:cBhvr>
                                        <p:cTn id="24" dur="2000"/>
                                        <p:tgtEl>
                                          <p:spTgt spid="50180"/>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48130"/>
                                        </p:tgtEl>
                                        <p:attrNameLst>
                                          <p:attrName>style.visibility</p:attrName>
                                        </p:attrNameLst>
                                      </p:cBhvr>
                                      <p:to>
                                        <p:strVal val="visible"/>
                                      </p:to>
                                    </p:set>
                                    <p:animEffect transition="in" filter="wheel(4)">
                                      <p:cBhvr>
                                        <p:cTn id="27" dur="2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533400" y="1066800"/>
            <a:ext cx="8001000" cy="3581400"/>
          </a:xfrm>
          <a:prstGeom prst="rect">
            <a:avLst/>
          </a:prstGeom>
          <a:noFill/>
          <a:ln w="57150" cmpd="thinThick">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800">
                <a:solidFill>
                  <a:srgbClr val="002060"/>
                </a:solidFill>
                <a:latin typeface="Times New Roman" panose="02020603050405020304" pitchFamily="18" charset="0"/>
                <a:cs typeface="Times New Roman" panose="02020603050405020304" pitchFamily="18" charset="0"/>
              </a:rPr>
              <a:t>- </a:t>
            </a:r>
            <a:r>
              <a:rPr lang="en-US" altLang="en-US" sz="2800" u="sng">
                <a:solidFill>
                  <a:srgbClr val="FF0000"/>
                </a:solidFill>
                <a:latin typeface="Times New Roman" panose="02020603050405020304" pitchFamily="18" charset="0"/>
                <a:cs typeface="Times New Roman" panose="02020603050405020304" pitchFamily="18" charset="0"/>
              </a:rPr>
              <a:t>Kho</a:t>
            </a:r>
            <a:r>
              <a:rPr lang="vi-VN" altLang="en-US" sz="2800" u="sng">
                <a:solidFill>
                  <a:srgbClr val="FF0000"/>
                </a:solidFill>
                <a:latin typeface="Times New Roman" panose="02020603050405020304" pitchFamily="18" charset="0"/>
                <a:cs typeface="Times New Roman" panose="02020603050405020304" pitchFamily="18" charset="0"/>
              </a:rPr>
              <a:t>áng</a:t>
            </a:r>
            <a:r>
              <a:rPr lang="en-US" altLang="en-US" sz="2800" u="sng">
                <a:solidFill>
                  <a:srgbClr val="FF0000"/>
                </a:solidFill>
                <a:latin typeface="Times New Roman" panose="02020603050405020304" pitchFamily="18" charset="0"/>
                <a:cs typeface="Times New Roman" panose="02020603050405020304" pitchFamily="18" charset="0"/>
              </a:rPr>
              <a:t> s</a:t>
            </a:r>
            <a:r>
              <a:rPr lang="vi-VN" altLang="en-US" sz="2800" u="sng">
                <a:solidFill>
                  <a:srgbClr val="FF0000"/>
                </a:solidFill>
                <a:latin typeface="Times New Roman" panose="02020603050405020304" pitchFamily="18" charset="0"/>
                <a:cs typeface="Times New Roman" panose="02020603050405020304" pitchFamily="18" charset="0"/>
              </a:rPr>
              <a:t>ản</a:t>
            </a:r>
            <a:r>
              <a:rPr lang="en-US" altLang="en-US" sz="2800" u="sng">
                <a:solidFill>
                  <a:srgbClr val="FF0000"/>
                </a:solidFill>
                <a:latin typeface="Times New Roman" panose="02020603050405020304" pitchFamily="18" charset="0"/>
                <a:cs typeface="Times New Roman" panose="02020603050405020304" pitchFamily="18" charset="0"/>
              </a:rPr>
              <a:t>:</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a:solidFill>
                  <a:srgbClr val="002060"/>
                </a:solidFill>
                <a:latin typeface="Times New Roman" panose="02020603050405020304" pitchFamily="18" charset="0"/>
                <a:cs typeface="Times New Roman" panose="02020603050405020304" pitchFamily="18" charset="0"/>
              </a:rPr>
              <a:t>c</a:t>
            </a:r>
            <a:r>
              <a:rPr lang="vi-VN" altLang="en-US" sz="2800">
                <a:solidFill>
                  <a:srgbClr val="002060"/>
                </a:solidFill>
                <a:latin typeface="Times New Roman" panose="02020603050405020304" pitchFamily="18" charset="0"/>
                <a:cs typeface="Times New Roman" panose="02020603050405020304" pitchFamily="18" charset="0"/>
              </a:rPr>
              <a:t>ó</a:t>
            </a:r>
            <a:r>
              <a:rPr lang="en-US" altLang="en-US" sz="2800">
                <a:solidFill>
                  <a:srgbClr val="002060"/>
                </a:solidFill>
                <a:latin typeface="Times New Roman" panose="02020603050405020304" pitchFamily="18" charset="0"/>
                <a:cs typeface="Times New Roman" panose="02020603050405020304" pitchFamily="18" charset="0"/>
              </a:rPr>
              <a:t> nguy c</a:t>
            </a:r>
            <a:r>
              <a:rPr lang="vi-VN" altLang="en-US" sz="2800">
                <a:solidFill>
                  <a:srgbClr val="002060"/>
                </a:solidFill>
                <a:latin typeface="Times New Roman" panose="02020603050405020304" pitchFamily="18" charset="0"/>
                <a:cs typeface="Times New Roman" panose="02020603050405020304" pitchFamily="18" charset="0"/>
              </a:rPr>
              <a:t>ơ</a:t>
            </a:r>
            <a:r>
              <a:rPr lang="en-US" altLang="en-US" sz="2800">
                <a:solidFill>
                  <a:srgbClr val="002060"/>
                </a:solidFill>
                <a:latin typeface="Times New Roman" panose="02020603050405020304" pitchFamily="18" charset="0"/>
                <a:cs typeface="Times New Roman" panose="02020603050405020304" pitchFamily="18" charset="0"/>
              </a:rPr>
              <a:t> b</a:t>
            </a:r>
            <a:r>
              <a:rPr lang="vi-VN" altLang="en-US" sz="2800">
                <a:solidFill>
                  <a:srgbClr val="002060"/>
                </a:solidFill>
                <a:latin typeface="Times New Roman" panose="02020603050405020304" pitchFamily="18" charset="0"/>
                <a:cs typeface="Times New Roman" panose="02020603050405020304" pitchFamily="18" charset="0"/>
              </a:rPr>
              <a:t>ị</a:t>
            </a:r>
            <a:r>
              <a:rPr lang="en-US" altLang="en-US" sz="2800">
                <a:solidFill>
                  <a:srgbClr val="002060"/>
                </a:solidFill>
                <a:latin typeface="Times New Roman" panose="02020603050405020304" pitchFamily="18" charset="0"/>
                <a:cs typeface="Times New Roman" panose="02020603050405020304" pitchFamily="18" charset="0"/>
              </a:rPr>
              <a:t> c</a:t>
            </a:r>
            <a:r>
              <a:rPr lang="vi-VN" altLang="en-US" sz="2800">
                <a:solidFill>
                  <a:srgbClr val="002060"/>
                </a:solidFill>
                <a:latin typeface="Times New Roman" panose="02020603050405020304" pitchFamily="18" charset="0"/>
                <a:cs typeface="Times New Roman" panose="02020603050405020304" pitchFamily="18" charset="0"/>
              </a:rPr>
              <a:t>ạn</a:t>
            </a:r>
            <a:r>
              <a:rPr lang="en-US" altLang="en-US" sz="2800">
                <a:solidFill>
                  <a:srgbClr val="002060"/>
                </a:solidFill>
                <a:latin typeface="Times New Roman" panose="02020603050405020304" pitchFamily="18" charset="0"/>
                <a:cs typeface="Times New Roman" panose="02020603050405020304" pitchFamily="18" charset="0"/>
              </a:rPr>
              <a:t> ki</a:t>
            </a:r>
            <a:r>
              <a:rPr lang="vi-VN" altLang="en-US" sz="2800">
                <a:solidFill>
                  <a:srgbClr val="002060"/>
                </a:solidFill>
                <a:latin typeface="Times New Roman" panose="02020603050405020304" pitchFamily="18" charset="0"/>
                <a:cs typeface="Times New Roman" panose="02020603050405020304" pitchFamily="18" charset="0"/>
              </a:rPr>
              <a:t>ệt</a:t>
            </a:r>
            <a:r>
              <a:rPr lang="en-US" altLang="en-US" sz="2800">
                <a:solidFill>
                  <a:srgbClr val="002060"/>
                </a:solidFill>
                <a:latin typeface="Times New Roman" panose="02020603050405020304" pitchFamily="18" charset="0"/>
                <a:cs typeface="Times New Roman" panose="02020603050405020304" pitchFamily="18" charset="0"/>
              </a:rPr>
              <a:t>.</a:t>
            </a:r>
          </a:p>
          <a:p>
            <a:pPr algn="just" eaLnBrk="1" hangingPunct="1">
              <a:buFontTx/>
              <a:buNone/>
            </a:pPr>
            <a:endParaRPr lang="en-US" altLang="en-US" sz="2800">
              <a:solidFill>
                <a:srgbClr val="002060"/>
              </a:solidFill>
              <a:latin typeface="Times New Roman" panose="02020603050405020304" pitchFamily="18" charset="0"/>
              <a:cs typeface="Times New Roman" panose="02020603050405020304" pitchFamily="18" charset="0"/>
            </a:endParaRPr>
          </a:p>
          <a:p>
            <a:pPr algn="just" eaLnBrk="1" hangingPunct="1">
              <a:buFontTx/>
              <a:buNone/>
            </a:pPr>
            <a:r>
              <a:rPr lang="en-US" altLang="en-US" sz="2800">
                <a:solidFill>
                  <a:srgbClr val="002060"/>
                </a:solidFill>
                <a:latin typeface="Times New Roman" panose="02020603050405020304" pitchFamily="18" charset="0"/>
                <a:cs typeface="Times New Roman" panose="02020603050405020304" pitchFamily="18" charset="0"/>
              </a:rPr>
              <a:t>- </a:t>
            </a:r>
            <a:r>
              <a:rPr lang="en-US" altLang="en-US" sz="2800" u="sng">
                <a:solidFill>
                  <a:srgbClr val="FF0000"/>
                </a:solidFill>
                <a:latin typeface="Times New Roman" panose="02020603050405020304" pitchFamily="18" charset="0"/>
                <a:cs typeface="Times New Roman" panose="02020603050405020304" pitchFamily="18" charset="0"/>
              </a:rPr>
              <a:t>Rừng:</a:t>
            </a:r>
            <a:r>
              <a:rPr lang="en-US" altLang="en-US" sz="2800">
                <a:solidFill>
                  <a:srgbClr val="002060"/>
                </a:solidFill>
                <a:latin typeface="Times New Roman" panose="02020603050405020304" pitchFamily="18" charset="0"/>
                <a:cs typeface="Times New Roman" panose="02020603050405020304" pitchFamily="18" charset="0"/>
              </a:rPr>
              <a:t> di</a:t>
            </a:r>
            <a:r>
              <a:rPr lang="vi-VN" altLang="en-US" sz="2800">
                <a:solidFill>
                  <a:srgbClr val="002060"/>
                </a:solidFill>
                <a:latin typeface="Times New Roman" panose="02020603050405020304" pitchFamily="18" charset="0"/>
                <a:cs typeface="Times New Roman" panose="02020603050405020304" pitchFamily="18" charset="0"/>
              </a:rPr>
              <a:t>ện</a:t>
            </a:r>
            <a:r>
              <a:rPr lang="en-US" altLang="en-US" sz="2800">
                <a:solidFill>
                  <a:srgbClr val="002060"/>
                </a:solidFill>
                <a:latin typeface="Times New Roman" panose="02020603050405020304" pitchFamily="18" charset="0"/>
                <a:cs typeface="Times New Roman" panose="02020603050405020304" pitchFamily="18" charset="0"/>
              </a:rPr>
              <a:t> t</a:t>
            </a:r>
            <a:r>
              <a:rPr lang="vi-VN" altLang="en-US" sz="2800">
                <a:solidFill>
                  <a:srgbClr val="002060"/>
                </a:solidFill>
                <a:latin typeface="Times New Roman" panose="02020603050405020304" pitchFamily="18" charset="0"/>
                <a:cs typeface="Times New Roman" panose="02020603050405020304" pitchFamily="18" charset="0"/>
              </a:rPr>
              <a:t>ích</a:t>
            </a:r>
            <a:r>
              <a:rPr lang="en-US" altLang="en-US" sz="2800">
                <a:solidFill>
                  <a:srgbClr val="002060"/>
                </a:solidFill>
                <a:latin typeface="Times New Roman" panose="02020603050405020304" pitchFamily="18" charset="0"/>
                <a:cs typeface="Times New Roman" panose="02020603050405020304" pitchFamily="18" charset="0"/>
              </a:rPr>
              <a:t> r</a:t>
            </a:r>
            <a:r>
              <a:rPr lang="vi-VN" altLang="en-US" sz="2800">
                <a:solidFill>
                  <a:srgbClr val="002060"/>
                </a:solidFill>
                <a:latin typeface="Times New Roman" panose="02020603050405020304" pitchFamily="18" charset="0"/>
                <a:cs typeface="Times New Roman" panose="02020603050405020304" pitchFamily="18" charset="0"/>
              </a:rPr>
              <a:t>ừng</a:t>
            </a:r>
            <a:r>
              <a:rPr lang="en-US" altLang="en-US" sz="2800">
                <a:solidFill>
                  <a:srgbClr val="002060"/>
                </a:solidFill>
                <a:latin typeface="Times New Roman" panose="02020603050405020304" pitchFamily="18" charset="0"/>
                <a:cs typeface="Times New Roman" panose="02020603050405020304" pitchFamily="18" charset="0"/>
              </a:rPr>
              <a:t> </a:t>
            </a:r>
            <a:r>
              <a:rPr lang="vi-VN" altLang="en-US" sz="2800">
                <a:solidFill>
                  <a:srgbClr val="002060"/>
                </a:solidFill>
                <a:latin typeface="Times New Roman" panose="02020603050405020304" pitchFamily="18" charset="0"/>
                <a:cs typeface="Times New Roman" panose="02020603050405020304" pitchFamily="18" charset="0"/>
              </a:rPr>
              <a:t>đ</a:t>
            </a:r>
            <a:r>
              <a:rPr lang="en-US" altLang="en-US" sz="2800">
                <a:solidFill>
                  <a:srgbClr val="002060"/>
                </a:solidFill>
                <a:latin typeface="Times New Roman" panose="02020603050405020304" pitchFamily="18" charset="0"/>
                <a:cs typeface="Times New Roman" panose="02020603050405020304" pitchFamily="18" charset="0"/>
              </a:rPr>
              <a:t>ang b</a:t>
            </a:r>
            <a:r>
              <a:rPr lang="vi-VN" altLang="en-US" sz="2800">
                <a:solidFill>
                  <a:srgbClr val="002060"/>
                </a:solidFill>
                <a:latin typeface="Times New Roman" panose="02020603050405020304" pitchFamily="18" charset="0"/>
                <a:cs typeface="Times New Roman" panose="02020603050405020304" pitchFamily="18" charset="0"/>
              </a:rPr>
              <a:t>ị</a:t>
            </a:r>
            <a:r>
              <a:rPr lang="en-US" altLang="en-US" sz="2800">
                <a:solidFill>
                  <a:srgbClr val="002060"/>
                </a:solidFill>
                <a:latin typeface="Times New Roman" panose="02020603050405020304" pitchFamily="18" charset="0"/>
                <a:cs typeface="Times New Roman" panose="02020603050405020304" pitchFamily="18" charset="0"/>
              </a:rPr>
              <a:t> thu h</a:t>
            </a:r>
            <a:r>
              <a:rPr lang="vi-VN" altLang="en-US" sz="2800">
                <a:solidFill>
                  <a:srgbClr val="002060"/>
                </a:solidFill>
                <a:latin typeface="Times New Roman" panose="02020603050405020304" pitchFamily="18" charset="0"/>
                <a:cs typeface="Times New Roman" panose="02020603050405020304" pitchFamily="18" charset="0"/>
              </a:rPr>
              <a:t>ẹp</a:t>
            </a:r>
            <a:r>
              <a:rPr lang="en-US" altLang="en-US" sz="2800">
                <a:solidFill>
                  <a:srgbClr val="002060"/>
                </a:solidFill>
                <a:latin typeface="Times New Roman" panose="02020603050405020304" pitchFamily="18" charset="0"/>
                <a:cs typeface="Times New Roman" panose="02020603050405020304" pitchFamily="18" charset="0"/>
              </a:rPr>
              <a:t>, nhi</a:t>
            </a:r>
            <a:r>
              <a:rPr lang="vi-VN" altLang="en-US" sz="2800">
                <a:solidFill>
                  <a:srgbClr val="002060"/>
                </a:solidFill>
                <a:latin typeface="Times New Roman" panose="02020603050405020304" pitchFamily="18" charset="0"/>
                <a:cs typeface="Times New Roman" panose="02020603050405020304" pitchFamily="18" charset="0"/>
              </a:rPr>
              <a:t>ều</a:t>
            </a:r>
            <a:r>
              <a:rPr lang="en-US" altLang="en-US" sz="2800">
                <a:solidFill>
                  <a:srgbClr val="002060"/>
                </a:solidFill>
                <a:latin typeface="Times New Roman" panose="02020603050405020304" pitchFamily="18" charset="0"/>
                <a:cs typeface="Times New Roman" panose="02020603050405020304" pitchFamily="18" charset="0"/>
              </a:rPr>
              <a:t> lo</a:t>
            </a:r>
            <a:r>
              <a:rPr lang="vi-VN" altLang="en-US" sz="2800">
                <a:solidFill>
                  <a:srgbClr val="002060"/>
                </a:solidFill>
                <a:latin typeface="Times New Roman" panose="02020603050405020304" pitchFamily="18" charset="0"/>
                <a:cs typeface="Times New Roman" panose="02020603050405020304" pitchFamily="18" charset="0"/>
              </a:rPr>
              <a:t>ài</a:t>
            </a:r>
            <a:r>
              <a:rPr lang="en-US" altLang="en-US" sz="2800">
                <a:solidFill>
                  <a:srgbClr val="002060"/>
                </a:solidFill>
                <a:latin typeface="Times New Roman" panose="02020603050405020304" pitchFamily="18" charset="0"/>
                <a:cs typeface="Times New Roman" panose="02020603050405020304" pitchFamily="18" charset="0"/>
              </a:rPr>
              <a:t> </a:t>
            </a:r>
            <a:r>
              <a:rPr lang="vi-VN" altLang="en-US" sz="2800">
                <a:solidFill>
                  <a:srgbClr val="002060"/>
                </a:solidFill>
                <a:latin typeface="Times New Roman" panose="02020603050405020304" pitchFamily="18" charset="0"/>
                <a:cs typeface="Times New Roman" panose="02020603050405020304" pitchFamily="18" charset="0"/>
              </a:rPr>
              <a:t>động</a:t>
            </a:r>
            <a:r>
              <a:rPr lang="en-US" altLang="en-US" sz="2800">
                <a:solidFill>
                  <a:srgbClr val="002060"/>
                </a:solidFill>
                <a:latin typeface="Times New Roman" panose="02020603050405020304" pitchFamily="18" charset="0"/>
                <a:cs typeface="Times New Roman" panose="02020603050405020304" pitchFamily="18" charset="0"/>
              </a:rPr>
              <a:t> th</a:t>
            </a:r>
            <a:r>
              <a:rPr lang="vi-VN" altLang="en-US" sz="2800">
                <a:solidFill>
                  <a:srgbClr val="002060"/>
                </a:solidFill>
                <a:latin typeface="Times New Roman" panose="02020603050405020304" pitchFamily="18" charset="0"/>
                <a:cs typeface="Times New Roman" panose="02020603050405020304" pitchFamily="18" charset="0"/>
              </a:rPr>
              <a:t>ực</a:t>
            </a:r>
            <a:r>
              <a:rPr lang="en-US" altLang="en-US" sz="2800">
                <a:solidFill>
                  <a:srgbClr val="002060"/>
                </a:solidFill>
                <a:latin typeface="Times New Roman" panose="02020603050405020304" pitchFamily="18" charset="0"/>
                <a:cs typeface="Times New Roman" panose="02020603050405020304" pitchFamily="18" charset="0"/>
              </a:rPr>
              <a:t> v</a:t>
            </a:r>
            <a:r>
              <a:rPr lang="vi-VN" altLang="en-US" sz="2800">
                <a:solidFill>
                  <a:srgbClr val="002060"/>
                </a:solidFill>
                <a:latin typeface="Times New Roman" panose="02020603050405020304" pitchFamily="18" charset="0"/>
                <a:cs typeface="Times New Roman" panose="02020603050405020304" pitchFamily="18" charset="0"/>
              </a:rPr>
              <a:t>ật</a:t>
            </a:r>
            <a:r>
              <a:rPr lang="en-US" altLang="en-US" sz="2800">
                <a:solidFill>
                  <a:srgbClr val="002060"/>
                </a:solidFill>
                <a:latin typeface="Times New Roman" panose="02020603050405020304" pitchFamily="18" charset="0"/>
                <a:cs typeface="Times New Roman" panose="02020603050405020304" pitchFamily="18" charset="0"/>
              </a:rPr>
              <a:t> c</a:t>
            </a:r>
            <a:r>
              <a:rPr lang="vi-VN" altLang="en-US" sz="2800">
                <a:solidFill>
                  <a:srgbClr val="002060"/>
                </a:solidFill>
                <a:latin typeface="Times New Roman" panose="02020603050405020304" pitchFamily="18" charset="0"/>
                <a:cs typeface="Times New Roman" panose="02020603050405020304" pitchFamily="18" charset="0"/>
              </a:rPr>
              <a:t>ó</a:t>
            </a:r>
            <a:r>
              <a:rPr lang="en-US" altLang="en-US" sz="2800">
                <a:solidFill>
                  <a:srgbClr val="002060"/>
                </a:solidFill>
                <a:latin typeface="Times New Roman" panose="02020603050405020304" pitchFamily="18" charset="0"/>
                <a:cs typeface="Times New Roman" panose="02020603050405020304" pitchFamily="18" charset="0"/>
              </a:rPr>
              <a:t> nguy c</a:t>
            </a:r>
            <a:r>
              <a:rPr lang="vi-VN" altLang="en-US" sz="2800">
                <a:solidFill>
                  <a:srgbClr val="002060"/>
                </a:solidFill>
                <a:latin typeface="Times New Roman" panose="02020603050405020304" pitchFamily="18" charset="0"/>
                <a:cs typeface="Times New Roman" panose="02020603050405020304" pitchFamily="18" charset="0"/>
              </a:rPr>
              <a:t>ơ</a:t>
            </a:r>
            <a:r>
              <a:rPr lang="en-US" altLang="en-US" sz="2800">
                <a:solidFill>
                  <a:srgbClr val="002060"/>
                </a:solidFill>
                <a:latin typeface="Times New Roman" panose="02020603050405020304" pitchFamily="18" charset="0"/>
                <a:cs typeface="Times New Roman" panose="02020603050405020304" pitchFamily="18" charset="0"/>
              </a:rPr>
              <a:t> b</a:t>
            </a:r>
            <a:r>
              <a:rPr lang="vi-VN" altLang="en-US" sz="2800">
                <a:solidFill>
                  <a:srgbClr val="002060"/>
                </a:solidFill>
                <a:latin typeface="Times New Roman" panose="02020603050405020304" pitchFamily="18" charset="0"/>
                <a:cs typeface="Times New Roman" panose="02020603050405020304" pitchFamily="18" charset="0"/>
              </a:rPr>
              <a:t>ị</a:t>
            </a:r>
            <a:r>
              <a:rPr lang="en-US" altLang="en-US" sz="2800">
                <a:solidFill>
                  <a:srgbClr val="002060"/>
                </a:solidFill>
                <a:latin typeface="Times New Roman" panose="02020603050405020304" pitchFamily="18" charset="0"/>
                <a:cs typeface="Times New Roman" panose="02020603050405020304" pitchFamily="18" charset="0"/>
              </a:rPr>
              <a:t> xo</a:t>
            </a:r>
            <a:r>
              <a:rPr lang="vi-VN" altLang="en-US" sz="2800">
                <a:solidFill>
                  <a:srgbClr val="002060"/>
                </a:solidFill>
                <a:latin typeface="Times New Roman" panose="02020603050405020304" pitchFamily="18" charset="0"/>
                <a:cs typeface="Times New Roman" panose="02020603050405020304" pitchFamily="18" charset="0"/>
              </a:rPr>
              <a:t>á</a:t>
            </a:r>
            <a:r>
              <a:rPr lang="en-US" altLang="en-US" sz="2800">
                <a:solidFill>
                  <a:srgbClr val="002060"/>
                </a:solidFill>
                <a:latin typeface="Times New Roman" panose="02020603050405020304" pitchFamily="18" charset="0"/>
                <a:cs typeface="Times New Roman" panose="02020603050405020304" pitchFamily="18" charset="0"/>
              </a:rPr>
              <a:t> s</a:t>
            </a:r>
            <a:r>
              <a:rPr lang="vi-VN" altLang="en-US" sz="2800">
                <a:solidFill>
                  <a:srgbClr val="002060"/>
                </a:solidFill>
                <a:latin typeface="Times New Roman" panose="02020603050405020304" pitchFamily="18" charset="0"/>
                <a:cs typeface="Times New Roman" panose="02020603050405020304" pitchFamily="18" charset="0"/>
              </a:rPr>
              <a:t>ổ</a:t>
            </a:r>
            <a:r>
              <a:rPr lang="en-US" altLang="en-US" sz="2800">
                <a:solidFill>
                  <a:srgbClr val="002060"/>
                </a:solidFill>
                <a:latin typeface="Times New Roman" panose="02020603050405020304" pitchFamily="18" charset="0"/>
                <a:cs typeface="Times New Roman" panose="02020603050405020304" pitchFamily="18" charset="0"/>
              </a:rPr>
              <a:t>.</a:t>
            </a:r>
          </a:p>
          <a:p>
            <a:pPr eaLnBrk="1" hangingPunct="1">
              <a:buFontTx/>
              <a:buChar char="-"/>
            </a:pPr>
            <a:endParaRPr lang="vi-VN" altLang="en-US" sz="2800">
              <a:solidFill>
                <a:srgbClr val="002060"/>
              </a:solidFill>
              <a:latin typeface="Times New Roman" panose="02020603050405020304" pitchFamily="18" charset="0"/>
              <a:cs typeface="Times New Roman" panose="02020603050405020304" pitchFamily="18" charset="0"/>
            </a:endParaRPr>
          </a:p>
          <a:p>
            <a:pPr algn="just" eaLnBrk="1" hangingPunct="1">
              <a:buFontTx/>
              <a:buNone/>
            </a:pPr>
            <a:r>
              <a:rPr lang="en-US" altLang="en-US" sz="2400">
                <a:solidFill>
                  <a:srgbClr val="002060"/>
                </a:solidFill>
                <a:latin typeface="Times New Roman" panose="02020603050405020304" pitchFamily="18" charset="0"/>
                <a:cs typeface="Times New Roman" panose="02020603050405020304" pitchFamily="18" charset="0"/>
              </a:rPr>
              <a:t>- </a:t>
            </a:r>
            <a:r>
              <a:rPr lang="vi-VN" altLang="en-US" sz="2800" u="sng">
                <a:solidFill>
                  <a:srgbClr val="FF0000"/>
                </a:solidFill>
                <a:latin typeface="Times New Roman" panose="02020603050405020304" pitchFamily="18" charset="0"/>
                <a:cs typeface="Times New Roman" panose="02020603050405020304" pitchFamily="18" charset="0"/>
              </a:rPr>
              <a:t>Đất</a:t>
            </a:r>
            <a:r>
              <a:rPr lang="en-US" altLang="en-US" sz="2800" u="sng">
                <a:solidFill>
                  <a:srgbClr val="FF0000"/>
                </a:solidFill>
                <a:latin typeface="Times New Roman" panose="02020603050405020304" pitchFamily="18" charset="0"/>
                <a:cs typeface="Times New Roman" panose="02020603050405020304" pitchFamily="18" charset="0"/>
              </a:rPr>
              <a:t> </a:t>
            </a:r>
            <a:r>
              <a:rPr lang="vi-VN" altLang="en-US" sz="2800" u="sng">
                <a:solidFill>
                  <a:srgbClr val="FF0000"/>
                </a:solidFill>
                <a:latin typeface="Times New Roman" panose="02020603050405020304" pitchFamily="18" charset="0"/>
                <a:cs typeface="Times New Roman" panose="02020603050405020304" pitchFamily="18" charset="0"/>
              </a:rPr>
              <a:t>đ</a:t>
            </a:r>
            <a:r>
              <a:rPr lang="en-US" altLang="en-US" sz="2800" u="sng">
                <a:solidFill>
                  <a:srgbClr val="FF0000"/>
                </a:solidFill>
                <a:latin typeface="Times New Roman" panose="02020603050405020304" pitchFamily="18" charset="0"/>
                <a:cs typeface="Times New Roman" panose="02020603050405020304" pitchFamily="18" charset="0"/>
              </a:rPr>
              <a:t>ai:</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a:solidFill>
                  <a:srgbClr val="002060"/>
                </a:solidFill>
                <a:latin typeface="Times New Roman" panose="02020603050405020304" pitchFamily="18" charset="0"/>
                <a:cs typeface="Times New Roman" panose="02020603050405020304" pitchFamily="18" charset="0"/>
              </a:rPr>
              <a:t>di</a:t>
            </a:r>
            <a:r>
              <a:rPr lang="vi-VN" altLang="en-US" sz="2800">
                <a:solidFill>
                  <a:srgbClr val="002060"/>
                </a:solidFill>
                <a:latin typeface="Times New Roman" panose="02020603050405020304" pitchFamily="18" charset="0"/>
                <a:cs typeface="Times New Roman" panose="02020603050405020304" pitchFamily="18" charset="0"/>
              </a:rPr>
              <a:t>ện</a:t>
            </a:r>
            <a:r>
              <a:rPr lang="en-US" altLang="en-US" sz="2800">
                <a:solidFill>
                  <a:srgbClr val="002060"/>
                </a:solidFill>
                <a:latin typeface="Times New Roman" panose="02020603050405020304" pitchFamily="18" charset="0"/>
                <a:cs typeface="Times New Roman" panose="02020603050405020304" pitchFamily="18" charset="0"/>
              </a:rPr>
              <a:t> t</a:t>
            </a:r>
            <a:r>
              <a:rPr lang="vi-VN" altLang="en-US" sz="2800">
                <a:solidFill>
                  <a:srgbClr val="002060"/>
                </a:solidFill>
                <a:latin typeface="Times New Roman" panose="02020603050405020304" pitchFamily="18" charset="0"/>
                <a:cs typeface="Times New Roman" panose="02020603050405020304" pitchFamily="18" charset="0"/>
              </a:rPr>
              <a:t>ích</a:t>
            </a:r>
            <a:r>
              <a:rPr lang="en-US" altLang="en-US" sz="2800">
                <a:solidFill>
                  <a:srgbClr val="002060"/>
                </a:solidFill>
                <a:latin typeface="Times New Roman" panose="02020603050405020304" pitchFamily="18" charset="0"/>
                <a:cs typeface="Times New Roman" panose="02020603050405020304" pitchFamily="18" charset="0"/>
              </a:rPr>
              <a:t> </a:t>
            </a:r>
            <a:r>
              <a:rPr lang="vi-VN" altLang="en-US" sz="2800">
                <a:solidFill>
                  <a:srgbClr val="002060"/>
                </a:solidFill>
                <a:latin typeface="Times New Roman" panose="02020603050405020304" pitchFamily="18" charset="0"/>
                <a:cs typeface="Times New Roman" panose="02020603050405020304" pitchFamily="18" charset="0"/>
              </a:rPr>
              <a:t>đất</a:t>
            </a:r>
            <a:r>
              <a:rPr lang="en-US" altLang="en-US" sz="2800">
                <a:solidFill>
                  <a:srgbClr val="002060"/>
                </a:solidFill>
                <a:latin typeface="Times New Roman" panose="02020603050405020304" pitchFamily="18" charset="0"/>
                <a:cs typeface="Times New Roman" panose="02020603050405020304" pitchFamily="18" charset="0"/>
              </a:rPr>
              <a:t> canh t</a:t>
            </a:r>
            <a:r>
              <a:rPr lang="vi-VN" altLang="en-US" sz="2800">
                <a:solidFill>
                  <a:srgbClr val="002060"/>
                </a:solidFill>
                <a:latin typeface="Times New Roman" panose="02020603050405020304" pitchFamily="18" charset="0"/>
                <a:cs typeface="Times New Roman" panose="02020603050405020304" pitchFamily="18" charset="0"/>
              </a:rPr>
              <a:t>ác</a:t>
            </a:r>
            <a:r>
              <a:rPr lang="en-US" altLang="en-US" sz="2800">
                <a:solidFill>
                  <a:srgbClr val="002060"/>
                </a:solidFill>
                <a:latin typeface="Times New Roman" panose="02020603050405020304" pitchFamily="18" charset="0"/>
                <a:cs typeface="Times New Roman" panose="02020603050405020304" pitchFamily="18" charset="0"/>
              </a:rPr>
              <a:t> b</a:t>
            </a:r>
            <a:r>
              <a:rPr lang="vi-VN" altLang="en-US" sz="2800">
                <a:solidFill>
                  <a:srgbClr val="002060"/>
                </a:solidFill>
                <a:latin typeface="Times New Roman" panose="02020603050405020304" pitchFamily="18" charset="0"/>
                <a:cs typeface="Times New Roman" panose="02020603050405020304" pitchFamily="18" charset="0"/>
              </a:rPr>
              <a:t>ị</a:t>
            </a:r>
            <a:r>
              <a:rPr lang="en-US" altLang="en-US" sz="2800">
                <a:solidFill>
                  <a:srgbClr val="002060"/>
                </a:solidFill>
                <a:latin typeface="Times New Roman" panose="02020603050405020304" pitchFamily="18" charset="0"/>
                <a:cs typeface="Times New Roman" panose="02020603050405020304" pitchFamily="18" charset="0"/>
              </a:rPr>
              <a:t> thu h</a:t>
            </a:r>
            <a:r>
              <a:rPr lang="vi-VN" altLang="en-US" sz="2800">
                <a:solidFill>
                  <a:srgbClr val="002060"/>
                </a:solidFill>
                <a:latin typeface="Times New Roman" panose="02020603050405020304" pitchFamily="18" charset="0"/>
                <a:cs typeface="Times New Roman" panose="02020603050405020304" pitchFamily="18" charset="0"/>
              </a:rPr>
              <a:t>ẹp</a:t>
            </a:r>
            <a:r>
              <a:rPr lang="en-US" altLang="en-US" sz="2800">
                <a:solidFill>
                  <a:srgbClr val="002060"/>
                </a:solidFill>
                <a:latin typeface="Times New Roman" panose="02020603050405020304" pitchFamily="18" charset="0"/>
                <a:cs typeface="Times New Roman" panose="02020603050405020304" pitchFamily="18" charset="0"/>
              </a:rPr>
              <a:t>, chất lượng đất  giảm, độ phì nhiêu kém.</a:t>
            </a:r>
          </a:p>
          <a:p>
            <a:pPr eaLnBrk="1" hangingPunct="1">
              <a:buFontTx/>
              <a:buNone/>
            </a:pPr>
            <a:endParaRPr lang="en-US" altLang="en-US"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4712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6802">
                                            <p:bg/>
                                          </p:spTgt>
                                        </p:tgtEl>
                                        <p:attrNameLst>
                                          <p:attrName>style.visibility</p:attrName>
                                        </p:attrNameLst>
                                      </p:cBhvr>
                                      <p:to>
                                        <p:strVal val="visible"/>
                                      </p:to>
                                    </p:set>
                                    <p:animEffect transition="in" filter="barn(inHorizontal)">
                                      <p:cBhvr>
                                        <p:cTn id="7" dur="500"/>
                                        <p:tgtEl>
                                          <p:spTgt spid="76802">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6802">
                                            <p:txEl>
                                              <p:pRg st="0" end="0"/>
                                            </p:txEl>
                                          </p:spTgt>
                                        </p:tgtEl>
                                        <p:attrNameLst>
                                          <p:attrName>style.visibility</p:attrName>
                                        </p:attrNameLst>
                                      </p:cBhvr>
                                      <p:to>
                                        <p:strVal val="visible"/>
                                      </p:to>
                                    </p:set>
                                    <p:animEffect transition="in" filter="barn(inHorizontal)">
                                      <p:cBhvr>
                                        <p:cTn id="12" dur="500"/>
                                        <p:tgtEl>
                                          <p:spTgt spid="7680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6802">
                                            <p:txEl>
                                              <p:pRg st="2" end="2"/>
                                            </p:txEl>
                                          </p:spTgt>
                                        </p:tgtEl>
                                        <p:attrNameLst>
                                          <p:attrName>style.visibility</p:attrName>
                                        </p:attrNameLst>
                                      </p:cBhvr>
                                      <p:to>
                                        <p:strVal val="visible"/>
                                      </p:to>
                                    </p:set>
                                    <p:animEffect transition="in" filter="barn(inHorizontal)">
                                      <p:cBhvr>
                                        <p:cTn id="17" dur="500"/>
                                        <p:tgtEl>
                                          <p:spTgt spid="768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76802">
                                            <p:txEl>
                                              <p:pRg st="4" end="4"/>
                                            </p:txEl>
                                          </p:spTgt>
                                        </p:tgtEl>
                                        <p:attrNameLst>
                                          <p:attrName>style.visibility</p:attrName>
                                        </p:attrNameLst>
                                      </p:cBhvr>
                                      <p:to>
                                        <p:strVal val="visible"/>
                                      </p:to>
                                    </p:set>
                                    <p:animEffect transition="in" filter="barn(inHorizontal)">
                                      <p:cBhvr>
                                        <p:cTn id="22" dur="500"/>
                                        <p:tgtEl>
                                          <p:spTgt spid="768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84" name="Group 32">
            <a:extLst>
              <a:ext uri="{FF2B5EF4-FFF2-40B4-BE49-F238E27FC236}">
                <a16:creationId xmlns:a16="http://schemas.microsoft.com/office/drawing/2014/main" id="{E24B4ACB-6C04-482C-AA61-043D37C218CF}"/>
              </a:ext>
            </a:extLst>
          </p:cNvPr>
          <p:cNvGraphicFramePr>
            <a:graphicFrameLocks noGrp="1"/>
          </p:cNvGraphicFramePr>
          <p:nvPr>
            <p:ph/>
          </p:nvPr>
        </p:nvGraphicFramePr>
        <p:xfrm>
          <a:off x="457200" y="274638"/>
          <a:ext cx="8229600" cy="6202362"/>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2618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rPr>
                        <a:t>Loại</a:t>
                      </a:r>
                      <a:r>
                        <a:rPr kumimoji="0" lang="en-US" sz="2400" b="1"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rPr>
                        <a:t>tài</a:t>
                      </a:r>
                      <a:r>
                        <a:rPr kumimoji="0" lang="en-US" sz="2400" b="1"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rPr>
                        <a:t>nguyên</a:t>
                      </a:r>
                      <a:r>
                        <a:rPr kumimoji="0" lang="en-US" sz="2400" b="1"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rPr>
                        <a:t>thiên</a:t>
                      </a:r>
                      <a:r>
                        <a:rPr kumimoji="0" lang="en-US" sz="2400" b="1"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rPr>
                        <a:t>nhiên</a:t>
                      </a:r>
                      <a:r>
                        <a:rPr kumimoji="0" lang="en-US" sz="2400" b="1" i="0" u="none" strike="noStrike" cap="none" normalizeH="0" baseline="0" dirty="0">
                          <a:ln>
                            <a:noFill/>
                          </a:ln>
                          <a:solidFill>
                            <a:srgbClr val="FF00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FF0000"/>
                        </a:solidFill>
                        <a:effectLst/>
                        <a:latin typeface="Times New Roman" pitchFamily="18"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rPr>
                        <a:t>Ví</a:t>
                      </a:r>
                      <a:r>
                        <a:rPr kumimoji="0" lang="en-US" sz="2400" b="1"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rPr>
                        <a:t>dụ</a:t>
                      </a:r>
                      <a:r>
                        <a:rPr kumimoji="0" lang="en-US" sz="2400" b="1" i="0" u="none" strike="noStrike" cap="none" normalizeH="0" baseline="0" dirty="0">
                          <a:ln>
                            <a:noFill/>
                          </a:ln>
                          <a:solidFill>
                            <a:srgbClr val="FF00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FF0000"/>
                        </a:solidFill>
                        <a:effectLst/>
                        <a:latin typeface="Times New Roman" pitchFamily="18"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rPr>
                        <a:t>Biện pháp sử dụng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FF0000"/>
                        </a:solidFill>
                        <a:effectLst/>
                        <a:latin typeface="Times New Roman" pitchFamily="18"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544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rPr>
                        <a:t>Tài</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nguyên</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không</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khôi</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phục</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được</a:t>
                      </a:r>
                      <a:endParaRPr kumimoji="0" lang="en-US" sz="2400" b="0" i="0" u="none" strike="noStrike" cap="none" normalizeH="0" baseline="0" dirty="0">
                        <a:ln>
                          <a:noFill/>
                        </a:ln>
                        <a:solidFill>
                          <a:srgbClr val="FF0000"/>
                        </a:solidFill>
                        <a:effectLst/>
                        <a:latin typeface="Times New Roman" pitchFamily="18"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002060"/>
                          </a:solidFill>
                          <a:effectLst/>
                          <a:latin typeface="Times New Roman" pitchFamily="18" charset="0"/>
                        </a:rPr>
                        <a:t>Khoáng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sản</a:t>
                      </a:r>
                      <a:r>
                        <a:rPr kumimoji="0" lang="en-US" sz="2400" b="0" i="0" u="none" strike="noStrike" cap="none" normalizeH="0" baseline="0" dirty="0">
                          <a:ln>
                            <a:noFill/>
                          </a:ln>
                          <a:solidFill>
                            <a:srgbClr val="002060"/>
                          </a:solidFill>
                          <a:effectLst/>
                          <a:latin typeface="Times New Roman" pitchFamily="18" charset="0"/>
                        </a:rPr>
                        <a:t>: than </a:t>
                      </a:r>
                      <a:r>
                        <a:rPr kumimoji="0" lang="en-US" sz="2400" b="0" i="0" u="none" strike="noStrike" cap="none" normalizeH="0" baseline="0" dirty="0" err="1">
                          <a:ln>
                            <a:noFill/>
                          </a:ln>
                          <a:solidFill>
                            <a:srgbClr val="002060"/>
                          </a:solidFill>
                          <a:effectLst/>
                          <a:latin typeface="Times New Roman" pitchFamily="18" charset="0"/>
                        </a:rPr>
                        <a:t>đá</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dầu</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khí</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sắt</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quặng</a:t>
                      </a:r>
                      <a:r>
                        <a:rPr kumimoji="0" lang="en-US" sz="2400" b="0" i="0" u="none" strike="noStrike" cap="none" normalizeH="0" baseline="0" dirty="0">
                          <a:ln>
                            <a:noFill/>
                          </a:ln>
                          <a:solidFill>
                            <a:srgbClr val="002060"/>
                          </a:solidFill>
                          <a:effectLst/>
                          <a:latin typeface="Times New Roman" pitchFamily="18" charset="0"/>
                        </a:rPr>
                        <a:t>…</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002060"/>
                          </a:solidFill>
                          <a:effectLst/>
                          <a:latin typeface="Times New Roman" pitchFamily="18" charset="0"/>
                        </a:rPr>
                        <a:t>Sử</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dụng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thật</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tiết</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kiệm</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sử</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dụng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tổng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hợp</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sản</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xuất</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vật</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liệu</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thay</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thế</a:t>
                      </a:r>
                      <a:endParaRPr kumimoji="0" lang="en-US" sz="2400" b="0" i="0" u="none" strike="noStrike" cap="none" normalizeH="0" baseline="0" dirty="0">
                        <a:ln>
                          <a:noFill/>
                        </a:ln>
                        <a:solidFill>
                          <a:srgbClr val="002060"/>
                        </a:solidFill>
                        <a:effectLst/>
                        <a:latin typeface="Times New Roman" pitchFamily="18"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13429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rPr>
                        <a:t>Tài</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nguyên</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khôi</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phục</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được</a:t>
                      </a:r>
                      <a:endParaRPr kumimoji="0" lang="en-US" sz="2400" b="0" i="0" u="none" strike="noStrike" cap="none" normalizeH="0" baseline="0" dirty="0">
                        <a:ln>
                          <a:noFill/>
                        </a:ln>
                        <a:solidFill>
                          <a:srgbClr val="FF00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0000"/>
                        </a:solidFill>
                        <a:effectLst/>
                        <a:latin typeface="Times New Roman" pitchFamily="18"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2060"/>
                          </a:solidFill>
                          <a:effectLst/>
                          <a:latin typeface="Times New Roman" pitchFamily="18" charset="0"/>
                        </a:rPr>
                        <a:t>Đất trồng, các loại động vật và thực vật</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002060"/>
                          </a:solidFill>
                          <a:effectLst/>
                          <a:latin typeface="Times New Roman" pitchFamily="18" charset="0"/>
                        </a:rPr>
                        <a:t>Sử</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dụng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chú</a:t>
                      </a:r>
                      <a:r>
                        <a:rPr kumimoji="0" lang="en-US" sz="2400" b="0" i="0" u="none" strike="noStrike" cap="none" normalizeH="0" baseline="0" dirty="0">
                          <a:ln>
                            <a:noFill/>
                          </a:ln>
                          <a:solidFill>
                            <a:srgbClr val="002060"/>
                          </a:solidFill>
                          <a:effectLst/>
                          <a:latin typeface="Times New Roman" pitchFamily="18" charset="0"/>
                        </a:rPr>
                        <a:t> ý </a:t>
                      </a:r>
                      <a:r>
                        <a:rPr kumimoji="0" lang="en-US" sz="2400" b="0" i="0" u="none" strike="noStrike" cap="none" normalizeH="0" baseline="0" dirty="0" err="1">
                          <a:ln>
                            <a:noFill/>
                          </a:ln>
                          <a:solidFill>
                            <a:srgbClr val="002060"/>
                          </a:solidFill>
                          <a:effectLst/>
                          <a:latin typeface="Times New Roman" pitchFamily="18" charset="0"/>
                        </a:rPr>
                        <a:t>khai</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thác</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đi</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đôi</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với</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việc</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bảo</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vệ</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và</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phát</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triển</a:t>
                      </a:r>
                      <a:r>
                        <a:rPr kumimoji="0" lang="en-US" sz="2400" b="0" i="0" u="none" strike="noStrike" cap="none" normalizeH="0" baseline="0" dirty="0">
                          <a:ln>
                            <a:noFill/>
                          </a:ln>
                          <a:solidFill>
                            <a:srgbClr val="002060"/>
                          </a:solidFill>
                          <a:effectLst/>
                          <a:latin typeface="Times New Roman" pitchFamily="18" charset="0"/>
                        </a:rPr>
                        <a:t> </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20430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rPr>
                        <a:t>Tài</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nguyên</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không</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bị</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hao</a:t>
                      </a:r>
                      <a:r>
                        <a:rPr kumimoji="0" lang="en-US" sz="2400" b="0" i="0" u="none" strike="noStrike" cap="none" normalizeH="0" baseline="0" dirty="0">
                          <a:ln>
                            <a:noFill/>
                          </a:ln>
                          <a:solidFill>
                            <a:srgbClr val="FF0000"/>
                          </a:solidFill>
                          <a:effectLst/>
                          <a:latin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rPr>
                        <a:t>kiệt</a:t>
                      </a:r>
                      <a:endParaRPr kumimoji="0" lang="en-US" sz="2400" b="0" i="0" u="none" strike="noStrike" cap="none" normalizeH="0" baseline="0" dirty="0">
                        <a:ln>
                          <a:noFill/>
                        </a:ln>
                        <a:solidFill>
                          <a:srgbClr val="FF00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0000"/>
                        </a:solidFill>
                        <a:effectLst/>
                        <a:latin typeface="Times New Roman" pitchFamily="18"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2060"/>
                          </a:solidFill>
                          <a:effectLst/>
                          <a:latin typeface="Times New Roman" pitchFamily="18" charset="0"/>
                        </a:rPr>
                        <a:t>Năng lượng mặt trời, không khí, nước, gió…</a:t>
                      </a: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002060"/>
                          </a:solidFill>
                          <a:effectLst/>
                          <a:latin typeface="Times New Roman" pitchFamily="18" charset="0"/>
                        </a:rPr>
                        <a:t>Tuy</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không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bị</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hao</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kiệt</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nhưng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có</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sự</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phân</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bố</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không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đều</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giữa</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các</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vùng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Cần</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sử</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dụng</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hợp</a:t>
                      </a:r>
                      <a:r>
                        <a:rPr kumimoji="0" lang="en-US" sz="2400" b="0" i="0" u="none" strike="noStrike" cap="none" normalizeH="0" baseline="0" dirty="0">
                          <a:ln>
                            <a:noFill/>
                          </a:ln>
                          <a:solidFill>
                            <a:srgbClr val="002060"/>
                          </a:solidFill>
                          <a:effectLst/>
                          <a:latin typeface="Times New Roman" pitchFamily="18" charset="0"/>
                        </a:rPr>
                        <a:t> </a:t>
                      </a:r>
                      <a:r>
                        <a:rPr kumimoji="0" lang="en-US" sz="2400" b="0" i="0" u="none" strike="noStrike" cap="none" normalizeH="0" baseline="0" dirty="0" err="1">
                          <a:ln>
                            <a:noFill/>
                          </a:ln>
                          <a:solidFill>
                            <a:srgbClr val="002060"/>
                          </a:solidFill>
                          <a:effectLst/>
                          <a:latin typeface="Times New Roman" pitchFamily="18" charset="0"/>
                        </a:rPr>
                        <a:t>lí</a:t>
                      </a:r>
                      <a:r>
                        <a:rPr kumimoji="0" lang="en-US" sz="2400" b="0" i="0" u="none" strike="noStrike" cap="none" normalizeH="0" baseline="0" dirty="0">
                          <a:ln>
                            <a:noFill/>
                          </a:ln>
                          <a:solidFill>
                            <a:srgbClr val="002060"/>
                          </a:solidFill>
                          <a:effectLst/>
                          <a:latin typeface="Times New Roman" pitchFamily="18" charset="0"/>
                        </a:rPr>
                        <a:t> </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18459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4784"/>
                                        </p:tgtEl>
                                        <p:attrNameLst>
                                          <p:attrName>style.visibility</p:attrName>
                                        </p:attrNameLst>
                                      </p:cBhvr>
                                      <p:to>
                                        <p:strVal val="visible"/>
                                      </p:to>
                                    </p:set>
                                    <p:animEffect transition="in" filter="diamond(in)">
                                      <p:cBhvr>
                                        <p:cTn id="7" dur="1000"/>
                                        <p:tgtEl>
                                          <p:spTgt spid="74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5"/>
          <p:cNvSpPr txBox="1">
            <a:spLocks noChangeArrowheads="1"/>
          </p:cNvSpPr>
          <p:nvPr/>
        </p:nvSpPr>
        <p:spPr bwMode="auto">
          <a:xfrm>
            <a:off x="228600" y="1447800"/>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Ở địa phương em ở  có những tài nguyên nào?</a:t>
            </a:r>
          </a:p>
        </p:txBody>
      </p:sp>
      <p:sp>
        <p:nvSpPr>
          <p:cNvPr id="4" name="Rectangle 2">
            <a:extLst>
              <a:ext uri="{FF2B5EF4-FFF2-40B4-BE49-F238E27FC236}">
                <a16:creationId xmlns:a16="http://schemas.microsoft.com/office/drawing/2014/main" id="{81164AED-B289-4FAB-BC5C-2FEB1450DB5A}"/>
              </a:ext>
            </a:extLst>
          </p:cNvPr>
          <p:cNvSpPr>
            <a:spLocks noGrp="1" noChangeArrowheads="1"/>
          </p:cNvSpPr>
          <p:nvPr>
            <p:ph type="title" idx="4294967295"/>
          </p:nvPr>
        </p:nvSpPr>
        <p:spPr>
          <a:xfrm>
            <a:off x="0" y="2133600"/>
            <a:ext cx="9144000" cy="1079500"/>
          </a:xfrm>
        </p:spPr>
        <p:txBody>
          <a:bodyPr rtlCol="0">
            <a:normAutofit/>
          </a:bodyPr>
          <a:lstStyle/>
          <a:p>
            <a:pPr eaLnBrk="1" fontAlgn="auto" hangingPunct="1">
              <a:spcAft>
                <a:spcPts val="0"/>
              </a:spcAft>
              <a:defRPr/>
            </a:pP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Chúng</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phải</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làm</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gì</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để</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vệ</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môi</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tài</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nguyên</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thiên</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nhiên</a:t>
            </a:r>
            <a:r>
              <a:rPr lang="en-US" sz="28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5" name="Rectangle 3">
            <a:extLst>
              <a:ext uri="{FF2B5EF4-FFF2-40B4-BE49-F238E27FC236}">
                <a16:creationId xmlns:a16="http://schemas.microsoft.com/office/drawing/2014/main" id="{F700E21A-098B-4B67-9340-3977141706FC}"/>
              </a:ext>
            </a:extLst>
          </p:cNvPr>
          <p:cNvSpPr txBox="1">
            <a:spLocks noChangeArrowheads="1"/>
          </p:cNvSpPr>
          <p:nvPr/>
        </p:nvSpPr>
        <p:spPr bwMode="auto">
          <a:xfrm>
            <a:off x="304800" y="3708400"/>
            <a:ext cx="8229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Tx/>
              <a:buChar char="-"/>
              <a:defRPr/>
            </a:pP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Tuyên</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truyền</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vệ</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môi</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tài</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nguyên</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thiên</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nhiên</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eaLnBrk="1" fontAlgn="auto" hangingPunct="1">
              <a:spcAft>
                <a:spcPts val="0"/>
              </a:spcAft>
              <a:buFontTx/>
              <a:buChar char="-"/>
              <a:defRPr/>
            </a:pP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Trồng</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cây</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xanh</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địa</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phương</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eaLnBrk="1" fontAlgn="auto" hangingPunct="1">
              <a:spcAft>
                <a:spcPts val="0"/>
              </a:spcAft>
              <a:buFontTx/>
              <a:buChar char="-"/>
              <a:defRPr/>
            </a:pP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Không</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xả</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rác</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bừa</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bãi</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để</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rác</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đúng</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nơi</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quy</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định</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eaLnBrk="1" fontAlgn="auto" hangingPunct="1">
              <a:spcAft>
                <a:spcPts val="0"/>
              </a:spcAft>
              <a:buFontTx/>
              <a:buChar char="-"/>
              <a:defRPr/>
            </a:pP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kiệm</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điện</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sz="2800"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34821" name="TextBox 5"/>
          <p:cNvSpPr txBox="1">
            <a:spLocks noChangeArrowheads="1"/>
          </p:cNvSpPr>
          <p:nvPr/>
        </p:nvSpPr>
        <p:spPr bwMode="auto">
          <a:xfrm>
            <a:off x="1676400" y="152400"/>
            <a:ext cx="6248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2060"/>
                </a:solidFill>
                <a:latin typeface="Times New Roman" panose="02020603050405020304" pitchFamily="18" charset="0"/>
                <a:cs typeface="Times New Roman" panose="02020603050405020304" pitchFamily="18" charset="0"/>
              </a:rPr>
              <a:t>Khoa học</a:t>
            </a:r>
          </a:p>
          <a:p>
            <a:pPr algn="ctr" eaLnBrk="1" hangingPunct="1">
              <a:spcBef>
                <a:spcPct val="50000"/>
              </a:spcBef>
              <a:buFontTx/>
              <a:buNone/>
            </a:pPr>
            <a:r>
              <a:rPr lang="en-US" altLang="en-US" sz="2800">
                <a:solidFill>
                  <a:srgbClr val="FF0000"/>
                </a:solidFill>
                <a:latin typeface="Times New Roman" panose="02020603050405020304" pitchFamily="18" charset="0"/>
                <a:cs typeface="Times New Roman" panose="02020603050405020304" pitchFamily="18" charset="0"/>
              </a:rPr>
              <a:t>Tài nguyên thiên nhiên</a:t>
            </a:r>
          </a:p>
        </p:txBody>
      </p:sp>
    </p:spTree>
    <p:extLst>
      <p:ext uri="{BB962C8B-B14F-4D97-AF65-F5344CB8AC3E}">
        <p14:creationId xmlns:p14="http://schemas.microsoft.com/office/powerpoint/2010/main" val="3551058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checkerboard(across)">
                                      <p:cBhvr>
                                        <p:cTn id="7" dur="500"/>
                                        <p:tgtEl>
                                          <p:spTgt spid="30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ox(in)">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ox(in)">
                                      <p:cBhvr>
                                        <p:cTn id="22" dur="500"/>
                                        <p:tgtEl>
                                          <p:spTgt spid="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ox(in)">
                                      <p:cBhvr>
                                        <p:cTn id="27" dur="500"/>
                                        <p:tgtEl>
                                          <p:spTgt spid="5">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ox(in)">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idx="1"/>
          </p:nvPr>
        </p:nvSpPr>
        <p:spPr>
          <a:xfrm>
            <a:off x="914400" y="152400"/>
            <a:ext cx="8229600" cy="838200"/>
          </a:xfrm>
        </p:spPr>
        <p:txBody>
          <a:bodyPr/>
          <a:lstStyle/>
          <a:p>
            <a:pPr eaLnBrk="1" hangingPunct="1">
              <a:buFontTx/>
              <a:buNone/>
            </a:pPr>
            <a:r>
              <a:rPr lang="en-US" altLang="en-US" sz="2800" smtClean="0">
                <a:solidFill>
                  <a:srgbClr val="002060"/>
                </a:solidFill>
                <a:latin typeface="Times New Roman" panose="02020603050405020304" pitchFamily="18" charset="0"/>
                <a:cs typeface="Times New Roman" panose="02020603050405020304" pitchFamily="18" charset="0"/>
              </a:rPr>
              <a:t>Tích cực tham gia các hoạt động BVTNMT</a:t>
            </a:r>
            <a:r>
              <a:rPr lang="en-US" altLang="en-US" sz="2800" smtClean="0"/>
              <a:t>.</a:t>
            </a:r>
            <a:r>
              <a:rPr lang="vi-VN" altLang="en-US" sz="2800" smtClean="0"/>
              <a:t>     </a:t>
            </a:r>
            <a:endParaRPr lang="en-US" altLang="en-US" sz="2800" smtClean="0"/>
          </a:p>
        </p:txBody>
      </p:sp>
      <p:pic>
        <p:nvPicPr>
          <p:cNvPr id="79875" name="Picture 3" descr="b5f79b9e59bc6bf2a664084f604dcc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41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3Lam%20ve%20sinh%20tuyen%20duong%20sat%20cua%20Quan%20Phu%20Nhu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4800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descr="10707200944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100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pic>
        <p:nvPicPr>
          <p:cNvPr id="79878" name="Picture 6" descr="trong%20cay%20nho%20on%20Bac%20Ho_3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472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spTree>
    <p:extLst>
      <p:ext uri="{BB962C8B-B14F-4D97-AF65-F5344CB8AC3E}">
        <p14:creationId xmlns:p14="http://schemas.microsoft.com/office/powerpoint/2010/main" val="2025841886"/>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circle(in)">
                                      <p:cBhvr>
                                        <p:cTn id="7" dur="500"/>
                                        <p:tgtEl>
                                          <p:spTgt spid="7987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9875"/>
                                        </p:tgtEl>
                                        <p:attrNameLst>
                                          <p:attrName>style.visibility</p:attrName>
                                        </p:attrNameLst>
                                      </p:cBhvr>
                                      <p:to>
                                        <p:strVal val="visible"/>
                                      </p:to>
                                    </p:set>
                                    <p:animEffect transition="in" filter="blinds(horizontal)">
                                      <p:cBhvr>
                                        <p:cTn id="10" dur="500"/>
                                        <p:tgtEl>
                                          <p:spTgt spid="79875"/>
                                        </p:tgtEl>
                                      </p:cBhvr>
                                    </p:animEffect>
                                  </p:childTnLst>
                                </p:cTn>
                              </p:par>
                              <p:par>
                                <p:cTn id="11" presetID="3" presetClass="entr" presetSubtype="10" fill="hold" nodeType="withEffect">
                                  <p:stCondLst>
                                    <p:cond delay="0"/>
                                  </p:stCondLst>
                                  <p:childTnLst>
                                    <p:set>
                                      <p:cBhvr>
                                        <p:cTn id="12" dur="1" fill="hold">
                                          <p:stCondLst>
                                            <p:cond delay="0"/>
                                          </p:stCondLst>
                                        </p:cTn>
                                        <p:tgtEl>
                                          <p:spTgt spid="79876"/>
                                        </p:tgtEl>
                                        <p:attrNameLst>
                                          <p:attrName>style.visibility</p:attrName>
                                        </p:attrNameLst>
                                      </p:cBhvr>
                                      <p:to>
                                        <p:strVal val="visible"/>
                                      </p:to>
                                    </p:set>
                                    <p:animEffect transition="in" filter="blinds(horizontal)">
                                      <p:cBhvr>
                                        <p:cTn id="13" dur="500"/>
                                        <p:tgtEl>
                                          <p:spTgt spid="79876"/>
                                        </p:tgtEl>
                                      </p:cBhvr>
                                    </p:animEffect>
                                  </p:childTnLst>
                                </p:cTn>
                              </p:par>
                              <p:par>
                                <p:cTn id="14" presetID="4" presetClass="entr" presetSubtype="16" fill="hold" nodeType="withEffect">
                                  <p:stCondLst>
                                    <p:cond delay="0"/>
                                  </p:stCondLst>
                                  <p:childTnLst>
                                    <p:set>
                                      <p:cBhvr>
                                        <p:cTn id="15" dur="1" fill="hold">
                                          <p:stCondLst>
                                            <p:cond delay="0"/>
                                          </p:stCondLst>
                                        </p:cTn>
                                        <p:tgtEl>
                                          <p:spTgt spid="79877"/>
                                        </p:tgtEl>
                                        <p:attrNameLst>
                                          <p:attrName>style.visibility</p:attrName>
                                        </p:attrNameLst>
                                      </p:cBhvr>
                                      <p:to>
                                        <p:strVal val="visible"/>
                                      </p:to>
                                    </p:set>
                                    <p:animEffect transition="in" filter="box(in)">
                                      <p:cBhvr>
                                        <p:cTn id="16" dur="500"/>
                                        <p:tgtEl>
                                          <p:spTgt spid="79877"/>
                                        </p:tgtEl>
                                      </p:cBhvr>
                                    </p:animEffect>
                                  </p:childTnLst>
                                </p:cTn>
                              </p:par>
                              <p:par>
                                <p:cTn id="17" presetID="4" presetClass="entr" presetSubtype="16" fill="hold" nodeType="withEffect">
                                  <p:stCondLst>
                                    <p:cond delay="0"/>
                                  </p:stCondLst>
                                  <p:childTnLst>
                                    <p:set>
                                      <p:cBhvr>
                                        <p:cTn id="18" dur="1" fill="hold">
                                          <p:stCondLst>
                                            <p:cond delay="0"/>
                                          </p:stCondLst>
                                        </p:cTn>
                                        <p:tgtEl>
                                          <p:spTgt spid="79878"/>
                                        </p:tgtEl>
                                        <p:attrNameLst>
                                          <p:attrName>style.visibility</p:attrName>
                                        </p:attrNameLst>
                                      </p:cBhvr>
                                      <p:to>
                                        <p:strVal val="visible"/>
                                      </p:to>
                                    </p:set>
                                    <p:animEffect transition="in" filter="box(in)">
                                      <p:cBhvr>
                                        <p:cTn id="19"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small_118221461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685800"/>
            <a:ext cx="4572000" cy="5181600"/>
          </a:xfrm>
          <a:noFill/>
        </p:spPr>
      </p:pic>
      <p:pic>
        <p:nvPicPr>
          <p:cNvPr id="81924" name="Picture 4" descr="PAUN_VA_TGD_DANG_TRONG_CAY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85800"/>
            <a:ext cx="4572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508308"/>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diamond(in)">
                                      <p:cBhvr>
                                        <p:cTn id="7" dur="500"/>
                                        <p:tgtEl>
                                          <p:spTgt spid="81923"/>
                                        </p:tgtEl>
                                      </p:cBhvr>
                                    </p:animEffect>
                                  </p:childTnLst>
                                </p:cTn>
                              </p:par>
                              <p:par>
                                <p:cTn id="8" presetID="53" presetClass="entr" presetSubtype="0" fill="hold" nodeType="withEffect">
                                  <p:stCondLst>
                                    <p:cond delay="0"/>
                                  </p:stCondLst>
                                  <p:childTnLst>
                                    <p:set>
                                      <p:cBhvr>
                                        <p:cTn id="9" dur="1" fill="hold">
                                          <p:stCondLst>
                                            <p:cond delay="0"/>
                                          </p:stCondLst>
                                        </p:cTn>
                                        <p:tgtEl>
                                          <p:spTgt spid="81924"/>
                                        </p:tgtEl>
                                        <p:attrNameLst>
                                          <p:attrName>style.visibility</p:attrName>
                                        </p:attrNameLst>
                                      </p:cBhvr>
                                      <p:to>
                                        <p:strVal val="visible"/>
                                      </p:to>
                                    </p:set>
                                    <p:anim calcmode="lin" valueType="num">
                                      <p:cBhvr>
                                        <p:cTn id="10" dur="500" fill="hold"/>
                                        <p:tgtEl>
                                          <p:spTgt spid="81924"/>
                                        </p:tgtEl>
                                        <p:attrNameLst>
                                          <p:attrName>ppt_w</p:attrName>
                                        </p:attrNameLst>
                                      </p:cBhvr>
                                      <p:tavLst>
                                        <p:tav tm="0">
                                          <p:val>
                                            <p:fltVal val="0"/>
                                          </p:val>
                                        </p:tav>
                                        <p:tav tm="100000">
                                          <p:val>
                                            <p:strVal val="#ppt_w"/>
                                          </p:val>
                                        </p:tav>
                                      </p:tavLst>
                                    </p:anim>
                                    <p:anim calcmode="lin" valueType="num">
                                      <p:cBhvr>
                                        <p:cTn id="11" dur="500" fill="hold"/>
                                        <p:tgtEl>
                                          <p:spTgt spid="81924"/>
                                        </p:tgtEl>
                                        <p:attrNameLst>
                                          <p:attrName>ppt_h</p:attrName>
                                        </p:attrNameLst>
                                      </p:cBhvr>
                                      <p:tavLst>
                                        <p:tav tm="0">
                                          <p:val>
                                            <p:fltVal val="0"/>
                                          </p:val>
                                        </p:tav>
                                        <p:tav tm="100000">
                                          <p:val>
                                            <p:strVal val="#ppt_h"/>
                                          </p:val>
                                        </p:tav>
                                      </p:tavLst>
                                    </p:anim>
                                    <p:animEffect transition="in" filter="fade">
                                      <p:cBhvr>
                                        <p:cTn id="12"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ba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42988"/>
            <a:ext cx="7620000" cy="5815012"/>
          </a:xfrm>
          <a:prstGeom prst="rect">
            <a:avLst/>
          </a:prstGeom>
          <a:noFill/>
          <a:ln w="381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8132" name="Text Box 4"/>
          <p:cNvSpPr txBox="1">
            <a:spLocks noChangeArrowheads="1"/>
          </p:cNvSpPr>
          <p:nvPr/>
        </p:nvSpPr>
        <p:spPr bwMode="auto">
          <a:xfrm>
            <a:off x="2590800" y="487363"/>
            <a:ext cx="3962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000" baseline="2000">
                <a:solidFill>
                  <a:srgbClr val="FF0000"/>
                </a:solidFill>
                <a:latin typeface="Times New Roman" panose="02020603050405020304" pitchFamily="18" charset="0"/>
                <a:cs typeface="Times New Roman" panose="02020603050405020304" pitchFamily="18" charset="0"/>
              </a:rPr>
              <a:t>Biện pháp bảo vệ MT</a:t>
            </a:r>
          </a:p>
        </p:txBody>
      </p:sp>
      <p:pic>
        <p:nvPicPr>
          <p:cNvPr id="48133" name="Picture 5" descr="ra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8229600" cy="5867400"/>
          </a:xfrm>
          <a:prstGeom prst="rect">
            <a:avLst/>
          </a:prstGeom>
          <a:noFill/>
          <a:ln w="381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369512"/>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p:cTn id="7" dur="500" decel="50000" fill="hold">
                                          <p:stCondLst>
                                            <p:cond delay="0"/>
                                          </p:stCondLst>
                                        </p:cTn>
                                        <p:tgtEl>
                                          <p:spTgt spid="4813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813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8132"/>
                                        </p:tgtEl>
                                        <p:attrNameLst>
                                          <p:attrName>ppt_w</p:attrName>
                                        </p:attrNameLst>
                                      </p:cBhvr>
                                      <p:tavLst>
                                        <p:tav tm="0">
                                          <p:val>
                                            <p:strVal val="#ppt_w*.05"/>
                                          </p:val>
                                        </p:tav>
                                        <p:tav tm="100000">
                                          <p:val>
                                            <p:strVal val="#ppt_w"/>
                                          </p:val>
                                        </p:tav>
                                      </p:tavLst>
                                    </p:anim>
                                    <p:anim calcmode="lin" valueType="num">
                                      <p:cBhvr>
                                        <p:cTn id="10" dur="1000" fill="hold"/>
                                        <p:tgtEl>
                                          <p:spTgt spid="4813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813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813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813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81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48131"/>
                                        </p:tgtEl>
                                        <p:attrNameLst>
                                          <p:attrName>style.visibility</p:attrName>
                                        </p:attrNameLst>
                                      </p:cBhvr>
                                      <p:to>
                                        <p:strVal val="visible"/>
                                      </p:to>
                                    </p:set>
                                    <p:anim calcmode="lin" valueType="num">
                                      <p:cBhvr>
                                        <p:cTn id="19" dur="500" decel="50000" fill="hold">
                                          <p:stCondLst>
                                            <p:cond delay="0"/>
                                          </p:stCondLst>
                                        </p:cTn>
                                        <p:tgtEl>
                                          <p:spTgt spid="4813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813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8131"/>
                                        </p:tgtEl>
                                        <p:attrNameLst>
                                          <p:attrName>ppt_w</p:attrName>
                                        </p:attrNameLst>
                                      </p:cBhvr>
                                      <p:tavLst>
                                        <p:tav tm="0">
                                          <p:val>
                                            <p:strVal val="#ppt_w*.05"/>
                                          </p:val>
                                        </p:tav>
                                        <p:tav tm="100000">
                                          <p:val>
                                            <p:strVal val="#ppt_w"/>
                                          </p:val>
                                        </p:tav>
                                      </p:tavLst>
                                    </p:anim>
                                    <p:anim calcmode="lin" valueType="num">
                                      <p:cBhvr>
                                        <p:cTn id="22" dur="1000" fill="hold"/>
                                        <p:tgtEl>
                                          <p:spTgt spid="4813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813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813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813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81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48133"/>
                                        </p:tgtEl>
                                        <p:attrNameLst>
                                          <p:attrName>style.visibility</p:attrName>
                                        </p:attrNameLst>
                                      </p:cBhvr>
                                      <p:to>
                                        <p:strVal val="visible"/>
                                      </p:to>
                                    </p:set>
                                    <p:animEffect transition="in" filter="checkerboard(across)">
                                      <p:cBhvr>
                                        <p:cTn id="31"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5">
            <a:hlinkClick r:id="rId2" action="ppaction://hlinksldjump"/>
            <a:extLst>
              <a:ext uri="{FF2B5EF4-FFF2-40B4-BE49-F238E27FC236}">
                <a16:creationId xmlns:a16="http://schemas.microsoft.com/office/drawing/2014/main" id="{37995F8E-D169-4C1D-BCBE-A1B35D58BF47}"/>
              </a:ext>
            </a:extLst>
          </p:cNvPr>
          <p:cNvPicPr>
            <a:picLocks noChangeAspect="1" noChangeArrowheads="1"/>
          </p:cNvPicPr>
          <p:nvPr/>
        </p:nvPicPr>
        <p:blipFill>
          <a:blip r:embed="rId3">
            <a:lum bright="-12000" contrast="54000"/>
            <a:extLst>
              <a:ext uri="{28A0092B-C50C-407E-A947-70E740481C1C}">
                <a14:useLocalDpi xmlns:a14="http://schemas.microsoft.com/office/drawing/2010/main" val="0"/>
              </a:ext>
            </a:extLst>
          </a:blip>
          <a:srcRect/>
          <a:stretch>
            <a:fillRect/>
          </a:stretch>
        </p:blipFill>
        <p:spPr bwMode="auto">
          <a:xfrm>
            <a:off x="3594133" y="811212"/>
            <a:ext cx="5477911" cy="523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AutoShape 5">
            <a:extLst>
              <a:ext uri="{FF2B5EF4-FFF2-40B4-BE49-F238E27FC236}">
                <a16:creationId xmlns:a16="http://schemas.microsoft.com/office/drawing/2014/main" id="{5D970B48-1164-4647-80E1-E14C713A750C}"/>
              </a:ext>
            </a:extLst>
          </p:cNvPr>
          <p:cNvSpPr>
            <a:spLocks noChangeArrowheads="1"/>
          </p:cNvSpPr>
          <p:nvPr/>
        </p:nvSpPr>
        <p:spPr bwMode="auto">
          <a:xfrm>
            <a:off x="304800" y="1189856"/>
            <a:ext cx="2667000" cy="4832350"/>
          </a:xfrm>
          <a:prstGeom prst="wedgeRectCallout">
            <a:avLst>
              <a:gd name="adj1" fmla="val 66575"/>
              <a:gd name="adj2" fmla="val 19956"/>
            </a:avLst>
          </a:prstGeom>
          <a:gradFill rotWithShape="1">
            <a:gsLst>
              <a:gs pos="0">
                <a:srgbClr val="66FFFF"/>
              </a:gs>
              <a:gs pos="50000">
                <a:schemeClr val="bg1"/>
              </a:gs>
              <a:gs pos="100000">
                <a:srgbClr val="66FFFF"/>
              </a:gs>
            </a:gsLst>
            <a:lin ang="18900000" scaled="1"/>
          </a:gradFill>
          <a:ln w="9525">
            <a:solidFill>
              <a:srgbClr val="FF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2800" dirty="0" err="1">
                <a:solidFill>
                  <a:srgbClr val="993300"/>
                </a:solidFill>
                <a:latin typeface="Times New Roman" pitchFamily="18" charset="0"/>
                <a:cs typeface="Times New Roman" pitchFamily="18" charset="0"/>
              </a:rPr>
              <a:t>Môi</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trường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làng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quê</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gồm</a:t>
            </a:r>
            <a:r>
              <a:rPr lang="en-US" sz="2800" dirty="0">
                <a:solidFill>
                  <a:srgbClr val="993300"/>
                </a:solidFill>
                <a:latin typeface="Times New Roman" pitchFamily="18" charset="0"/>
                <a:cs typeface="Times New Roman" pitchFamily="18" charset="0"/>
              </a:rPr>
              <a:t>: con </a:t>
            </a:r>
            <a:r>
              <a:rPr lang="en-US" sz="2800" dirty="0" err="1">
                <a:solidFill>
                  <a:srgbClr val="993300"/>
                </a:solidFill>
                <a:latin typeface="Times New Roman" pitchFamily="18" charset="0"/>
                <a:cs typeface="Times New Roman" pitchFamily="18" charset="0"/>
              </a:rPr>
              <a:t>người</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thực</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vật</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động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vật</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làng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xóm</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đồng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ruộng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công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cụ</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làm</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ruộng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một</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số</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phương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tiện</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giao</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thông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nước</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không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khí</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ánh</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sáng</a:t>
            </a:r>
            <a:r>
              <a:rPr lang="en-US" sz="2800" dirty="0">
                <a:solidFill>
                  <a:srgbClr val="993300"/>
                </a:solidFill>
                <a:latin typeface="Times New Roman" pitchFamily="18" charset="0"/>
                <a:cs typeface="Times New Roman" pitchFamily="18" charset="0"/>
              </a:rPr>
              <a:t>, </a:t>
            </a:r>
            <a:r>
              <a:rPr lang="en-US" sz="2800" dirty="0" err="1">
                <a:solidFill>
                  <a:srgbClr val="993300"/>
                </a:solidFill>
                <a:latin typeface="Times New Roman" pitchFamily="18" charset="0"/>
                <a:cs typeface="Times New Roman" pitchFamily="18" charset="0"/>
              </a:rPr>
              <a:t>đất</a:t>
            </a:r>
            <a:r>
              <a:rPr lang="en-US" sz="2800" dirty="0">
                <a:solidFill>
                  <a:srgbClr val="993300"/>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ox(in)">
                                      <p:cBhvr>
                                        <p:cTn id="7"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AutoShape 5">
            <a:extLst>
              <a:ext uri="{FF2B5EF4-FFF2-40B4-BE49-F238E27FC236}">
                <a16:creationId xmlns:a16="http://schemas.microsoft.com/office/drawing/2014/main" id="{DB32406E-66B9-4CD0-BC97-C8CDEC0153C7}"/>
              </a:ext>
            </a:extLst>
          </p:cNvPr>
          <p:cNvSpPr>
            <a:spLocks noChangeArrowheads="1"/>
          </p:cNvSpPr>
          <p:nvPr/>
        </p:nvSpPr>
        <p:spPr bwMode="auto">
          <a:xfrm>
            <a:off x="533400" y="1981200"/>
            <a:ext cx="2971800" cy="3944938"/>
          </a:xfrm>
          <a:prstGeom prst="wedgeRectCallout">
            <a:avLst>
              <a:gd name="adj1" fmla="val 67068"/>
              <a:gd name="adj2" fmla="val 2630"/>
            </a:avLst>
          </a:prstGeom>
          <a:gradFill rotWithShape="1">
            <a:gsLst>
              <a:gs pos="0">
                <a:srgbClr val="FF99FF"/>
              </a:gs>
              <a:gs pos="50000">
                <a:schemeClr val="bg1"/>
              </a:gs>
              <a:gs pos="100000">
                <a:srgbClr val="FF99FF"/>
              </a:gs>
            </a:gsLst>
            <a:lin ang="5400000" scaled="1"/>
          </a:gra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2800" dirty="0" err="1">
                <a:solidFill>
                  <a:schemeClr val="accent6">
                    <a:lumMod val="50000"/>
                  </a:schemeClr>
                </a:solidFill>
                <a:latin typeface="Times New Roman" pitchFamily="18" charset="0"/>
                <a:cs typeface="Times New Roman" pitchFamily="18" charset="0"/>
              </a:rPr>
              <a:t>Môi</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trường</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đô</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thị</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gồm</a:t>
            </a:r>
            <a:r>
              <a:rPr lang="en-US" sz="2800" dirty="0">
                <a:solidFill>
                  <a:schemeClr val="accent6">
                    <a:lumMod val="50000"/>
                  </a:schemeClr>
                </a:solidFill>
                <a:latin typeface="Times New Roman" pitchFamily="18" charset="0"/>
                <a:cs typeface="Times New Roman" pitchFamily="18" charset="0"/>
              </a:rPr>
              <a:t>: con </a:t>
            </a:r>
            <a:r>
              <a:rPr lang="en-US" sz="2800" dirty="0" err="1">
                <a:solidFill>
                  <a:schemeClr val="accent6">
                    <a:lumMod val="50000"/>
                  </a:schemeClr>
                </a:solidFill>
                <a:latin typeface="Times New Roman" pitchFamily="18" charset="0"/>
                <a:cs typeface="Times New Roman" pitchFamily="18" charset="0"/>
              </a:rPr>
              <a:t>người</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thực</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vật</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động</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vật</a:t>
            </a:r>
            <a:r>
              <a:rPr lang="en-US" sz="2800" dirty="0">
                <a:solidFill>
                  <a:schemeClr val="accent6">
                    <a:lumMod val="50000"/>
                  </a:schemeClr>
                </a:solidFill>
                <a:latin typeface="Times New Roman" pitchFamily="18" charset="0"/>
                <a:cs typeface="Times New Roman" pitchFamily="18" charset="0"/>
              </a:rPr>
              <a:t>…</a:t>
            </a:r>
            <a:r>
              <a:rPr lang="en-US" sz="2800" dirty="0" err="1">
                <a:solidFill>
                  <a:schemeClr val="accent6">
                    <a:lumMod val="50000"/>
                  </a:schemeClr>
                </a:solidFill>
                <a:latin typeface="Times New Roman" pitchFamily="18" charset="0"/>
                <a:cs typeface="Times New Roman" pitchFamily="18" charset="0"/>
              </a:rPr>
              <a:t>nhà</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cửa</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phố</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xá</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nhà</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máy</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các</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phương</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tiện</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giao</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thông</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nước</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không</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khí</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ánh</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sáng</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đất</a:t>
            </a:r>
            <a:r>
              <a:rPr lang="en-US" sz="2800" dirty="0">
                <a:solidFill>
                  <a:schemeClr val="accent6">
                    <a:lumMod val="50000"/>
                  </a:schemeClr>
                </a:solidFill>
                <a:latin typeface="Times New Roman" pitchFamily="18" charset="0"/>
                <a:cs typeface="Times New Roman" pitchFamily="18" charset="0"/>
              </a:rPr>
              <a:t>,…</a:t>
            </a:r>
          </a:p>
        </p:txBody>
      </p:sp>
      <p:pic>
        <p:nvPicPr>
          <p:cNvPr id="5" name="Picture 4" descr="36">
            <a:extLst>
              <a:ext uri="{FF2B5EF4-FFF2-40B4-BE49-F238E27FC236}">
                <a16:creationId xmlns:a16="http://schemas.microsoft.com/office/drawing/2014/main" id="{5A147C57-FB46-4B24-B829-CDED456A2FF3}"/>
              </a:ext>
            </a:extLst>
          </p:cNvPr>
          <p:cNvPicPr>
            <a:picLocks noChangeAspect="1" noChangeArrowheads="1"/>
          </p:cNvPicPr>
          <p:nvPr/>
        </p:nvPicPr>
        <p:blipFill>
          <a:blip r:embed="rId2">
            <a:lum bright="-18000" contrast="54000"/>
            <a:extLst>
              <a:ext uri="{28A0092B-C50C-407E-A947-70E740481C1C}">
                <a14:useLocalDpi xmlns:a14="http://schemas.microsoft.com/office/drawing/2010/main" val="0"/>
              </a:ext>
            </a:extLst>
          </a:blip>
          <a:srcRect/>
          <a:stretch>
            <a:fillRect/>
          </a:stretch>
        </p:blipFill>
        <p:spPr bwMode="auto">
          <a:xfrm>
            <a:off x="4191000" y="495300"/>
            <a:ext cx="4648200" cy="586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ox(in)">
                                      <p:cBhvr>
                                        <p:cTn id="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DC80F52B-2CAC-4041-A111-4B55CCD971A8}"/>
              </a:ext>
            </a:extLst>
          </p:cNvPr>
          <p:cNvSpPr>
            <a:spLocks noChangeArrowheads="1"/>
          </p:cNvSpPr>
          <p:nvPr/>
        </p:nvSpPr>
        <p:spPr bwMode="auto">
          <a:xfrm>
            <a:off x="304800" y="1326017"/>
            <a:ext cx="86106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0"/>
              </a:spcBef>
            </a:pPr>
            <a:r>
              <a:rPr lang="en-US" altLang="en-US" sz="2800" b="1">
                <a:solidFill>
                  <a:srgbClr val="FF0000"/>
                </a:solidFill>
                <a:latin typeface="Times New Roman" panose="02020603050405020304" pitchFamily="18" charset="0"/>
              </a:rPr>
              <a:t>   Thế nào là môi trường tự nhiên ? Thế nào là môi trường nhân tạo ?</a:t>
            </a:r>
          </a:p>
        </p:txBody>
      </p:sp>
      <p:sp>
        <p:nvSpPr>
          <p:cNvPr id="17412" name="Rectangle 4">
            <a:extLst>
              <a:ext uri="{FF2B5EF4-FFF2-40B4-BE49-F238E27FC236}">
                <a16:creationId xmlns:a16="http://schemas.microsoft.com/office/drawing/2014/main" id="{B6EB48C2-01F5-4D2F-8DA6-C3FEE6D8518B}"/>
              </a:ext>
            </a:extLst>
          </p:cNvPr>
          <p:cNvSpPr>
            <a:spLocks noChangeArrowheads="1"/>
          </p:cNvSpPr>
          <p:nvPr/>
        </p:nvSpPr>
        <p:spPr bwMode="auto">
          <a:xfrm>
            <a:off x="304800" y="2951956"/>
            <a:ext cx="8610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0"/>
              </a:spcBef>
            </a:pPr>
            <a:r>
              <a:rPr lang="en-US" altLang="en-US" sz="2800" b="1">
                <a:solidFill>
                  <a:srgbClr val="0000FF"/>
                </a:solidFill>
                <a:latin typeface="Times New Roman" panose="02020603050405020304" pitchFamily="18" charset="0"/>
                <a:cs typeface="Arial" panose="020B0604020202020204" pitchFamily="34" charset="0"/>
              </a:rPr>
              <a:t>   Môi trường tự nhiên địa hình, khí hậu, thực vật, động vật, con người,...</a:t>
            </a:r>
          </a:p>
        </p:txBody>
      </p:sp>
      <p:sp>
        <p:nvSpPr>
          <p:cNvPr id="17413" name="Rectangle 5">
            <a:extLst>
              <a:ext uri="{FF2B5EF4-FFF2-40B4-BE49-F238E27FC236}">
                <a16:creationId xmlns:a16="http://schemas.microsoft.com/office/drawing/2014/main" id="{6BE4536C-A187-4D21-BB7D-C1AFA7701A9E}"/>
              </a:ext>
            </a:extLst>
          </p:cNvPr>
          <p:cNvSpPr>
            <a:spLocks noChangeArrowheads="1"/>
          </p:cNvSpPr>
          <p:nvPr/>
        </p:nvSpPr>
        <p:spPr bwMode="auto">
          <a:xfrm>
            <a:off x="266700" y="4193118"/>
            <a:ext cx="8610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0"/>
              </a:spcBef>
            </a:pPr>
            <a:r>
              <a:rPr lang="en-US" altLang="en-US" sz="2800" b="1">
                <a:solidFill>
                  <a:srgbClr val="0000FF"/>
                </a:solidFill>
                <a:latin typeface="Times New Roman" panose="02020603050405020304" pitchFamily="18" charset="0"/>
                <a:cs typeface="Arial" panose="020B0604020202020204" pitchFamily="34" charset="0"/>
              </a:rPr>
              <a:t>   Môi trường nhân tạo do con người tạo ra như làng mạc, thành phố, công trường, nhà máy,...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linds(horizontal)">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p:cTn id="12" dur="500" fill="hold"/>
                                        <p:tgtEl>
                                          <p:spTgt spid="17412"/>
                                        </p:tgtEl>
                                        <p:attrNameLst>
                                          <p:attrName>ppt_w</p:attrName>
                                        </p:attrNameLst>
                                      </p:cBhvr>
                                      <p:tavLst>
                                        <p:tav tm="0">
                                          <p:val>
                                            <p:fltVal val="0"/>
                                          </p:val>
                                        </p:tav>
                                        <p:tav tm="100000">
                                          <p:val>
                                            <p:strVal val="#ppt_w"/>
                                          </p:val>
                                        </p:tav>
                                      </p:tavLst>
                                    </p:anim>
                                    <p:anim calcmode="lin" valueType="num">
                                      <p:cBhvr>
                                        <p:cTn id="13" dur="500" fill="hold"/>
                                        <p:tgtEl>
                                          <p:spTgt spid="17412"/>
                                        </p:tgtEl>
                                        <p:attrNameLst>
                                          <p:attrName>ppt_h</p:attrName>
                                        </p:attrNameLst>
                                      </p:cBhvr>
                                      <p:tavLst>
                                        <p:tav tm="0">
                                          <p:val>
                                            <p:fltVal val="0"/>
                                          </p:val>
                                        </p:tav>
                                        <p:tav tm="100000">
                                          <p:val>
                                            <p:strVal val="#ppt_h"/>
                                          </p:val>
                                        </p:tav>
                                      </p:tavLst>
                                    </p:anim>
                                    <p:animEffect transition="in" filter="fade">
                                      <p:cBhvr>
                                        <p:cTn id="14" dur="500"/>
                                        <p:tgtEl>
                                          <p:spTgt spid="174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 calcmode="lin" valueType="num">
                                      <p:cBhvr>
                                        <p:cTn id="19" dur="500" fill="hold"/>
                                        <p:tgtEl>
                                          <p:spTgt spid="17413"/>
                                        </p:tgtEl>
                                        <p:attrNameLst>
                                          <p:attrName>ppt_w</p:attrName>
                                        </p:attrNameLst>
                                      </p:cBhvr>
                                      <p:tavLst>
                                        <p:tav tm="0">
                                          <p:val>
                                            <p:fltVal val="0"/>
                                          </p:val>
                                        </p:tav>
                                        <p:tav tm="100000">
                                          <p:val>
                                            <p:strVal val="#ppt_w"/>
                                          </p:val>
                                        </p:tav>
                                      </p:tavLst>
                                    </p:anim>
                                    <p:anim calcmode="lin" valueType="num">
                                      <p:cBhvr>
                                        <p:cTn id="20" dur="500" fill="hold"/>
                                        <p:tgtEl>
                                          <p:spTgt spid="17413"/>
                                        </p:tgtEl>
                                        <p:attrNameLst>
                                          <p:attrName>ppt_h</p:attrName>
                                        </p:attrNameLst>
                                      </p:cBhvr>
                                      <p:tavLst>
                                        <p:tav tm="0">
                                          <p:val>
                                            <p:fltVal val="0"/>
                                          </p:val>
                                        </p:tav>
                                        <p:tav tm="100000">
                                          <p:val>
                                            <p:strVal val="#ppt_h"/>
                                          </p:val>
                                        </p:tav>
                                      </p:tavLst>
                                    </p:anim>
                                    <p:animEffect transition="in" filter="fade">
                                      <p:cBhvr>
                                        <p:cTn id="21"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2" grpId="0"/>
      <p:bldP spid="174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1B098406-FF55-4067-97DC-40E99B163C7C}"/>
              </a:ext>
            </a:extLst>
          </p:cNvPr>
          <p:cNvGrpSpPr>
            <a:grpSpLocks/>
          </p:cNvGrpSpPr>
          <p:nvPr/>
        </p:nvGrpSpPr>
        <p:grpSpPr bwMode="auto">
          <a:xfrm>
            <a:off x="304800" y="4419600"/>
            <a:ext cx="8229600" cy="796925"/>
            <a:chOff x="192" y="2784"/>
            <a:chExt cx="5184" cy="502"/>
          </a:xfrm>
        </p:grpSpPr>
        <p:sp>
          <p:nvSpPr>
            <p:cNvPr id="18435" name="Rectangle 3">
              <a:extLst>
                <a:ext uri="{FF2B5EF4-FFF2-40B4-BE49-F238E27FC236}">
                  <a16:creationId xmlns:a16="http://schemas.microsoft.com/office/drawing/2014/main" id="{4E8ED2CD-0F73-48F7-9005-9E88F7DA3003}"/>
                </a:ext>
              </a:extLst>
            </p:cNvPr>
            <p:cNvSpPr>
              <a:spLocks noChangeArrowheads="1"/>
            </p:cNvSpPr>
            <p:nvPr/>
          </p:nvSpPr>
          <p:spPr bwMode="auto">
            <a:xfrm>
              <a:off x="4272" y="2806"/>
              <a:ext cx="1104" cy="480"/>
            </a:xfrm>
            <a:prstGeom prst="rect">
              <a:avLst/>
            </a:prstGeom>
            <a:gradFill rotWithShape="1">
              <a:gsLst>
                <a:gs pos="0">
                  <a:srgbClr val="00CCFF"/>
                </a:gs>
                <a:gs pos="50000">
                  <a:schemeClr val="bg1"/>
                </a:gs>
                <a:gs pos="100000">
                  <a:srgbClr val="00CCFF"/>
                </a:gs>
              </a:gsLst>
              <a:lin ang="5400000" scaled="1"/>
            </a:gradFill>
            <a:ln>
              <a:noFill/>
            </a:ln>
            <a:effectLst>
              <a:outerShdw dist="107763" dir="135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2200" dirty="0" err="1">
                  <a:solidFill>
                    <a:srgbClr val="0000FF"/>
                  </a:solidFill>
                  <a:latin typeface="Times New Roman" pitchFamily="18" charset="0"/>
                  <a:cs typeface="Times New Roman" pitchFamily="18" charset="0"/>
                </a:rPr>
                <a:t>Môi</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trường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nước</a:t>
              </a:r>
              <a:endParaRPr lang="en-US" sz="2200" dirty="0">
                <a:solidFill>
                  <a:srgbClr val="0000FF"/>
                </a:solidFill>
                <a:latin typeface="Times New Roman" pitchFamily="18" charset="0"/>
                <a:cs typeface="Times New Roman" pitchFamily="18" charset="0"/>
              </a:endParaRPr>
            </a:p>
          </p:txBody>
        </p:sp>
        <p:grpSp>
          <p:nvGrpSpPr>
            <p:cNvPr id="8203" name="Group 4">
              <a:extLst>
                <a:ext uri="{FF2B5EF4-FFF2-40B4-BE49-F238E27FC236}">
                  <a16:creationId xmlns:a16="http://schemas.microsoft.com/office/drawing/2014/main" id="{3A322479-508F-43E3-A639-046B15647681}"/>
                </a:ext>
              </a:extLst>
            </p:cNvPr>
            <p:cNvGrpSpPr>
              <a:grpSpLocks/>
            </p:cNvGrpSpPr>
            <p:nvPr/>
          </p:nvGrpSpPr>
          <p:grpSpPr bwMode="auto">
            <a:xfrm>
              <a:off x="192" y="2784"/>
              <a:ext cx="3971" cy="486"/>
              <a:chOff x="192" y="2784"/>
              <a:chExt cx="3971" cy="486"/>
            </a:xfrm>
          </p:grpSpPr>
          <p:sp>
            <p:nvSpPr>
              <p:cNvPr id="18437" name="Rectangle 5">
                <a:extLst>
                  <a:ext uri="{FF2B5EF4-FFF2-40B4-BE49-F238E27FC236}">
                    <a16:creationId xmlns:a16="http://schemas.microsoft.com/office/drawing/2014/main" id="{400E5CA6-6A0D-4AC6-A8A0-36D536A3CF29}"/>
                  </a:ext>
                </a:extLst>
              </p:cNvPr>
              <p:cNvSpPr>
                <a:spLocks noChangeArrowheads="1"/>
              </p:cNvSpPr>
              <p:nvPr/>
            </p:nvSpPr>
            <p:spPr bwMode="auto">
              <a:xfrm>
                <a:off x="2995" y="2784"/>
                <a:ext cx="1168" cy="486"/>
              </a:xfrm>
              <a:prstGeom prst="rect">
                <a:avLst/>
              </a:prstGeom>
              <a:gradFill rotWithShape="1">
                <a:gsLst>
                  <a:gs pos="0">
                    <a:srgbClr val="008000"/>
                  </a:gs>
                  <a:gs pos="50000">
                    <a:schemeClr val="bg1"/>
                  </a:gs>
                  <a:gs pos="100000">
                    <a:srgbClr val="008000"/>
                  </a:gs>
                </a:gsLst>
                <a:lin ang="5400000" scaled="1"/>
              </a:gradFill>
              <a:ln w="9525">
                <a:solidFill>
                  <a:schemeClr val="bg1"/>
                </a:solidFill>
                <a:miter lim="800000"/>
                <a:headEnd/>
                <a:tailEnd/>
              </a:ln>
              <a:effectLst>
                <a:outerShdw dist="107763" dir="13500000" algn="ctr" rotWithShape="0">
                  <a:schemeClr val="bg2">
                    <a:alpha val="50000"/>
                  </a:schemeClr>
                </a:outerShdw>
              </a:effectLst>
            </p:spPr>
            <p:txBody>
              <a:bodyPr>
                <a:spAutoFit/>
              </a:bodyPr>
              <a:lstStyle/>
              <a:p>
                <a:pPr algn="ctr">
                  <a:defRPr/>
                </a:pPr>
                <a:r>
                  <a:rPr lang="en-US" sz="2200" dirty="0" err="1">
                    <a:solidFill>
                      <a:srgbClr val="A50021"/>
                    </a:solidFill>
                    <a:latin typeface="Times New Roman" pitchFamily="18" charset="0"/>
                    <a:cs typeface="Times New Roman" pitchFamily="18" charset="0"/>
                  </a:rPr>
                  <a:t>Môi</a:t>
                </a:r>
                <a:r>
                  <a:rPr lang="en-US" sz="2200" dirty="0">
                    <a:solidFill>
                      <a:srgbClr val="A50021"/>
                    </a:solidFill>
                    <a:latin typeface="Times New Roman" pitchFamily="18" charset="0"/>
                    <a:cs typeface="Times New Roman" pitchFamily="18" charset="0"/>
                  </a:rPr>
                  <a:t> </a:t>
                </a:r>
                <a:r>
                  <a:rPr lang="en-US" sz="2200" dirty="0" err="1">
                    <a:solidFill>
                      <a:srgbClr val="A50021"/>
                    </a:solidFill>
                    <a:latin typeface="Times New Roman" pitchFamily="18" charset="0"/>
                    <a:cs typeface="Times New Roman" pitchFamily="18" charset="0"/>
                  </a:rPr>
                  <a:t>trường</a:t>
                </a:r>
                <a:r>
                  <a:rPr lang="en-US" sz="2200" dirty="0">
                    <a:solidFill>
                      <a:srgbClr val="A50021"/>
                    </a:solidFill>
                    <a:latin typeface="Times New Roman" pitchFamily="18" charset="0"/>
                    <a:cs typeface="Times New Roman" pitchFamily="18" charset="0"/>
                  </a:rPr>
                  <a:t> </a:t>
                </a:r>
                <a:r>
                  <a:rPr lang="en-US" sz="2200" dirty="0" err="1">
                    <a:solidFill>
                      <a:srgbClr val="A50021"/>
                    </a:solidFill>
                    <a:latin typeface="Times New Roman" pitchFamily="18" charset="0"/>
                    <a:cs typeface="Times New Roman" pitchFamily="18" charset="0"/>
                  </a:rPr>
                  <a:t>rừng</a:t>
                </a:r>
                <a:endParaRPr lang="en-US" sz="2200" dirty="0">
                  <a:solidFill>
                    <a:srgbClr val="A50021"/>
                  </a:solidFill>
                  <a:latin typeface="Times New Roman" pitchFamily="18" charset="0"/>
                  <a:cs typeface="Times New Roman" pitchFamily="18" charset="0"/>
                </a:endParaRPr>
              </a:p>
            </p:txBody>
          </p:sp>
          <p:grpSp>
            <p:nvGrpSpPr>
              <p:cNvPr id="8205" name="Group 6">
                <a:extLst>
                  <a:ext uri="{FF2B5EF4-FFF2-40B4-BE49-F238E27FC236}">
                    <a16:creationId xmlns:a16="http://schemas.microsoft.com/office/drawing/2014/main" id="{CAF63860-D53E-4D35-AF21-61AF098B71E6}"/>
                  </a:ext>
                </a:extLst>
              </p:cNvPr>
              <p:cNvGrpSpPr>
                <a:grpSpLocks/>
              </p:cNvGrpSpPr>
              <p:nvPr/>
            </p:nvGrpSpPr>
            <p:grpSpPr bwMode="auto">
              <a:xfrm>
                <a:off x="192" y="2784"/>
                <a:ext cx="2330" cy="486"/>
                <a:chOff x="192" y="2784"/>
                <a:chExt cx="2330" cy="486"/>
              </a:xfrm>
            </p:grpSpPr>
            <p:sp>
              <p:nvSpPr>
                <p:cNvPr id="18439" name="Rectangle 7">
                  <a:extLst>
                    <a:ext uri="{FF2B5EF4-FFF2-40B4-BE49-F238E27FC236}">
                      <a16:creationId xmlns:a16="http://schemas.microsoft.com/office/drawing/2014/main" id="{528F48F3-CD10-4B5A-8976-87E4C5D80AFB}"/>
                    </a:ext>
                  </a:extLst>
                </p:cNvPr>
                <p:cNvSpPr>
                  <a:spLocks noChangeArrowheads="1"/>
                </p:cNvSpPr>
                <p:nvPr/>
              </p:nvSpPr>
              <p:spPr bwMode="auto">
                <a:xfrm>
                  <a:off x="192" y="2784"/>
                  <a:ext cx="1056" cy="480"/>
                </a:xfrm>
                <a:prstGeom prst="rect">
                  <a:avLst/>
                </a:prstGeom>
                <a:gradFill rotWithShape="1">
                  <a:gsLst>
                    <a:gs pos="0">
                      <a:srgbClr val="FFCCCC"/>
                    </a:gs>
                    <a:gs pos="50000">
                      <a:schemeClr val="bg1"/>
                    </a:gs>
                    <a:gs pos="100000">
                      <a:srgbClr val="FFCCCC"/>
                    </a:gs>
                  </a:gsLst>
                  <a:lin ang="5400000" scaled="1"/>
                </a:gradFill>
                <a:ln>
                  <a:noFill/>
                </a:ln>
                <a:effectLst>
                  <a:outerShdw dist="107763" dir="135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2200" dirty="0" err="1">
                      <a:solidFill>
                        <a:srgbClr val="993300"/>
                      </a:solidFill>
                      <a:latin typeface="Times New Roman" pitchFamily="18" charset="0"/>
                      <a:cs typeface="Times New Roman" pitchFamily="18" charset="0"/>
                    </a:rPr>
                    <a:t>Môi</a:t>
                  </a:r>
                  <a:r>
                    <a:rPr lang="en-US" sz="2200" dirty="0">
                      <a:solidFill>
                        <a:srgbClr val="993300"/>
                      </a:solidFill>
                      <a:latin typeface="Times New Roman" pitchFamily="18" charset="0"/>
                      <a:cs typeface="Times New Roman" pitchFamily="18" charset="0"/>
                    </a:rPr>
                    <a:t> </a:t>
                  </a:r>
                  <a:r>
                    <a:rPr lang="en-US" sz="2200" dirty="0" err="1">
                      <a:solidFill>
                        <a:srgbClr val="993300"/>
                      </a:solidFill>
                      <a:latin typeface="Times New Roman" pitchFamily="18" charset="0"/>
                      <a:cs typeface="Times New Roman" pitchFamily="18" charset="0"/>
                    </a:rPr>
                    <a:t>trường</a:t>
                  </a:r>
                  <a:r>
                    <a:rPr lang="en-US" sz="2200" dirty="0">
                      <a:solidFill>
                        <a:srgbClr val="993300"/>
                      </a:solidFill>
                      <a:latin typeface="Times New Roman" pitchFamily="18" charset="0"/>
                      <a:cs typeface="Times New Roman" pitchFamily="18" charset="0"/>
                    </a:rPr>
                    <a:t> </a:t>
                  </a:r>
                  <a:r>
                    <a:rPr lang="en-US" sz="2200" dirty="0" err="1">
                      <a:solidFill>
                        <a:srgbClr val="993300"/>
                      </a:solidFill>
                      <a:latin typeface="Times New Roman" pitchFamily="18" charset="0"/>
                      <a:cs typeface="Times New Roman" pitchFamily="18" charset="0"/>
                    </a:rPr>
                    <a:t>làng</a:t>
                  </a:r>
                  <a:r>
                    <a:rPr lang="en-US" sz="2200" dirty="0">
                      <a:solidFill>
                        <a:srgbClr val="993300"/>
                      </a:solidFill>
                      <a:latin typeface="Times New Roman" pitchFamily="18" charset="0"/>
                      <a:cs typeface="Times New Roman" pitchFamily="18" charset="0"/>
                    </a:rPr>
                    <a:t> </a:t>
                  </a:r>
                  <a:r>
                    <a:rPr lang="en-US" sz="2200" dirty="0" err="1">
                      <a:solidFill>
                        <a:srgbClr val="993300"/>
                      </a:solidFill>
                      <a:latin typeface="Times New Roman" pitchFamily="18" charset="0"/>
                      <a:cs typeface="Times New Roman" pitchFamily="18" charset="0"/>
                    </a:rPr>
                    <a:t>quê</a:t>
                  </a:r>
                  <a:endParaRPr lang="en-US" sz="2200" dirty="0">
                    <a:solidFill>
                      <a:srgbClr val="993300"/>
                    </a:solidFill>
                    <a:latin typeface="Times New Roman" pitchFamily="18" charset="0"/>
                    <a:cs typeface="Times New Roman" pitchFamily="18" charset="0"/>
                  </a:endParaRPr>
                </a:p>
              </p:txBody>
            </p:sp>
            <p:sp>
              <p:nvSpPr>
                <p:cNvPr id="18440" name="Rectangle 8">
                  <a:extLst>
                    <a:ext uri="{FF2B5EF4-FFF2-40B4-BE49-F238E27FC236}">
                      <a16:creationId xmlns:a16="http://schemas.microsoft.com/office/drawing/2014/main" id="{210EA1B0-E7A5-4F48-A407-A84591BBD605}"/>
                    </a:ext>
                  </a:extLst>
                </p:cNvPr>
                <p:cNvSpPr>
                  <a:spLocks noChangeArrowheads="1"/>
                </p:cNvSpPr>
                <p:nvPr/>
              </p:nvSpPr>
              <p:spPr bwMode="auto">
                <a:xfrm>
                  <a:off x="1440" y="2790"/>
                  <a:ext cx="1082" cy="480"/>
                </a:xfrm>
                <a:prstGeom prst="rect">
                  <a:avLst/>
                </a:prstGeom>
                <a:gradFill rotWithShape="1">
                  <a:gsLst>
                    <a:gs pos="0">
                      <a:srgbClr val="FF9900"/>
                    </a:gs>
                    <a:gs pos="50000">
                      <a:schemeClr val="bg1"/>
                    </a:gs>
                    <a:gs pos="100000">
                      <a:srgbClr val="FF9900"/>
                    </a:gs>
                  </a:gsLst>
                  <a:lin ang="5400000" scaled="1"/>
                </a:gradFill>
                <a:ln>
                  <a:noFill/>
                </a:ln>
                <a:effectLst>
                  <a:outerShdw dist="107763" dir="135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2200" dirty="0" err="1">
                      <a:solidFill>
                        <a:srgbClr val="008000"/>
                      </a:solidFill>
                      <a:latin typeface="Times New Roman" pitchFamily="18" charset="0"/>
                      <a:cs typeface="Times New Roman" pitchFamily="18" charset="0"/>
                    </a:rPr>
                    <a:t>Môi</a:t>
                  </a:r>
                  <a:r>
                    <a:rPr lang="en-US" sz="2200" dirty="0">
                      <a:solidFill>
                        <a:srgbClr val="008000"/>
                      </a:solidFill>
                      <a:latin typeface="Times New Roman" pitchFamily="18" charset="0"/>
                      <a:cs typeface="Times New Roman" pitchFamily="18" charset="0"/>
                    </a:rPr>
                    <a:t> </a:t>
                  </a:r>
                  <a:r>
                    <a:rPr lang="en-US" sz="2200" dirty="0" err="1">
                      <a:solidFill>
                        <a:srgbClr val="008000"/>
                      </a:solidFill>
                      <a:latin typeface="Times New Roman" pitchFamily="18" charset="0"/>
                      <a:cs typeface="Times New Roman" pitchFamily="18" charset="0"/>
                    </a:rPr>
                    <a:t>trường</a:t>
                  </a:r>
                  <a:r>
                    <a:rPr lang="en-US" sz="2200" dirty="0">
                      <a:solidFill>
                        <a:srgbClr val="008000"/>
                      </a:solidFill>
                      <a:latin typeface="Times New Roman" pitchFamily="18" charset="0"/>
                      <a:cs typeface="Times New Roman" pitchFamily="18" charset="0"/>
                    </a:rPr>
                    <a:t> </a:t>
                  </a:r>
                  <a:r>
                    <a:rPr lang="en-US" sz="2200" dirty="0" err="1">
                      <a:solidFill>
                        <a:srgbClr val="008000"/>
                      </a:solidFill>
                      <a:latin typeface="Times New Roman" pitchFamily="18" charset="0"/>
                      <a:cs typeface="Times New Roman" pitchFamily="18" charset="0"/>
                    </a:rPr>
                    <a:t>đô</a:t>
                  </a:r>
                  <a:r>
                    <a:rPr lang="en-US" sz="2200" dirty="0">
                      <a:solidFill>
                        <a:srgbClr val="008000"/>
                      </a:solidFill>
                      <a:latin typeface="Times New Roman" pitchFamily="18" charset="0"/>
                      <a:cs typeface="Times New Roman" pitchFamily="18" charset="0"/>
                    </a:rPr>
                    <a:t> </a:t>
                  </a:r>
                  <a:r>
                    <a:rPr lang="en-US" sz="2200" dirty="0" err="1">
                      <a:solidFill>
                        <a:srgbClr val="008000"/>
                      </a:solidFill>
                      <a:latin typeface="Times New Roman" pitchFamily="18" charset="0"/>
                      <a:cs typeface="Times New Roman" pitchFamily="18" charset="0"/>
                    </a:rPr>
                    <a:t>thị</a:t>
                  </a:r>
                  <a:endParaRPr lang="en-US" sz="2200" dirty="0">
                    <a:solidFill>
                      <a:srgbClr val="008000"/>
                    </a:solidFill>
                    <a:latin typeface="Times New Roman" pitchFamily="18" charset="0"/>
                    <a:cs typeface="Times New Roman" pitchFamily="18" charset="0"/>
                  </a:endParaRPr>
                </a:p>
              </p:txBody>
            </p:sp>
          </p:grpSp>
        </p:grpSp>
      </p:grpSp>
      <p:sp>
        <p:nvSpPr>
          <p:cNvPr id="18441" name="Text Box 9">
            <a:extLst>
              <a:ext uri="{FF2B5EF4-FFF2-40B4-BE49-F238E27FC236}">
                <a16:creationId xmlns:a16="http://schemas.microsoft.com/office/drawing/2014/main" id="{516AB891-2AAF-4A4F-B4CB-194570B03A80}"/>
              </a:ext>
            </a:extLst>
          </p:cNvPr>
          <p:cNvSpPr txBox="1">
            <a:spLocks noChangeArrowheads="1"/>
          </p:cNvSpPr>
          <p:nvPr/>
        </p:nvSpPr>
        <p:spPr bwMode="auto">
          <a:xfrm>
            <a:off x="457200" y="2895600"/>
            <a:ext cx="3657600" cy="519113"/>
          </a:xfrm>
          <a:prstGeom prst="rect">
            <a:avLst/>
          </a:prstGeom>
          <a:gradFill rotWithShape="1">
            <a:gsLst>
              <a:gs pos="0">
                <a:srgbClr val="00FF00"/>
              </a:gs>
              <a:gs pos="50000">
                <a:srgbClr val="FFFF00"/>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66"/>
                </a:solidFill>
                <a:latin typeface="Times New Roman" panose="02020603050405020304" pitchFamily="18" charset="0"/>
                <a:cs typeface="Times New Roman" panose="02020603050405020304" pitchFamily="18" charset="0"/>
              </a:rPr>
              <a:t>Môi trường nhân tạo</a:t>
            </a:r>
          </a:p>
        </p:txBody>
      </p:sp>
      <p:sp>
        <p:nvSpPr>
          <p:cNvPr id="18442" name="Text Box 10">
            <a:extLst>
              <a:ext uri="{FF2B5EF4-FFF2-40B4-BE49-F238E27FC236}">
                <a16:creationId xmlns:a16="http://schemas.microsoft.com/office/drawing/2014/main" id="{2B1F58E4-EEB6-464A-9B6E-E1778E8F12C0}"/>
              </a:ext>
            </a:extLst>
          </p:cNvPr>
          <p:cNvSpPr txBox="1">
            <a:spLocks noChangeArrowheads="1"/>
          </p:cNvSpPr>
          <p:nvPr/>
        </p:nvSpPr>
        <p:spPr bwMode="auto">
          <a:xfrm>
            <a:off x="4800600" y="2895600"/>
            <a:ext cx="3657600" cy="519113"/>
          </a:xfrm>
          <a:prstGeom prst="rect">
            <a:avLst/>
          </a:prstGeom>
          <a:gradFill rotWithShape="1">
            <a:gsLst>
              <a:gs pos="0">
                <a:srgbClr val="FF0066"/>
              </a:gs>
              <a:gs pos="50000">
                <a:schemeClr val="bg1"/>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dirty="0" err="1">
                <a:solidFill>
                  <a:srgbClr val="FF0066"/>
                </a:solidFill>
                <a:latin typeface="Times New Roman" pitchFamily="18" charset="0"/>
                <a:cs typeface="Times New Roman" pitchFamily="18" charset="0"/>
              </a:rPr>
              <a:t>Môi</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trường</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tự</a:t>
            </a:r>
            <a:r>
              <a:rPr lang="en-US" sz="2800" dirty="0">
                <a:solidFill>
                  <a:srgbClr val="FF0066"/>
                </a:solidFill>
                <a:latin typeface="Times New Roman" pitchFamily="18" charset="0"/>
                <a:cs typeface="Times New Roman" pitchFamily="18" charset="0"/>
              </a:rPr>
              <a:t> </a:t>
            </a:r>
            <a:r>
              <a:rPr lang="en-US" sz="2800" dirty="0" err="1">
                <a:solidFill>
                  <a:srgbClr val="FF0066"/>
                </a:solidFill>
                <a:latin typeface="Times New Roman" pitchFamily="18" charset="0"/>
                <a:cs typeface="Times New Roman" pitchFamily="18" charset="0"/>
              </a:rPr>
              <a:t>nhiên</a:t>
            </a:r>
            <a:endParaRPr lang="en-US" sz="2800" dirty="0">
              <a:solidFill>
                <a:srgbClr val="FF0066"/>
              </a:solidFill>
              <a:latin typeface="Times New Roman" pitchFamily="18" charset="0"/>
              <a:cs typeface="Times New Roman" pitchFamily="18" charset="0"/>
            </a:endParaRPr>
          </a:p>
        </p:txBody>
      </p:sp>
      <p:sp>
        <p:nvSpPr>
          <p:cNvPr id="18443" name="Line 11">
            <a:extLst>
              <a:ext uri="{FF2B5EF4-FFF2-40B4-BE49-F238E27FC236}">
                <a16:creationId xmlns:a16="http://schemas.microsoft.com/office/drawing/2014/main" id="{8B99FA75-2E46-4D1D-9752-B5F73B1802BA}"/>
              </a:ext>
            </a:extLst>
          </p:cNvPr>
          <p:cNvSpPr>
            <a:spLocks noChangeShapeType="1"/>
          </p:cNvSpPr>
          <p:nvPr/>
        </p:nvSpPr>
        <p:spPr bwMode="auto">
          <a:xfrm flipH="1">
            <a:off x="1219200" y="3429000"/>
            <a:ext cx="6096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2">
            <a:extLst>
              <a:ext uri="{FF2B5EF4-FFF2-40B4-BE49-F238E27FC236}">
                <a16:creationId xmlns:a16="http://schemas.microsoft.com/office/drawing/2014/main" id="{0B4ECF9F-D2CE-4B2F-85C1-874AD6E1E020}"/>
              </a:ext>
            </a:extLst>
          </p:cNvPr>
          <p:cNvSpPr>
            <a:spLocks noChangeShapeType="1"/>
          </p:cNvSpPr>
          <p:nvPr/>
        </p:nvSpPr>
        <p:spPr bwMode="auto">
          <a:xfrm>
            <a:off x="2590800" y="3429000"/>
            <a:ext cx="533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5" name="Line 13">
            <a:extLst>
              <a:ext uri="{FF2B5EF4-FFF2-40B4-BE49-F238E27FC236}">
                <a16:creationId xmlns:a16="http://schemas.microsoft.com/office/drawing/2014/main" id="{518BF6B9-B31F-4733-A4F0-D8A1E1DDCEE0}"/>
              </a:ext>
            </a:extLst>
          </p:cNvPr>
          <p:cNvSpPr>
            <a:spLocks noChangeShapeType="1"/>
          </p:cNvSpPr>
          <p:nvPr/>
        </p:nvSpPr>
        <p:spPr bwMode="auto">
          <a:xfrm flipH="1">
            <a:off x="5562600" y="3429000"/>
            <a:ext cx="7620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6" name="Line 14">
            <a:extLst>
              <a:ext uri="{FF2B5EF4-FFF2-40B4-BE49-F238E27FC236}">
                <a16:creationId xmlns:a16="http://schemas.microsoft.com/office/drawing/2014/main" id="{7BD9CA48-305E-4093-BD07-11657865BB32}"/>
              </a:ext>
            </a:extLst>
          </p:cNvPr>
          <p:cNvSpPr>
            <a:spLocks noChangeShapeType="1"/>
          </p:cNvSpPr>
          <p:nvPr/>
        </p:nvSpPr>
        <p:spPr bwMode="auto">
          <a:xfrm>
            <a:off x="6858000" y="3429000"/>
            <a:ext cx="533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Rectangle 15">
            <a:extLst>
              <a:ext uri="{FF2B5EF4-FFF2-40B4-BE49-F238E27FC236}">
                <a16:creationId xmlns:a16="http://schemas.microsoft.com/office/drawing/2014/main" id="{AC9D3BE2-92BD-49C3-B4C8-E089736BD341}"/>
              </a:ext>
            </a:extLst>
          </p:cNvPr>
          <p:cNvSpPr>
            <a:spLocks noChangeArrowheads="1"/>
          </p:cNvSpPr>
          <p:nvPr/>
        </p:nvSpPr>
        <p:spPr bwMode="auto">
          <a:xfrm>
            <a:off x="314632" y="523082"/>
            <a:ext cx="8278813"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a:solidFill>
                  <a:srgbClr val="FF0066"/>
                </a:solidFill>
                <a:latin typeface="Times New Roman" panose="02020603050405020304" pitchFamily="18" charset="0"/>
              </a:rPr>
              <a:t>  </a:t>
            </a:r>
            <a:r>
              <a:rPr lang="en-US" altLang="en-US" sz="3200" b="1">
                <a:solidFill>
                  <a:srgbClr val="FF0066"/>
                </a:solidFill>
                <a:latin typeface="Times New Roman" panose="02020603050405020304" pitchFamily="18" charset="0"/>
              </a:rPr>
              <a:t>Trong 4 môi trường vừa tìm hiểu môi trường nào là môi trường nhân tạo? Môi trường nào là môi trường tự nhiên?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444"/>
                                        </p:tgtEl>
                                        <p:attrNameLst>
                                          <p:attrName>style.visibility</p:attrName>
                                        </p:attrNameLst>
                                      </p:cBhvr>
                                      <p:to>
                                        <p:strVal val="visible"/>
                                      </p:to>
                                    </p:set>
                                    <p:animEffect transition="in" filter="box(in)">
                                      <p:cBhvr>
                                        <p:cTn id="7" dur="500"/>
                                        <p:tgtEl>
                                          <p:spTgt spid="18444"/>
                                        </p:tgtEl>
                                      </p:cBhvr>
                                    </p:animEffect>
                                  </p:childTnLst>
                                </p:cTn>
                              </p:par>
                              <p:par>
                                <p:cTn id="8" presetID="4" presetClass="entr" presetSubtype="16" fill="hold" nodeType="withEffect">
                                  <p:stCondLst>
                                    <p:cond delay="0"/>
                                  </p:stCondLst>
                                  <p:childTnLst>
                                    <p:set>
                                      <p:cBhvr>
                                        <p:cTn id="9" dur="1" fill="hold">
                                          <p:stCondLst>
                                            <p:cond delay="0"/>
                                          </p:stCondLst>
                                        </p:cTn>
                                        <p:tgtEl>
                                          <p:spTgt spid="18443"/>
                                        </p:tgtEl>
                                        <p:attrNameLst>
                                          <p:attrName>style.visibility</p:attrName>
                                        </p:attrNameLst>
                                      </p:cBhvr>
                                      <p:to>
                                        <p:strVal val="visible"/>
                                      </p:to>
                                    </p:set>
                                    <p:animEffect transition="in" filter="box(in)">
                                      <p:cBhvr>
                                        <p:cTn id="10" dur="500"/>
                                        <p:tgtEl>
                                          <p:spTgt spid="1844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8441"/>
                                        </p:tgtEl>
                                        <p:attrNameLst>
                                          <p:attrName>style.visibility</p:attrName>
                                        </p:attrNameLst>
                                      </p:cBhvr>
                                      <p:to>
                                        <p:strVal val="visible"/>
                                      </p:to>
                                    </p:set>
                                    <p:animEffect transition="in" filter="box(in)">
                                      <p:cBhvr>
                                        <p:cTn id="13" dur="500"/>
                                        <p:tgtEl>
                                          <p:spTgt spid="1844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8442"/>
                                        </p:tgtEl>
                                        <p:attrNameLst>
                                          <p:attrName>style.visibility</p:attrName>
                                        </p:attrNameLst>
                                      </p:cBhvr>
                                      <p:to>
                                        <p:strVal val="visible"/>
                                      </p:to>
                                    </p:set>
                                    <p:animEffect transition="in" filter="box(in)">
                                      <p:cBhvr>
                                        <p:cTn id="18" dur="500"/>
                                        <p:tgtEl>
                                          <p:spTgt spid="18442"/>
                                        </p:tgtEl>
                                      </p:cBhvr>
                                    </p:animEffect>
                                  </p:childTnLst>
                                </p:cTn>
                              </p:par>
                              <p:par>
                                <p:cTn id="19" presetID="4" presetClass="entr" presetSubtype="16" fill="hold" nodeType="withEffect">
                                  <p:stCondLst>
                                    <p:cond delay="0"/>
                                  </p:stCondLst>
                                  <p:childTnLst>
                                    <p:set>
                                      <p:cBhvr>
                                        <p:cTn id="20" dur="1" fill="hold">
                                          <p:stCondLst>
                                            <p:cond delay="0"/>
                                          </p:stCondLst>
                                        </p:cTn>
                                        <p:tgtEl>
                                          <p:spTgt spid="18445"/>
                                        </p:tgtEl>
                                        <p:attrNameLst>
                                          <p:attrName>style.visibility</p:attrName>
                                        </p:attrNameLst>
                                      </p:cBhvr>
                                      <p:to>
                                        <p:strVal val="visible"/>
                                      </p:to>
                                    </p:set>
                                    <p:animEffect transition="in" filter="box(in)">
                                      <p:cBhvr>
                                        <p:cTn id="21" dur="500"/>
                                        <p:tgtEl>
                                          <p:spTgt spid="18445"/>
                                        </p:tgtEl>
                                      </p:cBhvr>
                                    </p:animEffect>
                                  </p:childTnLst>
                                </p:cTn>
                              </p:par>
                              <p:par>
                                <p:cTn id="22" presetID="4" presetClass="entr" presetSubtype="16" fill="hold" nodeType="withEffect">
                                  <p:stCondLst>
                                    <p:cond delay="0"/>
                                  </p:stCondLst>
                                  <p:childTnLst>
                                    <p:set>
                                      <p:cBhvr>
                                        <p:cTn id="23" dur="1" fill="hold">
                                          <p:stCondLst>
                                            <p:cond delay="0"/>
                                          </p:stCondLst>
                                        </p:cTn>
                                        <p:tgtEl>
                                          <p:spTgt spid="18446"/>
                                        </p:tgtEl>
                                        <p:attrNameLst>
                                          <p:attrName>style.visibility</p:attrName>
                                        </p:attrNameLst>
                                      </p:cBhvr>
                                      <p:to>
                                        <p:strVal val="visible"/>
                                      </p:to>
                                    </p:set>
                                    <p:animEffect transition="in" filter="box(in)">
                                      <p:cBhvr>
                                        <p:cTn id="24" dur="5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p:bldP spid="1844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TotalTime>
  <Words>1492</Words>
  <Application>Microsoft Office PowerPoint</Application>
  <PresentationFormat>On-screen Show (4:3)</PresentationFormat>
  <Paragraphs>152</Paragraphs>
  <Slides>57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kể tên những của cải có sẵn trong môi trường tự nhiên mà con người khai thác, sử dụng chúng cho lợi ích của bản thân và cộng đồng? (VD: khoáng sản, rừng, đất, biển…)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Săn bắt động vật quý hiếm…</vt:lpstr>
      <vt:lpstr>PowerPoint Presentation</vt:lpstr>
      <vt:lpstr>PowerPoint Presentation</vt:lpstr>
      <vt:lpstr>PowerPoint Presentation</vt:lpstr>
      <vt:lpstr>Chúng ta phải làm gì để bảo vệ môi trường, tài nguyên thiên nhiên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TDC</dc:creator>
  <cp:lastModifiedBy>TRANG</cp:lastModifiedBy>
  <cp:revision>11</cp:revision>
  <cp:lastPrinted>1601-01-01T00:00:00Z</cp:lastPrinted>
  <dcterms:created xsi:type="dcterms:W3CDTF">1601-01-01T00:00:00Z</dcterms:created>
  <dcterms:modified xsi:type="dcterms:W3CDTF">2022-05-03T09:38:07Z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