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8" r:id="rId5"/>
    <p:sldId id="259" r:id="rId6"/>
    <p:sldId id="263" r:id="rId7"/>
    <p:sldId id="264" r:id="rId8"/>
    <p:sldId id="265" r:id="rId9"/>
    <p:sldId id="266" r:id="rId10"/>
    <p:sldId id="267" r:id="rId11"/>
    <p:sldId id="268"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F00"/>
    <a:srgbClr val="9BDEEC"/>
    <a:srgbClr val="97A35F"/>
    <a:srgbClr val="72862C"/>
    <a:srgbClr val="93B349"/>
    <a:srgbClr val="F5B942"/>
    <a:srgbClr val="F7E8BF"/>
    <a:srgbClr val="C4FCD3"/>
    <a:srgbClr val="FCCDB6"/>
    <a:srgbClr val="C7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
        <p:nvSpPr>
          <p:cNvPr id="7" name="矩形 4"/>
          <p:cNvSpPr/>
          <p:nvPr userDrawn="1"/>
        </p:nvSpPr>
        <p:spPr>
          <a:xfrm>
            <a:off x="-11747" y="9207"/>
            <a:ext cx="12215495" cy="683958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221535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06241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363457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347123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BB069D-31D5-46A3-8EC6-5AC718E0FD26}"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66642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BB069D-31D5-46A3-8EC6-5AC718E0FD26}" type="datetimeFigureOut">
              <a:rPr lang="en-US" smtClean="0"/>
              <a:t>17/10/2023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82335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BB069D-31D5-46A3-8EC6-5AC718E0FD26}" type="datetimeFigureOut">
              <a:rPr lang="en-US" smtClean="0"/>
              <a:t>17/10/2023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66130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BB069D-31D5-46A3-8EC6-5AC718E0FD26}" type="datetimeFigureOut">
              <a:rPr lang="en-US" smtClean="0"/>
              <a:t>17/10/2023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96540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B069D-31D5-46A3-8EC6-5AC718E0FD26}" type="datetimeFigureOut">
              <a:rPr lang="en-US" smtClean="0"/>
              <a:t>17/10/2023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07897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BB069D-31D5-46A3-8EC6-5AC718E0FD26}" type="datetimeFigureOut">
              <a:rPr lang="en-US" smtClean="0"/>
              <a:t>17/10/2023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266349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BB069D-31D5-46A3-8EC6-5AC718E0FD26}" type="datetimeFigureOut">
              <a:rPr lang="en-US" smtClean="0"/>
              <a:t>17/10/2023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t>‹#›</a:t>
            </a:fld>
            <a:endParaRPr lang="en-US"/>
          </a:p>
        </p:txBody>
      </p:sp>
    </p:spTree>
    <p:extLst>
      <p:ext uri="{BB962C8B-B14F-4D97-AF65-F5344CB8AC3E}">
        <p14:creationId xmlns:p14="http://schemas.microsoft.com/office/powerpoint/2010/main" val="171358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B069D-31D5-46A3-8EC6-5AC718E0FD26}" type="datetimeFigureOut">
              <a:rPr lang="en-US" smtClean="0"/>
              <a:t>17/10/2023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FAA4A-8C1D-4720-9682-012CBFBE4D34}" type="slidenum">
              <a:rPr lang="en-US" smtClean="0"/>
              <a:t>‹#›</a:t>
            </a:fld>
            <a:endParaRPr lang="en-US"/>
          </a:p>
        </p:txBody>
      </p:sp>
    </p:spTree>
    <p:extLst>
      <p:ext uri="{BB962C8B-B14F-4D97-AF65-F5344CB8AC3E}">
        <p14:creationId xmlns:p14="http://schemas.microsoft.com/office/powerpoint/2010/main" val="55301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83" descr="3"/>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l="-1" t="-1502" r="54648"/>
          <a:stretch/>
        </p:blipFill>
        <p:spPr>
          <a:xfrm rot="5400000">
            <a:off x="2992185" y="-2341815"/>
            <a:ext cx="5634111" cy="12765519"/>
          </a:xfrm>
          <a:prstGeom prst="rect">
            <a:avLst/>
          </a:prstGeom>
          <a:noFill/>
          <a:ln w="9525">
            <a:noFill/>
          </a:ln>
        </p:spPr>
      </p:pic>
      <p:pic>
        <p:nvPicPr>
          <p:cNvPr id="6"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7"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726" y="166772"/>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81558"/>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73660" y="4250919"/>
            <a:ext cx="6850967" cy="1107996"/>
          </a:xfrm>
          <a:prstGeom prst="rect">
            <a:avLst/>
          </a:prstGeom>
          <a:noFill/>
        </p:spPr>
        <p:txBody>
          <a:bodyPr wrap="square" rtlCol="0">
            <a:spAutoFit/>
          </a:bodyPr>
          <a:lstStyle/>
          <a:p>
            <a:r>
              <a:rPr lang="en-US" sz="6600" smtClean="0">
                <a:ln w="0"/>
                <a:effectLst>
                  <a:outerShdw blurRad="38100" dist="19050" dir="2700000" algn="tl" rotWithShape="0">
                    <a:schemeClr val="dk1">
                      <a:alpha val="40000"/>
                    </a:schemeClr>
                  </a:outerShdw>
                </a:effectLst>
                <a:latin typeface="UTM French Vanilla" panose="02040603050506020204" pitchFamily="18" charset="0"/>
              </a:rPr>
              <a:t>Tập làm văn lớp 5</a:t>
            </a:r>
            <a:endParaRPr lang="en-US" sz="6600">
              <a:ln w="0"/>
              <a:effectLst>
                <a:outerShdw blurRad="38100" dist="19050" dir="2700000" algn="tl" rotWithShape="0">
                  <a:schemeClr val="dk1">
                    <a:alpha val="40000"/>
                  </a:schemeClr>
                </a:outerShdw>
              </a:effectLst>
              <a:latin typeface="UTM French Vanilla" panose="02040603050506020204" pitchFamily="18" charset="0"/>
            </a:endParaRPr>
          </a:p>
        </p:txBody>
      </p:sp>
      <p:pic>
        <p:nvPicPr>
          <p:cNvPr id="11"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726" y="223043"/>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131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9" dur="2500" fill="hold"/>
                                        <p:tgtEl>
                                          <p:spTgt spid="6"/>
                                        </p:tgtEl>
                                        <p:attrNameLst>
                                          <p:attrName>ppt_x</p:attrName>
                                          <p:attrName>ppt_y</p:attrName>
                                        </p:attrNameLst>
                                      </p:cBhvr>
                                      <p:rCtr x="1693" y="0"/>
                                    </p:animMotion>
                                  </p:childTnLst>
                                </p:cTn>
                              </p:par>
                              <p:par>
                                <p:cTn id="20" presetID="2"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0-#ppt_w/2"/>
                                          </p:val>
                                        </p:tav>
                                        <p:tav tm="100000">
                                          <p:val>
                                            <p:strVal val="#ppt_x"/>
                                          </p:val>
                                        </p:tav>
                                      </p:tavLst>
                                    </p:anim>
                                    <p:anim calcmode="lin" valueType="num">
                                      <p:cBhvr additive="base">
                                        <p:cTn id="23"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par>
                          <p:cTn id="42" fill="hold">
                            <p:stCondLst>
                              <p:cond delay="2000"/>
                            </p:stCondLst>
                            <p:childTnLst>
                              <p:par>
                                <p:cTn id="43" presetID="8" presetClass="emph" presetSubtype="0" fill="hold" nodeType="afterEffect">
                                  <p:stCondLst>
                                    <p:cond delay="0"/>
                                  </p:stCondLst>
                                  <p:childTnLst>
                                    <p:animRot by="21600000">
                                      <p:cBhvr>
                                        <p:cTn id="44" dur="3750" fill="hold"/>
                                        <p:tgtEl>
                                          <p:spTgt spid="8"/>
                                        </p:tgtEl>
                                        <p:attrNameLst>
                                          <p:attrName>r</p:attrName>
                                        </p:attrNameLst>
                                      </p:cBhvr>
                                    </p:animRot>
                                  </p:childTnLst>
                                </p:cTn>
                              </p:par>
                              <p:par>
                                <p:cTn id="45" presetID="2" presetClass="entr" presetSubtype="12"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500" fill="hold"/>
                                        <p:tgtEl>
                                          <p:spTgt spid="11"/>
                                        </p:tgtEl>
                                        <p:attrNameLst>
                                          <p:attrName>ppt_x</p:attrName>
                                        </p:attrNameLst>
                                      </p:cBhvr>
                                      <p:tavLst>
                                        <p:tav tm="0">
                                          <p:val>
                                            <p:strVal val="0-#ppt_w/2"/>
                                          </p:val>
                                        </p:tav>
                                        <p:tav tm="100000">
                                          <p:val>
                                            <p:strVal val="#ppt_x"/>
                                          </p:val>
                                        </p:tav>
                                      </p:tavLst>
                                    </p:anim>
                                    <p:anim calcmode="lin" valueType="num">
                                      <p:cBhvr additive="base">
                                        <p:cTn id="48" dur="1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8" presetClass="emph" presetSubtype="0" fill="hold" nodeType="afterEffect">
                                  <p:stCondLst>
                                    <p:cond delay="0"/>
                                  </p:stCondLst>
                                  <p:childTnLst>
                                    <p:animRot by="21600000">
                                      <p:cBhvr>
                                        <p:cTn id="51" dur="375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1068" y="1063554"/>
            <a:ext cx="11600597" cy="5678440"/>
          </a:xfrm>
        </p:spPr>
        <p:txBody>
          <a:bodyPr>
            <a:noAutofit/>
          </a:bodyPr>
          <a:lstStyle/>
          <a:p>
            <a:pPr algn="just"/>
            <a:r>
              <a:rPr lang="vi-VN" sz="2800">
                <a:latin typeface="+mj-lt"/>
              </a:rPr>
              <a:t>- Lớp học: tiếp nối nhau theo hình chữ u, cửa lớp màu xanh lam, cửa sổ có áp kính sáng loáng, bên trong được trang trí rất sáng tạo. Bàn ghế khoác lên mình chiếc áo vàng óng, sáng sủa, được kê ngay ngắn thành từng dãy.</a:t>
            </a:r>
          </a:p>
          <a:p>
            <a:pPr algn="just"/>
            <a:r>
              <a:rPr lang="vi-VN" sz="2800">
                <a:latin typeface="+mj-lt"/>
              </a:rPr>
              <a:t>- Hoạt động của thầy và trò: Tiếng đọc bài, tiếng trò chuyện của các bạn học sinh vang vọng từ phòng học. Lời giảng của thầy cô trầm ấm, gần gũi và đầy yêu thương</a:t>
            </a:r>
            <a:r>
              <a:rPr lang="vi-VN" sz="2800" smtClean="0">
                <a:latin typeface="+mj-lt"/>
              </a:rPr>
              <a:t>.</a:t>
            </a:r>
            <a:endParaRPr lang="en-US" sz="2800" b="1" i="1" smtClean="0">
              <a:latin typeface="+mj-lt"/>
            </a:endParaRPr>
          </a:p>
          <a:p>
            <a:pPr algn="just"/>
            <a:r>
              <a:rPr lang="vi-VN" sz="2800" b="1" i="1" smtClean="0">
                <a:latin typeface="+mj-lt"/>
              </a:rPr>
              <a:t>C</a:t>
            </a:r>
            <a:r>
              <a:rPr lang="vi-VN" sz="2800" b="1" i="1">
                <a:latin typeface="+mj-lt"/>
              </a:rPr>
              <a:t>. Kết bài</a:t>
            </a:r>
            <a:endParaRPr lang="vi-VN" sz="2800">
              <a:latin typeface="+mj-lt"/>
            </a:endParaRPr>
          </a:p>
          <a:p>
            <a:pPr algn="just"/>
            <a:r>
              <a:rPr lang="vi-VN" sz="2800">
                <a:latin typeface="+mj-lt"/>
              </a:rPr>
              <a:t>- Mái trường là một thiên đường hạnh phúc đối với em.</a:t>
            </a:r>
          </a:p>
          <a:p>
            <a:pPr algn="just"/>
            <a:r>
              <a:rPr lang="vi-VN" sz="2800">
                <a:latin typeface="+mj-lt"/>
              </a:rPr>
              <a:t>- Em xem ngôi trường như ngôi nhà thứ hai của mình</a:t>
            </a:r>
          </a:p>
          <a:p>
            <a:pPr algn="just"/>
            <a:r>
              <a:rPr lang="vi-VN" sz="2800" smtClean="0">
                <a:latin typeface="+mj-lt"/>
              </a:rPr>
              <a:t>- Em </a:t>
            </a:r>
            <a:r>
              <a:rPr lang="en-US" sz="2800" smtClean="0">
                <a:latin typeface="Times New Roman" panose="02020603050405020304" pitchFamily="18" charset="0"/>
                <a:cs typeface="Times New Roman" panose="02020603050405020304" pitchFamily="18" charset="0"/>
              </a:rPr>
              <a:t>sẽ cố gắng</a:t>
            </a:r>
            <a:r>
              <a:rPr lang="vi-VN" sz="2800" smtClean="0">
                <a:latin typeface="Times New Roman" panose="02020603050405020304" pitchFamily="18" charset="0"/>
                <a:cs typeface="Times New Roman" panose="02020603050405020304" pitchFamily="18" charset="0"/>
              </a:rPr>
              <a:t> </a:t>
            </a:r>
            <a:r>
              <a:rPr lang="vi-VN" sz="2800">
                <a:latin typeface="+mj-lt"/>
              </a:rPr>
              <a:t>chăm ngoan, học giỏi để trở thành người có ích từ mái </a:t>
            </a:r>
            <a:r>
              <a:rPr lang="vi-VN" sz="2800" smtClean="0">
                <a:latin typeface="+mj-lt"/>
              </a:rPr>
              <a:t>trường </a:t>
            </a:r>
            <a:r>
              <a:rPr lang="vi-VN" sz="2800">
                <a:latin typeface="+mj-lt"/>
              </a:rPr>
              <a:t>này</a:t>
            </a:r>
            <a:r>
              <a:rPr lang="vi-VN" sz="2800" smtClean="0">
                <a:latin typeface="+mj-lt"/>
              </a:rPr>
              <a:t>.</a:t>
            </a:r>
            <a:endParaRPr lang="en-US" sz="2800" smtClean="0">
              <a:latin typeface="+mj-lt"/>
            </a:endParaRPr>
          </a:p>
          <a:p>
            <a:pPr algn="r"/>
            <a:r>
              <a:rPr lang="en-US" sz="2800" i="1" smtClean="0">
                <a:latin typeface="Times New Roman" panose="02020603050405020304" pitchFamily="18" charset="0"/>
                <a:cs typeface="Times New Roman" panose="02020603050405020304" pitchFamily="18" charset="0"/>
              </a:rPr>
              <a:t>Sưu tầm</a:t>
            </a:r>
            <a:endParaRPr lang="vi-VN" sz="2800" i="1">
              <a:latin typeface="Times New Roman" panose="02020603050405020304" pitchFamily="18" charset="0"/>
              <a:cs typeface="Times New Roman" panose="02020603050405020304" pitchFamily="18" charset="0"/>
            </a:endParaRPr>
          </a:p>
        </p:txBody>
      </p:sp>
      <p:grpSp>
        <p:nvGrpSpPr>
          <p:cNvPr id="6" name="Group 5"/>
          <p:cNvGrpSpPr/>
          <p:nvPr/>
        </p:nvGrpSpPr>
        <p:grpSpPr>
          <a:xfrm>
            <a:off x="0" y="-1111508"/>
            <a:ext cx="9116704" cy="2721932"/>
            <a:chOff x="1335960" y="-1198917"/>
            <a:chExt cx="7768588" cy="2721932"/>
          </a:xfrm>
        </p:grpSpPr>
        <p:sp>
          <p:nvSpPr>
            <p:cNvPr id="7" name="TextBox 6"/>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3782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1696" descr="21"/>
          <p:cNvPicPr>
            <a:picLocks noChangeAspect="1"/>
          </p:cNvPicPr>
          <p:nvPr/>
        </p:nvPicPr>
        <p:blipFill>
          <a:blip r:embed="rId2"/>
          <a:stretch>
            <a:fillRect/>
          </a:stretch>
        </p:blipFill>
        <p:spPr>
          <a:xfrm>
            <a:off x="-259307" y="0"/>
            <a:ext cx="12254903" cy="6769857"/>
          </a:xfrm>
          <a:prstGeom prst="rect">
            <a:avLst/>
          </a:prstGeom>
          <a:noFill/>
          <a:ln w="9525">
            <a:noFill/>
          </a:ln>
        </p:spPr>
      </p:pic>
      <p:pic>
        <p:nvPicPr>
          <p:cNvPr id="6" name="图片 71687" descr="8"/>
          <p:cNvPicPr>
            <a:picLocks noChangeAspect="1"/>
          </p:cNvPicPr>
          <p:nvPr/>
        </p:nvPicPr>
        <p:blipFill>
          <a:blip r:embed="rId3"/>
          <a:stretch>
            <a:fillRect/>
          </a:stretch>
        </p:blipFill>
        <p:spPr>
          <a:xfrm>
            <a:off x="3176865" y="1069238"/>
            <a:ext cx="8236103" cy="1655948"/>
          </a:xfrm>
          <a:prstGeom prst="rect">
            <a:avLst/>
          </a:prstGeom>
          <a:noFill/>
          <a:ln w="9525">
            <a:noFill/>
          </a:ln>
        </p:spPr>
      </p:pic>
      <p:sp>
        <p:nvSpPr>
          <p:cNvPr id="7" name="TextBox 6"/>
          <p:cNvSpPr txBox="1"/>
          <p:nvPr/>
        </p:nvSpPr>
        <p:spPr>
          <a:xfrm>
            <a:off x="3665609" y="1404164"/>
            <a:ext cx="7626707" cy="584775"/>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2</a:t>
            </a:r>
            <a:r>
              <a:rPr lang="en-US" sz="3200" b="1" smtClean="0">
                <a:latin typeface="Times New Roman" panose="02020603050405020304" pitchFamily="18" charset="0"/>
                <a:cs typeface="Times New Roman" panose="02020603050405020304" pitchFamily="18" charset="0"/>
              </a:rPr>
              <a:t>. Chọn viết một đoạn theo dàn ý trên.</a:t>
            </a: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3848718" y="3378183"/>
            <a:ext cx="7260488" cy="1077218"/>
          </a:xfrm>
          <a:prstGeom prst="rect">
            <a:avLst/>
          </a:prstGeom>
          <a:noFill/>
        </p:spPr>
        <p:txBody>
          <a:bodyPr wrap="square" rtlCol="0">
            <a:spAutoFit/>
          </a:bodyPr>
          <a:lstStyle/>
          <a:p>
            <a:pPr algn="just"/>
            <a:r>
              <a:rPr lang="en-US" sz="3200" smtClean="0">
                <a:solidFill>
                  <a:srgbClr val="E80A0A"/>
                </a:solidFill>
                <a:latin typeface="Times New Roman" panose="02020603050405020304" pitchFamily="18" charset="0"/>
                <a:cs typeface="Times New Roman" panose="02020603050405020304" pitchFamily="18" charset="0"/>
              </a:rPr>
              <a:t>Khi viết đoạn văn cần lưu ý </a:t>
            </a:r>
            <a:r>
              <a:rPr lang="en-US" sz="3200">
                <a:solidFill>
                  <a:srgbClr val="E80A0A"/>
                </a:solidFill>
                <a:latin typeface="Times New Roman" panose="02020603050405020304" pitchFamily="18" charset="0"/>
                <a:cs typeface="Times New Roman" panose="02020603050405020304" pitchFamily="18" charset="0"/>
              </a:rPr>
              <a:t>có mở đoạn, thân đoạn và kết đoạn</a:t>
            </a:r>
            <a:r>
              <a:rPr lang="en-US" sz="3200" smtClean="0">
                <a:solidFill>
                  <a:srgbClr val="E80A0A"/>
                </a:solidFill>
                <a:latin typeface="Times New Roman" panose="02020603050405020304" pitchFamily="18" charset="0"/>
                <a:cs typeface="Times New Roman" panose="02020603050405020304" pitchFamily="18" charset="0"/>
              </a:rPr>
              <a:t>.</a:t>
            </a:r>
            <a:endParaRPr lang="en-US" sz="3200">
              <a:solidFill>
                <a:srgbClr val="E80A0A"/>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176865" y="2752249"/>
            <a:ext cx="9048466" cy="646331"/>
          </a:xfrm>
          <a:prstGeom prst="rect">
            <a:avLst/>
          </a:prstGeom>
          <a:noFill/>
        </p:spPr>
        <p:txBody>
          <a:bodyPr wrap="square" rtlCol="0">
            <a:spAutoFit/>
          </a:bodyPr>
          <a:lstStyle/>
          <a:p>
            <a:r>
              <a:rPr lang="en-US" sz="3600" b="1">
                <a:solidFill>
                  <a:schemeClr val="accent6">
                    <a:lumMod val="50000"/>
                  </a:schemeClr>
                </a:solidFill>
                <a:latin typeface="Times New Roman" panose="02020603050405020304" pitchFamily="18" charset="0"/>
                <a:cs typeface="Times New Roman" panose="02020603050405020304" pitchFamily="18" charset="0"/>
              </a:rPr>
              <a:t>Khi viết một đoạn văn ta cần lưu ý điều gì</a:t>
            </a:r>
            <a:r>
              <a:rPr lang="en-US" sz="3600" b="1" smtClean="0">
                <a:solidFill>
                  <a:schemeClr val="accent6">
                    <a:lumMod val="50000"/>
                  </a:schemeClr>
                </a:solidFill>
                <a:latin typeface="Times New Roman" panose="02020603050405020304" pitchFamily="18" charset="0"/>
                <a:cs typeface="Times New Roman" panose="02020603050405020304" pitchFamily="18" charset="0"/>
              </a:rPr>
              <a:t>?</a:t>
            </a:r>
            <a:endParaRPr lang="en-US" sz="3600" b="1">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5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6" presetClass="exit" presetSubtype="21" fill="hold" grpId="1" nodeType="withEffect">
                                  <p:stCondLst>
                                    <p:cond delay="0"/>
                                  </p:stCondLst>
                                  <p:childTnLst>
                                    <p:animEffect transition="out" filter="barn(inVertic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sp>
        <p:nvSpPr>
          <p:cNvPr id="8" name="TextBox 7"/>
          <p:cNvSpPr txBox="1"/>
          <p:nvPr/>
        </p:nvSpPr>
        <p:spPr>
          <a:xfrm>
            <a:off x="3621835" y="2583437"/>
            <a:ext cx="8180958" cy="1200329"/>
          </a:xfrm>
          <a:prstGeom prst="rect">
            <a:avLst/>
          </a:prstGeom>
          <a:noFill/>
        </p:spPr>
        <p:txBody>
          <a:bodyPr wrap="square" rtlCol="0">
            <a:spAutoFit/>
          </a:bodyPr>
          <a:lstStyle/>
          <a:p>
            <a:pPr algn="ctr"/>
            <a:r>
              <a:rPr lang="en-US" sz="3600" b="1" smtClean="0">
                <a:solidFill>
                  <a:schemeClr val="accent6">
                    <a:lumMod val="50000"/>
                  </a:schemeClr>
                </a:solidFill>
                <a:latin typeface="Times New Roman" panose="02020603050405020304" pitchFamily="18" charset="0"/>
                <a:cs typeface="Times New Roman" panose="02020603050405020304" pitchFamily="18" charset="0"/>
              </a:rPr>
              <a:t>Để miêu tả ngôi trường, chúng ta cần tả như thế nào?</a:t>
            </a:r>
            <a:endParaRPr lang="en-US" sz="3600" b="1">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1" name="图片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126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21600000">
                                      <p:cBhvr>
                                        <p:cTn id="11" dur="3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pic>
        <p:nvPicPr>
          <p:cNvPr id="5"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6"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362" y="1500270"/>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1683" descr="PPT素材-06"/>
          <p:cNvPicPr>
            <a:picLocks noChangeAspect="1"/>
          </p:cNvPicPr>
          <p:nvPr/>
        </p:nvPicPr>
        <p:blipFill>
          <a:blip r:embed="rId6"/>
          <a:stretch>
            <a:fillRect/>
          </a:stretch>
        </p:blipFill>
        <p:spPr>
          <a:xfrm>
            <a:off x="-577006" y="3387449"/>
            <a:ext cx="5009206" cy="3751043"/>
          </a:xfrm>
          <a:prstGeom prst="rect">
            <a:avLst/>
          </a:prstGeom>
          <a:noFill/>
          <a:ln w="9525">
            <a:noFill/>
          </a:ln>
        </p:spPr>
      </p:pic>
      <p:sp>
        <p:nvSpPr>
          <p:cNvPr id="9" name="TextBox 8"/>
          <p:cNvSpPr txBox="1"/>
          <p:nvPr/>
        </p:nvSpPr>
        <p:spPr>
          <a:xfrm>
            <a:off x="3454469" y="2423770"/>
            <a:ext cx="8109173" cy="2800767"/>
          </a:xfrm>
          <a:prstGeom prst="rect">
            <a:avLst/>
          </a:prstGeom>
          <a:noFill/>
        </p:spPr>
        <p:txBody>
          <a:bodyPr wrap="square" rtlCol="0">
            <a:spAutoFit/>
          </a:bodyPr>
          <a:lstStyle/>
          <a:p>
            <a:r>
              <a:rPr lang="en-US" sz="8800" b="1" smtClean="0">
                <a:ln w="0"/>
                <a:solidFill>
                  <a:srgbClr val="0070C0"/>
                </a:solidFill>
                <a:effectLst>
                  <a:outerShdw blurRad="38100" dist="19050" dir="2700000" algn="tl" rotWithShape="0">
                    <a:schemeClr val="dk1">
                      <a:alpha val="40000"/>
                    </a:schemeClr>
                  </a:outerShdw>
                </a:effectLst>
                <a:latin typeface="UTM Edwardian" panose="02040603050506020204" pitchFamily="18" charset="0"/>
              </a:rPr>
              <a:t>Chào tạm biệt các em!</a:t>
            </a:r>
            <a:endParaRPr lang="en-US" sz="8800" b="1">
              <a:ln w="0"/>
              <a:solidFill>
                <a:srgbClr val="0070C0"/>
              </a:solidFill>
              <a:effectLst>
                <a:outerShdw blurRad="38100" dist="19050" dir="2700000" algn="tl" rotWithShape="0">
                  <a:schemeClr val="dk1">
                    <a:alpha val="40000"/>
                  </a:schemeClr>
                </a:outerShdw>
              </a:effectLst>
              <a:latin typeface="UTM Edwardian" panose="02040603050506020204" pitchFamily="18" charset="0"/>
            </a:endParaRPr>
          </a:p>
          <a:p>
            <a:endParaRPr lang="en-US" sz="8800" b="1">
              <a:solidFill>
                <a:srgbClr val="0070C0"/>
              </a:solidFill>
              <a:latin typeface="UTM Edwardian" panose="02040603050506020204" pitchFamily="18" charset="0"/>
            </a:endParaRPr>
          </a:p>
        </p:txBody>
      </p:sp>
    </p:spTree>
    <p:extLst>
      <p:ext uri="{BB962C8B-B14F-4D97-AF65-F5344CB8AC3E}">
        <p14:creationId xmlns:p14="http://schemas.microsoft.com/office/powerpoint/2010/main" val="20806536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4" dur="2500" fill="hold"/>
                                        <p:tgtEl>
                                          <p:spTgt spid="5"/>
                                        </p:tgtEl>
                                        <p:attrNameLst>
                                          <p:attrName>ppt_x</p:attrName>
                                          <p:attrName>ppt_y</p:attrName>
                                        </p:attrNameLst>
                                      </p:cBhvr>
                                      <p:rCtr x="1693" y="0"/>
                                    </p:animMotion>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500" fill="hold"/>
                                        <p:tgtEl>
                                          <p:spTgt spid="6"/>
                                        </p:tgtEl>
                                        <p:attrNameLst>
                                          <p:attrName>ppt_x</p:attrName>
                                        </p:attrNameLst>
                                      </p:cBhvr>
                                      <p:tavLst>
                                        <p:tav tm="0">
                                          <p:val>
                                            <p:strVal val="0-#ppt_w/2"/>
                                          </p:val>
                                        </p:tav>
                                        <p:tav tm="100000">
                                          <p:val>
                                            <p:strVal val="#ppt_x"/>
                                          </p:val>
                                        </p:tav>
                                      </p:tavLst>
                                    </p:anim>
                                    <p:anim calcmode="lin" valueType="num">
                                      <p:cBhvr additive="base">
                                        <p:cTn id="18" dur="1500" fill="hold"/>
                                        <p:tgtEl>
                                          <p:spTgt spid="6"/>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0"/>
                                  </p:stCondLst>
                                  <p:childTnLst>
                                    <p:animRot by="21600000">
                                      <p:cBhvr>
                                        <p:cTn id="20" dur="3750" fill="hold"/>
                                        <p:tgtEl>
                                          <p:spTgt spid="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2764" y="142943"/>
            <a:ext cx="10472381" cy="1107996"/>
          </a:xfrm>
          <a:prstGeom prst="rect">
            <a:avLst/>
          </a:prstGeom>
          <a:noFill/>
        </p:spPr>
        <p:txBody>
          <a:bodyPr wrap="square" rtlCol="0">
            <a:spAutoFit/>
          </a:bodyPr>
          <a:lstStyle/>
          <a:p>
            <a:r>
              <a:rPr lang="en-US" sz="6600" smtClean="0">
                <a:ln w="0"/>
                <a:effectLst>
                  <a:outerShdw blurRad="38100" dist="19050" dir="2700000" algn="tl" rotWithShape="0">
                    <a:schemeClr val="dk1">
                      <a:alpha val="40000"/>
                    </a:schemeClr>
                  </a:outerShdw>
                </a:effectLst>
                <a:latin typeface="UTM French Vanilla" panose="02040603050506020204" pitchFamily="18" charset="0"/>
              </a:rPr>
              <a:t>Phía sau những mảnh ghép là gì?</a:t>
            </a:r>
            <a:endParaRPr lang="en-US" sz="6600">
              <a:ln w="0"/>
              <a:effectLst>
                <a:outerShdw blurRad="38100" dist="19050" dir="2700000" algn="tl" rotWithShape="0">
                  <a:schemeClr val="dk1">
                    <a:alpha val="40000"/>
                  </a:schemeClr>
                </a:outerShdw>
              </a:effectLst>
              <a:latin typeface="UTM French Vanilla" panose="0204060305050602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764" y="1511488"/>
            <a:ext cx="3220871" cy="22348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762" y="1511488"/>
            <a:ext cx="3343702" cy="22324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591" y="1511488"/>
            <a:ext cx="3320575" cy="223241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22" y="4121624"/>
            <a:ext cx="3232713" cy="215634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762" y="4121625"/>
            <a:ext cx="3343702" cy="215634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7591" y="4121624"/>
            <a:ext cx="3320575" cy="2156346"/>
          </a:xfrm>
          <a:prstGeom prst="rect">
            <a:avLst/>
          </a:prstGeom>
        </p:spPr>
      </p:pic>
      <p:sp>
        <p:nvSpPr>
          <p:cNvPr id="13" name="Rectangle 12"/>
          <p:cNvSpPr/>
          <p:nvPr/>
        </p:nvSpPr>
        <p:spPr>
          <a:xfrm>
            <a:off x="1120922" y="1498790"/>
            <a:ext cx="3232713" cy="223241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 name="Rectangle 13"/>
          <p:cNvSpPr/>
          <p:nvPr/>
        </p:nvSpPr>
        <p:spPr>
          <a:xfrm>
            <a:off x="4503762" y="1498789"/>
            <a:ext cx="3343702" cy="223241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Rectangle 14"/>
          <p:cNvSpPr/>
          <p:nvPr/>
        </p:nvSpPr>
        <p:spPr>
          <a:xfrm>
            <a:off x="7997591" y="1511486"/>
            <a:ext cx="3343702" cy="223241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6" name="Rectangle 15"/>
          <p:cNvSpPr/>
          <p:nvPr/>
        </p:nvSpPr>
        <p:spPr>
          <a:xfrm>
            <a:off x="1009933" y="4058753"/>
            <a:ext cx="3343702" cy="2232413"/>
          </a:xfrm>
          <a:prstGeom prst="rect">
            <a:avLst/>
          </a:prstGeom>
          <a:solidFill>
            <a:srgbClr val="E226CC"/>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Rectangle 16"/>
          <p:cNvSpPr/>
          <p:nvPr/>
        </p:nvSpPr>
        <p:spPr>
          <a:xfrm>
            <a:off x="4503762" y="4045557"/>
            <a:ext cx="3343702" cy="2232413"/>
          </a:xfrm>
          <a:prstGeom prst="rect">
            <a:avLst/>
          </a:prstGeom>
          <a:solidFill>
            <a:srgbClr val="FF8C5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 name="Rectangle 17"/>
          <p:cNvSpPr/>
          <p:nvPr/>
        </p:nvSpPr>
        <p:spPr>
          <a:xfrm>
            <a:off x="7974464" y="4083590"/>
            <a:ext cx="3343702" cy="2232413"/>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3059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6" presetClass="exit" presetSubtype="21" fill="hold" grpId="0" nodeType="afterEffect">
                                  <p:stCondLst>
                                    <p:cond delay="0"/>
                                  </p:stCondLst>
                                  <p:childTnLst>
                                    <p:animEffect transition="out" filter="barn(inVertical)">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par>
                          <p:cTn id="25" fill="hold">
                            <p:stCondLst>
                              <p:cond delay="2500"/>
                            </p:stCondLst>
                            <p:childTnLst>
                              <p:par>
                                <p:cTn id="26" presetID="16" presetClass="exit" presetSubtype="21" fill="hold" grpId="0" nodeType="afterEffect">
                                  <p:stCondLst>
                                    <p:cond delay="0"/>
                                  </p:stCondLst>
                                  <p:childTnLst>
                                    <p:animEffect transition="out" filter="barn(inVertic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par>
                          <p:cTn id="29" fill="hold">
                            <p:stCondLst>
                              <p:cond delay="3000"/>
                            </p:stCondLst>
                            <p:childTnLst>
                              <p:par>
                                <p:cTn id="30" presetID="16" presetClass="exit" presetSubtype="21" fill="hold" grpId="0" nodeType="afterEffect">
                                  <p:stCondLst>
                                    <p:cond delay="0"/>
                                  </p:stCondLst>
                                  <p:childTnLst>
                                    <p:animEffect transition="out" filter="barn(inVertic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par>
                          <p:cTn id="33" fill="hold">
                            <p:stCondLst>
                              <p:cond delay="3500"/>
                            </p:stCondLst>
                            <p:childTnLst>
                              <p:par>
                                <p:cTn id="34" presetID="16" presetClass="exit" presetSubtype="21" fill="hold" grpId="0" nodeType="afterEffect">
                                  <p:stCondLst>
                                    <p:cond delay="0"/>
                                  </p:stCondLst>
                                  <p:childTnLst>
                                    <p:animEffect transition="out" filter="barn(inVertical)">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par>
                          <p:cTn id="37" fill="hold">
                            <p:stCondLst>
                              <p:cond delay="4000"/>
                            </p:stCondLst>
                            <p:childTnLst>
                              <p:par>
                                <p:cTn id="38" presetID="16" presetClass="exit" presetSubtype="21" fill="hold" grpId="0" nodeType="afterEffect">
                                  <p:stCondLst>
                                    <p:cond delay="0"/>
                                  </p:stCondLst>
                                  <p:childTnLst>
                                    <p:animEffect transition="out" filter="barn(inVertical)">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4500"/>
                            </p:stCondLst>
                            <p:childTnLst>
                              <p:par>
                                <p:cTn id="42" presetID="16" presetClass="exit" presetSubtype="21" fill="hold" grpId="0" nodeType="afterEffect">
                                  <p:stCondLst>
                                    <p:cond delay="0"/>
                                  </p:stCondLst>
                                  <p:childTnLst>
                                    <p:animEffect transition="out" filter="barn(inVertical)">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71696" descr="21"/>
          <p:cNvPicPr>
            <a:picLocks noChangeAspect="1"/>
          </p:cNvPicPr>
          <p:nvPr/>
        </p:nvPicPr>
        <p:blipFill>
          <a:blip r:embed="rId2"/>
          <a:stretch>
            <a:fillRect/>
          </a:stretch>
        </p:blipFill>
        <p:spPr>
          <a:xfrm>
            <a:off x="-226507" y="137829"/>
            <a:ext cx="12192000" cy="6842716"/>
          </a:xfrm>
          <a:prstGeom prst="rect">
            <a:avLst/>
          </a:prstGeom>
          <a:noFill/>
          <a:ln w="9525">
            <a:noFill/>
          </a:ln>
        </p:spPr>
      </p:pic>
      <p:pic>
        <p:nvPicPr>
          <p:cNvPr id="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362" y="1500270"/>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1683" descr="PPT素材-06"/>
          <p:cNvPicPr>
            <a:picLocks noChangeAspect="1"/>
          </p:cNvPicPr>
          <p:nvPr/>
        </p:nvPicPr>
        <p:blipFill>
          <a:blip r:embed="rId6"/>
          <a:stretch>
            <a:fillRect/>
          </a:stretch>
        </p:blipFill>
        <p:spPr>
          <a:xfrm>
            <a:off x="-577006" y="3387449"/>
            <a:ext cx="5009206" cy="3751043"/>
          </a:xfrm>
          <a:prstGeom prst="rect">
            <a:avLst/>
          </a:prstGeom>
          <a:noFill/>
          <a:ln w="9525">
            <a:noFill/>
          </a:ln>
        </p:spPr>
      </p:pic>
      <p:sp>
        <p:nvSpPr>
          <p:cNvPr id="13" name="TextBox 12"/>
          <p:cNvSpPr txBox="1"/>
          <p:nvPr/>
        </p:nvSpPr>
        <p:spPr>
          <a:xfrm>
            <a:off x="4045629" y="2133250"/>
            <a:ext cx="6850967" cy="707886"/>
          </a:xfrm>
          <a:prstGeom prst="rect">
            <a:avLst/>
          </a:prstGeom>
          <a:noFill/>
        </p:spPr>
        <p:txBody>
          <a:bodyPr wrap="square" rtlCol="0">
            <a:spAutoFit/>
          </a:bodyPr>
          <a:lstStyle/>
          <a:p>
            <a:pPr algn="ctr"/>
            <a:r>
              <a:rPr lang="en-US" sz="4000" smtClean="0">
                <a:ln w="0"/>
                <a:solidFill>
                  <a:srgbClr val="449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 làm văn </a:t>
            </a:r>
            <a:endParaRPr lang="en-US" sz="4000">
              <a:ln w="0"/>
              <a:solidFill>
                <a:srgbClr val="449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061866" y="4234375"/>
            <a:ext cx="6445506" cy="1463040"/>
          </a:xfrm>
          <a:prstGeom prst="rect">
            <a:avLst/>
          </a:prstGeom>
          <a:noFill/>
        </p:spPr>
        <p:txBody>
          <a:bodyPr wrap="square" rtlCol="0">
            <a:spAutoFit/>
          </a:bodyPr>
          <a:lstStyle/>
          <a:p>
            <a:endParaRPr lang="en-US"/>
          </a:p>
        </p:txBody>
      </p:sp>
      <p:sp>
        <p:nvSpPr>
          <p:cNvPr id="15" name="TextBox 14"/>
          <p:cNvSpPr txBox="1"/>
          <p:nvPr/>
        </p:nvSpPr>
        <p:spPr>
          <a:xfrm>
            <a:off x="4326667" y="2645140"/>
            <a:ext cx="7701210" cy="2800767"/>
          </a:xfrm>
          <a:prstGeom prst="rect">
            <a:avLst/>
          </a:prstGeom>
          <a:noFill/>
        </p:spPr>
        <p:txBody>
          <a:bodyPr wrap="square" rtlCol="0">
            <a:spAutoFit/>
          </a:bodyPr>
          <a:lstStyle/>
          <a:p>
            <a:r>
              <a:rPr lang="en-US" sz="8800" b="1">
                <a:ln w="0"/>
                <a:solidFill>
                  <a:schemeClr val="accent2">
                    <a:lumMod val="75000"/>
                  </a:schemeClr>
                </a:solidFill>
                <a:effectLst>
                  <a:outerShdw blurRad="38100" dist="19050" dir="2700000" algn="tl" rotWithShape="0">
                    <a:schemeClr val="dk1">
                      <a:alpha val="40000"/>
                    </a:schemeClr>
                  </a:outerShdw>
                </a:effectLst>
                <a:latin typeface="UTM Edwardian" panose="02040603050506020204" pitchFamily="18" charset="0"/>
              </a:rPr>
              <a:t>Luyện tập tả cảnh</a:t>
            </a:r>
          </a:p>
          <a:p>
            <a:endParaRPr lang="en-US" sz="8800" b="1">
              <a:solidFill>
                <a:schemeClr val="accent2">
                  <a:lumMod val="75000"/>
                </a:schemeClr>
              </a:solidFill>
              <a:latin typeface="UTM Edwardian" panose="02040603050506020204" pitchFamily="18" charset="0"/>
            </a:endParaRPr>
          </a:p>
        </p:txBody>
      </p:sp>
    </p:spTree>
    <p:extLst>
      <p:ext uri="{BB962C8B-B14F-4D97-AF65-F5344CB8AC3E}">
        <p14:creationId xmlns:p14="http://schemas.microsoft.com/office/powerpoint/2010/main" val="89698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4" dur="2500" fill="hold"/>
                                        <p:tgtEl>
                                          <p:spTgt spid="8"/>
                                        </p:tgtEl>
                                        <p:attrNameLst>
                                          <p:attrName>ppt_x</p:attrName>
                                          <p:attrName>ppt_y</p:attrName>
                                        </p:attrNameLst>
                                      </p:cBhvr>
                                      <p:rCtr x="1693" y="0"/>
                                    </p:animMotion>
                                  </p:childTnLst>
                                </p:cTn>
                              </p:par>
                              <p:par>
                                <p:cTn id="15" presetID="2" presetClass="entr" presetSubtype="1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0-#ppt_w/2"/>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0"/>
                                  </p:stCondLst>
                                  <p:childTnLst>
                                    <p:animRot by="21600000">
                                      <p:cBhvr>
                                        <p:cTn id="20" dur="3750" fill="hold"/>
                                        <p:tgtEl>
                                          <p:spTgt spid="1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6"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1687" descr="8"/>
          <p:cNvPicPr>
            <a:picLocks noChangeAspect="1"/>
          </p:cNvPicPr>
          <p:nvPr/>
        </p:nvPicPr>
        <p:blipFill>
          <a:blip r:embed="rId2"/>
          <a:stretch>
            <a:fillRect/>
          </a:stretch>
        </p:blipFill>
        <p:spPr>
          <a:xfrm>
            <a:off x="791571" y="302490"/>
            <a:ext cx="10372298" cy="1785617"/>
          </a:xfrm>
          <a:prstGeom prst="rect">
            <a:avLst/>
          </a:prstGeom>
          <a:noFill/>
          <a:ln w="9525">
            <a:noFill/>
          </a:ln>
        </p:spPr>
      </p:pic>
      <p:sp>
        <p:nvSpPr>
          <p:cNvPr id="2" name="TextBox 1"/>
          <p:cNvSpPr txBox="1"/>
          <p:nvPr/>
        </p:nvSpPr>
        <p:spPr>
          <a:xfrm>
            <a:off x="1444423" y="533870"/>
            <a:ext cx="9200831" cy="1077218"/>
          </a:xfrm>
          <a:prstGeom prst="rect">
            <a:avLst/>
          </a:prstGeom>
          <a:noFill/>
        </p:spPr>
        <p:txBody>
          <a:bodyPr wrap="square" rtlCol="0">
            <a:spAutoFit/>
          </a:bodyPr>
          <a:lstStyle/>
          <a:p>
            <a:pPr algn="just"/>
            <a:r>
              <a:rPr lang="en-US" sz="3200" b="1" smtClean="0">
                <a:latin typeface="Times New Roman" panose="02020603050405020304" pitchFamily="18" charset="0"/>
                <a:cs typeface="Times New Roman" panose="02020603050405020304" pitchFamily="18" charset="0"/>
              </a:rPr>
              <a:t>1. </a:t>
            </a:r>
            <a:r>
              <a:rPr lang="vi-VN" sz="3200" b="1" smtClean="0">
                <a:latin typeface="Times New Roman" panose="02020603050405020304" pitchFamily="18" charset="0"/>
                <a:cs typeface="Times New Roman" panose="02020603050405020304" pitchFamily="18" charset="0"/>
              </a:rPr>
              <a:t>Quan </a:t>
            </a:r>
            <a:r>
              <a:rPr lang="vi-VN" sz="3200" b="1">
                <a:latin typeface="Times New Roman" panose="02020603050405020304" pitchFamily="18" charset="0"/>
                <a:cs typeface="Times New Roman" panose="02020603050405020304" pitchFamily="18" charset="0"/>
              </a:rPr>
              <a:t>sát trường em. Từ những điều đã quan sát được, lập dàn ý cho bài văn miêu tả ngôi trường.</a:t>
            </a:r>
            <a:endParaRPr lang="en-US" sz="32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288" y="2088107"/>
            <a:ext cx="8070863" cy="4231438"/>
          </a:xfrm>
          <a:prstGeom prst="rect">
            <a:avLst/>
          </a:prstGeom>
        </p:spPr>
      </p:pic>
      <p:pic>
        <p:nvPicPr>
          <p:cNvPr id="6" name="图片 1"/>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l="73972" t="42638"/>
          <a:stretch/>
        </p:blipFill>
        <p:spPr>
          <a:xfrm>
            <a:off x="-56831" y="5438083"/>
            <a:ext cx="2427170" cy="1762924"/>
          </a:xfrm>
          <a:prstGeom prst="rect">
            <a:avLst/>
          </a:prstGeom>
        </p:spPr>
      </p:pic>
    </p:spTree>
    <p:extLst>
      <p:ext uri="{BB962C8B-B14F-4D97-AF65-F5344CB8AC3E}">
        <p14:creationId xmlns:p14="http://schemas.microsoft.com/office/powerpoint/2010/main" val="2595862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951363"/>
            <a:ext cx="12192000" cy="2301508"/>
          </a:xfrm>
          <a:prstGeom prst="roundRect">
            <a:avLst/>
          </a:prstGeom>
          <a:solidFill>
            <a:srgbClr val="C7E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Có thể tả ngôi trường vào một thời điểm nhất định (một buổi </a:t>
            </a:r>
            <a:r>
              <a:rPr lang="en-US" sz="3200" smtClean="0">
                <a:solidFill>
                  <a:sysClr val="windowText" lastClr="000000"/>
                </a:solidFill>
                <a:latin typeface="Times New Roman" panose="02020603050405020304" pitchFamily="18" charset="0"/>
                <a:cs typeface="Times New Roman" panose="02020603050405020304" pitchFamily="18" charset="0"/>
              </a:rPr>
              <a:t>sáng </a:t>
            </a:r>
            <a:r>
              <a:rPr lang="en-US" sz="3200">
                <a:solidFill>
                  <a:sysClr val="windowText" lastClr="000000"/>
                </a:solidFill>
                <a:latin typeface="Times New Roman" panose="02020603050405020304" pitchFamily="18" charset="0"/>
                <a:cs typeface="Times New Roman" panose="02020603050405020304" pitchFamily="18" charset="0"/>
              </a:rPr>
              <a:t>hay một buổi chiều, vào mùa hè hay mùa đông,…). Cũng có thể tả ngôi trường với cảnh sắc thay đổi theo thời gian (từ sáng đến chiều, từ mùa xuân tới mùa đông</a:t>
            </a:r>
            <a:r>
              <a:rPr lang="en-US" sz="3200" smtClean="0">
                <a:solidFill>
                  <a:sysClr val="windowText" lastClr="000000"/>
                </a:solidFill>
                <a:latin typeface="Times New Roman" panose="02020603050405020304" pitchFamily="18" charset="0"/>
                <a:cs typeface="Times New Roman" panose="02020603050405020304" pitchFamily="18" charset="0"/>
              </a:rPr>
              <a:t>,…).</a:t>
            </a:r>
            <a:endParaRPr lang="en-US" sz="3200">
              <a:solidFill>
                <a:sysClr val="windowText" lastClr="00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37" y="3395854"/>
            <a:ext cx="4762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026" y="3395853"/>
            <a:ext cx="4796263" cy="2857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1378423" y="6396336"/>
            <a:ext cx="313898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mùa hè</a:t>
            </a:r>
            <a:endParaRPr lang="en-US" sz="2400">
              <a:latin typeface="Times New Roman" panose="02020603050405020304" pitchFamily="18" charset="0"/>
              <a:cs typeface="Times New Roman" panose="02020603050405020304" pitchFamily="18" charset="0"/>
            </a:endParaRPr>
          </a:p>
        </p:txBody>
      </p:sp>
      <p:sp>
        <p:nvSpPr>
          <p:cNvPr id="16" name="TextBox 15"/>
          <p:cNvSpPr txBox="1"/>
          <p:nvPr/>
        </p:nvSpPr>
        <p:spPr>
          <a:xfrm>
            <a:off x="6793847" y="6396335"/>
            <a:ext cx="396058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buổi chiều</a:t>
            </a:r>
            <a:endParaRPr lang="en-US" sz="2400">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629888" y="-1152422"/>
            <a:ext cx="3291183" cy="2721932"/>
            <a:chOff x="1335960" y="-1198917"/>
            <a:chExt cx="3291183" cy="2721932"/>
          </a:xfrm>
        </p:grpSpPr>
        <p:sp>
          <p:nvSpPr>
            <p:cNvPr id="22" name="TextBox 21"/>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Lưu ý</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3" name="图片 1"/>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3213131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1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0484" y="1392409"/>
            <a:ext cx="5687875" cy="3908011"/>
          </a:xfrm>
          <a:prstGeom prst="roundRect">
            <a:avLst/>
          </a:prstGeom>
          <a:solidFill>
            <a:srgbClr val="FCCDB6"/>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a:t>
            </a:r>
            <a:r>
              <a:rPr lang="en-US" sz="3200" smtClean="0">
                <a:solidFill>
                  <a:sysClr val="windowText" lastClr="000000"/>
                </a:solidFill>
                <a:latin typeface="Times New Roman" panose="02020603050405020304" pitchFamily="18" charset="0"/>
                <a:cs typeface="Times New Roman" panose="02020603050405020304" pitchFamily="18" charset="0"/>
              </a:rPr>
              <a:t>Bình thường, nên tả theo trình tự quan sát từ xa đến gần, từ ngoài vào trong, … Tuy nhiên, cũng có thể tả theo thứ tự ngược lại (từ gần đến xa, từ trong ra ngoài,…).</a:t>
            </a:r>
            <a:endParaRPr lang="en-US" sz="3200">
              <a:solidFill>
                <a:sysClr val="windowText" lastClr="00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490403" y="-941381"/>
            <a:ext cx="3291183" cy="2721932"/>
            <a:chOff x="1335960" y="-1198917"/>
            <a:chExt cx="3291183" cy="2721932"/>
          </a:xfrm>
        </p:grpSpPr>
        <p:sp>
          <p:nvSpPr>
            <p:cNvPr id="8" name="TextBox 7"/>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Lưu ý</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9"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407" y="419585"/>
            <a:ext cx="5362413" cy="2934739"/>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975" r="4947"/>
          <a:stretch/>
        </p:blipFill>
        <p:spPr>
          <a:xfrm>
            <a:off x="6464407" y="3642102"/>
            <a:ext cx="5362413" cy="3215898"/>
          </a:xfrm>
          <a:prstGeom prst="rect">
            <a:avLst/>
          </a:prstGeom>
        </p:spPr>
      </p:pic>
      <p:pic>
        <p:nvPicPr>
          <p:cNvPr id="1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86436" t="42638"/>
          <a:stretch/>
        </p:blipFill>
        <p:spPr>
          <a:xfrm>
            <a:off x="-177421" y="4954137"/>
            <a:ext cx="2442950" cy="2287814"/>
          </a:xfrm>
          <a:prstGeom prst="rect">
            <a:avLst/>
          </a:prstGeom>
        </p:spPr>
      </p:pic>
    </p:spTree>
    <p:extLst>
      <p:ext uri="{BB962C8B-B14F-4D97-AF65-F5344CB8AC3E}">
        <p14:creationId xmlns:p14="http://schemas.microsoft.com/office/powerpoint/2010/main" val="403318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11508"/>
            <a:ext cx="3291183" cy="2721932"/>
            <a:chOff x="1335960" y="-1198917"/>
            <a:chExt cx="3291183" cy="2721932"/>
          </a:xfrm>
        </p:grpSpPr>
        <p:sp>
          <p:nvSpPr>
            <p:cNvPr id="7" name="TextBox 6"/>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Lưu ý</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424" y="249458"/>
            <a:ext cx="4050599" cy="2214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424" y="2588214"/>
            <a:ext cx="4050599" cy="2045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0" y="4773476"/>
            <a:ext cx="12192000" cy="2045776"/>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anose="02020603050405020304" pitchFamily="18" charset="0"/>
                <a:cs typeface="Times New Roman" panose="02020603050405020304" pitchFamily="18" charset="0"/>
              </a:rPr>
              <a:t>Ngôi trường nào cũng gắn với các hoạt động của thầy và trò. Có thể tả các hoạt động này, nhưng chỉ nên tả lướt qua để không biến bài văn tả cảnh thành bài văn tả cảnh sinh hoạt.</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1956" y="1112763"/>
            <a:ext cx="4912832" cy="3243023"/>
          </a:xfrm>
          <a:prstGeom prst="rect">
            <a:avLst/>
          </a:prstGeom>
          <a:ln>
            <a:noFill/>
          </a:ln>
          <a:effectLst>
            <a:softEdge rad="112500"/>
          </a:effectLst>
        </p:spPr>
      </p:pic>
    </p:spTree>
    <p:extLst>
      <p:ext uri="{BB962C8B-B14F-4D97-AF65-F5344CB8AC3E}">
        <p14:creationId xmlns:p14="http://schemas.microsoft.com/office/powerpoint/2010/main" val="5420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3"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55093" y="1146411"/>
            <a:ext cx="6373504" cy="5554639"/>
          </a:xfrm>
        </p:spPr>
        <p:txBody>
          <a:bodyPr>
            <a:noAutofit/>
          </a:bodyPr>
          <a:lstStyle/>
          <a:p>
            <a:pPr algn="just"/>
            <a:r>
              <a:rPr lang="vi-VN" sz="2800" b="1" i="1">
                <a:latin typeface="+mj-lt"/>
              </a:rPr>
              <a:t>A. Mở bài: </a:t>
            </a:r>
            <a:r>
              <a:rPr lang="vi-VN" sz="2800">
                <a:latin typeface="+mj-lt"/>
              </a:rPr>
              <a:t>Ngôi trường của em vào buổi sáng đầu tuần rất đẹp. Đây là nơi em có nhiều kỉ niệm tuổi ấu thơ.</a:t>
            </a:r>
          </a:p>
          <a:p>
            <a:pPr algn="just"/>
            <a:r>
              <a:rPr lang="vi-VN" sz="2800" b="1" i="1">
                <a:latin typeface="+mj-lt"/>
              </a:rPr>
              <a:t>B. Thân bài:</a:t>
            </a:r>
            <a:endParaRPr lang="vi-VN" sz="2800">
              <a:latin typeface="+mj-lt"/>
            </a:endParaRPr>
          </a:p>
          <a:p>
            <a:pPr algn="just"/>
            <a:r>
              <a:rPr lang="vi-VN" sz="2800" i="1">
                <a:latin typeface="+mj-lt"/>
              </a:rPr>
              <a:t>a) Nhìn từ xa:</a:t>
            </a:r>
            <a:endParaRPr lang="vi-VN" sz="2800">
              <a:latin typeface="+mj-lt"/>
            </a:endParaRPr>
          </a:p>
          <a:p>
            <a:pPr algn="just"/>
            <a:r>
              <a:rPr lang="vi-VN" sz="2800">
                <a:latin typeface="+mj-lt"/>
              </a:rPr>
              <a:t>- Ngôi trường thật đồ sộ giữa khu đất rộng và bằng phẳng.</a:t>
            </a:r>
          </a:p>
          <a:p>
            <a:pPr algn="just"/>
            <a:r>
              <a:rPr lang="vi-VN" sz="2800">
                <a:latin typeface="+mj-lt"/>
              </a:rPr>
              <a:t>- Mái ngói đỏ thắm, hàng cây xanh tươi, khung cảnh trường thật sáng sủa dưới ánh ban mai.</a:t>
            </a:r>
          </a:p>
          <a:p>
            <a:pPr algn="just"/>
            <a:r>
              <a:rPr lang="vi-VN" sz="2800">
                <a:latin typeface="+mj-lt"/>
              </a:rPr>
              <a:t>- Những khóm hoa trước các lớp học hé nở, phảng phất hương thơm.</a:t>
            </a:r>
          </a:p>
          <a:p>
            <a:pPr algn="just"/>
            <a:endParaRPr lang="en-US" sz="2800">
              <a:latin typeface="+mj-lt"/>
            </a:endParaRPr>
          </a:p>
        </p:txBody>
      </p:sp>
      <p:grpSp>
        <p:nvGrpSpPr>
          <p:cNvPr id="4" name="Group 3"/>
          <p:cNvGrpSpPr/>
          <p:nvPr/>
        </p:nvGrpSpPr>
        <p:grpSpPr>
          <a:xfrm>
            <a:off x="0" y="-1111508"/>
            <a:ext cx="9116704" cy="2721932"/>
            <a:chOff x="1335960" y="-1198917"/>
            <a:chExt cx="7768588" cy="2721932"/>
          </a:xfrm>
        </p:grpSpPr>
        <p:sp>
          <p:nvSpPr>
            <p:cNvPr id="6" name="TextBox 5"/>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370" y="1610424"/>
            <a:ext cx="4999630" cy="3105150"/>
          </a:xfrm>
          <a:prstGeom prst="rect">
            <a:avLst/>
          </a:prstGeom>
        </p:spPr>
      </p:pic>
    </p:spTree>
    <p:extLst>
      <p:ext uri="{BB962C8B-B14F-4D97-AF65-F5344CB8AC3E}">
        <p14:creationId xmlns:p14="http://schemas.microsoft.com/office/powerpoint/2010/main" val="207292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arn(inVertical)">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barn(inVertical)">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barn(inVertical)">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barn(inVertical)">
                                      <p:cBhvr>
                                        <p:cTn id="4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4717" y="1091821"/>
            <a:ext cx="11764370" cy="4913194"/>
          </a:xfrm>
        </p:spPr>
        <p:txBody>
          <a:bodyPr>
            <a:noAutofit/>
          </a:bodyPr>
          <a:lstStyle/>
          <a:p>
            <a:pPr algn="just"/>
            <a:r>
              <a:rPr lang="vi-VN" sz="2800" i="1">
                <a:latin typeface="+mj-lt"/>
              </a:rPr>
              <a:t>b) Đến gần:</a:t>
            </a:r>
            <a:endParaRPr lang="vi-VN" sz="2800">
              <a:latin typeface="+mj-lt"/>
            </a:endParaRPr>
          </a:p>
          <a:p>
            <a:pPr algn="just"/>
            <a:r>
              <a:rPr lang="vi-VN" sz="2800">
                <a:latin typeface="+mj-lt"/>
              </a:rPr>
              <a:t>- Tấm biển trường được sơn mới, hàng chữ trắng ghi tên trường nổi bật trên biển màu xanh đậm.</a:t>
            </a:r>
          </a:p>
          <a:p>
            <a:pPr algn="just"/>
            <a:r>
              <a:rPr lang="vi-VN" sz="2800">
                <a:latin typeface="+mj-lt"/>
              </a:rPr>
              <a:t>- Cổng sắt cao, sơn màu đỏ sẫm, cổng rộng hơn bốn mét, trông vững chãi.</a:t>
            </a:r>
          </a:p>
          <a:p>
            <a:pPr algn="just"/>
            <a:r>
              <a:rPr lang="vi-VN" sz="2800">
                <a:latin typeface="+mj-lt"/>
              </a:rPr>
              <a:t>- Tường thành cao chừng hai mét, bao bọc cả khuôn viên trường.</a:t>
            </a:r>
          </a:p>
          <a:p>
            <a:pPr algn="just"/>
            <a:r>
              <a:rPr lang="vi-VN" sz="2800" i="1" smtClean="0">
                <a:latin typeface="+mj-lt"/>
              </a:rPr>
              <a:t>c</a:t>
            </a:r>
            <a:r>
              <a:rPr lang="vi-VN" sz="2800" i="1">
                <a:latin typeface="+mj-lt"/>
              </a:rPr>
              <a:t>) Vào trong:</a:t>
            </a:r>
            <a:endParaRPr lang="vi-VN" sz="2800">
              <a:latin typeface="+mj-lt"/>
            </a:endParaRPr>
          </a:p>
          <a:p>
            <a:pPr algn="just"/>
            <a:r>
              <a:rPr lang="vi-VN" sz="2800">
                <a:latin typeface="+mj-lt"/>
              </a:rPr>
              <a:t>- Con đường và sân trường được lát gạch men màu đỏ, có những hoa văn đẹp mắt. Giữa sân có trụ cờ sừng sững, lá cờ phần phật trong gió sớm.</a:t>
            </a:r>
          </a:p>
          <a:p>
            <a:pPr algn="just"/>
            <a:r>
              <a:rPr lang="vi-VN" sz="2800">
                <a:latin typeface="+mj-lt"/>
              </a:rPr>
              <a:t>- Cây cối: dọc theo sân trường là hai hàng phượng vĩ xanh tốt cùng những cây bàng đang dang cánh tay khổng lồ che bóng ở góc sân</a:t>
            </a:r>
            <a:r>
              <a:rPr lang="vi-VN" sz="2800" smtClean="0">
                <a:latin typeface="+mj-lt"/>
              </a:rPr>
              <a:t>.</a:t>
            </a:r>
            <a:endParaRPr lang="vi-VN" sz="2800">
              <a:latin typeface="+mj-lt"/>
            </a:endParaRPr>
          </a:p>
        </p:txBody>
      </p:sp>
      <p:grpSp>
        <p:nvGrpSpPr>
          <p:cNvPr id="6" name="Group 5"/>
          <p:cNvGrpSpPr/>
          <p:nvPr/>
        </p:nvGrpSpPr>
        <p:grpSpPr>
          <a:xfrm>
            <a:off x="0" y="-1111508"/>
            <a:ext cx="9116704" cy="2721932"/>
            <a:chOff x="1335960" y="-1198917"/>
            <a:chExt cx="7768588" cy="2721932"/>
          </a:xfrm>
        </p:grpSpPr>
        <p:sp>
          <p:nvSpPr>
            <p:cNvPr id="7" name="TextBox 6"/>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73972" t="42638" r="12312"/>
            <a:stretch/>
          </p:blipFill>
          <p:spPr>
            <a:xfrm>
              <a:off x="1335960" y="-1198917"/>
              <a:ext cx="1611955" cy="2721932"/>
            </a:xfrm>
            <a:prstGeom prst="rect">
              <a:avLst/>
            </a:prstGeom>
          </p:spPr>
        </p:pic>
      </p:grpSp>
    </p:spTree>
    <p:extLst>
      <p:ext uri="{BB962C8B-B14F-4D97-AF65-F5344CB8AC3E}">
        <p14:creationId xmlns:p14="http://schemas.microsoft.com/office/powerpoint/2010/main" val="155826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583</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等线</vt:lpstr>
      <vt:lpstr>Times New Roman</vt:lpstr>
      <vt:lpstr>UTM Edwardian</vt:lpstr>
      <vt:lpstr>UTM French Vanilla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cp:revision>
  <dcterms:created xsi:type="dcterms:W3CDTF">2021-09-19T05:26:48Z</dcterms:created>
  <dcterms:modified xsi:type="dcterms:W3CDTF">2023-10-17T15:16:19Z</dcterms:modified>
</cp:coreProperties>
</file>