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58" r:id="rId4"/>
    <p:sldId id="259" r:id="rId5"/>
    <p:sldId id="261" r:id="rId6"/>
    <p:sldId id="257" r:id="rId7"/>
    <p:sldId id="262" r:id="rId8"/>
    <p:sldId id="280" r:id="rId9"/>
    <p:sldId id="263" r:id="rId10"/>
    <p:sldId id="264" r:id="rId11"/>
    <p:sldId id="266" r:id="rId12"/>
    <p:sldId id="268" r:id="rId13"/>
    <p:sldId id="269" r:id="rId14"/>
    <p:sldId id="270" r:id="rId15"/>
    <p:sldId id="271" r:id="rId16"/>
    <p:sldId id="267" r:id="rId17"/>
    <p:sldId id="273" r:id="rId18"/>
    <p:sldId id="274" r:id="rId19"/>
    <p:sldId id="275" r:id="rId20"/>
    <p:sldId id="276" r:id="rId21"/>
    <p:sldId id="272" r:id="rId22"/>
    <p:sldId id="277" r:id="rId23"/>
    <p:sldId id="282" r:id="rId24"/>
    <p:sldId id="278" r:id="rId25"/>
    <p:sldId id="283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4E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48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1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87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49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9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94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56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74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41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0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64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24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76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AC967-82EE-4344-BD13-2AB89311128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6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microsoft.com/office/2007/relationships/hdphoto" Target="../media/hdphoto2.wdp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92154" y="682205"/>
            <a:ext cx="25789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THUẬT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25922" y="2718938"/>
            <a:ext cx="6678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LẮP MÁY BAY TRỰC THĂNG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9" t="4537" r="9991" b="1349"/>
          <a:stretch/>
        </p:blipFill>
        <p:spPr>
          <a:xfrm rot="16200000">
            <a:off x="7540873" y="3259033"/>
            <a:ext cx="2549474" cy="3630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6705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649" y="129396"/>
            <a:ext cx="4599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4721" t="25899" r="30850" b="38728"/>
          <a:stretch/>
        </p:blipFill>
        <p:spPr>
          <a:xfrm>
            <a:off x="7331650" y="301924"/>
            <a:ext cx="4791337" cy="2769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loud Callout 4"/>
          <p:cNvSpPr/>
          <p:nvPr/>
        </p:nvSpPr>
        <p:spPr>
          <a:xfrm rot="21349365" flipH="1">
            <a:off x="861684" y="923843"/>
            <a:ext cx="5602749" cy="3377227"/>
          </a:xfrm>
          <a:prstGeom prst="cloudCallout">
            <a:avLst>
              <a:gd name="adj1" fmla="val -53457"/>
              <a:gd name="adj2" fmla="val 33739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57283" t="62166" r="17873" b="14034"/>
          <a:stretch/>
        </p:blipFill>
        <p:spPr>
          <a:xfrm>
            <a:off x="6861824" y="3320988"/>
            <a:ext cx="5132304" cy="27655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15864" y="6245954"/>
            <a:ext cx="3081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7383" y="4399295"/>
            <a:ext cx="60126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bay)</a:t>
            </a:r>
          </a:p>
        </p:txBody>
      </p:sp>
    </p:spTree>
    <p:extLst>
      <p:ext uri="{BB962C8B-B14F-4D97-AF65-F5344CB8AC3E}">
        <p14:creationId xmlns:p14="http://schemas.microsoft.com/office/powerpoint/2010/main" val="240890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649" y="129396"/>
            <a:ext cx="4326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 rot="21349365" flipH="1">
            <a:off x="861684" y="923843"/>
            <a:ext cx="5602749" cy="3377227"/>
          </a:xfrm>
          <a:prstGeom prst="cloudCallout">
            <a:avLst>
              <a:gd name="adj1" fmla="val -53457"/>
              <a:gd name="adj2" fmla="val 33739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sàn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 bin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82951" y="6340845"/>
            <a:ext cx="3081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2551" t="45910" r="27372" b="17441"/>
          <a:stretch/>
        </p:blipFill>
        <p:spPr>
          <a:xfrm>
            <a:off x="7893170" y="232913"/>
            <a:ext cx="3769449" cy="3870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6675" t="68809" r="18083" b="13945"/>
          <a:stretch/>
        </p:blipFill>
        <p:spPr>
          <a:xfrm>
            <a:off x="6966591" y="4209632"/>
            <a:ext cx="4923762" cy="20249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3026" y="5055079"/>
            <a:ext cx="5236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866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649" y="129396"/>
            <a:ext cx="2190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bin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68883" y="5961282"/>
            <a:ext cx="3081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31616" t="30496" r="29670" b="43075"/>
          <a:stretch/>
        </p:blipFill>
        <p:spPr>
          <a:xfrm>
            <a:off x="568800" y="796447"/>
            <a:ext cx="6472004" cy="24853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82273" y="3425635"/>
            <a:ext cx="184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4. </a:t>
            </a:r>
            <a:r>
              <a:rPr lang="en-US" dirty="0" err="1"/>
              <a:t>Lắp</a:t>
            </a:r>
            <a:r>
              <a:rPr lang="en-US" dirty="0"/>
              <a:t> ca bin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6330" t="66090" r="15167" b="9848"/>
          <a:stretch/>
        </p:blipFill>
        <p:spPr>
          <a:xfrm>
            <a:off x="6654780" y="3610301"/>
            <a:ext cx="4615133" cy="219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3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649" y="129396"/>
            <a:ext cx="2832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 rot="21349365" flipH="1">
            <a:off x="861684" y="923843"/>
            <a:ext cx="5602749" cy="3377227"/>
          </a:xfrm>
          <a:prstGeom prst="cloudCallout">
            <a:avLst>
              <a:gd name="adj1" fmla="val -53457"/>
              <a:gd name="adj2" fmla="val 33739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036" t="33155" r="27117" b="22081"/>
          <a:stretch/>
        </p:blipFill>
        <p:spPr>
          <a:xfrm>
            <a:off x="7789652" y="215625"/>
            <a:ext cx="2562045" cy="34228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60781" t="57414" r="16122" b="12393"/>
          <a:stretch/>
        </p:blipFill>
        <p:spPr>
          <a:xfrm>
            <a:off x="7367912" y="3670741"/>
            <a:ext cx="3631403" cy="26701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24491" y="295942"/>
            <a:ext cx="301924" cy="336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6123" y="5331123"/>
            <a:ext cx="6240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89652" y="6245955"/>
            <a:ext cx="3303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91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8663" t="13997" r="25058" b="39694"/>
          <a:stretch/>
        </p:blipFill>
        <p:spPr>
          <a:xfrm>
            <a:off x="1261916" y="1857675"/>
            <a:ext cx="4742068" cy="47004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649" y="129396"/>
            <a:ext cx="3377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14716" y="6230970"/>
            <a:ext cx="3081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1518885" y="652616"/>
            <a:ext cx="9402792" cy="1492370"/>
          </a:xfrm>
          <a:prstGeom prst="horizontalScroll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7191" t="52217" r="51297" b="20572"/>
          <a:stretch/>
        </p:blipFill>
        <p:spPr>
          <a:xfrm>
            <a:off x="7297947" y="2953271"/>
            <a:ext cx="4606506" cy="327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4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t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669" y="1276710"/>
            <a:ext cx="5581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LẮP RÁP CÁC BỘ PHẬN  CỦA MÁY BAY TRỰC THĂNG</a:t>
            </a:r>
          </a:p>
        </p:txBody>
      </p:sp>
    </p:spTree>
    <p:extLst>
      <p:ext uri="{BB962C8B-B14F-4D97-AF65-F5344CB8AC3E}">
        <p14:creationId xmlns:p14="http://schemas.microsoft.com/office/powerpoint/2010/main" val="1379760458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672861" y="146649"/>
            <a:ext cx="10877909" cy="75049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4721" t="25899" r="30850" b="38728"/>
          <a:stretch/>
        </p:blipFill>
        <p:spPr>
          <a:xfrm>
            <a:off x="1828800" y="1328470"/>
            <a:ext cx="4989275" cy="2883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2551" t="45910" r="27372" b="21820"/>
          <a:stretch/>
        </p:blipFill>
        <p:spPr>
          <a:xfrm>
            <a:off x="7349706" y="993461"/>
            <a:ext cx="3467523" cy="31350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8944" t="53240" r="21722" b="7211"/>
          <a:stretch/>
        </p:blipFill>
        <p:spPr>
          <a:xfrm>
            <a:off x="3769744" y="4211944"/>
            <a:ext cx="5601062" cy="252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5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60101" t="20957" r="20971" b="47769"/>
          <a:stretch/>
        </p:blipFill>
        <p:spPr>
          <a:xfrm>
            <a:off x="7480955" y="986793"/>
            <a:ext cx="3302064" cy="3068887"/>
          </a:xfrm>
          <a:prstGeom prst="rect">
            <a:avLst/>
          </a:prstGeom>
        </p:spPr>
      </p:pic>
      <p:sp>
        <p:nvSpPr>
          <p:cNvPr id="2" name="Flowchart: Alternate Process 1"/>
          <p:cNvSpPr/>
          <p:nvPr/>
        </p:nvSpPr>
        <p:spPr>
          <a:xfrm>
            <a:off x="672861" y="146649"/>
            <a:ext cx="10877909" cy="75049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bin.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1138687" y="1518249"/>
            <a:ext cx="327804" cy="405442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24185" t="20957" r="52002" b="43119"/>
          <a:stretch/>
        </p:blipFill>
        <p:spPr>
          <a:xfrm>
            <a:off x="1286768" y="1256055"/>
            <a:ext cx="3307251" cy="28065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33846" t="53390" r="28212" b="1768"/>
          <a:stretch/>
        </p:blipFill>
        <p:spPr>
          <a:xfrm>
            <a:off x="2940393" y="3347049"/>
            <a:ext cx="4866512" cy="337717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7770580" y="1354347"/>
            <a:ext cx="390009" cy="3450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30594" y="897147"/>
            <a:ext cx="1700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</a:t>
            </a:r>
          </a:p>
        </p:txBody>
      </p:sp>
    </p:spTree>
    <p:extLst>
      <p:ext uri="{BB962C8B-B14F-4D97-AF65-F5344CB8AC3E}">
        <p14:creationId xmlns:p14="http://schemas.microsoft.com/office/powerpoint/2010/main" val="35239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672861" y="146649"/>
            <a:ext cx="10877909" cy="75049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bin.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1138687" y="1518249"/>
            <a:ext cx="327804" cy="405442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0101" t="20957" r="20971" b="47769"/>
          <a:stretch/>
        </p:blipFill>
        <p:spPr>
          <a:xfrm>
            <a:off x="1061049" y="897147"/>
            <a:ext cx="3302064" cy="30688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8944" t="53240" r="21722" b="7211"/>
          <a:stretch/>
        </p:blipFill>
        <p:spPr>
          <a:xfrm>
            <a:off x="6297285" y="1267024"/>
            <a:ext cx="5601062" cy="25256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0016" t="57404" r="25713" b="1558"/>
          <a:stretch/>
        </p:blipFill>
        <p:spPr>
          <a:xfrm>
            <a:off x="3881886" y="3853087"/>
            <a:ext cx="5407553" cy="281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52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672861" y="146649"/>
            <a:ext cx="10877909" cy="75049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1138687" y="1518249"/>
            <a:ext cx="327804" cy="405442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016" t="57404" r="25713" b="1558"/>
          <a:stretch/>
        </p:blipFill>
        <p:spPr>
          <a:xfrm>
            <a:off x="672861" y="1022231"/>
            <a:ext cx="5616366" cy="2928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3707" t="61063" r="65390" b="16679"/>
          <a:stretch/>
        </p:blipFill>
        <p:spPr>
          <a:xfrm>
            <a:off x="7815531" y="1246517"/>
            <a:ext cx="2605179" cy="15603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4071" t="51610" r="28525" b="2051"/>
          <a:stretch/>
        </p:blipFill>
        <p:spPr>
          <a:xfrm>
            <a:off x="5913166" y="3717986"/>
            <a:ext cx="4628314" cy="30390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36734" y="2806910"/>
            <a:ext cx="2162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bin</a:t>
            </a:r>
          </a:p>
        </p:txBody>
      </p:sp>
    </p:spTree>
    <p:extLst>
      <p:ext uri="{BB962C8B-B14F-4D97-AF65-F5344CB8AC3E}">
        <p14:creationId xmlns:p14="http://schemas.microsoft.com/office/powerpoint/2010/main" val="139884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 noChangeArrowheads="1"/>
          </p:cNvSpPr>
          <p:nvPr>
            <p:ph type="ctrTitle"/>
          </p:nvPr>
        </p:nvSpPr>
        <p:spPr>
          <a:xfrm>
            <a:off x="1524000" y="1121834"/>
            <a:ext cx="9144000" cy="2389717"/>
          </a:xfrm>
        </p:spPr>
        <p:txBody>
          <a:bodyPr vert="horz" lIns="91455" tIns="45727" rIns="91455" bIns="45727" rtlCol="0" anchor="b">
            <a:normAutofit/>
          </a:bodyPr>
          <a:lstStyle/>
          <a:p>
            <a:endParaRPr lang="en-US" altLang="en-US"/>
          </a:p>
        </p:txBody>
      </p:sp>
      <p:sp>
        <p:nvSpPr>
          <p:cNvPr id="102402" name="Subtitle 2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 vert="horz" lIns="91455" tIns="45727" rIns="91455" bIns="45727" rtlCol="0">
            <a:normAutofit/>
          </a:bodyPr>
          <a:lstStyle/>
          <a:p>
            <a:endParaRPr lang="en-US" altLang="en-US"/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27517"/>
            <a:ext cx="12098867" cy="688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Box 4"/>
          <p:cNvSpPr txBox="1">
            <a:spLocks noChangeArrowheads="1"/>
          </p:cNvSpPr>
          <p:nvPr/>
        </p:nvSpPr>
        <p:spPr bwMode="auto">
          <a:xfrm>
            <a:off x="5336117" y="599018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MỤC TIÊU</a:t>
            </a: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05" name="Rectangle 5"/>
          <p:cNvSpPr>
            <a:spLocks noChangeArrowheads="1"/>
          </p:cNvSpPr>
          <p:nvPr/>
        </p:nvSpPr>
        <p:spPr bwMode="auto">
          <a:xfrm>
            <a:off x="3251200" y="1803400"/>
            <a:ext cx="7164917" cy="347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>
              <a:spcBef>
                <a:spcPts val="800"/>
              </a:spcBef>
              <a:spcAft>
                <a:spcPts val="800"/>
              </a:spcAft>
            </a:pPr>
            <a:r>
              <a:rPr lang="en-US" altLang="en-US" sz="4267">
                <a:solidFill>
                  <a:srgbClr val="000000"/>
                </a:solidFill>
                <a:latin typeface="Times New Roman" panose="02020603050405020304" pitchFamily="18" charset="0"/>
              </a:rPr>
              <a:t>- Chọn đúng v</a:t>
            </a:r>
            <a:r>
              <a:rPr lang="en-US" altLang="en-US" sz="426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4267">
                <a:solidFill>
                  <a:srgbClr val="000000"/>
                </a:solidFill>
                <a:latin typeface="Times New Roman" panose="02020603050405020304" pitchFamily="18" charset="0"/>
              </a:rPr>
              <a:t> đủ </a:t>
            </a:r>
            <a:r>
              <a:rPr lang="en-SG" altLang="en-US" sz="4267">
                <a:solidFill>
                  <a:srgbClr val="000000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sz="4267">
                <a:solidFill>
                  <a:srgbClr val="000000"/>
                </a:solidFill>
                <a:latin typeface="Times New Roman" panose="02020603050405020304" pitchFamily="18" charset="0"/>
              </a:rPr>
              <a:t>ố lượng các chi tiết để lắp máy bay trực thăng.</a:t>
            </a:r>
          </a:p>
          <a:p>
            <a:pPr eaLnBrk="0" hangingPunct="0"/>
            <a:r>
              <a:rPr lang="en-US" altLang="en-US" sz="4267">
                <a:solidFill>
                  <a:srgbClr val="000000"/>
                </a:solidFill>
                <a:latin typeface="Times New Roman" panose="02020603050405020304" pitchFamily="18" charset="0"/>
              </a:rPr>
              <a:t>- Biết cách lắp v</a:t>
            </a:r>
            <a:r>
              <a:rPr lang="en-US" altLang="en-US" sz="426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4267">
                <a:solidFill>
                  <a:srgbClr val="000000"/>
                </a:solidFill>
                <a:latin typeface="Times New Roman" panose="02020603050405020304" pitchFamily="18" charset="0"/>
              </a:rPr>
              <a:t> lắp được máy bay trực thăng theo mẫu.</a:t>
            </a:r>
            <a:endParaRPr lang="en-US" altLang="en-US" sz="4267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910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672861" y="146649"/>
            <a:ext cx="10877909" cy="75049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1138687" y="1518249"/>
            <a:ext cx="327804" cy="405442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016" t="57404" r="25713" b="1558"/>
          <a:stretch/>
        </p:blipFill>
        <p:spPr>
          <a:xfrm>
            <a:off x="1262178" y="1222522"/>
            <a:ext cx="4569847" cy="23829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01322" y="3374646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216" t="53230" r="32131" b="2195"/>
          <a:stretch/>
        </p:blipFill>
        <p:spPr>
          <a:xfrm>
            <a:off x="3869044" y="3930854"/>
            <a:ext cx="4645228" cy="27962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6783" t="17069" r="17267" b="55584"/>
          <a:stretch/>
        </p:blipFill>
        <p:spPr>
          <a:xfrm>
            <a:off x="6689881" y="1101752"/>
            <a:ext cx="4019912" cy="238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4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216" t="53230" r="32131" b="2195"/>
          <a:stretch/>
        </p:blipFill>
        <p:spPr>
          <a:xfrm>
            <a:off x="547875" y="2199736"/>
            <a:ext cx="6076096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1698" y="820853"/>
            <a:ext cx="4018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HOÀN THÀNH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9692" y="1376563"/>
            <a:ext cx="626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 HÌNH LẮP GHÉP MÁY BAY TRỰC THĂNG</a:t>
            </a:r>
          </a:p>
        </p:txBody>
      </p:sp>
      <p:sp>
        <p:nvSpPr>
          <p:cNvPr id="5" name="Vertical Scroll 4"/>
          <p:cNvSpPr/>
          <p:nvPr/>
        </p:nvSpPr>
        <p:spPr>
          <a:xfrm>
            <a:off x="7099540" y="931653"/>
            <a:ext cx="4986067" cy="5273731"/>
          </a:xfrm>
          <a:prstGeom prst="verticalScroll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en-US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04299" y="1838228"/>
            <a:ext cx="3239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ĐÁNH GIÁ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910280"/>
              </p:ext>
            </p:extLst>
          </p:nvPr>
        </p:nvGraphicFramePr>
        <p:xfrm>
          <a:off x="7858665" y="2470769"/>
          <a:ext cx="3569834" cy="325856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71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84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</a:rPr>
                        <a:t>Tiêu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chí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</a:rPr>
                        <a:t>Điểm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Lăp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ráp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đầy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đúng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vị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trí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các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bộ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phận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Sản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phẩm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chắc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chắn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không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xộc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xệch</a:t>
                      </a:r>
                      <a:r>
                        <a:rPr lang="en-US" sz="240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Máy báy giữ được thăng bằng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6970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lắp ghép mô hình kĩ thuật lớp 4 | Shopee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220" y="1406404"/>
            <a:ext cx="5451594" cy="545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Callout 2"/>
          <p:cNvSpPr/>
          <p:nvPr/>
        </p:nvSpPr>
        <p:spPr>
          <a:xfrm flipH="1">
            <a:off x="327804" y="232913"/>
            <a:ext cx="5503653" cy="4399471"/>
          </a:xfrm>
          <a:prstGeom prst="wedgeEllipseCallout">
            <a:avLst>
              <a:gd name="adj1" fmla="val -50456"/>
              <a:gd name="adj2" fmla="val 38579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tháo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rời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144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ute powerpoint wallpaper | Power points, Hình nền,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9"/>
          <p:cNvSpPr txBox="1">
            <a:spLocks noChangeArrowheads="1"/>
          </p:cNvSpPr>
          <p:nvPr/>
        </p:nvSpPr>
        <p:spPr bwMode="auto">
          <a:xfrm>
            <a:off x="2057400" y="2838450"/>
            <a:ext cx="8001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  <a:latin typeface="Times New Roman" panose="020206030504050203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350879189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l="-7000" t="-1000" r="-4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59522" y="1010369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32825" y="1656700"/>
            <a:ext cx="59694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indent="-742950">
              <a:buAutoNum type="arabicPeriod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bin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endParaRPr 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bay. 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4309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8"/>
          <p:cNvSpPr txBox="1">
            <a:spLocks noChangeArrowheads="1"/>
          </p:cNvSpPr>
          <p:nvPr/>
        </p:nvSpPr>
        <p:spPr bwMode="auto">
          <a:xfrm>
            <a:off x="2057400" y="685800"/>
            <a:ext cx="800100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</a:rPr>
              <a:t>Chúc các em chăm ngoan học tốt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</a:rPr>
              <a:t> Chào tạm biệt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</a:rPr>
              <a:t>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13482477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8"/>
          <p:cNvSpPr txBox="1">
            <a:spLocks noChangeArrowheads="1"/>
          </p:cNvSpPr>
          <p:nvPr/>
        </p:nvSpPr>
        <p:spPr bwMode="auto">
          <a:xfrm>
            <a:off x="2057400" y="685800"/>
            <a:ext cx="800100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</a:rPr>
              <a:t>Chúc các em chăm ngoan học tốt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</a:rPr>
              <a:t> Chào tạm biệt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</a:rPr>
              <a:t>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418162976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678" y="249716"/>
            <a:ext cx="8860554" cy="4943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635012" y="5684808"/>
            <a:ext cx="9518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7130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269" y="4110306"/>
            <a:ext cx="3398809" cy="2372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202" y="4110306"/>
            <a:ext cx="3821501" cy="2372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3"/>
          <a:stretch/>
        </p:blipFill>
        <p:spPr>
          <a:xfrm>
            <a:off x="4432567" y="643056"/>
            <a:ext cx="3769743" cy="2432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61" y="4110306"/>
            <a:ext cx="3519575" cy="23463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Máy Bay Trực Thăng Phun Thuốc Sâ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720" y="735177"/>
            <a:ext cx="3723906" cy="23407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à Nội &quot;chưa bàn đến&quot; việc mua trực thăng cứu hỏ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80" y="689473"/>
            <a:ext cx="3768846" cy="2363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23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465" r="17542"/>
          <a:stretch/>
        </p:blipFill>
        <p:spPr>
          <a:xfrm>
            <a:off x="-120770" y="181155"/>
            <a:ext cx="8376249" cy="65690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54830" y="1147314"/>
            <a:ext cx="511832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đuôi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</a:t>
            </a:r>
          </a:p>
          <a:p>
            <a:pPr marL="285750" indent="-285750">
              <a:buFontTx/>
              <a:buChar char="-"/>
            </a:pP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Sàn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 bin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đỡ</a:t>
            </a:r>
            <a:endParaRPr lang="en-US" sz="3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 bin </a:t>
            </a:r>
          </a:p>
          <a:p>
            <a:pPr marL="285750" indent="-285750">
              <a:buFontTx/>
              <a:buChar char="-"/>
            </a:pP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quạt</a:t>
            </a:r>
            <a:endParaRPr lang="en-US" sz="3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</a:t>
            </a:r>
          </a:p>
        </p:txBody>
      </p:sp>
    </p:spTree>
    <p:extLst>
      <p:ext uri="{BB962C8B-B14F-4D97-AF65-F5344CB8AC3E}">
        <p14:creationId xmlns:p14="http://schemas.microsoft.com/office/powerpoint/2010/main" val="188343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11284" y="388189"/>
            <a:ext cx="4828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TIẾT VÀ DỤNG CỤ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033704"/>
              </p:ext>
            </p:extLst>
          </p:nvPr>
        </p:nvGraphicFramePr>
        <p:xfrm>
          <a:off x="1092423" y="1107854"/>
          <a:ext cx="4781033" cy="50292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182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Tên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gọi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Số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lượng</a:t>
                      </a:r>
                      <a:r>
                        <a:rPr lang="en-US" sz="2400" baseline="0" dirty="0"/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Tấm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nhỏ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Tấm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chữ</a:t>
                      </a:r>
                      <a:r>
                        <a:rPr lang="en-US" sz="2400" baseline="0" dirty="0"/>
                        <a:t> L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Hai </a:t>
                      </a:r>
                      <a:r>
                        <a:rPr lang="en-US" sz="2400" dirty="0" err="1"/>
                        <a:t>tấm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bên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của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chữ</a:t>
                      </a:r>
                      <a:r>
                        <a:rPr lang="en-US" sz="2400" baseline="0" dirty="0"/>
                        <a:t> 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Tấm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sau</a:t>
                      </a:r>
                      <a:r>
                        <a:rPr lang="en-US" sz="2400" baseline="0" dirty="0"/>
                        <a:t> ca bin </a:t>
                      </a:r>
                      <a:r>
                        <a:rPr lang="en-US" sz="2400" baseline="0" dirty="0" err="1"/>
                        <a:t>máy</a:t>
                      </a:r>
                      <a:r>
                        <a:rPr lang="en-US" sz="2400" baseline="0" dirty="0"/>
                        <a:t> bay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Tấm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mặt</a:t>
                      </a:r>
                      <a:r>
                        <a:rPr lang="en-US" sz="2400" baseline="0" dirty="0"/>
                        <a:t> ca bin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Tấm</a:t>
                      </a:r>
                      <a:r>
                        <a:rPr lang="en-US" sz="2400" baseline="0" dirty="0"/>
                        <a:t> tam </a:t>
                      </a:r>
                      <a:r>
                        <a:rPr lang="en-US" sz="2400" baseline="0" dirty="0" err="1"/>
                        <a:t>giác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Thanh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thẳng</a:t>
                      </a:r>
                      <a:r>
                        <a:rPr lang="en-US" sz="2400" baseline="0" dirty="0"/>
                        <a:t> 11 </a:t>
                      </a:r>
                      <a:r>
                        <a:rPr lang="en-US" sz="2400" baseline="0" dirty="0" err="1"/>
                        <a:t>lỗ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Thanh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thẳng</a:t>
                      </a:r>
                      <a:r>
                        <a:rPr lang="en-US" sz="2400" baseline="0" dirty="0"/>
                        <a:t> 9 </a:t>
                      </a:r>
                      <a:r>
                        <a:rPr lang="en-US" sz="2400" baseline="0" dirty="0" err="1"/>
                        <a:t>lỗ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Thanh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thẳng</a:t>
                      </a:r>
                      <a:r>
                        <a:rPr lang="en-US" sz="2400" baseline="0" dirty="0"/>
                        <a:t> 6 </a:t>
                      </a:r>
                      <a:r>
                        <a:rPr lang="en-US" sz="2400" baseline="0" dirty="0" err="1"/>
                        <a:t>lỗ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Thanh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thẳng</a:t>
                      </a:r>
                      <a:r>
                        <a:rPr lang="en-US" sz="2400" baseline="0" dirty="0"/>
                        <a:t> 5 </a:t>
                      </a:r>
                      <a:r>
                        <a:rPr lang="en-US" sz="2400" baseline="0" dirty="0" err="1"/>
                        <a:t>lỗ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610939"/>
              </p:ext>
            </p:extLst>
          </p:nvPr>
        </p:nvGraphicFramePr>
        <p:xfrm>
          <a:off x="6635150" y="1118260"/>
          <a:ext cx="4092755" cy="50292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505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72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Tên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gọi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Số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lượng</a:t>
                      </a:r>
                      <a:r>
                        <a:rPr lang="en-US" sz="2400" baseline="0" dirty="0"/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Thanh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thẳng</a:t>
                      </a:r>
                      <a:r>
                        <a:rPr lang="en-US" sz="2400" baseline="0" dirty="0"/>
                        <a:t> 3 </a:t>
                      </a:r>
                      <a:r>
                        <a:rPr lang="en-US" sz="2400" baseline="0" dirty="0" err="1"/>
                        <a:t>lỗ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Thanh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chữ</a:t>
                      </a:r>
                      <a:r>
                        <a:rPr lang="en-US" sz="2400" baseline="0" dirty="0"/>
                        <a:t> U </a:t>
                      </a:r>
                      <a:r>
                        <a:rPr lang="en-US" sz="2400" baseline="0" dirty="0" err="1"/>
                        <a:t>dài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Thanh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chữ</a:t>
                      </a:r>
                      <a:r>
                        <a:rPr lang="en-US" sz="2400" baseline="0" dirty="0"/>
                        <a:t> U </a:t>
                      </a:r>
                      <a:r>
                        <a:rPr lang="en-US" sz="2400" baseline="0" dirty="0" err="1"/>
                        <a:t>ngắn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Thanh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chữ</a:t>
                      </a:r>
                      <a:r>
                        <a:rPr lang="en-US" sz="2400" baseline="0" dirty="0"/>
                        <a:t> L </a:t>
                      </a:r>
                      <a:r>
                        <a:rPr lang="en-US" sz="2400" baseline="0" dirty="0" err="1"/>
                        <a:t>dài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Bánh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đai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Trục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ngắn</a:t>
                      </a:r>
                      <a:r>
                        <a:rPr lang="en-US" sz="2400" baseline="0" dirty="0"/>
                        <a:t> 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Vòng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hãm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Ốc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và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vít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31 </a:t>
                      </a:r>
                      <a:r>
                        <a:rPr lang="en-US" sz="2400" dirty="0" err="1"/>
                        <a:t>bộ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Cờ</a:t>
                      </a:r>
                      <a:r>
                        <a:rPr lang="en-US" sz="2400" baseline="0" dirty="0"/>
                        <a:t>-ê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Tua-vít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5416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619" r="12589"/>
          <a:stretch/>
        </p:blipFill>
        <p:spPr>
          <a:xfrm>
            <a:off x="198407" y="0"/>
            <a:ext cx="5926347" cy="44571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829" r="13041"/>
          <a:stretch/>
        </p:blipFill>
        <p:spPr>
          <a:xfrm>
            <a:off x="6288656" y="138023"/>
            <a:ext cx="5564039" cy="4007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4042" r="13142" b="61408"/>
          <a:stretch/>
        </p:blipFill>
        <p:spPr>
          <a:xfrm>
            <a:off x="198407" y="4720576"/>
            <a:ext cx="6011339" cy="1792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357" t="39151" r="12803" b="-682"/>
          <a:stretch/>
        </p:blipFill>
        <p:spPr>
          <a:xfrm>
            <a:off x="6124754" y="4206111"/>
            <a:ext cx="5408763" cy="257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37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327" y="1104182"/>
            <a:ext cx="58577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TRÌNH THỰC HIỆN 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LẮP MÁY BAY TRỰC THĂNG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10072" y="2637429"/>
            <a:ext cx="71254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1: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028700" lvl="1" indent="-571500">
              <a:buFontTx/>
              <a:buChar char="-"/>
            </a:pP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</a:p>
          <a:p>
            <a:pPr marL="1028700" lvl="1" indent="-571500">
              <a:buFontTx/>
              <a:buChar char="-"/>
            </a:pP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028700" lvl="1" indent="-571500">
              <a:buFontTx/>
              <a:buChar char="-"/>
            </a:pP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</a:p>
          <a:p>
            <a:pPr marL="1028700" lvl="1" indent="-571500">
              <a:buFontTx/>
              <a:buChar char="-"/>
            </a:pP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028700" lvl="1" indent="-571500">
              <a:buFontTx/>
              <a:buChar char="-"/>
            </a:pP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  <a:p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4071" t="51610" r="28525" b="2051"/>
          <a:stretch/>
        </p:blipFill>
        <p:spPr>
          <a:xfrm>
            <a:off x="98185" y="0"/>
            <a:ext cx="2903432" cy="1906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200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t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1879" y="1233578"/>
            <a:ext cx="51127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LẮP TỪNG BỘ PHẬN CỦA </a:t>
            </a:r>
          </a:p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 BAY TRỰC THĂNG</a:t>
            </a:r>
          </a:p>
        </p:txBody>
      </p:sp>
    </p:spTree>
    <p:extLst>
      <p:ext uri="{BB962C8B-B14F-4D97-AF65-F5344CB8AC3E}">
        <p14:creationId xmlns:p14="http://schemas.microsoft.com/office/powerpoint/2010/main" val="11762299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692</Words>
  <Application>Microsoft Office PowerPoint</Application>
  <PresentationFormat>Widescreen</PresentationFormat>
  <Paragraphs>125</Paragraphs>
  <Slides>26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A33515 Vũ Tuấn Long</cp:lastModifiedBy>
  <cp:revision>47</cp:revision>
  <dcterms:created xsi:type="dcterms:W3CDTF">2020-12-13T04:37:49Z</dcterms:created>
  <dcterms:modified xsi:type="dcterms:W3CDTF">2022-04-11T05:20:14Z</dcterms:modified>
</cp:coreProperties>
</file>