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021" r:id="rId1"/>
    <p:sldMasterId id="2147484040" r:id="rId2"/>
  </p:sldMasterIdLst>
  <p:notesMasterIdLst>
    <p:notesMasterId r:id="rId20"/>
  </p:notesMasterIdLst>
  <p:sldIdLst>
    <p:sldId id="280" r:id="rId3"/>
    <p:sldId id="278" r:id="rId4"/>
    <p:sldId id="295" r:id="rId5"/>
    <p:sldId id="292" r:id="rId6"/>
    <p:sldId id="316" r:id="rId7"/>
    <p:sldId id="298" r:id="rId8"/>
    <p:sldId id="260" r:id="rId9"/>
    <p:sldId id="266" r:id="rId10"/>
    <p:sldId id="315" r:id="rId11"/>
    <p:sldId id="267" r:id="rId12"/>
    <p:sldId id="268" r:id="rId13"/>
    <p:sldId id="302" r:id="rId14"/>
    <p:sldId id="304" r:id="rId15"/>
    <p:sldId id="305" r:id="rId16"/>
    <p:sldId id="306" r:id="rId17"/>
    <p:sldId id="285" r:id="rId18"/>
    <p:sldId id="279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4">
          <p15:clr>
            <a:srgbClr val="A4A3A4"/>
          </p15:clr>
        </p15:guide>
        <p15:guide id="2" pos="2772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深色样式 1 - 强调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34"/>
        <p:guide pos="27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7EA56-8CA4-483B-B165-6357B58167F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AE8FD-A9A1-4406-9043-8980BB06C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1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89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A1E5-7D1B-4EF6-83FF-59C8A4C723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1CD6-1311-47C4-BA71-F724C7C1D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7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A1E5-7D1B-4EF6-83FF-59C8A4C723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1CD6-1311-47C4-BA71-F724C7C1D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A1E5-7D1B-4EF6-83FF-59C8A4C723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1CD6-1311-47C4-BA71-F724C7C1D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74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A1E5-7D1B-4EF6-83FF-59C8A4C723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1CD6-1311-47C4-BA71-F724C7C1D20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8811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A1E5-7D1B-4EF6-83FF-59C8A4C723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1CD6-1311-47C4-BA71-F724C7C1D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63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A1E5-7D1B-4EF6-83FF-59C8A4C723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1CD6-1311-47C4-BA71-F724C7C1D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3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A1E5-7D1B-4EF6-83FF-59C8A4C723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1CD6-1311-47C4-BA71-F724C7C1D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66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775320"/>
            <a:ext cx="7773339" cy="2568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A1E5-7D1B-4EF6-83FF-59C8A4C723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1CD6-1311-47C4-BA71-F724C7C1D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1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457201"/>
            <a:ext cx="5744043" cy="38861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A1E5-7D1B-4EF6-83FF-59C8A4C723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1CD6-1311-47C4-BA71-F724C7C1D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95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A1E5-7D1B-4EF6-83FF-59C8A4C723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1CD6-1311-47C4-BA71-F724C7C1D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98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B145C-08C4-4FEA-AB26-7EA377599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96352-481C-45F0-AD2C-9ED9E739D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75258-6C2D-48AB-AAF6-ED78B361C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A517-C710-4D6B-A891-E07D522917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80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A1E5-7D1B-4EF6-83FF-59C8A4C723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1CD6-1311-47C4-BA71-F724C7C1D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87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97FD1-0860-4FA3-8696-3BCA90227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48AF5-C2C3-4F0A-BDAF-E831BD02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2C98D-94EC-42A9-ACD2-03CC9A93F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B37D4-3AC1-401F-816A-F6FE1C7127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213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BC35B-ABE7-4309-8FDA-09AE750D7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3014C-CBCA-43F2-AAA1-A5C8132D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6A087-F3F8-446C-B6A9-A214A8DF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FFF30-26E0-4274-8319-06FA552429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536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C66CC0-238D-47BF-918B-C0EA66BF0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8A8861-8E8E-41E1-ACFD-821676EB2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951E01-55D8-4401-B6B7-AE13BC92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4B90F-961D-4818-B25E-919128FFDD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02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A8E8367-D0DE-4B1D-8051-32150405A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54941A-D0B3-4B3A-8997-74CAB1DBC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3B396FF-7FF8-4FD6-8DE5-2C73BFF9E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EC76-5E42-498B-B872-6FB802183E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753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D541EC6-9950-4A23-8F6E-72A191B0F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836B90-73A0-4308-AF14-3CBCAD54B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726485A-6580-4476-B057-24006E7A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DCCA7-6995-4B4F-8951-46F360E784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656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D2AD7AB-8C01-4B27-B3E3-6A4A9F15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3DC78FC-632B-40D1-85CC-BE27C0277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21AE80A-8E81-4F87-8A85-B51A87DCD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549D6-90B1-4194-B7A9-8AE309DE0E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419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AD7D9A-7932-4826-82FA-8F3AA666A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A0F1F8-AB48-4B2E-955F-FD0651C16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C5ADFA-5190-4E59-B388-387892B52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85FAE-186E-4BCE-9ECD-96B48A94FD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354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EF5449-5D23-40C4-B5F9-41E64BD39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7B705B-F84B-4C46-A410-CF4136870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41FD76-A094-42D7-AFB7-C23F7BBC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D6BF0-16E2-4BFA-BDE8-87D3D69473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676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A31BF-E742-4B84-9CF3-E95078296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6C996-EC79-4283-B1B9-0CFE5B0C2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EBE50-C013-4624-B36A-E0EA44A97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7E76C-5721-4091-B8EE-AD998E289A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018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4969A-A417-4A5F-8537-D99E5AE10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3D948-E346-44DD-9201-A7928A03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E5DDC-D526-410E-A8CB-2F4B7C72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25644-69A1-4E28-B6CA-11388135D0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29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A1E5-7D1B-4EF6-83FF-59C8A4C723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1CD6-1311-47C4-BA71-F724C7C1D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5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A1E5-7D1B-4EF6-83FF-59C8A4C723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1CD6-1311-47C4-BA71-F724C7C1D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4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A1E5-7D1B-4EF6-83FF-59C8A4C723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1CD6-1311-47C4-BA71-F724C7C1D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5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A1E5-7D1B-4EF6-83FF-59C8A4C723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1CD6-1311-47C4-BA71-F724C7C1D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A1E5-7D1B-4EF6-83FF-59C8A4C723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1CD6-1311-47C4-BA71-F724C7C1D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9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A1E5-7D1B-4EF6-83FF-59C8A4C723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1CD6-1311-47C4-BA71-F724C7C1D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9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A1E5-7D1B-4EF6-83FF-59C8A4C723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1CD6-1311-47C4-BA71-F724C7C1D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0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C34CA1E5-7D1B-4EF6-83FF-59C8A4C723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DFD1CD6-1311-47C4-BA71-F724C7C1D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1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  <p:sldLayoutId id="2147484034" r:id="rId13"/>
    <p:sldLayoutId id="2147484035" r:id="rId14"/>
    <p:sldLayoutId id="2147484036" r:id="rId15"/>
    <p:sldLayoutId id="2147484037" r:id="rId16"/>
    <p:sldLayoutId id="2147484038" r:id="rId17"/>
    <p:sldLayoutId id="2147484039" r:id="rId18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CC4A0CB-5BF8-4147-899B-D977A7B4FC3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86C0A11-75D4-46E2-99FC-1CF2681B1F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F4CAE-649B-4E70-92D8-BF5613B34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F9331-570A-4419-BC90-0D835E3D1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FDFF0-9C1B-41B1-A295-9286A0B8E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BAFEA5C-9BBD-424C-A4AA-C47304CDC0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55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Background, phông nền khai giảng đẹp">
            <a:extLst>
              <a:ext uri="{FF2B5EF4-FFF2-40B4-BE49-F238E27FC236}">
                <a16:creationId xmlns:a16="http://schemas.microsoft.com/office/drawing/2014/main" id="{4B823A92-5963-4179-923B-61F1180E3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9" r="7433"/>
          <a:stretch/>
        </p:blipFill>
        <p:spPr bwMode="auto">
          <a:xfrm>
            <a:off x="-1123" y="1282"/>
            <a:ext cx="9143980" cy="51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3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6132">
            <a:off x="-416" y="45352"/>
            <a:ext cx="1264444" cy="98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80094">
            <a:off x="8116200" y="63666"/>
            <a:ext cx="1200150" cy="93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8123">
            <a:off x="8024272" y="4098136"/>
            <a:ext cx="1264444" cy="98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6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7460">
            <a:off x="-231412" y="4168905"/>
            <a:ext cx="1264444" cy="98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WordArt 7"/>
          <p:cNvSpPr>
            <a:spLocks noChangeArrowheads="1" noChangeShapeType="1" noTextEdit="1"/>
          </p:cNvSpPr>
          <p:nvPr/>
        </p:nvSpPr>
        <p:spPr bwMode="auto">
          <a:xfrm>
            <a:off x="967726" y="422672"/>
            <a:ext cx="6892230" cy="4171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en-US" sz="1350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 ONLINE!</a:t>
            </a:r>
            <a:endParaRPr lang="en-US" sz="1350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6" name="WordArt 8"/>
          <p:cNvSpPr>
            <a:spLocks noChangeArrowheads="1" noChangeShapeType="1" noTextEdit="1"/>
          </p:cNvSpPr>
          <p:nvPr/>
        </p:nvSpPr>
        <p:spPr bwMode="auto">
          <a:xfrm>
            <a:off x="2756491" y="1132731"/>
            <a:ext cx="3314700" cy="285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350" kern="10" dirty="0" err="1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35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350" kern="10" dirty="0" err="1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135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8617" name="WordArt 9"/>
          <p:cNvSpPr>
            <a:spLocks noChangeArrowheads="1" noChangeShapeType="1" noTextEdit="1"/>
          </p:cNvSpPr>
          <p:nvPr/>
        </p:nvSpPr>
        <p:spPr bwMode="auto">
          <a:xfrm>
            <a:off x="3491880" y="1633396"/>
            <a:ext cx="1526381" cy="2964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350" kern="1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Lớp: 5</a:t>
            </a:r>
            <a:endParaRPr lang="en-US" sz="1350" kern="10" dirty="0"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7">
            <a:extLst>
              <a:ext uri="{FF2B5EF4-FFF2-40B4-BE49-F238E27FC236}">
                <a16:creationId xmlns:a16="http://schemas.microsoft.com/office/drawing/2014/main" id="{5064F7C2-6322-4736-9BFB-8F5032418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2536" y="92047"/>
            <a:ext cx="1714500" cy="609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Bài 3.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EF2B0F4-F398-4733-B3D0-056206ABA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5" y="441706"/>
            <a:ext cx="883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10ABE"/>
                </a:solidFill>
                <a:latin typeface="Times New Roman" panose="02020603050405020304" pitchFamily="18" charset="0"/>
              </a:rPr>
              <a:t>Một mảnh đất hình chữ nhật có chiều dài 18m và chiều rộng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10ABE"/>
                </a:solidFill>
                <a:latin typeface="Times New Roman" panose="02020603050405020304" pitchFamily="18" charset="0"/>
              </a:rPr>
              <a:t>15m. Người ta dành 20% diện tích mảnh đất để làm nhà.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10ABE"/>
                </a:solidFill>
                <a:latin typeface="Times New Roman" panose="02020603050405020304" pitchFamily="18" charset="0"/>
              </a:rPr>
              <a:t>Tính diện tích phần đất làm nhà.</a:t>
            </a: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6DE61324-9499-4D90-A528-24E9DE740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4" y="2038350"/>
            <a:ext cx="160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Tóm tắt:</a:t>
            </a: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0D4294EC-329C-4807-B2AC-72083CA38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201" y="259715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10ABE"/>
                </a:solidFill>
                <a:latin typeface="Times New Roman" panose="02020603050405020304" pitchFamily="18" charset="0"/>
              </a:rPr>
              <a:t>Chiều dài   :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A6DDDF9F-EA80-475D-9231-400DDEE42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001" y="2686050"/>
            <a:ext cx="152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9742B7B7-6BE8-4523-9880-6345039CA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264" y="2609850"/>
            <a:ext cx="160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10ABE"/>
                </a:solidFill>
                <a:latin typeface="Times New Roman" panose="02020603050405020304" pitchFamily="18" charset="0"/>
              </a:rPr>
              <a:t> 18m  </a:t>
            </a:r>
          </a:p>
        </p:txBody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59F8F99A-FB7A-4DE8-A360-AE3BA28B4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201" y="305435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10ABE"/>
                </a:solidFill>
                <a:latin typeface="Times New Roman" panose="02020603050405020304" pitchFamily="18" charset="0"/>
              </a:rPr>
              <a:t>Chiều rộng:</a:t>
            </a:r>
          </a:p>
        </p:txBody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07F1BD06-626E-4CE2-B468-BE50B6AE9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001" y="3143250"/>
            <a:ext cx="152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42" name="Rectangle 30">
            <a:extLst>
              <a:ext uri="{FF2B5EF4-FFF2-40B4-BE49-F238E27FC236}">
                <a16:creationId xmlns:a16="http://schemas.microsoft.com/office/drawing/2014/main" id="{5DF1B909-0EE4-40E4-963C-31A74D7D3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201" y="3054350"/>
            <a:ext cx="160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10ABE"/>
                </a:solidFill>
                <a:latin typeface="Times New Roman" panose="02020603050405020304" pitchFamily="18" charset="0"/>
              </a:rPr>
              <a:t> 15m  </a:t>
            </a:r>
          </a:p>
        </p:txBody>
      </p:sp>
      <p:sp>
        <p:nvSpPr>
          <p:cNvPr id="43" name="Rectangle 31">
            <a:extLst>
              <a:ext uri="{FF2B5EF4-FFF2-40B4-BE49-F238E27FC236}">
                <a16:creationId xmlns:a16="http://schemas.microsoft.com/office/drawing/2014/main" id="{E991FB69-7D83-475C-A195-8BC898B79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901" y="3524250"/>
            <a:ext cx="3276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10ABE"/>
                </a:solidFill>
                <a:latin typeface="Times New Roman" panose="02020603050405020304" pitchFamily="18" charset="0"/>
              </a:rPr>
              <a:t>Diện tích mảnh đất:</a:t>
            </a:r>
          </a:p>
        </p:txBody>
      </p:sp>
      <p:sp>
        <p:nvSpPr>
          <p:cNvPr id="44" name="Rectangle 32">
            <a:extLst>
              <a:ext uri="{FF2B5EF4-FFF2-40B4-BE49-F238E27FC236}">
                <a16:creationId xmlns:a16="http://schemas.microsoft.com/office/drawing/2014/main" id="{FEDBAEEA-7ACF-4EC5-BE52-E547BAC21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101" y="3524250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….? </a:t>
            </a:r>
          </a:p>
        </p:txBody>
      </p:sp>
      <p:sp>
        <p:nvSpPr>
          <p:cNvPr id="45" name="Rectangle 34">
            <a:extLst>
              <a:ext uri="{FF2B5EF4-FFF2-40B4-BE49-F238E27FC236}">
                <a16:creationId xmlns:a16="http://schemas.microsoft.com/office/drawing/2014/main" id="{203ECB78-2769-4BCA-8D3E-DA0316A5D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501" y="3511550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10ABE"/>
                </a:solidFill>
                <a:latin typeface="Times New Roman" panose="02020603050405020304" pitchFamily="18" charset="0"/>
              </a:rPr>
              <a:t>100 % là</a:t>
            </a:r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A5224221-FB01-44C6-B74A-92B5AEDC8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201" y="3968750"/>
            <a:ext cx="3276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10ABE"/>
                </a:solidFill>
                <a:latin typeface="Times New Roman" panose="02020603050405020304" pitchFamily="18" charset="0"/>
              </a:rPr>
              <a:t>Diện tích làm nhà   :</a:t>
            </a:r>
          </a:p>
        </p:txBody>
      </p:sp>
      <p:sp>
        <p:nvSpPr>
          <p:cNvPr id="47" name="Rectangle 38">
            <a:extLst>
              <a:ext uri="{FF2B5EF4-FFF2-40B4-BE49-F238E27FC236}">
                <a16:creationId xmlns:a16="http://schemas.microsoft.com/office/drawing/2014/main" id="{5D5CBFF9-874A-4E63-9349-D422F1940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264" y="3905250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10ABE"/>
                </a:solidFill>
                <a:latin typeface="Times New Roman" panose="02020603050405020304" pitchFamily="18" charset="0"/>
              </a:rPr>
              <a:t>  20 % là</a:t>
            </a:r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E758B0FE-E34C-45D0-A3B6-D34EAE366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401" y="3905250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….? </a:t>
            </a:r>
          </a:p>
        </p:txBody>
      </p:sp>
      <p:sp>
        <p:nvSpPr>
          <p:cNvPr id="49" name="Rectangle 47">
            <a:extLst>
              <a:ext uri="{FF2B5EF4-FFF2-40B4-BE49-F238E27FC236}">
                <a16:creationId xmlns:a16="http://schemas.microsoft.com/office/drawing/2014/main" id="{5491F84E-9664-4E47-BD0F-1DD92F4C3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201" y="3897313"/>
            <a:ext cx="673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10A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aseline="30000">
                <a:solidFill>
                  <a:srgbClr val="310A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310A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800">
              <a:solidFill>
                <a:srgbClr val="310A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7">
            <a:extLst>
              <a:ext uri="{FF2B5EF4-FFF2-40B4-BE49-F238E27FC236}">
                <a16:creationId xmlns:a16="http://schemas.microsoft.com/office/drawing/2014/main" id="{B7A159F3-9670-4863-B263-D428ABE32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201" y="3505200"/>
            <a:ext cx="673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10A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aseline="30000">
                <a:solidFill>
                  <a:srgbClr val="310A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310A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800">
              <a:solidFill>
                <a:srgbClr val="310A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3" grpId="0"/>
      <p:bldP spid="39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6037306" y="2194259"/>
            <a:ext cx="13589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r>
              <a:rPr lang="en-US" sz="2800" u="sng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en-US" sz="2800" u="sng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4335506" y="2514477"/>
            <a:ext cx="56388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4716506" y="3526845"/>
            <a:ext cx="7620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5382349" y="3517320"/>
            <a:ext cx="7620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5643606" y="3545895"/>
            <a:ext cx="7620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70676" name="Rectangle 20"/>
          <p:cNvSpPr>
            <a:spLocks noChangeArrowheads="1"/>
          </p:cNvSpPr>
          <p:nvPr/>
        </p:nvSpPr>
        <p:spPr bwMode="auto">
          <a:xfrm>
            <a:off x="6418306" y="3545895"/>
            <a:ext cx="7620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0677" name="Rectangle 21"/>
          <p:cNvSpPr>
            <a:spLocks noChangeArrowheads="1"/>
          </p:cNvSpPr>
          <p:nvPr/>
        </p:nvSpPr>
        <p:spPr bwMode="auto">
          <a:xfrm>
            <a:off x="6685006" y="3545895"/>
            <a:ext cx="7620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70678" name="Rectangle 22"/>
          <p:cNvSpPr>
            <a:spLocks noChangeArrowheads="1"/>
          </p:cNvSpPr>
          <p:nvPr/>
        </p:nvSpPr>
        <p:spPr bwMode="auto">
          <a:xfrm>
            <a:off x="7243806" y="3564945"/>
            <a:ext cx="7620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0689" name="Rectangle 33"/>
          <p:cNvSpPr>
            <a:spLocks noChangeArrowheads="1"/>
          </p:cNvSpPr>
          <p:nvPr/>
        </p:nvSpPr>
        <p:spPr bwMode="auto">
          <a:xfrm>
            <a:off x="6164941" y="3871975"/>
            <a:ext cx="2819400" cy="628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54 m </a:t>
            </a:r>
          </a:p>
        </p:txBody>
      </p:sp>
      <p:sp>
        <p:nvSpPr>
          <p:cNvPr id="70690" name="Line 34"/>
          <p:cNvSpPr>
            <a:spLocks noChangeShapeType="1"/>
          </p:cNvSpPr>
          <p:nvPr/>
        </p:nvSpPr>
        <p:spPr bwMode="auto">
          <a:xfrm>
            <a:off x="4286248" y="2416646"/>
            <a:ext cx="0" cy="25146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70695" name="Rectangle 39"/>
          <p:cNvSpPr>
            <a:spLocks noChangeArrowheads="1"/>
          </p:cNvSpPr>
          <p:nvPr/>
        </p:nvSpPr>
        <p:spPr bwMode="auto">
          <a:xfrm>
            <a:off x="4653006" y="2812471"/>
            <a:ext cx="7620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70696" name="Rectangle 40"/>
          <p:cNvSpPr>
            <a:spLocks noChangeArrowheads="1"/>
          </p:cNvSpPr>
          <p:nvPr/>
        </p:nvSpPr>
        <p:spPr bwMode="auto">
          <a:xfrm>
            <a:off x="5224506" y="2802946"/>
            <a:ext cx="7620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0697" name="Rectangle 41"/>
          <p:cNvSpPr>
            <a:spLocks noChangeArrowheads="1"/>
          </p:cNvSpPr>
          <p:nvPr/>
        </p:nvSpPr>
        <p:spPr bwMode="auto">
          <a:xfrm>
            <a:off x="5491206" y="2812471"/>
            <a:ext cx="7620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70698" name="Rectangle 42"/>
          <p:cNvSpPr>
            <a:spLocks noChangeArrowheads="1"/>
          </p:cNvSpPr>
          <p:nvPr/>
        </p:nvSpPr>
        <p:spPr bwMode="auto">
          <a:xfrm>
            <a:off x="6024606" y="2812471"/>
            <a:ext cx="7620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r>
              <a:rPr lang="en-US" sz="2800">
                <a:solidFill>
                  <a:srgbClr val="000099"/>
                </a:solidFill>
              </a:rPr>
              <a:t>=</a:t>
            </a:r>
          </a:p>
        </p:txBody>
      </p:sp>
      <p:sp>
        <p:nvSpPr>
          <p:cNvPr id="70699" name="Rectangle 43"/>
          <p:cNvSpPr>
            <a:spLocks noChangeArrowheads="1"/>
          </p:cNvSpPr>
          <p:nvPr/>
        </p:nvSpPr>
        <p:spPr bwMode="auto">
          <a:xfrm>
            <a:off x="6405606" y="2812471"/>
            <a:ext cx="11430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 (m )</a:t>
            </a:r>
          </a:p>
        </p:txBody>
      </p:sp>
      <p:sp>
        <p:nvSpPr>
          <p:cNvPr id="70700" name="Rectangle 44"/>
          <p:cNvSpPr>
            <a:spLocks noChangeArrowheads="1"/>
          </p:cNvSpPr>
          <p:nvPr/>
        </p:nvSpPr>
        <p:spPr bwMode="auto">
          <a:xfrm>
            <a:off x="7384386" y="2860096"/>
            <a:ext cx="381000" cy="342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r>
              <a:rPr lang="en-US" sz="1600" dirty="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70701" name="Rectangle 45"/>
          <p:cNvSpPr>
            <a:spLocks noChangeArrowheads="1"/>
          </p:cNvSpPr>
          <p:nvPr/>
        </p:nvSpPr>
        <p:spPr bwMode="auto">
          <a:xfrm>
            <a:off x="4272006" y="3209799"/>
            <a:ext cx="56388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0702" name="Rectangle 46"/>
          <p:cNvSpPr>
            <a:spLocks noChangeArrowheads="1"/>
          </p:cNvSpPr>
          <p:nvPr/>
        </p:nvSpPr>
        <p:spPr bwMode="auto">
          <a:xfrm>
            <a:off x="7650206" y="3526845"/>
            <a:ext cx="11430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(m )</a:t>
            </a:r>
          </a:p>
        </p:txBody>
      </p:sp>
      <p:sp>
        <p:nvSpPr>
          <p:cNvPr id="70703" name="Rectangle 47"/>
          <p:cNvSpPr>
            <a:spLocks noChangeArrowheads="1"/>
          </p:cNvSpPr>
          <p:nvPr/>
        </p:nvSpPr>
        <p:spPr bwMode="auto">
          <a:xfrm>
            <a:off x="8448996" y="3555420"/>
            <a:ext cx="381000" cy="342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r>
              <a:rPr lang="en-US" dirty="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70705" name="Rectangle 49"/>
          <p:cNvSpPr>
            <a:spLocks noChangeArrowheads="1"/>
          </p:cNvSpPr>
          <p:nvPr/>
        </p:nvSpPr>
        <p:spPr bwMode="auto">
          <a:xfrm>
            <a:off x="8068526" y="3918999"/>
            <a:ext cx="381000" cy="342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r>
              <a:rPr lang="en-US" dirty="0">
                <a:solidFill>
                  <a:srgbClr val="000099"/>
                </a:solidFill>
              </a:rPr>
              <a:t>2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565056" y="2404364"/>
          <a:ext cx="3071835" cy="1929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913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Right Brace 34"/>
          <p:cNvSpPr/>
          <p:nvPr/>
        </p:nvSpPr>
        <p:spPr>
          <a:xfrm>
            <a:off x="3708326" y="2475802"/>
            <a:ext cx="285752" cy="17859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51202" y="3047306"/>
            <a:ext cx="461665" cy="7143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m</a:t>
            </a:r>
          </a:p>
        </p:txBody>
      </p:sp>
      <p:sp>
        <p:nvSpPr>
          <p:cNvPr id="37" name="Left Brace 36"/>
          <p:cNvSpPr/>
          <p:nvPr/>
        </p:nvSpPr>
        <p:spPr>
          <a:xfrm rot="5400000">
            <a:off x="1863755" y="748473"/>
            <a:ext cx="474432" cy="3071834"/>
          </a:xfrm>
          <a:prstGeom prst="leftBrace">
            <a:avLst>
              <a:gd name="adj1" fmla="val 43707"/>
              <a:gd name="adj2" fmla="val 491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851255" y="175736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m</a:t>
            </a:r>
          </a:p>
        </p:txBody>
      </p:sp>
      <p:graphicFrame>
        <p:nvGraphicFramePr>
          <p:cNvPr id="3" name="Table 2"/>
          <p:cNvGraphicFramePr/>
          <p:nvPr/>
        </p:nvGraphicFramePr>
        <p:xfrm>
          <a:off x="560705" y="2431415"/>
          <a:ext cx="3076575" cy="1893570"/>
        </p:xfrm>
        <a:graphic>
          <a:graphicData uri="http://schemas.openxmlformats.org/drawingml/2006/table">
            <a:tbl>
              <a:tblPr firstRow="1" firstCol="1">
                <a:tableStyleId>{D03447BB-5D67-496B-8E87-E561075AD55C}</a:tableStyleId>
              </a:tblPr>
              <a:tblGrid>
                <a:gridCol w="615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357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565367" y="2425011"/>
            <a:ext cx="595602" cy="1899974"/>
          </a:xfrm>
          <a:prstGeom prst="rect">
            <a:avLst/>
          </a:prstGeom>
          <a:solidFill>
            <a:srgbClr val="FFFF00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r>
              <a:rPr 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</a:p>
          <a:p>
            <a:r>
              <a:rPr lang="en-US" sz="1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 ?</a:t>
            </a:r>
          </a:p>
        </p:txBody>
      </p:sp>
      <p:sp>
        <p:nvSpPr>
          <p:cNvPr id="31" name="Oval 7">
            <a:extLst>
              <a:ext uri="{FF2B5EF4-FFF2-40B4-BE49-F238E27FC236}">
                <a16:creationId xmlns:a16="http://schemas.microsoft.com/office/drawing/2014/main" id="{326DAF32-AF03-40FE-B616-164AC3F45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5" y="-91694"/>
            <a:ext cx="1714500" cy="609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Bài 3.</a:t>
            </a:r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6EC3BCD4-D743-46BA-834D-07C6BA614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4" y="-108074"/>
            <a:ext cx="160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Tóm tắt:</a:t>
            </a:r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D60DBA4E-B291-4795-AC3D-605CB0A3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201" y="450726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10ABE"/>
                </a:solidFill>
                <a:latin typeface="Times New Roman" panose="02020603050405020304" pitchFamily="18" charset="0"/>
              </a:rPr>
              <a:t>Chiều dài   :</a:t>
            </a:r>
          </a:p>
        </p:txBody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58BDD511-DF7A-46C1-BD47-618B14C97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001" y="539626"/>
            <a:ext cx="152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</a:endParaRPr>
          </a:p>
        </p:txBody>
      </p:sp>
      <p:sp>
        <p:nvSpPr>
          <p:cNvPr id="41" name="Rectangle 20">
            <a:extLst>
              <a:ext uri="{FF2B5EF4-FFF2-40B4-BE49-F238E27FC236}">
                <a16:creationId xmlns:a16="http://schemas.microsoft.com/office/drawing/2014/main" id="{A238FAE2-2032-4D61-B010-773DB55CD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264" y="463426"/>
            <a:ext cx="160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10ABE"/>
                </a:solidFill>
                <a:latin typeface="Times New Roman" panose="02020603050405020304" pitchFamily="18" charset="0"/>
              </a:rPr>
              <a:t> 18m  </a:t>
            </a:r>
          </a:p>
        </p:txBody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id="{76DC63DA-F361-4C69-A540-EA2AA083D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201" y="907926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10ABE"/>
                </a:solidFill>
                <a:latin typeface="Times New Roman" panose="02020603050405020304" pitchFamily="18" charset="0"/>
              </a:rPr>
              <a:t>Chiều rộng:</a:t>
            </a:r>
          </a:p>
        </p:txBody>
      </p:sp>
      <p:sp>
        <p:nvSpPr>
          <p:cNvPr id="43" name="Rectangle 29">
            <a:extLst>
              <a:ext uri="{FF2B5EF4-FFF2-40B4-BE49-F238E27FC236}">
                <a16:creationId xmlns:a16="http://schemas.microsoft.com/office/drawing/2014/main" id="{705E0AD4-DF87-4A81-AD83-1E072157D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001" y="996826"/>
            <a:ext cx="152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</a:endParaRPr>
          </a:p>
        </p:txBody>
      </p:sp>
      <p:sp>
        <p:nvSpPr>
          <p:cNvPr id="44" name="Rectangle 30">
            <a:extLst>
              <a:ext uri="{FF2B5EF4-FFF2-40B4-BE49-F238E27FC236}">
                <a16:creationId xmlns:a16="http://schemas.microsoft.com/office/drawing/2014/main" id="{20CF958D-F2CE-49D5-A367-0590CB5FD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201" y="907926"/>
            <a:ext cx="160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10ABE"/>
                </a:solidFill>
                <a:latin typeface="Times New Roman" panose="02020603050405020304" pitchFamily="18" charset="0"/>
              </a:rPr>
              <a:t> 15m  </a:t>
            </a:r>
          </a:p>
        </p:txBody>
      </p:sp>
      <p:sp>
        <p:nvSpPr>
          <p:cNvPr id="45" name="Rectangle 31">
            <a:extLst>
              <a:ext uri="{FF2B5EF4-FFF2-40B4-BE49-F238E27FC236}">
                <a16:creationId xmlns:a16="http://schemas.microsoft.com/office/drawing/2014/main" id="{8129458B-A22C-4256-B9F7-64FB7C960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901" y="1377826"/>
            <a:ext cx="3276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10ABE"/>
                </a:solidFill>
                <a:latin typeface="Times New Roman" panose="02020603050405020304" pitchFamily="18" charset="0"/>
              </a:rPr>
              <a:t>Diện tích mảnh đất:</a:t>
            </a:r>
          </a:p>
        </p:txBody>
      </p:sp>
      <p:sp>
        <p:nvSpPr>
          <p:cNvPr id="46" name="Rectangle 32">
            <a:extLst>
              <a:ext uri="{FF2B5EF4-FFF2-40B4-BE49-F238E27FC236}">
                <a16:creationId xmlns:a16="http://schemas.microsoft.com/office/drawing/2014/main" id="{A88B82E1-7266-4786-8F20-138B1EDD2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101" y="1377826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….? </a:t>
            </a:r>
          </a:p>
        </p:txBody>
      </p:sp>
      <p:sp>
        <p:nvSpPr>
          <p:cNvPr id="47" name="Rectangle 34">
            <a:extLst>
              <a:ext uri="{FF2B5EF4-FFF2-40B4-BE49-F238E27FC236}">
                <a16:creationId xmlns:a16="http://schemas.microsoft.com/office/drawing/2014/main" id="{87AB919B-993B-4ECD-B1BF-73B581BC3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501" y="1365126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10ABE"/>
                </a:solidFill>
                <a:latin typeface="Times New Roman" panose="02020603050405020304" pitchFamily="18" charset="0"/>
              </a:rPr>
              <a:t>100 % là</a:t>
            </a:r>
          </a:p>
        </p:txBody>
      </p:sp>
      <p:sp>
        <p:nvSpPr>
          <p:cNvPr id="48" name="Rectangle 37">
            <a:extLst>
              <a:ext uri="{FF2B5EF4-FFF2-40B4-BE49-F238E27FC236}">
                <a16:creationId xmlns:a16="http://schemas.microsoft.com/office/drawing/2014/main" id="{E3962F38-D1E5-4524-9FF7-E1AE03656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201" y="1822326"/>
            <a:ext cx="3276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10ABE"/>
                </a:solidFill>
                <a:latin typeface="Times New Roman" panose="02020603050405020304" pitchFamily="18" charset="0"/>
              </a:rPr>
              <a:t>Diện tích làm nhà   :</a:t>
            </a:r>
          </a:p>
        </p:txBody>
      </p:sp>
      <p:sp>
        <p:nvSpPr>
          <p:cNvPr id="49" name="Rectangle 38">
            <a:extLst>
              <a:ext uri="{FF2B5EF4-FFF2-40B4-BE49-F238E27FC236}">
                <a16:creationId xmlns:a16="http://schemas.microsoft.com/office/drawing/2014/main" id="{1ED5718E-37FC-4956-98ED-89EA2FCAA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264" y="1758826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10ABE"/>
                </a:solidFill>
                <a:latin typeface="Times New Roman" panose="02020603050405020304" pitchFamily="18" charset="0"/>
              </a:rPr>
              <a:t>  20 % là</a:t>
            </a:r>
          </a:p>
        </p:txBody>
      </p:sp>
      <p:sp>
        <p:nvSpPr>
          <p:cNvPr id="50" name="Rectangle 39">
            <a:extLst>
              <a:ext uri="{FF2B5EF4-FFF2-40B4-BE49-F238E27FC236}">
                <a16:creationId xmlns:a16="http://schemas.microsoft.com/office/drawing/2014/main" id="{2DD36B1B-EBE1-40F9-A709-5415BDA8E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401" y="1758826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….? </a:t>
            </a:r>
          </a:p>
        </p:txBody>
      </p:sp>
      <p:sp>
        <p:nvSpPr>
          <p:cNvPr id="51" name="Rectangle 47">
            <a:extLst>
              <a:ext uri="{FF2B5EF4-FFF2-40B4-BE49-F238E27FC236}">
                <a16:creationId xmlns:a16="http://schemas.microsoft.com/office/drawing/2014/main" id="{4147C142-AFC2-4959-9A11-A3FCB1F08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201" y="1750889"/>
            <a:ext cx="603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10A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aseline="30000">
                <a:solidFill>
                  <a:srgbClr val="310A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310A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400">
              <a:solidFill>
                <a:srgbClr val="310A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47">
            <a:extLst>
              <a:ext uri="{FF2B5EF4-FFF2-40B4-BE49-F238E27FC236}">
                <a16:creationId xmlns:a16="http://schemas.microsoft.com/office/drawing/2014/main" id="{D18F0CAD-7A73-4488-96D8-1B8354EEF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201" y="1358776"/>
            <a:ext cx="603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10A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aseline="30000">
                <a:solidFill>
                  <a:srgbClr val="310A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310A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400">
              <a:solidFill>
                <a:srgbClr val="310A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0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0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0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0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70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70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0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70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8" grpId="0"/>
      <p:bldP spid="70672" grpId="0"/>
      <p:bldP spid="70673" grpId="0"/>
      <p:bldP spid="70674" grpId="0"/>
      <p:bldP spid="70675" grpId="0"/>
      <p:bldP spid="70676" grpId="0"/>
      <p:bldP spid="70677" grpId="0"/>
      <p:bldP spid="70678" grpId="0"/>
      <p:bldP spid="70689" grpId="0"/>
      <p:bldP spid="70690" grpId="0" animBg="1"/>
      <p:bldP spid="70695" grpId="0"/>
      <p:bldP spid="70696" grpId="0"/>
      <p:bldP spid="70697" grpId="0"/>
      <p:bldP spid="70698" grpId="0"/>
      <p:bldP spid="70699" grpId="0"/>
      <p:bldP spid="70700" grpId="0"/>
      <p:bldP spid="70701" grpId="0"/>
      <p:bldP spid="70702" grpId="0"/>
      <p:bldP spid="70703" grpId="0"/>
      <p:bldP spid="707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421192" y="240047"/>
            <a:ext cx="990576" cy="542934"/>
          </a:xfrm>
          <a:prstGeom prst="ellipse">
            <a:avLst/>
          </a:prstGeom>
          <a:solidFill>
            <a:srgbClr val="A6AEF8"/>
          </a:solidFill>
          <a:ln w="9525">
            <a:solidFill>
              <a:srgbClr val="0066FF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35423" y="698723"/>
            <a:ext cx="8287385" cy="1428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vườn cây ăn quả có 1200 cây. Hãy tính nhẩm 5% , 10%, </a:t>
            </a:r>
          </a:p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20%, 25% số cây trong vườn.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153608" y="2568798"/>
            <a:ext cx="5314315" cy="55308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5% số cây trong vườn là:...........    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292080" y="2568797"/>
            <a:ext cx="1821815" cy="55308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60 cây   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117883" y="429915"/>
            <a:ext cx="990576" cy="542934"/>
          </a:xfrm>
          <a:prstGeom prst="ellipse">
            <a:avLst/>
          </a:prstGeom>
          <a:solidFill>
            <a:srgbClr val="A6AEF8"/>
          </a:solidFill>
          <a:ln w="9525">
            <a:solidFill>
              <a:srgbClr val="0066FF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0339" y="901789"/>
            <a:ext cx="8287385" cy="1428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just"/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vườn cây ăn quả có 1200 cây. Hãy tính nhẩm 5% , 10%, </a:t>
            </a:r>
          </a:p>
          <a:p>
            <a:pPr algn="just"/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20%, 25% số cây trong vườn.</a:t>
            </a:r>
          </a:p>
        </p:txBody>
      </p:sp>
      <p:sp>
        <p:nvSpPr>
          <p:cNvPr id="2" name="Oval 1"/>
          <p:cNvSpPr/>
          <p:nvPr/>
        </p:nvSpPr>
        <p:spPr>
          <a:xfrm>
            <a:off x="8140807" y="1853337"/>
            <a:ext cx="990600" cy="1219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/>
            <a:r>
              <a:rPr lang="en-US" altLang="x-none" sz="2000" b="1" strike="noStrike" noProof="1">
                <a:solidFill>
                  <a:srgbClr val="FF0000"/>
                </a:solidFill>
                <a:latin typeface="Arial" panose="020B0604020202020204" pitchFamily="34" charset="0"/>
              </a:rPr>
              <a:t>Hết giờ</a:t>
            </a:r>
          </a:p>
        </p:txBody>
      </p:sp>
      <p:sp>
        <p:nvSpPr>
          <p:cNvPr id="5" name="Oval 4"/>
          <p:cNvSpPr/>
          <p:nvPr/>
        </p:nvSpPr>
        <p:spPr>
          <a:xfrm>
            <a:off x="8140807" y="1853337"/>
            <a:ext cx="990600" cy="1219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/>
            <a:r>
              <a:rPr lang="en-US" altLang="x-none" sz="5400" b="1" strike="noStrike" noProof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8140807" y="1853337"/>
            <a:ext cx="990600" cy="1219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/>
            <a:r>
              <a:rPr lang="en-US" altLang="x-none" sz="5400" b="1" strike="noStrike" noProof="1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8140807" y="1853337"/>
            <a:ext cx="990600" cy="1219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/>
            <a:r>
              <a:rPr lang="en-US" altLang="x-none" sz="5400" b="1" strike="noStrike" noProof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140807" y="1853337"/>
            <a:ext cx="990600" cy="1219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/>
            <a:r>
              <a:rPr lang="en-US" altLang="x-none" sz="5400" b="1" strike="noStrike" noProof="1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8131424" y="1853337"/>
            <a:ext cx="990600" cy="1219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/>
            <a:r>
              <a:rPr lang="en-US" altLang="x-none" sz="5400" b="1" strike="noStrike" noProof="1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134852" y="2555622"/>
            <a:ext cx="5504815" cy="55308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10% số cây trong vườn là:...........    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390562" y="2559622"/>
            <a:ext cx="1821815" cy="55308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120 cây   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9" grpId="1" bldLvl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251520" y="483518"/>
            <a:ext cx="990576" cy="542934"/>
          </a:xfrm>
          <a:prstGeom prst="ellipse">
            <a:avLst/>
          </a:prstGeom>
          <a:solidFill>
            <a:srgbClr val="A6AEF8"/>
          </a:solidFill>
          <a:ln w="9525">
            <a:solidFill>
              <a:srgbClr val="0066FF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63256" y="964785"/>
            <a:ext cx="8287385" cy="1428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vườn cây ăn quả có 1200 cây. Hãy tính nhẩm 5% , 10%, </a:t>
            </a:r>
          </a:p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20%, 25% số cây trong vườn.</a:t>
            </a:r>
          </a:p>
        </p:txBody>
      </p:sp>
      <p:sp>
        <p:nvSpPr>
          <p:cNvPr id="2" name="Oval 1"/>
          <p:cNvSpPr/>
          <p:nvPr/>
        </p:nvSpPr>
        <p:spPr>
          <a:xfrm>
            <a:off x="8121985" y="2211710"/>
            <a:ext cx="990600" cy="1219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/>
            <a:r>
              <a:rPr lang="en-US" altLang="x-none" sz="2000" b="1" strike="noStrike" noProof="1">
                <a:solidFill>
                  <a:srgbClr val="FF0000"/>
                </a:solidFill>
                <a:latin typeface="Arial" panose="020B0604020202020204" pitchFamily="34" charset="0"/>
              </a:rPr>
              <a:t>Hết giờ</a:t>
            </a:r>
          </a:p>
        </p:txBody>
      </p:sp>
      <p:sp>
        <p:nvSpPr>
          <p:cNvPr id="5" name="Oval 4"/>
          <p:cNvSpPr/>
          <p:nvPr/>
        </p:nvSpPr>
        <p:spPr>
          <a:xfrm>
            <a:off x="8121985" y="2211710"/>
            <a:ext cx="990600" cy="1219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/>
            <a:r>
              <a:rPr lang="en-US" altLang="x-none" sz="5400" b="1" strike="noStrike" noProof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8121985" y="2211710"/>
            <a:ext cx="990600" cy="1219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/>
            <a:r>
              <a:rPr lang="en-US" altLang="x-none" sz="5400" b="1" strike="noStrike" noProof="1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8121985" y="2211710"/>
            <a:ext cx="990600" cy="1219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/>
            <a:r>
              <a:rPr lang="en-US" altLang="x-none" sz="5400" b="1" strike="noStrike" noProof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121985" y="2211710"/>
            <a:ext cx="990600" cy="1219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/>
            <a:r>
              <a:rPr lang="en-US" altLang="x-none" sz="5400" b="1" strike="noStrike" noProof="1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8121985" y="2211710"/>
            <a:ext cx="990600" cy="1219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/>
            <a:r>
              <a:rPr lang="en-US" altLang="x-none" sz="5400" b="1" strike="noStrike" noProof="1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116030" y="2699638"/>
            <a:ext cx="5504815" cy="55308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20% số cây trong vườn là:...........    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427045" y="2643758"/>
            <a:ext cx="1821815" cy="55308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240 cây   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9" grpId="1" bldLvl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440197" y="267494"/>
            <a:ext cx="990576" cy="542934"/>
          </a:xfrm>
          <a:prstGeom prst="ellipse">
            <a:avLst/>
          </a:prstGeom>
          <a:solidFill>
            <a:srgbClr val="A6AEF8"/>
          </a:solidFill>
          <a:ln w="9525">
            <a:solidFill>
              <a:srgbClr val="0066FF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649610"/>
            <a:ext cx="8287385" cy="1428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vườn cây ăn quả có 1200 cây. Hãy tính nhẩm 5% , 10%, </a:t>
            </a:r>
          </a:p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20%, 25% số cây trong vườn.</a:t>
            </a:r>
          </a:p>
        </p:txBody>
      </p:sp>
      <p:sp>
        <p:nvSpPr>
          <p:cNvPr id="2" name="Oval 1"/>
          <p:cNvSpPr/>
          <p:nvPr/>
        </p:nvSpPr>
        <p:spPr>
          <a:xfrm>
            <a:off x="7524328" y="1923678"/>
            <a:ext cx="990600" cy="1219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/>
            <a:r>
              <a:rPr lang="en-US" altLang="x-none" sz="2000" b="1" strike="noStrike" noProof="1">
                <a:solidFill>
                  <a:srgbClr val="FF0000"/>
                </a:solidFill>
                <a:latin typeface="Arial" panose="020B0604020202020204" pitchFamily="34" charset="0"/>
              </a:rPr>
              <a:t>Hết giờ</a:t>
            </a:r>
          </a:p>
        </p:txBody>
      </p:sp>
      <p:sp>
        <p:nvSpPr>
          <p:cNvPr id="5" name="Oval 4"/>
          <p:cNvSpPr/>
          <p:nvPr/>
        </p:nvSpPr>
        <p:spPr>
          <a:xfrm>
            <a:off x="7524328" y="1923678"/>
            <a:ext cx="990600" cy="1219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/>
            <a:r>
              <a:rPr lang="en-US" altLang="x-none" sz="5400" b="1" strike="noStrike" noProof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7524328" y="1923678"/>
            <a:ext cx="990600" cy="1219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/>
            <a:r>
              <a:rPr lang="en-US" altLang="x-none" sz="5400" b="1" strike="noStrike" noProof="1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7524328" y="1923678"/>
            <a:ext cx="990600" cy="1219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/>
            <a:r>
              <a:rPr lang="en-US" altLang="x-none" sz="5400" b="1" strike="noStrike" noProof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7524328" y="1923678"/>
            <a:ext cx="990600" cy="1219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/>
            <a:r>
              <a:rPr lang="en-US" altLang="x-none" sz="5400" b="1" strike="noStrike" noProof="1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7524328" y="1923678"/>
            <a:ext cx="990600" cy="1219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/>
            <a:r>
              <a:rPr lang="en-US" altLang="x-none" sz="5400" b="1" strike="noStrike" noProof="1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175645" y="2267590"/>
            <a:ext cx="5504815" cy="55308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25% số cây trong vườn là:...........    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508104" y="2295207"/>
            <a:ext cx="1821815" cy="55308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300 cây   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9" grpId="1" bldLvl="0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inh">
            <a:extLst>
              <a:ext uri="{FF2B5EF4-FFF2-40B4-BE49-F238E27FC236}">
                <a16:creationId xmlns:a16="http://schemas.microsoft.com/office/drawing/2014/main" id="{B5504E25-BE2F-4700-B85E-8D8EC87AF1BB}"/>
              </a:ext>
            </a:extLst>
          </p:cNvPr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137" y="1207294"/>
            <a:ext cx="6843713" cy="2964656"/>
          </a:xfrm>
          <a:noFill/>
        </p:spPr>
      </p:pic>
      <p:sp>
        <p:nvSpPr>
          <p:cNvPr id="21507" name="WordArt 5">
            <a:extLst>
              <a:ext uri="{FF2B5EF4-FFF2-40B4-BE49-F238E27FC236}">
                <a16:creationId xmlns:a16="http://schemas.microsoft.com/office/drawing/2014/main" id="{8C32BFD4-7F55-4F1E-8612-794513EC86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0" y="750094"/>
            <a:ext cx="21145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3999">
                      <a:srgbClr val="83A7C3"/>
                    </a:gs>
                    <a:gs pos="6500">
                      <a:srgbClr val="768FB9"/>
                    </a:gs>
                    <a:gs pos="10501">
                      <a:srgbClr val="83A7C3"/>
                    </a:gs>
                    <a:gs pos="25999">
                      <a:srgbClr val="FFFFFF"/>
                    </a:gs>
                    <a:gs pos="28000">
                      <a:srgbClr val="9C6563"/>
                    </a:gs>
                    <a:gs pos="28999">
                      <a:srgbClr val="80302D"/>
                    </a:gs>
                    <a:gs pos="35501">
                      <a:srgbClr val="C0524E"/>
                    </a:gs>
                    <a:gs pos="47000">
                      <a:srgbClr val="EBDAD4"/>
                    </a:gs>
                    <a:gs pos="50000">
                      <a:srgbClr val="55261C"/>
                    </a:gs>
                    <a:gs pos="53000">
                      <a:srgbClr val="EBDAD4"/>
                    </a:gs>
                    <a:gs pos="64500">
                      <a:srgbClr val="C0524E"/>
                    </a:gs>
                    <a:gs pos="71001">
                      <a:srgbClr val="80302D"/>
                    </a:gs>
                    <a:gs pos="72000">
                      <a:srgbClr val="9C6563"/>
                    </a:gs>
                    <a:gs pos="74001">
                      <a:srgbClr val="FFFFFF"/>
                    </a:gs>
                    <a:gs pos="89500">
                      <a:srgbClr val="83A7C3"/>
                    </a:gs>
                    <a:gs pos="93500">
                      <a:srgbClr val="768FB9"/>
                    </a:gs>
                    <a:gs pos="96001">
                      <a:srgbClr val="83A7C3"/>
                    </a:gs>
                    <a:gs pos="100000">
                      <a:srgbClr val="DCEBF5"/>
                    </a:gs>
                  </a:gsLst>
                  <a:lin ang="18900000" scaled="1"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1508" name="Rectangle 36">
            <a:extLst>
              <a:ext uri="{FF2B5EF4-FFF2-40B4-BE49-F238E27FC236}">
                <a16:creationId xmlns:a16="http://schemas.microsoft.com/office/drawing/2014/main" id="{6D786A77-3566-4ED5-908D-FDE23BE39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0"/>
            <a:ext cx="6858000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76" tIns="34289" rIns="68576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35479F-13A9-43EE-9429-279D84C7F790}"/>
              </a:ext>
            </a:extLst>
          </p:cNvPr>
          <p:cNvSpPr txBox="1"/>
          <p:nvPr/>
        </p:nvSpPr>
        <p:spPr>
          <a:xfrm>
            <a:off x="2637234" y="2112551"/>
            <a:ext cx="415528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defTabSz="685800">
              <a:buFontTx/>
              <a:buChar char="-"/>
              <a:defRPr/>
            </a:pPr>
            <a:r>
              <a:rPr lang="en-US" kern="0">
                <a:solidFill>
                  <a:srgbClr val="FE98B0">
                    <a:lumMod val="75000"/>
                  </a:srgbClr>
                </a:solidFill>
                <a:latin typeface="Arial"/>
                <a:cs typeface="Arial" panose="020B0604020202020204" pitchFamily="34" charset="0"/>
              </a:rPr>
              <a:t>Hoàn thành VBTT: Luyện tập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3"/>
          <p:cNvSpPr>
            <a:spLocks noChangeArrowheads="1" noChangeShapeType="1" noTextEdit="1"/>
          </p:cNvSpPr>
          <p:nvPr/>
        </p:nvSpPr>
        <p:spPr bwMode="auto">
          <a:xfrm>
            <a:off x="755576" y="1203598"/>
            <a:ext cx="7848872" cy="273630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FFCC00"/>
              </a:extrusionClr>
              <a:contourClr>
                <a:srgbClr val="FFCC00"/>
              </a:contourClr>
            </a:sp3d>
          </a:bodyPr>
          <a:lstStyle/>
          <a:p>
            <a:pPr algn="ctr"/>
            <a:r>
              <a:rPr lang="pt-BR" sz="2700" b="1" kern="10">
                <a:ln w="9525">
                  <a:round/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thúc!</a:t>
            </a:r>
            <a:endParaRPr lang="en-US" sz="2700" b="1" kern="10" dirty="0">
              <a:ln w="9525">
                <a:round/>
              </a:ln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668270" y="1436697"/>
            <a:ext cx="3599815" cy="629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69310" y="2148532"/>
            <a:ext cx="2898775" cy="6299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100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51860" y="2833062"/>
            <a:ext cx="1428750" cy="6299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10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451860" y="3526006"/>
            <a:ext cx="1428750" cy="6299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= 1</a:t>
            </a: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3458210" y="2891482"/>
            <a:ext cx="483870" cy="51943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</a:ln>
        </p:spPr>
        <p:txBody>
          <a:bodyPr/>
          <a:lstStyle/>
          <a:p>
            <a:pPr algn="ctr" eaLnBrk="1" hangingPunct="1"/>
            <a:endParaRPr lang="en-US" altLang="en-US" sz="1350">
              <a:latin typeface="Arial" panose="020B0604020202020204" pitchFamily="34" charset="0"/>
            </a:endParaRPr>
          </a:p>
        </p:txBody>
      </p:sp>
      <p:pic>
        <p:nvPicPr>
          <p:cNvPr id="31768" name="Picture 24" descr="0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942" y="1609417"/>
            <a:ext cx="1314450" cy="127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4348A022-87E1-4A47-8772-0DB66968F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" y="979497"/>
            <a:ext cx="175021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9" rIns="68576" bIns="34289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0700" indent="-200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00100" indent="-16065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20775" indent="-16065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40180" indent="-16065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97380" indent="-160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54580" indent="-160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11780" indent="-160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68980" indent="-160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89F3893-45D7-463D-86E0-4D4919B3E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675"/>
            <a:ext cx="91090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310A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tư, ngày  22 tháng  12  năm  2021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rgbClr val="310A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3259B2C-9B52-4E9C-BA53-3C0DCA4CE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515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10ABE"/>
                </a:solidFill>
                <a:latin typeface="Times New Roman" panose="02020603050405020304" pitchFamily="18" charset="0"/>
              </a:rPr>
              <a:t>Toán  </a:t>
            </a:r>
            <a:r>
              <a:rPr lang="en-US" altLang="en-US" sz="2800" b="1">
                <a:solidFill>
                  <a:srgbClr val="310ABE"/>
                </a:solidFill>
                <a:latin typeface="Times New Roman" panose="02020603050405020304" pitchFamily="18" charset="0"/>
              </a:rPr>
              <a:t>   </a:t>
            </a:r>
            <a:endParaRPr lang="en-US" altLang="en-US" sz="2800" b="1" u="sng">
              <a:solidFill>
                <a:srgbClr val="310ABE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8" name="Picture 24" descr="010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02539"/>
            <a:ext cx="13716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97150" y="1574904"/>
            <a:ext cx="2171700" cy="629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/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027680" y="2338174"/>
            <a:ext cx="3524250" cy="6299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250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027680" y="2968094"/>
            <a:ext cx="3646805" cy="6299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25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027680" y="3598014"/>
            <a:ext cx="4163695" cy="6299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= 2,5</a:t>
            </a: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3027680" y="3653259"/>
            <a:ext cx="483870" cy="51943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</a:ln>
        </p:spPr>
        <p:txBody>
          <a:bodyPr/>
          <a:lstStyle/>
          <a:p>
            <a:pPr algn="ctr" eaLnBrk="1" hangingPunct="1"/>
            <a:endParaRPr lang="en-US" altLang="en-US" sz="135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8" name="Picture 24" descr="010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92480" y="1352064"/>
            <a:ext cx="13716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497455" y="987574"/>
            <a:ext cx="3449320" cy="629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300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289618" y="1824028"/>
            <a:ext cx="1428750" cy="6299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3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289618" y="2668419"/>
            <a:ext cx="1428750" cy="6299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30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289935" y="3433594"/>
            <a:ext cx="3020060" cy="6299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= 300</a:t>
            </a: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3314700" y="2685564"/>
            <a:ext cx="483870" cy="51943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</a:ln>
        </p:spPr>
        <p:txBody>
          <a:bodyPr/>
          <a:lstStyle/>
          <a:p>
            <a:pPr algn="ctr" eaLnBrk="1" hangingPunct="1"/>
            <a:endParaRPr lang="en-US" altLang="en-US" sz="135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88857049-E7F3-4797-AE28-DFCCCC2EB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339502"/>
            <a:ext cx="91440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ea typeface="Arial Unicode MS"/>
                <a:cs typeface="Arial" panose="020B0604020202020204" pitchFamily="34" charset="0"/>
              </a:rPr>
              <a:t>Thứ tư, ngày 22 tháng 12 n</a:t>
            </a:r>
            <a:r>
              <a:rPr lang="vi-VN" altLang="en-US" sz="2400">
                <a:latin typeface="Times New Roman" panose="02020603050405020304" pitchFamily="18" charset="0"/>
                <a:ea typeface="Arial Unicode MS"/>
                <a:cs typeface="Arial" panose="020B0604020202020204" pitchFamily="34" charset="0"/>
              </a:rPr>
              <a:t>ă</a:t>
            </a:r>
            <a:r>
              <a:rPr lang="en-US" altLang="en-US" sz="2400">
                <a:latin typeface="Times New Roman" panose="02020603050405020304" pitchFamily="18" charset="0"/>
                <a:ea typeface="Arial Unicode MS"/>
                <a:cs typeface="Arial" panose="020B0604020202020204" pitchFamily="34" charset="0"/>
              </a:rPr>
              <a:t>m  2021</a:t>
            </a:r>
          </a:p>
        </p:txBody>
      </p:sp>
      <p:sp>
        <p:nvSpPr>
          <p:cNvPr id="3" name="TextBox 37">
            <a:extLst>
              <a:ext uri="{FF2B5EF4-FFF2-40B4-BE49-F238E27FC236}">
                <a16:creationId xmlns:a16="http://schemas.microsoft.com/office/drawing/2014/main" id="{2A1B0567-666B-494E-9DA9-9CAB6E489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47477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ea typeface="Arial Unicode MS"/>
                <a:cs typeface="Arial" panose="020B0604020202020204" pitchFamily="34" charset="0"/>
              </a:rPr>
              <a:t>Toán</a:t>
            </a:r>
            <a:endParaRPr lang="en-US" altLang="en-US" sz="2400"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4" name="MH_Other_1">
            <a:extLst>
              <a:ext uri="{FF2B5EF4-FFF2-40B4-BE49-F238E27FC236}">
                <a16:creationId xmlns:a16="http://schemas.microsoft.com/office/drawing/2014/main" id="{67723566-7F59-4D5A-B25C-DF7613A481B3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185416" y="2715990"/>
            <a:ext cx="509588" cy="512762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ACD94C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1" kern="0" dirty="0">
                <a:solidFill>
                  <a:srgbClr val="44546A"/>
                </a:solidFill>
                <a:latin typeface="Arial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6E0E60D-FE79-447B-B139-37D3709E8903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185416" y="3519265"/>
            <a:ext cx="509588" cy="512762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4C6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1" kern="0" dirty="0">
                <a:solidFill>
                  <a:srgbClr val="FF4C60"/>
                </a:solidFill>
                <a:latin typeface="Arial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6" name="MH_Text_1">
            <a:extLst>
              <a:ext uri="{FF2B5EF4-FFF2-40B4-BE49-F238E27FC236}">
                <a16:creationId xmlns:a16="http://schemas.microsoft.com/office/drawing/2014/main" id="{77C92271-5F35-44E4-B5F6-FF415037A01B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66454" y="2788498"/>
            <a:ext cx="6457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Times New Roman" panose="02020603050405020304" pitchFamily="18" charset="0"/>
                <a:ea typeface="Arial Unicode MS"/>
                <a:cs typeface="Arial" panose="020B0604020202020204" pitchFamily="34" charset="0"/>
              </a:rPr>
              <a:t>Củng cố kỹ năng tính 1 số % của 1 số.</a:t>
            </a:r>
            <a:endParaRPr lang="en-US" altLang="en-US" sz="2400">
              <a:latin typeface="Times New Roman" panose="02020603050405020304" pitchFamily="18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7" name="MH_Text_1">
            <a:extLst>
              <a:ext uri="{FF2B5EF4-FFF2-40B4-BE49-F238E27FC236}">
                <a16:creationId xmlns:a16="http://schemas.microsoft.com/office/drawing/2014/main" id="{6C72732F-C0F8-4594-A418-97391542F97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68042" y="3577983"/>
            <a:ext cx="6456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tabLst>
                <a:tab pos="6515100" algn="l"/>
              </a:tabLst>
            </a:pPr>
            <a:r>
              <a:rPr lang="nb-NO" sz="2400" spc="-2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 kỹ năng giải toán liên quan đến tỉ số phần trăm.</a:t>
            </a:r>
            <a:endParaRPr lang="en-US" sz="240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27B131-219C-4398-B0FD-876045413904}"/>
              </a:ext>
            </a:extLst>
          </p:cNvPr>
          <p:cNvSpPr/>
          <p:nvPr/>
        </p:nvSpPr>
        <p:spPr>
          <a:xfrm>
            <a:off x="1075526" y="1968745"/>
            <a:ext cx="319189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ln w="12700">
                  <a:solidFill>
                    <a:srgbClr val="FFDD43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DD43"/>
                  </a:fgClr>
                  <a:bgClr>
                    <a:srgbClr val="FFDD43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DD43">
                      <a:lumMod val="50000"/>
                    </a:srgbClr>
                  </a:innerShdw>
                </a:effectLst>
                <a:latin typeface="Arial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MỤC TIÊU TIẾT HỌC</a:t>
            </a:r>
            <a:endParaRPr lang="en-US" sz="2400" b="1">
              <a:ln w="12700">
                <a:solidFill>
                  <a:srgbClr val="FFDD43">
                    <a:lumMod val="50000"/>
                  </a:srgbClr>
                </a:solidFill>
                <a:prstDash val="solid"/>
              </a:ln>
              <a:pattFill prst="narHorz">
                <a:fgClr>
                  <a:srgbClr val="FFDD43"/>
                </a:fgClr>
                <a:bgClr>
                  <a:srgbClr val="FFDD43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FFDD43">
                    <a:lumMod val="50000"/>
                  </a:srgbClr>
                </a:inn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B948C4-876D-471A-9AA3-103D59D6B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1" y="1117705"/>
            <a:ext cx="54336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(trang 77)</a:t>
            </a:r>
          </a:p>
        </p:txBody>
      </p:sp>
    </p:spTree>
    <p:extLst>
      <p:ext uri="{BB962C8B-B14F-4D97-AF65-F5344CB8AC3E}">
        <p14:creationId xmlns:p14="http://schemas.microsoft.com/office/powerpoint/2010/main" val="307871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/>
          <p:cNvSpPr/>
          <p:nvPr/>
        </p:nvSpPr>
        <p:spPr>
          <a:xfrm>
            <a:off x="2517140" y="2188840"/>
            <a:ext cx="4863172" cy="283118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Tìm 15% của 320 kg</a:t>
            </a:r>
          </a:p>
          <a:p>
            <a:endParaRPr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Tìm 24% của 235 m</a:t>
            </a:r>
            <a:r>
              <a:rPr lang="en-US" sz="3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Tìm 0,4% của 350 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584109" y="1607002"/>
            <a:ext cx="1294251" cy="1180772"/>
          </a:xfrm>
          <a:prstGeom prst="ellipse">
            <a:avLst/>
          </a:prstGeom>
          <a:solidFill>
            <a:srgbClr val="A6AEF8"/>
          </a:solidFill>
          <a:ln w="9525">
            <a:solidFill>
              <a:srgbClr val="0066FF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4AB7E5-AA27-460E-891D-185994F3A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675"/>
            <a:ext cx="91090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tư, ngày  22 tháng  12  năm  2021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rgbClr val="310A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FFBAE8-F0E9-4EEB-9B5D-C3F6A06C7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515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Toán  </a:t>
            </a:r>
            <a:r>
              <a:rPr lang="en-US" altLang="en-US" sz="2800">
                <a:latin typeface="Times New Roman" panose="02020603050405020304" pitchFamily="18" charset="0"/>
              </a:rPr>
              <a:t>   </a:t>
            </a:r>
            <a:endParaRPr lang="en-US" altLang="en-US" sz="2800" u="sng"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09F260-0F6A-4AC6-8E28-7917EA7BD192}"/>
              </a:ext>
            </a:extLst>
          </p:cNvPr>
          <p:cNvSpPr/>
          <p:nvPr/>
        </p:nvSpPr>
        <p:spPr>
          <a:xfrm>
            <a:off x="0" y="1106269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LUYỆN TẬP (trang 77)</a:t>
            </a:r>
            <a:endParaRPr lang="en-US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5128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1">
            <a:extLst>
              <a:ext uri="{FF2B5EF4-FFF2-40B4-BE49-F238E27FC236}">
                <a16:creationId xmlns:a16="http://schemas.microsoft.com/office/drawing/2014/main" id="{613BC077-B0AF-410C-A8D0-683C6E709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27534"/>
            <a:ext cx="2057400" cy="457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Bài 1.</a:t>
            </a:r>
          </a:p>
        </p:txBody>
      </p:sp>
      <p:sp>
        <p:nvSpPr>
          <p:cNvPr id="36" name="Rectangle 49">
            <a:extLst>
              <a:ext uri="{FF2B5EF4-FFF2-40B4-BE49-F238E27FC236}">
                <a16:creationId xmlns:a16="http://schemas.microsoft.com/office/drawing/2014/main" id="{CBA514DD-5DA5-4958-B03A-56768062F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1702272"/>
            <a:ext cx="3619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320 : 100 x 15 = 48 (kg)</a:t>
            </a:r>
          </a:p>
        </p:txBody>
      </p:sp>
      <p:sp>
        <p:nvSpPr>
          <p:cNvPr id="37" name="Rectangle 57">
            <a:extLst>
              <a:ext uri="{FF2B5EF4-FFF2-40B4-BE49-F238E27FC236}">
                <a16:creationId xmlns:a16="http://schemas.microsoft.com/office/drawing/2014/main" id="{655F1355-938B-4CAB-A3E4-8683011AE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235672"/>
            <a:ext cx="35956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320 x 15 : 100 = 48 (kg)</a:t>
            </a:r>
          </a:p>
        </p:txBody>
      </p:sp>
      <p:sp>
        <p:nvSpPr>
          <p:cNvPr id="38" name="Rectangle 64">
            <a:extLst>
              <a:ext uri="{FF2B5EF4-FFF2-40B4-BE49-F238E27FC236}">
                <a16:creationId xmlns:a16="http://schemas.microsoft.com/office/drawing/2014/main" id="{1F2A4FE7-749A-48F7-8443-1C8CE09D9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" y="2227734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10ABE"/>
                </a:solidFill>
                <a:latin typeface="Times New Roman" panose="02020603050405020304" pitchFamily="18" charset="0"/>
              </a:rPr>
              <a:t>hoặc</a:t>
            </a:r>
          </a:p>
        </p:txBody>
      </p:sp>
      <p:sp>
        <p:nvSpPr>
          <p:cNvPr id="39" name="Rectangle 42">
            <a:extLst>
              <a:ext uri="{FF2B5EF4-FFF2-40B4-BE49-F238E27FC236}">
                <a16:creationId xmlns:a16="http://schemas.microsoft.com/office/drawing/2014/main" id="{1B2E4AA3-4F49-4975-B4A4-FFC973477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170459"/>
            <a:ext cx="3646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10ABE"/>
                </a:solidFill>
                <a:latin typeface="Times New Roman" panose="02020603050405020304" pitchFamily="18" charset="0"/>
              </a:rPr>
              <a:t>a) Tìm 15 % của 320 kg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248C8C3-72E5-4413-A964-5F4363553E11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1084734"/>
            <a:ext cx="3987800" cy="685800"/>
            <a:chOff x="4711700" y="2590800"/>
            <a:chExt cx="3987800" cy="685800"/>
          </a:xfrm>
        </p:grpSpPr>
        <p:sp>
          <p:nvSpPr>
            <p:cNvPr id="41" name="Rectangle 47">
              <a:extLst>
                <a:ext uri="{FF2B5EF4-FFF2-40B4-BE49-F238E27FC236}">
                  <a16:creationId xmlns:a16="http://schemas.microsoft.com/office/drawing/2014/main" id="{25890E87-10B0-4801-A15C-7D739911E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700" y="2590800"/>
              <a:ext cx="3987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310ABE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310ABE"/>
                  </a:solidFill>
                  <a:latin typeface="Times New Roman" panose="02020603050405020304" pitchFamily="18" charset="0"/>
                </a:rPr>
                <a:t>b) Tìm 24 % của 235</a:t>
              </a:r>
              <a:r>
                <a:rPr lang="en-US" altLang="en-US" sz="1800">
                  <a:solidFill>
                    <a:srgbClr val="310ABE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2800">
                <a:solidFill>
                  <a:srgbClr val="310ABE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310AB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Rectangle 47">
              <a:extLst>
                <a:ext uri="{FF2B5EF4-FFF2-40B4-BE49-F238E27FC236}">
                  <a16:creationId xmlns:a16="http://schemas.microsoft.com/office/drawing/2014/main" id="{072ED0CD-7E17-447E-8C5C-386523E86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0" y="2676525"/>
              <a:ext cx="10033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310AB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(m</a:t>
              </a:r>
              <a:r>
                <a:rPr lang="en-US" altLang="en-US" sz="2800" baseline="30000">
                  <a:solidFill>
                    <a:srgbClr val="310AB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800">
                  <a:solidFill>
                    <a:srgbClr val="310AB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lang="vi-VN" altLang="en-US" sz="2800">
                <a:solidFill>
                  <a:srgbClr val="310AB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Box 2">
            <a:extLst>
              <a:ext uri="{FF2B5EF4-FFF2-40B4-BE49-F238E27FC236}">
                <a16:creationId xmlns:a16="http://schemas.microsoft.com/office/drawing/2014/main" id="{9DF34D2B-A0AF-4A7E-B947-3032C43F8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338" y="1867372"/>
            <a:ext cx="3451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 : 100 x 24 = 56,4 (m</a:t>
            </a:r>
            <a:r>
              <a:rPr lang="en-US" altLang="en-US" sz="24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4" name="TextBox 3">
            <a:extLst>
              <a:ext uri="{FF2B5EF4-FFF2-40B4-BE49-F238E27FC236}">
                <a16:creationId xmlns:a16="http://schemas.microsoft.com/office/drawing/2014/main" id="{E8E70101-534D-4887-9812-BA70F7E08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292822"/>
            <a:ext cx="42178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10ABE"/>
                </a:solidFill>
                <a:latin typeface="Times New Roman" panose="02020603050405020304" pitchFamily="18" charset="0"/>
              </a:rPr>
              <a:t>hoặc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 x 24 : 100 = 56,4 (m</a:t>
            </a:r>
            <a:r>
              <a:rPr lang="en-US" altLang="en-US" sz="24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7">
            <a:extLst>
              <a:ext uri="{FF2B5EF4-FFF2-40B4-BE49-F238E27FC236}">
                <a16:creationId xmlns:a16="http://schemas.microsoft.com/office/drawing/2014/main" id="{BD7E46AD-5A3E-43E7-A271-F43A20ABB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1300" y="113785"/>
            <a:ext cx="1917700" cy="457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Bài 2.</a:t>
            </a:r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id="{A519B5D3-7683-4E1D-BF2F-820AFD285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50658"/>
            <a:ext cx="962771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10A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bán 120 kg gạo, trong đó có 35% là gạo nếp.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10A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người đó bán được bao nhiêu ki-lô-gam gạo nếp?  </a:t>
            </a:r>
          </a:p>
        </p:txBody>
      </p:sp>
      <p:sp>
        <p:nvSpPr>
          <p:cNvPr id="41" name="Line 12">
            <a:extLst>
              <a:ext uri="{FF2B5EF4-FFF2-40B4-BE49-F238E27FC236}">
                <a16:creationId xmlns:a16="http://schemas.microsoft.com/office/drawing/2014/main" id="{3CC8F6F0-C840-4B43-98FA-48C56356AC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0950" y="1059582"/>
            <a:ext cx="2095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13">
            <a:extLst>
              <a:ext uri="{FF2B5EF4-FFF2-40B4-BE49-F238E27FC236}">
                <a16:creationId xmlns:a16="http://schemas.microsoft.com/office/drawing/2014/main" id="{768B009B-E495-48D7-8E7B-46F8F664DB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4392" y="1059582"/>
            <a:ext cx="2286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4">
            <a:extLst>
              <a:ext uri="{FF2B5EF4-FFF2-40B4-BE49-F238E27FC236}">
                <a16:creationId xmlns:a16="http://schemas.microsoft.com/office/drawing/2014/main" id="{5C5D26FF-8725-46CC-8B25-98859ECD51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719" y="1491630"/>
            <a:ext cx="624405" cy="300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5">
            <a:extLst>
              <a:ext uri="{FF2B5EF4-FFF2-40B4-BE49-F238E27FC236}">
                <a16:creationId xmlns:a16="http://schemas.microsoft.com/office/drawing/2014/main" id="{B1E48FDF-9530-41A2-A5B9-82F50BFC7A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1752" y="1491630"/>
            <a:ext cx="403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5" name="Picture 19" descr="IMG_1790">
            <a:extLst>
              <a:ext uri="{FF2B5EF4-FFF2-40B4-BE49-F238E27FC236}">
                <a16:creationId xmlns:a16="http://schemas.microsoft.com/office/drawing/2014/main" id="{0BB2EF2A-45C0-4CC9-9416-C9D0BF346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0258"/>
            <a:ext cx="33528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11">
            <a:extLst>
              <a:ext uri="{FF2B5EF4-FFF2-40B4-BE49-F238E27FC236}">
                <a16:creationId xmlns:a16="http://schemas.microsoft.com/office/drawing/2014/main" id="{3CFA36DB-E0FC-4006-A7B9-E06821BC8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2" y="2208057"/>
            <a:ext cx="160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B565B316-FC37-4FC9-AFE7-8C9514A72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2" y="2817657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10A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>
                <a:solidFill>
                  <a:srgbClr val="310ABE"/>
                </a:solidFill>
                <a:latin typeface="Times New Roman" panose="02020603050405020304" pitchFamily="18" charset="0"/>
              </a:rPr>
              <a:t>     :</a:t>
            </a:r>
          </a:p>
        </p:txBody>
      </p:sp>
      <p:sp>
        <p:nvSpPr>
          <p:cNvPr id="49" name="Rectangle 18">
            <a:extLst>
              <a:ext uri="{FF2B5EF4-FFF2-40B4-BE49-F238E27FC236}">
                <a16:creationId xmlns:a16="http://schemas.microsoft.com/office/drawing/2014/main" id="{921837BE-91FF-4E25-8A7A-81530A3CE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2" y="3503457"/>
            <a:ext cx="160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10A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 nếp</a:t>
            </a:r>
            <a:r>
              <a:rPr lang="en-US" altLang="en-US" sz="2800">
                <a:solidFill>
                  <a:srgbClr val="310ABE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0" name="Rectangle 19">
            <a:extLst>
              <a:ext uri="{FF2B5EF4-FFF2-40B4-BE49-F238E27FC236}">
                <a16:creationId xmlns:a16="http://schemas.microsoft.com/office/drawing/2014/main" id="{412BCFB4-06A8-4331-AA16-27ABFA3A8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810" y="3482397"/>
            <a:ext cx="261060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10A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35 % số gạo đã bán </a:t>
            </a:r>
          </a:p>
        </p:txBody>
      </p:sp>
      <p:sp>
        <p:nvSpPr>
          <p:cNvPr id="51" name="Rectangle 20">
            <a:extLst>
              <a:ext uri="{FF2B5EF4-FFF2-40B4-BE49-F238E27FC236}">
                <a16:creationId xmlns:a16="http://schemas.microsoft.com/office/drawing/2014/main" id="{F28D8A90-2865-45D3-A8FC-B98A9D501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2" y="2817657"/>
            <a:ext cx="160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10AB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310A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kg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A4F5B8-13DB-45B3-89FB-6E79A57BEF7E}"/>
              </a:ext>
            </a:extLst>
          </p:cNvPr>
          <p:cNvSpPr txBox="1"/>
          <p:nvPr/>
        </p:nvSpPr>
        <p:spPr>
          <a:xfrm>
            <a:off x="4227258" y="4189257"/>
            <a:ext cx="3174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310A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 nếp    :     ?    kg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0" grpId="0"/>
      <p:bldP spid="5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49F5264A-33FE-434B-A324-2312ACD39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00" y="2734022"/>
            <a:ext cx="1358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4315A5D0-9913-4EC1-B9AB-53B588912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600" y="3191222"/>
            <a:ext cx="5638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ki-lô-gam gạo nếp bán được là: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A065A413-55D9-4A9A-963C-D1403581D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00" y="3648422"/>
            <a:ext cx="396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Times New Roman" panose="02020603050405020304" pitchFamily="18" charset="0"/>
              </a:rPr>
              <a:t>120 : 100 x 35 = 42 (kg)</a:t>
            </a:r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id="{3D5FCA96-FDF5-48E8-A0A4-B40ED9AAC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00" y="4181822"/>
            <a:ext cx="281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Times New Roman" panose="02020603050405020304" pitchFamily="18" charset="0"/>
              </a:rPr>
              <a:t>Đáp số: 42 kg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E2ED2B-5A0C-4587-9724-B5678087D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23478"/>
            <a:ext cx="160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0CEC31C2-AEAF-45F3-8B52-83D1D1084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733078"/>
            <a:ext cx="151480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10A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>
                <a:solidFill>
                  <a:srgbClr val="310ABE"/>
                </a:solidFill>
                <a:latin typeface="Times New Roman" panose="02020603050405020304" pitchFamily="18" charset="0"/>
              </a:rPr>
              <a:t>       :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5F6A493C-DF28-4BC6-9251-08AC55D14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418878"/>
            <a:ext cx="160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10A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 nếp</a:t>
            </a:r>
            <a:r>
              <a:rPr lang="en-US" altLang="en-US" sz="2800">
                <a:solidFill>
                  <a:srgbClr val="310ABE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241DB336-24BC-4BE4-9270-C59B9F24B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344" y="1397818"/>
            <a:ext cx="261060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10A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35 % số gạo đã bán </a:t>
            </a: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E22AC0D3-53DE-42DA-A483-57D9CE180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336" y="733078"/>
            <a:ext cx="160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10AB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310A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kg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E1C40E-C9D8-4976-ACB0-8300759283D3}"/>
              </a:ext>
            </a:extLst>
          </p:cNvPr>
          <p:cNvSpPr txBox="1"/>
          <p:nvPr/>
        </p:nvSpPr>
        <p:spPr>
          <a:xfrm>
            <a:off x="431792" y="2104678"/>
            <a:ext cx="2635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310A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 nếp:     ?  kg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79</TotalTime>
  <Words>675</Words>
  <Application>Microsoft Office PowerPoint</Application>
  <PresentationFormat>On-screen Show (16:9)</PresentationFormat>
  <Paragraphs>159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.VnTime</vt:lpstr>
      <vt:lpstr>Arial</vt:lpstr>
      <vt:lpstr>Calibri</vt:lpstr>
      <vt:lpstr>Times New Roman</vt:lpstr>
      <vt:lpstr>Tw Cen MT</vt:lpstr>
      <vt:lpstr>Droplet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thanh1970</dc:creator>
  <cp:lastModifiedBy>oOOo</cp:lastModifiedBy>
  <cp:revision>36</cp:revision>
  <dcterms:created xsi:type="dcterms:W3CDTF">2017-12-12T00:54:00Z</dcterms:created>
  <dcterms:modified xsi:type="dcterms:W3CDTF">2021-12-18T17:12:02Z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