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79" r:id="rId3"/>
    <p:sldId id="257" r:id="rId4"/>
    <p:sldId id="273" r:id="rId5"/>
    <p:sldId id="258" r:id="rId6"/>
    <p:sldId id="259" r:id="rId7"/>
    <p:sldId id="264" r:id="rId8"/>
    <p:sldId id="266" r:id="rId9"/>
    <p:sldId id="267" r:id="rId10"/>
    <p:sldId id="278"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click vào</a:t>
            </a:r>
            <a:r>
              <a:rPr lang="en-US" baseline="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05301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73786066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33950424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27678596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69358077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06486666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3625859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extLst>
      <p:ext uri="{BB962C8B-B14F-4D97-AF65-F5344CB8AC3E}">
        <p14:creationId xmlns:p14="http://schemas.microsoft.com/office/powerpoint/2010/main" val="3950936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131502480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6488778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8263918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7110984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410392743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40505557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black"/>
                </a:solidFill>
                <a:effectLst/>
                <a:uLnTx/>
                <a:uFillTx/>
                <a:latin typeface="DFPOP1-W9"/>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741894" y="4234447"/>
            <a:ext cx="461392" cy="401654"/>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7633366" y="320764"/>
            <a:ext cx="302601" cy="283584"/>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8253053" y="782530"/>
            <a:ext cx="173097" cy="169898"/>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1540959" y="4698513"/>
            <a:ext cx="123715" cy="81838"/>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8246641" y="4636102"/>
            <a:ext cx="90352" cy="62411"/>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613019" y="3894249"/>
            <a:ext cx="173097" cy="169898"/>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559059" y="1118705"/>
            <a:ext cx="7400615" cy="3579808"/>
            <a:chOff x="623255" y="927125"/>
            <a:chExt cx="7691377" cy="3871900"/>
          </a:xfrm>
          <a:solidFill>
            <a:srgbClr val="ACD868"/>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black"/>
                  </a:solidFill>
                  <a:effectLst/>
                  <a:uLnTx/>
                  <a:uFillTx/>
                  <a:latin typeface="DFPOP1-W9"/>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black"/>
                  </a:solidFill>
                  <a:effectLst/>
                  <a:uLnTx/>
                  <a:uFillTx/>
                  <a:latin typeface="DFPOP1-W9"/>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6293945" y="3035722"/>
            <a:ext cx="1726041" cy="1195325"/>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black"/>
                </a:solidFill>
                <a:effectLst/>
                <a:uLnTx/>
                <a:uFillTx/>
                <a:latin typeface="DFPOP1-W9"/>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198766" y="2706217"/>
            <a:ext cx="1653117" cy="1513721"/>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black"/>
                </a:solidFill>
                <a:effectLst/>
                <a:uLnTx/>
                <a:uFillTx/>
                <a:latin typeface="DFPOP1-W9"/>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2480971" y="4813500"/>
            <a:ext cx="199221" cy="123487"/>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143226" y="4220104"/>
            <a:ext cx="6990179" cy="923396"/>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a:ln>
                    <a:noFill/>
                  </a:ln>
                  <a:solidFill>
                    <a:prstClr val="black"/>
                  </a:solidFill>
                  <a:effectLst/>
                  <a:uLnTx/>
                  <a:uFillTx/>
                  <a:latin typeface="DFPOP1-W9"/>
                  <a:cs typeface="+mn-cs"/>
                </a:endParaRPr>
              </a:p>
            </p:txBody>
          </p:sp>
        </p:grpSp>
      </p:grpSp>
    </p:spTree>
    <p:extLst>
      <p:ext uri="{BB962C8B-B14F-4D97-AF65-F5344CB8AC3E}">
        <p14:creationId xmlns:p14="http://schemas.microsoft.com/office/powerpoint/2010/main" val="2021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782423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BFEA5621-C09F-45AA-BC11-A8EB70F60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
            <a:ext cx="9144000" cy="522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59495"/>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panose="020B0604020202020204" pitchFamily="34" charset="0"/>
                <a:cs typeface="Arial" panose="020B0604020202020204" pitchFamily="34" charset="0"/>
              </a:rPr>
              <a:t>5</a:t>
            </a:r>
          </a:p>
        </p:txBody>
      </p:sp>
      <p:sp>
        <p:nvSpPr>
          <p:cNvPr id="17" name="TextBox 16"/>
          <p:cNvSpPr txBox="1"/>
          <p:nvPr/>
        </p:nvSpPr>
        <p:spPr>
          <a:xfrm>
            <a:off x="876300" y="679846"/>
            <a:ext cx="7734300" cy="461653"/>
          </a:xfrm>
          <a:prstGeom prst="rect">
            <a:avLst/>
          </a:prstGeom>
          <a:noFill/>
        </p:spPr>
        <p:txBody>
          <a:bodyPr wrap="square" lIns="91428" tIns="45714" rIns="91428" bIns="45714" rtlCol="0">
            <a:spAutoFit/>
          </a:bodyPr>
          <a:lstStyle/>
          <a:p>
            <a:pPr algn="just"/>
            <a:r>
              <a:rPr lang="en-US" sz="2400" b="1">
                <a:latin typeface="Arial" panose="020B0604020202020204" pitchFamily="34" charset="0"/>
                <a:ea typeface="Arial-Rounded" pitchFamily="34" charset="0"/>
                <a:cs typeface="Arial" panose="020B0604020202020204" pitchFamily="34" charset="0"/>
              </a:rPr>
              <a:t>Chọn từ ngữ để hoàn thiện câu và viết câu vào vở</a:t>
            </a:r>
          </a:p>
        </p:txBody>
      </p:sp>
      <p:sp>
        <p:nvSpPr>
          <p:cNvPr id="7" name="TextBox 6"/>
          <p:cNvSpPr txBox="1"/>
          <p:nvPr/>
        </p:nvSpPr>
        <p:spPr>
          <a:xfrm>
            <a:off x="893618" y="1457562"/>
            <a:ext cx="6781800" cy="584763"/>
          </a:xfrm>
          <a:prstGeom prst="rect">
            <a:avLst/>
          </a:prstGeom>
          <a:solidFill>
            <a:srgbClr val="F6BB00"/>
          </a:solidFill>
        </p:spPr>
        <p:txBody>
          <a:bodyPr wrap="square" lIns="91428" tIns="45714" rIns="91428" bIns="45714" rtlCol="0">
            <a:spAutoFit/>
          </a:bodyPr>
          <a:lstStyle/>
          <a:p>
            <a:pPr algn="just"/>
            <a:r>
              <a:rPr lang="en-US" sz="3200" b="1">
                <a:latin typeface="Arial" panose="020B0604020202020204" pitchFamily="34" charset="0"/>
                <a:ea typeface="Arial-Rounded" pitchFamily="34" charset="0"/>
                <a:cs typeface="Arial" panose="020B0604020202020204" pitchFamily="34" charset="0"/>
              </a:rPr>
              <a:t>bổ ích				</a:t>
            </a:r>
          </a:p>
        </p:txBody>
      </p:sp>
      <p:sp>
        <p:nvSpPr>
          <p:cNvPr id="11" name="TextBox 10"/>
          <p:cNvSpPr txBox="1"/>
          <p:nvPr/>
        </p:nvSpPr>
        <p:spPr>
          <a:xfrm>
            <a:off x="609600" y="2458831"/>
            <a:ext cx="8382000" cy="646319"/>
          </a:xfrm>
          <a:prstGeom prst="rect">
            <a:avLst/>
          </a:prstGeom>
          <a:noFill/>
        </p:spPr>
        <p:txBody>
          <a:bodyPr wrap="square" lIns="91428" tIns="45714" rIns="91428" bIns="45714" rtlCol="0">
            <a:spAutoFit/>
          </a:bodyPr>
          <a:lstStyle/>
          <a:p>
            <a:pPr algn="just"/>
            <a:r>
              <a:rPr lang="en-US" sz="3600" b="1" smtClean="0">
                <a:solidFill>
                  <a:srgbClr val="002060"/>
                </a:solidFill>
                <a:latin typeface="Arial" panose="020B0604020202020204" pitchFamily="34" charset="0"/>
                <a:ea typeface="Arial-Rounded" pitchFamily="34" charset="0"/>
                <a:cs typeface="Arial" panose="020B0604020202020204" pitchFamily="34" charset="0"/>
              </a:rPr>
              <a:t>Mỗi </a:t>
            </a:r>
            <a:r>
              <a:rPr lang="en-US" sz="3600" b="1">
                <a:solidFill>
                  <a:srgbClr val="002060"/>
                </a:solidFill>
                <a:latin typeface="Arial" panose="020B0604020202020204" pitchFamily="34" charset="0"/>
                <a:ea typeface="Arial-Rounded" pitchFamily="34" charset="0"/>
                <a:cs typeface="Arial" panose="020B0604020202020204" pitchFamily="34" charset="0"/>
              </a:rPr>
              <a:t>lần em bị ốm,  mẹ rất  (…….)  </a:t>
            </a:r>
            <a:r>
              <a:rPr lang="en-US" sz="3600" b="1">
                <a:latin typeface="Arial" panose="020B0604020202020204" pitchFamily="34" charset="0"/>
                <a:ea typeface="Arial-Rounded" pitchFamily="34" charset="0"/>
                <a:cs typeface="Arial" panose="020B0604020202020204" pitchFamily="34" charset="0"/>
              </a:rPr>
              <a:t>.</a:t>
            </a:r>
          </a:p>
        </p:txBody>
      </p:sp>
      <p:sp>
        <p:nvSpPr>
          <p:cNvPr id="12" name="TextBox 11"/>
          <p:cNvSpPr txBox="1"/>
          <p:nvPr/>
        </p:nvSpPr>
        <p:spPr>
          <a:xfrm>
            <a:off x="5502985" y="1457562"/>
            <a:ext cx="2112818" cy="584763"/>
          </a:xfrm>
          <a:prstGeom prst="rect">
            <a:avLst/>
          </a:prstGeom>
          <a:solidFill>
            <a:srgbClr val="F6BB00"/>
          </a:solidFill>
        </p:spPr>
        <p:txBody>
          <a:bodyPr wrap="square" lIns="91428" tIns="45714" rIns="91428" bIns="45714" rtlCol="0">
            <a:spAutoFit/>
          </a:bodyPr>
          <a:lstStyle/>
          <a:p>
            <a:pPr algn="ctr"/>
            <a:r>
              <a:rPr lang="en-US" sz="3200" b="1">
                <a:latin typeface="Arial" panose="020B0604020202020204" pitchFamily="34" charset="0"/>
                <a:ea typeface="Arial-Rounded" pitchFamily="34" charset="0"/>
                <a:cs typeface="Arial" panose="020B0604020202020204" pitchFamily="34" charset="0"/>
              </a:rPr>
              <a:t>thủ thỉ</a:t>
            </a:r>
          </a:p>
        </p:txBody>
      </p:sp>
      <p:sp>
        <p:nvSpPr>
          <p:cNvPr id="13" name="TextBox 12"/>
          <p:cNvSpPr txBox="1"/>
          <p:nvPr/>
        </p:nvSpPr>
        <p:spPr>
          <a:xfrm>
            <a:off x="893618" y="1457562"/>
            <a:ext cx="2112818" cy="584763"/>
          </a:xfrm>
          <a:prstGeom prst="rect">
            <a:avLst/>
          </a:prstGeom>
          <a:solidFill>
            <a:srgbClr val="F6BB00"/>
          </a:solidFill>
        </p:spPr>
        <p:txBody>
          <a:bodyPr wrap="square" lIns="91428" tIns="45714" rIns="91428" bIns="45714" rtlCol="0">
            <a:spAutoFit/>
          </a:bodyPr>
          <a:lstStyle/>
          <a:p>
            <a:pPr algn="just"/>
            <a:r>
              <a:rPr lang="en-US" sz="3200" b="1">
                <a:latin typeface="Arial" panose="020B0604020202020204" pitchFamily="34" charset="0"/>
                <a:ea typeface="Arial-Rounded" pitchFamily="34" charset="0"/>
                <a:cs typeface="Arial" panose="020B0604020202020204" pitchFamily="34" charset="0"/>
              </a:rPr>
              <a:t>mỉm cười</a:t>
            </a:r>
          </a:p>
        </p:txBody>
      </p:sp>
      <p:sp>
        <p:nvSpPr>
          <p:cNvPr id="10" name="TextBox 9"/>
          <p:cNvSpPr txBox="1"/>
          <p:nvPr/>
        </p:nvSpPr>
        <p:spPr>
          <a:xfrm>
            <a:off x="3657600" y="1457562"/>
            <a:ext cx="1785770" cy="584763"/>
          </a:xfrm>
          <a:prstGeom prst="rect">
            <a:avLst/>
          </a:prstGeom>
          <a:solidFill>
            <a:srgbClr val="F6BB00"/>
          </a:solidFill>
          <a:ln>
            <a:noFill/>
          </a:ln>
        </p:spPr>
        <p:txBody>
          <a:bodyPr wrap="square" lIns="91428" tIns="45714" rIns="91428" bIns="45714" rtlCol="0">
            <a:spAutoFit/>
          </a:bodyPr>
          <a:lstStyle/>
          <a:p>
            <a:pPr algn="ctr"/>
            <a:r>
              <a:rPr lang="en-US" sz="3200" b="1" dirty="0">
                <a:latin typeface="Arial" panose="020B0604020202020204" pitchFamily="34" charset="0"/>
                <a:ea typeface="Arial-Rounded" pitchFamily="34" charset="0"/>
                <a:cs typeface="Arial" panose="020B0604020202020204" pitchFamily="34" charset="0"/>
              </a:rPr>
              <a:t>lo </a:t>
            </a:r>
            <a:r>
              <a:rPr lang="en-US" sz="3200" b="1" dirty="0" err="1">
                <a:latin typeface="Arial" panose="020B0604020202020204" pitchFamily="34" charset="0"/>
                <a:ea typeface="Arial-Rounded" pitchFamily="34" charset="0"/>
                <a:cs typeface="Arial" panose="020B0604020202020204" pitchFamily="34" charset="0"/>
              </a:rPr>
              <a:t>lắng</a:t>
            </a:r>
            <a:endParaRPr lang="en-US" sz="3200" b="1" dirty="0">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3.45679E-6 L 0.28576 0.20432 " pathEditMode="relative" rAng="0" ptsTypes="AA">
                                      <p:cBhvr>
                                        <p:cTn id="6" dur="2000" fill="hold"/>
                                        <p:tgtEl>
                                          <p:spTgt spid="10"/>
                                        </p:tgtEl>
                                        <p:attrNameLst>
                                          <p:attrName>ppt_x</p:attrName>
                                          <p:attrName>ppt_y</p:attrName>
                                        </p:attrNameLst>
                                      </p:cBhvr>
                                      <p:rCtr x="14288" y="10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D130B2B-39B2-46E9-94F1-50312682E06F}"/>
              </a:ext>
            </a:extLst>
          </p:cNvPr>
          <p:cNvGrpSpPr/>
          <p:nvPr/>
        </p:nvGrpSpPr>
        <p:grpSpPr>
          <a:xfrm>
            <a:off x="-268878" y="1809750"/>
            <a:ext cx="9296400" cy="1076877"/>
            <a:chOff x="-235581" y="3703407"/>
            <a:chExt cx="9296400" cy="1076877"/>
          </a:xfrm>
        </p:grpSpPr>
        <p:pic>
          <p:nvPicPr>
            <p:cNvPr id="14" name="Picture 2">
              <a:extLst>
                <a:ext uri="{FF2B5EF4-FFF2-40B4-BE49-F238E27FC236}">
                  <a16:creationId xmlns:a16="http://schemas.microsoft.com/office/drawing/2014/main" id="{A877D615-94D9-4935-8BB8-62AE6B3949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DC1EC5AC-972B-46BF-BA61-11EA45355B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CAD1B5DF-2246-4E70-AF22-DDAA99A7BE23}"/>
                </a:ext>
              </a:extLst>
            </p:cNvPr>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8017C48-92B8-4CB5-A89C-AE47AB2385C7}"/>
                </a:ext>
              </a:extLst>
            </p:cNvPr>
            <p:cNvSpPr/>
            <p:nvPr/>
          </p:nvSpPr>
          <p:spPr>
            <a:xfrm>
              <a:off x="-235581" y="3903991"/>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Mĕ</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lần</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em</a:t>
              </a:r>
              <a:r>
                <a:rPr lang="en-US" sz="3600" b="1" dirty="0">
                  <a:solidFill>
                    <a:srgbClr val="7030A0"/>
                  </a:solidFill>
                  <a:latin typeface="HP001 4 hàng" pitchFamily="34" charset="0"/>
                  <a:ea typeface="Arial-Rounded" pitchFamily="34" charset="0"/>
                  <a:cs typeface="Arial-Rounded" pitchFamily="34" charset="0"/>
                </a:rPr>
                <a:t> </a:t>
              </a:r>
              <a:r>
                <a:rPr lang="el-GR" sz="3600" b="1" dirty="0">
                  <a:solidFill>
                    <a:srgbClr val="7030A0"/>
                  </a:solidFill>
                  <a:latin typeface="HP001 4 hàng" pitchFamily="34" charset="0"/>
                  <a:ea typeface="Arial-Rounded" pitchFamily="34" charset="0"/>
                  <a:cs typeface="Arial-Rounded" pitchFamily="34" charset="0"/>
                </a:rPr>
                <a:t>λ</a:t>
              </a:r>
              <a:r>
                <a:rPr lang="en-US" sz="3600" b="1" dirty="0">
                  <a:solidFill>
                    <a:srgbClr val="7030A0"/>
                  </a:solidFill>
                  <a:latin typeface="HP001 4 hàng" pitchFamily="34" charset="0"/>
                  <a:ea typeface="Arial-Rounded" pitchFamily="34" charset="0"/>
                  <a:cs typeface="Arial-Rounded" pitchFamily="34" charset="0"/>
                </a:rPr>
                <a:t>Ż Ĵ, </a:t>
              </a:r>
              <a:r>
                <a:rPr lang="el-GR" sz="3600" b="1" dirty="0">
                  <a:solidFill>
                    <a:srgbClr val="7030A0"/>
                  </a:solidFill>
                  <a:latin typeface="HP001 4 hàng" pitchFamily="34" charset="0"/>
                  <a:ea typeface="Arial-Rounded" pitchFamily="34" charset="0"/>
                  <a:cs typeface="Arial-Rounded" pitchFamily="34" charset="0"/>
                </a:rPr>
                <a:t>Ε− </a:t>
              </a:r>
              <a:r>
                <a:rPr lang="en-US" sz="3600" b="1" dirty="0" err="1">
                  <a:solidFill>
                    <a:srgbClr val="7030A0"/>
                  </a:solidFill>
                  <a:latin typeface="HP001 4 hàng" pitchFamily="34" charset="0"/>
                  <a:ea typeface="Arial-Rounded" pitchFamily="34" charset="0"/>
                  <a:cs typeface="Arial-Rounded" pitchFamily="34" charset="0"/>
                </a:rPr>
                <a:t>ǟất</a:t>
              </a:r>
              <a:r>
                <a:rPr lang="en-US" sz="3600" b="1" dirty="0">
                  <a:solidFill>
                    <a:srgbClr val="7030A0"/>
                  </a:solidFill>
                  <a:latin typeface="HP001 4 hàng" pitchFamily="34" charset="0"/>
                  <a:ea typeface="Arial-Rounded" pitchFamily="34" charset="0"/>
                  <a:cs typeface="Arial-Rounded" pitchFamily="34" charset="0"/>
                </a:rPr>
                <a:t> lo </a:t>
              </a:r>
              <a:r>
                <a:rPr lang="en-US" sz="3600" b="1" dirty="0" err="1">
                  <a:solidFill>
                    <a:srgbClr val="7030A0"/>
                  </a:solidFill>
                  <a:latin typeface="HP001 4 hàng" pitchFamily="34" charset="0"/>
                  <a:ea typeface="Arial-Rounded" pitchFamily="34" charset="0"/>
                  <a:cs typeface="Arial-Rounded" pitchFamily="34" charset="0"/>
                </a:rPr>
                <a:t>lắng</a:t>
              </a:r>
              <a:r>
                <a:rPr lang="en-US" sz="3600" b="1" dirty="0">
                  <a:solidFill>
                    <a:srgbClr val="7030A0"/>
                  </a:solidFill>
                  <a:latin typeface="HP001 4 hàng" pitchFamily="34" charset="0"/>
                  <a:ea typeface="Arial-Rounded" pitchFamily="34" charset="0"/>
                  <a:cs typeface="Arial-Rounded" pitchFamily="34" charset="0"/>
                </a:rPr>
                <a:t>.</a:t>
              </a:r>
              <a:endParaRPr lang="en-US" sz="4900" b="1" dirty="0">
                <a:solidFill>
                  <a:srgbClr val="7030A0"/>
                </a:solidFill>
                <a:latin typeface="HP001 4 hàng" pitchFamily="34" charset="0"/>
                <a:ea typeface="Arial-Rounded" pitchFamily="34" charset="0"/>
                <a:cs typeface="Arial-Rounded" pitchFamily="34" charset="0"/>
              </a:endParaRPr>
            </a:p>
          </p:txBody>
        </p:sp>
      </p:grpSp>
      <p:sp>
        <p:nvSpPr>
          <p:cNvPr id="5" name="TextBox 4"/>
          <p:cNvSpPr txBox="1"/>
          <p:nvPr/>
        </p:nvSpPr>
        <p:spPr>
          <a:xfrm>
            <a:off x="310692" y="996642"/>
            <a:ext cx="8361317" cy="507831"/>
          </a:xfrm>
          <a:prstGeom prst="rect">
            <a:avLst/>
          </a:prstGeom>
          <a:noFill/>
        </p:spPr>
        <p:txBody>
          <a:bodyPr wrap="square" rtlCol="0">
            <a:spAutoFit/>
          </a:bodyPr>
          <a:lstStyle/>
          <a:p>
            <a:r>
              <a:rPr lang="en-US" sz="2700" b="1" smtClean="0">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4. </a:t>
            </a:r>
            <a:r>
              <a:rPr lang="en-US" sz="2700" b="1" dirty="0" err="1">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Viết</a:t>
            </a:r>
            <a:r>
              <a:rPr lang="en-US" sz="2700" b="1" dirty="0">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 </a:t>
            </a:r>
            <a:r>
              <a:rPr lang="en-US" sz="2700" b="1" dirty="0" err="1">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câu</a:t>
            </a:r>
            <a:r>
              <a:rPr lang="en-US" sz="2700" b="1" dirty="0">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 </a:t>
            </a:r>
            <a:r>
              <a:rPr lang="en-US" sz="2700" b="1" dirty="0" err="1">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đã</a:t>
            </a:r>
            <a:r>
              <a:rPr lang="en-US" sz="2700" b="1" dirty="0">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 </a:t>
            </a:r>
            <a:r>
              <a:rPr lang="en-US" sz="2700" b="1" dirty="0" err="1">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hoàn</a:t>
            </a:r>
            <a:r>
              <a:rPr lang="en-US" sz="2700" b="1" dirty="0">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 </a:t>
            </a:r>
            <a:r>
              <a:rPr lang="en-US" sz="2700" b="1" dirty="0" err="1">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thiện</a:t>
            </a:r>
            <a:r>
              <a:rPr lang="en-US" sz="2700" b="1" dirty="0">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 ở </a:t>
            </a:r>
            <a:r>
              <a:rPr lang="en-US" sz="2700" b="1" dirty="0" err="1">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mục</a:t>
            </a:r>
            <a:r>
              <a:rPr lang="en-US" sz="2700" b="1" dirty="0">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 5 (SHS </a:t>
            </a:r>
            <a:r>
              <a:rPr lang="en-US" sz="2700" b="1" dirty="0" err="1">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trang</a:t>
            </a:r>
            <a:r>
              <a:rPr lang="en-US" sz="2700" b="1" dirty="0">
                <a:solidFill>
                  <a:schemeClr val="accent6">
                    <a:lumMod val="50000"/>
                  </a:schemeClr>
                </a:solidFill>
                <a:latin typeface="Arial" panose="020B0604020202020204" pitchFamily="34" charset="0"/>
                <a:ea typeface="Arial-Rounded" panose="020B0500000000000000" pitchFamily="34" charset="-93"/>
                <a:cs typeface="Arial" panose="020B0604020202020204" pitchFamily="34" charset="0"/>
              </a:rPr>
              <a:t> 26)   </a:t>
            </a:r>
          </a:p>
        </p:txBody>
      </p:sp>
      <p:cxnSp>
        <p:nvCxnSpPr>
          <p:cNvPr id="11" name="Straight Arrow Connector 10"/>
          <p:cNvCxnSpPr>
            <a:cxnSpLocks/>
          </p:cNvCxnSpPr>
          <p:nvPr/>
        </p:nvCxnSpPr>
        <p:spPr>
          <a:xfrm>
            <a:off x="225783" y="2433527"/>
            <a:ext cx="6124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0692" y="2113057"/>
            <a:ext cx="489857" cy="300082"/>
          </a:xfrm>
          <a:prstGeom prst="rect">
            <a:avLst/>
          </a:prstGeom>
          <a:noFill/>
        </p:spPr>
        <p:txBody>
          <a:bodyPr wrap="square" rtlCol="0">
            <a:spAutoFit/>
          </a:bodyPr>
          <a:lstStyle/>
          <a:p>
            <a:r>
              <a:rPr lang="en-US" sz="135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1 ô</a:t>
            </a:r>
          </a:p>
        </p:txBody>
      </p:sp>
      <p:cxnSp>
        <p:nvCxnSpPr>
          <p:cNvPr id="4" name="Straight Connector 3">
            <a:extLst>
              <a:ext uri="{FF2B5EF4-FFF2-40B4-BE49-F238E27FC236}">
                <a16:creationId xmlns:a16="http://schemas.microsoft.com/office/drawing/2014/main" id="{F375AF16-8D26-4CA4-ABFD-C6AC307C5DFF}"/>
              </a:ext>
            </a:extLst>
          </p:cNvPr>
          <p:cNvCxnSpPr/>
          <p:nvPr/>
        </p:nvCxnSpPr>
        <p:spPr>
          <a:xfrm>
            <a:off x="914400" y="257175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E147A87-C12C-4800-91D2-FF2218D56516}"/>
              </a:ext>
            </a:extLst>
          </p:cNvPr>
          <p:cNvSpPr/>
          <p:nvPr/>
        </p:nvSpPr>
        <p:spPr>
          <a:xfrm>
            <a:off x="7940040" y="2378529"/>
            <a:ext cx="152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panose="020B0604020202020204" pitchFamily="34" charset="0"/>
                <a:cs typeface="Arial" panose="020B0604020202020204" pitchFamily="34" charset="0"/>
              </a:rPr>
              <a:t>6</a:t>
            </a:r>
          </a:p>
        </p:txBody>
      </p:sp>
      <p:sp>
        <p:nvSpPr>
          <p:cNvPr id="3" name="TextBox 2"/>
          <p:cNvSpPr txBox="1"/>
          <p:nvPr/>
        </p:nvSpPr>
        <p:spPr>
          <a:xfrm>
            <a:off x="744682" y="358576"/>
            <a:ext cx="8094518" cy="830985"/>
          </a:xfrm>
          <a:prstGeom prst="rect">
            <a:avLst/>
          </a:prstGeom>
          <a:noFill/>
        </p:spPr>
        <p:txBody>
          <a:bodyPr wrap="square" lIns="91428" tIns="45714" rIns="91428" bIns="45714" rtlCol="0">
            <a:spAutoFit/>
          </a:bodyPr>
          <a:lstStyle/>
          <a:p>
            <a:pPr algn="just"/>
            <a:r>
              <a:rPr lang="en-US" sz="2400" b="1">
                <a:latin typeface="Arial" panose="020B0604020202020204" pitchFamily="34" charset="0"/>
                <a:ea typeface="Arial-Rounded" pitchFamily="34" charset="0"/>
                <a:cs typeface="Arial" panose="020B0604020202020204" pitchFamily="34" charset="0"/>
              </a:rPr>
              <a:t>Quan sát tranh và dùng từ ngữ trong khung để nói theo tranh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775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6447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066801" y="1504950"/>
            <a:ext cx="6781800" cy="461653"/>
          </a:xfrm>
          <a:prstGeom prst="rect">
            <a:avLst/>
          </a:prstGeom>
          <a:noFill/>
          <a:ln>
            <a:solidFill>
              <a:schemeClr val="accent6"/>
            </a:solidFill>
          </a:ln>
        </p:spPr>
        <p:txBody>
          <a:bodyPr wrap="square" lIns="91428" tIns="45714" rIns="91428" bIns="45714" rtlCol="0">
            <a:spAutoFit/>
          </a:bodyPr>
          <a:lstStyle/>
          <a:p>
            <a:pPr algn="just"/>
            <a:r>
              <a:rPr lang="en-US" sz="2400">
                <a:latin typeface="Arial" panose="020B0604020202020204" pitchFamily="34" charset="0"/>
                <a:ea typeface="Arial-Rounded" pitchFamily="34" charset="0"/>
                <a:cs typeface="Arial" panose="020B0604020202020204" pitchFamily="34" charset="0"/>
              </a:rPr>
              <a:t>chăm sóc	 </a:t>
            </a:r>
            <a:r>
              <a:rPr lang="en-US" sz="2400" smtClean="0">
                <a:latin typeface="Arial" panose="020B0604020202020204" pitchFamily="34" charset="0"/>
                <a:ea typeface="Arial-Rounded" pitchFamily="34" charset="0"/>
                <a:cs typeface="Arial" panose="020B0604020202020204" pitchFamily="34" charset="0"/>
              </a:rPr>
              <a:t> </a:t>
            </a:r>
            <a:r>
              <a:rPr lang="en-US" sz="2400">
                <a:latin typeface="Arial" panose="020B0604020202020204" pitchFamily="34" charset="0"/>
                <a:ea typeface="Arial-Rounded" pitchFamily="34" charset="0"/>
                <a:cs typeface="Arial" panose="020B0604020202020204" pitchFamily="34" charset="0"/>
              </a:rPr>
              <a:t>ốm	      </a:t>
            </a:r>
            <a:r>
              <a:rPr lang="en-US" sz="2400" smtClean="0">
                <a:latin typeface="Arial" panose="020B0604020202020204" pitchFamily="34" charset="0"/>
                <a:ea typeface="Arial-Rounded" pitchFamily="34" charset="0"/>
                <a:cs typeface="Arial" panose="020B0604020202020204" pitchFamily="34" charset="0"/>
              </a:rPr>
              <a:t> </a:t>
            </a:r>
            <a:r>
              <a:rPr lang="en-US" sz="2400">
                <a:latin typeface="Arial" panose="020B0604020202020204" pitchFamily="34" charset="0"/>
                <a:ea typeface="Arial-Rounded" pitchFamily="34" charset="0"/>
                <a:cs typeface="Arial" panose="020B0604020202020204" pitchFamily="34" charset="0"/>
              </a:rPr>
              <a:t>ô tô điện	       công viên</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panose="020B0604020202020204" pitchFamily="34" charset="0"/>
                <a:cs typeface="Arial" panose="020B0604020202020204" pitchFamily="34"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 panose="020B0604020202020204" pitchFamily="34" charset="0"/>
                <a:ea typeface="Arial-Rounded" pitchFamily="34" charset="0"/>
                <a:cs typeface="Arial" panose="020B0604020202020204"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dirty="0" err="1">
                <a:latin typeface="Arial" panose="020B0604020202020204" pitchFamily="34" charset="0"/>
                <a:ea typeface="Arial-Rounded" pitchFamily="34" charset="0"/>
                <a:cs typeface="Arial" panose="020B0604020202020204" pitchFamily="34" charset="0"/>
              </a:rPr>
              <a:t>Mẹ</a:t>
            </a:r>
            <a:r>
              <a:rPr lang="en-US" sz="2400" dirty="0">
                <a:latin typeface="Arial" panose="020B0604020202020204" pitchFamily="34" charset="0"/>
                <a:ea typeface="Arial-Rounded" pitchFamily="34" charset="0"/>
                <a:cs typeface="Arial" panose="020B0604020202020204" pitchFamily="34" charset="0"/>
              </a:rPr>
              <a:t> </a:t>
            </a:r>
            <a:r>
              <a:rPr lang="en-US" sz="2400" dirty="0" err="1">
                <a:latin typeface="Arial" panose="020B0604020202020204" pitchFamily="34" charset="0"/>
                <a:ea typeface="Arial-Rounded" pitchFamily="34" charset="0"/>
                <a:cs typeface="Arial" panose="020B0604020202020204" pitchFamily="34" charset="0"/>
              </a:rPr>
              <a:t>nhẹ</a:t>
            </a:r>
            <a:r>
              <a:rPr lang="en-US" sz="2400" dirty="0">
                <a:latin typeface="Arial" panose="020B0604020202020204" pitchFamily="34" charset="0"/>
                <a:ea typeface="Arial-Rounded" pitchFamily="34" charset="0"/>
                <a:cs typeface="Arial" panose="020B0604020202020204" pitchFamily="34" charset="0"/>
              </a:rPr>
              <a:t> </a:t>
            </a:r>
            <a:r>
              <a:rPr lang="en-US" sz="2400" dirty="0" err="1">
                <a:latin typeface="Arial" panose="020B0604020202020204" pitchFamily="34" charset="0"/>
                <a:ea typeface="Arial-Rounded" pitchFamily="34" charset="0"/>
                <a:cs typeface="Arial" panose="020B0604020202020204" pitchFamily="34" charset="0"/>
              </a:rPr>
              <a:t>nhàng</a:t>
            </a:r>
            <a:r>
              <a:rPr lang="en-US" sz="2400" dirty="0">
                <a:latin typeface="Arial" panose="020B0604020202020204" pitchFamily="34" charset="0"/>
                <a:ea typeface="Arial-Rounded" pitchFamily="34" charset="0"/>
                <a:cs typeface="Arial" panose="020B0604020202020204" pitchFamily="34" charset="0"/>
              </a:rPr>
              <a:t> </a:t>
            </a:r>
            <a:r>
              <a:rPr lang="en-US" sz="2400" dirty="0" err="1">
                <a:latin typeface="Arial" panose="020B0604020202020204" pitchFamily="34" charset="0"/>
                <a:ea typeface="Arial-Rounded" pitchFamily="34" charset="0"/>
                <a:cs typeface="Arial" panose="020B0604020202020204" pitchFamily="34" charset="0"/>
              </a:rPr>
              <a:t>đặt</a:t>
            </a:r>
            <a:r>
              <a:rPr lang="en-US" sz="2400" dirty="0">
                <a:latin typeface="Arial" panose="020B0604020202020204" pitchFamily="34" charset="0"/>
                <a:ea typeface="Arial-Rounded" pitchFamily="34" charset="0"/>
                <a:cs typeface="Arial" panose="020B0604020202020204" pitchFamily="34" charset="0"/>
              </a:rPr>
              <a:t> </a:t>
            </a:r>
            <a:r>
              <a:rPr lang="en-US" sz="2400" dirty="0" err="1">
                <a:latin typeface="Arial" panose="020B0604020202020204" pitchFamily="34" charset="0"/>
                <a:ea typeface="Arial-Rounded" pitchFamily="34" charset="0"/>
                <a:cs typeface="Arial" panose="020B0604020202020204" pitchFamily="34" charset="0"/>
              </a:rPr>
              <a:t>nụ</a:t>
            </a:r>
            <a:r>
              <a:rPr lang="en-US" sz="2400" dirty="0">
                <a:latin typeface="Arial" panose="020B0604020202020204" pitchFamily="34" charset="0"/>
                <a:ea typeface="Arial-Rounded" pitchFamily="34" charset="0"/>
                <a:cs typeface="Arial" panose="020B0604020202020204" pitchFamily="34" charset="0"/>
              </a:rPr>
              <a:t> </a:t>
            </a:r>
            <a:r>
              <a:rPr lang="en-US" sz="2400" dirty="0" err="1">
                <a:latin typeface="Arial" panose="020B0604020202020204" pitchFamily="34" charset="0"/>
                <a:ea typeface="Arial-Rounded" pitchFamily="34" charset="0"/>
                <a:cs typeface="Arial" panose="020B0604020202020204" pitchFamily="34" charset="0"/>
              </a:rPr>
              <a:t>hôn</a:t>
            </a:r>
            <a:r>
              <a:rPr lang="en-US" sz="2400" dirty="0">
                <a:latin typeface="Arial" panose="020B0604020202020204" pitchFamily="34" charset="0"/>
                <a:ea typeface="Arial-Rounded" pitchFamily="34" charset="0"/>
                <a:cs typeface="Arial" panose="020B0604020202020204" pitchFamily="34" charset="0"/>
              </a:rPr>
              <a:t> </a:t>
            </a:r>
            <a:r>
              <a:rPr lang="en-US" sz="2400" dirty="0" err="1">
                <a:latin typeface="Arial" panose="020B0604020202020204" pitchFamily="34" charset="0"/>
                <a:ea typeface="Arial-Rounded" pitchFamily="34" charset="0"/>
                <a:cs typeface="Arial" panose="020B0604020202020204" pitchFamily="34" charset="0"/>
              </a:rPr>
              <a:t>vào</a:t>
            </a:r>
            <a:r>
              <a:rPr lang="en-US" sz="2400" dirty="0">
                <a:latin typeface="Arial" panose="020B0604020202020204" pitchFamily="34" charset="0"/>
                <a:ea typeface="Arial-Rounded" pitchFamily="34" charset="0"/>
                <a:cs typeface="Arial" panose="020B0604020202020204" pitchFamily="34" charset="0"/>
              </a:rPr>
              <a:t> </a:t>
            </a:r>
            <a:r>
              <a:rPr lang="en-US" sz="2400" dirty="0" err="1">
                <a:latin typeface="Arial" panose="020B0604020202020204" pitchFamily="34" charset="0"/>
                <a:ea typeface="Arial-Rounded" pitchFamily="34" charset="0"/>
                <a:cs typeface="Arial" panose="020B0604020202020204" pitchFamily="34" charset="0"/>
              </a:rPr>
              <a:t>bàn</a:t>
            </a:r>
            <a:r>
              <a:rPr lang="en-US" sz="2400" dirty="0">
                <a:latin typeface="Arial" panose="020B0604020202020204" pitchFamily="34" charset="0"/>
                <a:ea typeface="Arial-Rounded" pitchFamily="34" charset="0"/>
                <a:cs typeface="Arial" panose="020B0604020202020204" pitchFamily="34" charset="0"/>
              </a:rPr>
              <a:t> </a:t>
            </a:r>
            <a:r>
              <a:rPr lang="en-US" sz="2400" dirty="0" err="1">
                <a:latin typeface="Arial" panose="020B0604020202020204" pitchFamily="34" charset="0"/>
                <a:ea typeface="Arial-Rounded" pitchFamily="34" charset="0"/>
                <a:cs typeface="Arial" panose="020B0604020202020204" pitchFamily="34" charset="0"/>
              </a:rPr>
              <a:t>tay</a:t>
            </a:r>
            <a:r>
              <a:rPr lang="en-US" sz="2400" dirty="0">
                <a:latin typeface="Arial" panose="020B0604020202020204" pitchFamily="34" charset="0"/>
                <a:ea typeface="Arial-Rounded" pitchFamily="34" charset="0"/>
                <a:cs typeface="Arial" panose="020B0604020202020204" pitchFamily="34" charset="0"/>
              </a:rPr>
              <a:t> Nam.</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 panose="020B0604020202020204" pitchFamily="34" charset="0"/>
                <a:ea typeface="Arial-Rounded" pitchFamily="34" charset="0"/>
                <a:cs typeface="Arial" panose="020B0604020202020204" pitchFamily="34" charset="0"/>
              </a:rPr>
              <a:t>Nam thấy thật ấm áp.</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Khi viết chữ đầu dòng,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Những chữ nào viết hoa? Vì sao?</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anose="020B0604020202020204" pitchFamily="34" charset="0"/>
                <a:ea typeface="Arial-Rounded" pitchFamily="34" charset="0"/>
                <a:cs typeface="Arial" panose="020B0604020202020204" pitchFamily="34" charset="0"/>
              </a:rPr>
              <a:t>Kết thúc câu có dấu gì?</a:t>
            </a:r>
          </a:p>
        </p:txBody>
      </p:sp>
      <p:sp>
        <p:nvSpPr>
          <p:cNvPr id="20" name="Oval 19"/>
          <p:cNvSpPr/>
          <p:nvPr/>
        </p:nvSpPr>
        <p:spPr>
          <a:xfrm>
            <a:off x="7351259" y="152993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Arial" panose="020B0604020202020204" pitchFamily="34" charset="0"/>
                <a:ea typeface="Arial-Rounded" pitchFamily="34" charset="0"/>
                <a:cs typeface="Arial" panose="020B0604020202020204" pitchFamily="34" charset="0"/>
              </a:rPr>
              <a:t>Em</a:t>
            </a:r>
            <a:r>
              <a:rPr lang="en-US" sz="2800" b="1" dirty="0">
                <a:latin typeface="Arial" panose="020B0604020202020204" pitchFamily="34" charset="0"/>
                <a:ea typeface="Arial-Rounded" pitchFamily="34" charset="0"/>
                <a:cs typeface="Arial" panose="020B0604020202020204" pitchFamily="34" charset="0"/>
              </a:rPr>
              <a:t> </a:t>
            </a:r>
            <a:r>
              <a:rPr lang="en-US" sz="2800" b="1" dirty="0" err="1">
                <a:latin typeface="Arial" panose="020B0604020202020204" pitchFamily="34" charset="0"/>
                <a:ea typeface="Arial-Rounded" pitchFamily="34" charset="0"/>
                <a:cs typeface="Arial" panose="020B0604020202020204" pitchFamily="34" charset="0"/>
              </a:rPr>
              <a:t>hãy</a:t>
            </a:r>
            <a:r>
              <a:rPr lang="en-US" sz="2800" b="1" dirty="0">
                <a:latin typeface="Arial" panose="020B0604020202020204" pitchFamily="34" charset="0"/>
                <a:ea typeface="Arial-Rounded" pitchFamily="34" charset="0"/>
                <a:cs typeface="Arial" panose="020B0604020202020204" pitchFamily="34" charset="0"/>
              </a:rPr>
              <a:t> </a:t>
            </a:r>
            <a:r>
              <a:rPr lang="en-US" sz="2800" b="1" dirty="0" err="1">
                <a:latin typeface="Arial" panose="020B0604020202020204" pitchFamily="34" charset="0"/>
                <a:ea typeface="Arial-Rounded" pitchFamily="34" charset="0"/>
                <a:cs typeface="Arial" panose="020B0604020202020204" pitchFamily="34" charset="0"/>
              </a:rPr>
              <a:t>tìm</a:t>
            </a:r>
            <a:r>
              <a:rPr lang="en-US" sz="2800" b="1" dirty="0">
                <a:latin typeface="Arial" panose="020B0604020202020204" pitchFamily="34" charset="0"/>
                <a:ea typeface="Arial-Rounded" pitchFamily="34" charset="0"/>
                <a:cs typeface="Arial" panose="020B0604020202020204" pitchFamily="34" charset="0"/>
              </a:rPr>
              <a:t> </a:t>
            </a:r>
            <a:r>
              <a:rPr lang="en-US" sz="2800" b="1" dirty="0" err="1">
                <a:latin typeface="Arial" panose="020B0604020202020204" pitchFamily="34" charset="0"/>
                <a:ea typeface="Arial-Rounded" pitchFamily="34" charset="0"/>
                <a:cs typeface="Arial" panose="020B0604020202020204" pitchFamily="34" charset="0"/>
              </a:rPr>
              <a:t>từ</a:t>
            </a:r>
            <a:r>
              <a:rPr lang="en-US" sz="2800" b="1" dirty="0">
                <a:latin typeface="Arial" panose="020B0604020202020204" pitchFamily="34" charset="0"/>
                <a:ea typeface="Arial-Rounded" pitchFamily="34" charset="0"/>
                <a:cs typeface="Arial" panose="020B0604020202020204" pitchFamily="34" charset="0"/>
              </a:rPr>
              <a:t> </a:t>
            </a:r>
            <a:r>
              <a:rPr lang="en-US" sz="2800" b="1" dirty="0" err="1">
                <a:latin typeface="Arial" panose="020B0604020202020204" pitchFamily="34" charset="0"/>
                <a:ea typeface="Arial-Rounded" pitchFamily="34" charset="0"/>
                <a:cs typeface="Arial" panose="020B0604020202020204" pitchFamily="34" charset="0"/>
              </a:rPr>
              <a:t>dễ</a:t>
            </a:r>
            <a:r>
              <a:rPr lang="en-US" sz="2800" b="1" dirty="0">
                <a:latin typeface="Arial" panose="020B0604020202020204" pitchFamily="34" charset="0"/>
                <a:ea typeface="Arial-Rounded" pitchFamily="34" charset="0"/>
                <a:cs typeface="Arial" panose="020B0604020202020204" pitchFamily="34" charset="0"/>
              </a:rPr>
              <a:t> </a:t>
            </a:r>
            <a:r>
              <a:rPr lang="en-US" sz="2800" b="1" dirty="0" err="1">
                <a:latin typeface="Arial" panose="020B0604020202020204" pitchFamily="34" charset="0"/>
                <a:ea typeface="Arial-Rounded" pitchFamily="34" charset="0"/>
                <a:cs typeface="Arial" panose="020B0604020202020204" pitchFamily="34" charset="0"/>
              </a:rPr>
              <a:t>viết</a:t>
            </a:r>
            <a:r>
              <a:rPr lang="en-US" sz="2800" b="1" dirty="0">
                <a:latin typeface="Arial" panose="020B0604020202020204" pitchFamily="34" charset="0"/>
                <a:ea typeface="Arial-Rounded" pitchFamily="34" charset="0"/>
                <a:cs typeface="Arial" panose="020B0604020202020204" pitchFamily="34" charset="0"/>
              </a:rPr>
              <a:t> </a:t>
            </a:r>
            <a:r>
              <a:rPr lang="en-US" sz="2800" b="1" dirty="0" err="1">
                <a:latin typeface="Arial" panose="020B0604020202020204" pitchFamily="34" charset="0"/>
                <a:ea typeface="Arial-Rounded" pitchFamily="34" charset="0"/>
                <a:cs typeface="Arial" panose="020B0604020202020204" pitchFamily="34" charset="0"/>
              </a:rPr>
              <a:t>lẫn</a:t>
            </a:r>
            <a:r>
              <a:rPr lang="en-US" sz="2800" b="1" dirty="0">
                <a:latin typeface="Arial" panose="020B0604020202020204" pitchFamily="34" charset="0"/>
                <a:ea typeface="Arial-Rounded" pitchFamily="34" charset="0"/>
                <a:cs typeface="Arial" panose="020B0604020202020204" pitchFamily="34" charset="0"/>
              </a:rPr>
              <a:t> </a:t>
            </a:r>
            <a:r>
              <a:rPr lang="en-US" sz="2800" b="1" dirty="0" err="1">
                <a:latin typeface="Arial" panose="020B0604020202020204" pitchFamily="34" charset="0"/>
                <a:ea typeface="Arial-Rounded" pitchFamily="34" charset="0"/>
                <a:cs typeface="Arial" panose="020B0604020202020204" pitchFamily="34" charset="0"/>
              </a:rPr>
              <a:t>trong</a:t>
            </a:r>
            <a:r>
              <a:rPr lang="en-US" sz="2800" b="1" dirty="0">
                <a:latin typeface="Arial" panose="020B0604020202020204" pitchFamily="34" charset="0"/>
                <a:ea typeface="Arial-Rounded" pitchFamily="34" charset="0"/>
                <a:cs typeface="Arial" panose="020B0604020202020204" pitchFamily="34" charset="0"/>
              </a:rPr>
              <a:t> </a:t>
            </a:r>
            <a:r>
              <a:rPr lang="en-US" sz="2800" b="1" dirty="0" err="1">
                <a:latin typeface="Arial" panose="020B0604020202020204" pitchFamily="34" charset="0"/>
                <a:ea typeface="Arial-Rounded" pitchFamily="34" charset="0"/>
                <a:cs typeface="Arial" panose="020B0604020202020204" pitchFamily="34" charset="0"/>
              </a:rPr>
              <a:t>bài</a:t>
            </a:r>
            <a:r>
              <a:rPr lang="en-US" sz="2800" b="1" dirty="0">
                <a:latin typeface="Arial" panose="020B0604020202020204" pitchFamily="34" charset="0"/>
                <a:ea typeface="Arial-Rounded" pitchFamily="34" charset="0"/>
                <a:cs typeface="Arial" panose="020B0604020202020204" pitchFamily="34" charset="0"/>
              </a:rPr>
              <a:t>.</a:t>
            </a:r>
          </a:p>
        </p:txBody>
      </p:sp>
      <p:cxnSp>
        <p:nvCxnSpPr>
          <p:cNvPr id="25" name="Straight Connector 24"/>
          <p:cNvCxnSpPr/>
          <p:nvPr/>
        </p:nvCxnSpPr>
        <p:spPr>
          <a:xfrm>
            <a:off x="6702137" y="1758537"/>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42" y="2260135"/>
            <a:ext cx="51085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3924299" y="204280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CA2CAC3-3B98-4484-941C-816A4ADDBDF1}"/>
              </a:ext>
            </a:extLst>
          </p:cNvPr>
          <p:cNvSpPr/>
          <p:nvPr/>
        </p:nvSpPr>
        <p:spPr>
          <a:xfrm>
            <a:off x="1960416" y="1352550"/>
            <a:ext cx="1468583" cy="488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EA1F4AFD-DC19-40B9-A2A7-C0ACA7CD5264}"/>
              </a:ext>
            </a:extLst>
          </p:cNvPr>
          <p:cNvSpPr/>
          <p:nvPr/>
        </p:nvSpPr>
        <p:spPr>
          <a:xfrm>
            <a:off x="6168735" y="1341298"/>
            <a:ext cx="533402" cy="488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0"/>
                                        <p:tgtEl>
                                          <p:spTgt spid="25"/>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P spid="4"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Mẹ · </a:t>
            </a:r>
            <a:r>
              <a:rPr lang="el-GR" sz="3500" b="1" dirty="0">
                <a:solidFill>
                  <a:srgbClr val="7030A0"/>
                </a:solidFill>
                <a:latin typeface="HP001 4 hàng" pitchFamily="34" charset="0"/>
              </a:rPr>
              <a:t>η</a:t>
            </a:r>
            <a:r>
              <a:rPr lang="vi-VN" sz="3500" b="1" dirty="0">
                <a:solidFill>
                  <a:srgbClr val="7030A0"/>
                </a:solidFill>
                <a:latin typeface="HP001 4 hàng" pitchFamily="34" charset="0"/>
              </a:rPr>
              <a:t>àng đặt wụ hŪ vào bàn Ǉay</a:t>
            </a:r>
            <a:endParaRPr lang="en-US" sz="3500" b="1" dirty="0">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vi-VN" sz="3500" b="1">
                <a:solidFill>
                  <a:srgbClr val="7030A0"/>
                </a:solidFill>
                <a:latin typeface="HP001 4 hàng" pitchFamily="34" charset="0"/>
              </a:rPr>
              <a:t>Nam</a:t>
            </a:r>
            <a:r>
              <a:rPr lang="en-US" sz="3500" b="1">
                <a:solidFill>
                  <a:srgbClr val="7030A0"/>
                </a:solidFill>
                <a:latin typeface="HP001 4 hàng" pitchFamily="34" charset="0"/>
              </a:rPr>
              <a:t>.</a:t>
            </a:r>
            <a:r>
              <a:rPr lang="vi-VN" sz="3500" b="1">
                <a:solidFill>
                  <a:srgbClr val="7030A0"/>
                </a:solidFill>
                <a:latin typeface="HP001 4 hàng" pitchFamily="34" charset="0"/>
              </a:rPr>
              <a:t> Nam </a:t>
            </a:r>
            <a:r>
              <a:rPr lang="el-GR" sz="3500" b="1">
                <a:solidFill>
                  <a:srgbClr val="7030A0"/>
                </a:solidFill>
                <a:latin typeface="HP001 4 hàng" pitchFamily="34" charset="0"/>
              </a:rPr>
              <a:t>κ</a:t>
            </a:r>
            <a:r>
              <a:rPr lang="vi-VN" sz="3500" b="1">
                <a:solidFill>
                  <a:srgbClr val="7030A0"/>
                </a:solidFill>
                <a:latin typeface="HP001 4 hàng" pitchFamily="34" charset="0"/>
              </a:rPr>
              <a:t>ấy </a:t>
            </a:r>
            <a:r>
              <a:rPr lang="el-GR" sz="3500" b="1">
                <a:solidFill>
                  <a:srgbClr val="7030A0"/>
                </a:solidFill>
                <a:latin typeface="HP001 4 hàng" pitchFamily="34" charset="0"/>
              </a:rPr>
              <a:t>κ</a:t>
            </a:r>
            <a:r>
              <a:rPr lang="vi-VN" sz="3500" b="1">
                <a:solidFill>
                  <a:srgbClr val="7030A0"/>
                </a:solidFill>
                <a:latin typeface="HP001 4 hàng" pitchFamily="34" charset="0"/>
              </a:rPr>
              <a:t>ật ấm áp</a:t>
            </a:r>
            <a:r>
              <a:rPr lang="en-US" sz="3500" b="1">
                <a:solidFill>
                  <a:srgbClr val="7030A0"/>
                </a:solidFill>
                <a:latin typeface="HP001 4 hàng" pitchFamily="34" charset="0"/>
              </a:rPr>
              <a:t>.</a:t>
            </a:r>
            <a:r>
              <a:rPr lang="vi-VN" sz="3500" b="1">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chữ phù hợp thay cho bông hoa</a:t>
            </a: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n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l ?</a:t>
            </a: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91" y="2038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705"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839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77" y="360306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446" b="9343"/>
          <a:stretch/>
        </p:blipFill>
        <p:spPr bwMode="auto">
          <a:xfrm flipH="1">
            <a:off x="5974813" y="144466"/>
            <a:ext cx="3141292" cy="27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l</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n ?</a:t>
            </a:r>
          </a:p>
        </p:txBody>
      </p:sp>
      <p:sp>
        <p:nvSpPr>
          <p:cNvPr id="12" name="TextBox 11"/>
          <p:cNvSpPr txBox="1"/>
          <p:nvPr/>
        </p:nvSpPr>
        <p:spPr>
          <a:xfrm>
            <a:off x="62345" y="26479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705608" y="1271945"/>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412011" y="1270410"/>
            <a:ext cx="379553" cy="646319"/>
          </a:xfrm>
          <a:prstGeom prst="rect">
            <a:avLst/>
          </a:prstGeom>
          <a:noFill/>
        </p:spPr>
        <p:txBody>
          <a:bodyPr wrap="square" lIns="91428" tIns="45714" rIns="91428" bIns="45714" rtlCol="0">
            <a:spAutoFit/>
          </a:bodyPr>
          <a:lstStyle/>
          <a:p>
            <a:pPr algn="just"/>
            <a:r>
              <a:rPr lang="en-US" sz="3600" b="1" dirty="0">
                <a:solidFill>
                  <a:srgbClr val="FF0000"/>
                </a:solidFill>
                <a:latin typeface="Arial-Rounded" pitchFamily="34" charset="0"/>
                <a:ea typeface="Arial-Rounded" pitchFamily="34" charset="0"/>
                <a:cs typeface="Arial-Rounded" pitchFamily="34" charset="0"/>
              </a:rPr>
              <a:t>n</a:t>
            </a:r>
            <a:endParaRPr lang="en-US" sz="3600" b="1" i="1" dirty="0">
              <a:solidFill>
                <a:srgbClr val="FF0000"/>
              </a:solidFill>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649" y="142342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28093" y="1996256"/>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849875" y="1280529"/>
            <a:ext cx="379553"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l</a:t>
            </a:r>
            <a:endParaRPr lang="en-US" sz="3600" b="1" i="1">
              <a:solidFill>
                <a:srgbClr val="FF0000"/>
              </a:solidFill>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8747" y="143842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59008" y="1996256"/>
            <a:ext cx="379553"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l</a:t>
            </a:r>
            <a:endParaRPr lang="en-US" sz="3600" b="1" i="1">
              <a:solidFill>
                <a:srgbClr val="FF0000"/>
              </a:solidFill>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2181" y="21161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00190" y="3484924"/>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365055" y="3460679"/>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1926691" y="4149261"/>
            <a:ext cx="1534051"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1535256" y="3487947"/>
            <a:ext cx="575286"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c</a:t>
            </a:r>
            <a:endParaRPr lang="en-US" sz="3600" b="1" i="1">
              <a:solidFill>
                <a:srgbClr val="FF0000"/>
              </a:solidFill>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421" y="365223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65643" y="3458100"/>
            <a:ext cx="786134"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k</a:t>
            </a:r>
            <a:endParaRPr lang="en-US" sz="3600" b="1" i="1">
              <a:solidFill>
                <a:srgbClr val="FF0000"/>
              </a:solidFill>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5796" y="359819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648864" y="4138232"/>
            <a:ext cx="786134" cy="646319"/>
          </a:xfrm>
          <a:prstGeom prst="rect">
            <a:avLst/>
          </a:prstGeom>
          <a:noFill/>
        </p:spPr>
        <p:txBody>
          <a:bodyPr wrap="square" lIns="91428" tIns="45714" rIns="91428" bIns="45714" rtlCol="0">
            <a:spAutoFit/>
          </a:bodyPr>
          <a:lstStyle/>
          <a:p>
            <a:pPr algn="just"/>
            <a:r>
              <a:rPr lang="en-US" sz="3600" b="1">
                <a:solidFill>
                  <a:srgbClr val="FF0000"/>
                </a:solidFill>
                <a:latin typeface="Arial-Rounded" pitchFamily="34" charset="0"/>
                <a:ea typeface="Arial-Rounded" pitchFamily="34" charset="0"/>
                <a:cs typeface="Arial-Rounded" pitchFamily="34" charset="0"/>
              </a:rPr>
              <a:t>k</a:t>
            </a:r>
            <a:endParaRPr lang="en-US" sz="3600" b="1" i="1">
              <a:solidFill>
                <a:srgbClr val="FF0000"/>
              </a:solidFill>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0201" y="42726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6283" y="2997150"/>
            <a:ext cx="996801" cy="184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5772" y="3817322"/>
            <a:ext cx="521350" cy="9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1927" y="3243912"/>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853492"/>
            <a:ext cx="1067768" cy="198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9142" y="3241417"/>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5078" y="2860291"/>
            <a:ext cx="1064103" cy="19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6190" y="4661976"/>
            <a:ext cx="4689763" cy="368956"/>
          </a:xfrm>
          <a:custGeom>
            <a:avLst/>
            <a:gdLst>
              <a:gd name="connsiteX0" fmla="*/ 0 w 4419600"/>
              <a:gd name="connsiteY0" fmla="*/ 0 h 313328"/>
              <a:gd name="connsiteX1" fmla="*/ 4419600 w 4419600"/>
              <a:gd name="connsiteY1" fmla="*/ 0 h 313328"/>
              <a:gd name="connsiteX2" fmla="*/ 4419600 w 4419600"/>
              <a:gd name="connsiteY2" fmla="*/ 313328 h 313328"/>
              <a:gd name="connsiteX3" fmla="*/ 0 w 4419600"/>
              <a:gd name="connsiteY3" fmla="*/ 313328 h 313328"/>
              <a:gd name="connsiteX4" fmla="*/ 0 w 4419600"/>
              <a:gd name="connsiteY4" fmla="*/ 0 h 313328"/>
              <a:gd name="connsiteX0" fmla="*/ 0 w 4606637"/>
              <a:gd name="connsiteY0" fmla="*/ 280555 h 313328"/>
              <a:gd name="connsiteX1" fmla="*/ 4606637 w 4606637"/>
              <a:gd name="connsiteY1" fmla="*/ 0 h 313328"/>
              <a:gd name="connsiteX2" fmla="*/ 4606637 w 4606637"/>
              <a:gd name="connsiteY2" fmla="*/ 313328 h 313328"/>
              <a:gd name="connsiteX3" fmla="*/ 187037 w 4606637"/>
              <a:gd name="connsiteY3" fmla="*/ 313328 h 313328"/>
              <a:gd name="connsiteX4" fmla="*/ 0 w 4606637"/>
              <a:gd name="connsiteY4" fmla="*/ 280555 h 313328"/>
              <a:gd name="connsiteX0" fmla="*/ 0 w 4606637"/>
              <a:gd name="connsiteY0" fmla="*/ 280555 h 313328"/>
              <a:gd name="connsiteX1" fmla="*/ 1094511 w 4606637"/>
              <a:gd name="connsiteY1" fmla="*/ 41432 h 313328"/>
              <a:gd name="connsiteX2" fmla="*/ 4606637 w 4606637"/>
              <a:gd name="connsiteY2" fmla="*/ 0 h 313328"/>
              <a:gd name="connsiteX3" fmla="*/ 4606637 w 4606637"/>
              <a:gd name="connsiteY3" fmla="*/ 313328 h 313328"/>
              <a:gd name="connsiteX4" fmla="*/ 187037 w 4606637"/>
              <a:gd name="connsiteY4" fmla="*/ 313328 h 313328"/>
              <a:gd name="connsiteX5" fmla="*/ 0 w 4606637"/>
              <a:gd name="connsiteY5" fmla="*/ 280555 h 313328"/>
              <a:gd name="connsiteX0" fmla="*/ 0 w 4606637"/>
              <a:gd name="connsiteY0" fmla="*/ 280555 h 313328"/>
              <a:gd name="connsiteX1" fmla="*/ 1094511 w 4606637"/>
              <a:gd name="connsiteY1" fmla="*/ 41432 h 313328"/>
              <a:gd name="connsiteX2" fmla="*/ 3505202 w 4606637"/>
              <a:gd name="connsiteY2" fmla="*/ 114168 h 313328"/>
              <a:gd name="connsiteX3" fmla="*/ 4606637 w 4606637"/>
              <a:gd name="connsiteY3" fmla="*/ 0 h 313328"/>
              <a:gd name="connsiteX4" fmla="*/ 4606637 w 4606637"/>
              <a:gd name="connsiteY4" fmla="*/ 313328 h 313328"/>
              <a:gd name="connsiteX5" fmla="*/ 187037 w 4606637"/>
              <a:gd name="connsiteY5" fmla="*/ 313328 h 313328"/>
              <a:gd name="connsiteX6" fmla="*/ 0 w 4606637"/>
              <a:gd name="connsiteY6" fmla="*/ 280555 h 313328"/>
              <a:gd name="connsiteX0" fmla="*/ 0 w 4606637"/>
              <a:gd name="connsiteY0" fmla="*/ 241021 h 273794"/>
              <a:gd name="connsiteX1" fmla="*/ 1094511 w 4606637"/>
              <a:gd name="connsiteY1" fmla="*/ 1898 h 273794"/>
              <a:gd name="connsiteX2" fmla="*/ 3505202 w 4606637"/>
              <a:gd name="connsiteY2" fmla="*/ 74634 h 273794"/>
              <a:gd name="connsiteX3" fmla="*/ 4596246 w 4606637"/>
              <a:gd name="connsiteY3" fmla="*/ 261803 h 273794"/>
              <a:gd name="connsiteX4" fmla="*/ 4606637 w 4606637"/>
              <a:gd name="connsiteY4" fmla="*/ 273794 h 273794"/>
              <a:gd name="connsiteX5" fmla="*/ 187037 w 4606637"/>
              <a:gd name="connsiteY5" fmla="*/ 273794 h 273794"/>
              <a:gd name="connsiteX6" fmla="*/ 0 w 4606637"/>
              <a:gd name="connsiteY6" fmla="*/ 241021 h 273794"/>
              <a:gd name="connsiteX0" fmla="*/ 0 w 4606637"/>
              <a:gd name="connsiteY0" fmla="*/ 280687 h 313460"/>
              <a:gd name="connsiteX1" fmla="*/ 1094511 w 4606637"/>
              <a:gd name="connsiteY1" fmla="*/ 41564 h 313460"/>
              <a:gd name="connsiteX2" fmla="*/ 3619502 w 4606637"/>
              <a:gd name="connsiteY2" fmla="*/ 0 h 313460"/>
              <a:gd name="connsiteX3" fmla="*/ 4596246 w 4606637"/>
              <a:gd name="connsiteY3" fmla="*/ 301469 h 313460"/>
              <a:gd name="connsiteX4" fmla="*/ 4606637 w 4606637"/>
              <a:gd name="connsiteY4" fmla="*/ 313460 h 313460"/>
              <a:gd name="connsiteX5" fmla="*/ 187037 w 4606637"/>
              <a:gd name="connsiteY5" fmla="*/ 313460 h 313460"/>
              <a:gd name="connsiteX6" fmla="*/ 0 w 4606637"/>
              <a:gd name="connsiteY6" fmla="*/ 280687 h 313460"/>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596246"/>
              <a:gd name="connsiteY0" fmla="*/ 305386 h 504414"/>
              <a:gd name="connsiteX1" fmla="*/ 1094511 w 4596246"/>
              <a:gd name="connsiteY1" fmla="*/ 66263 h 504414"/>
              <a:gd name="connsiteX2" fmla="*/ 3619502 w 4596246"/>
              <a:gd name="connsiteY2" fmla="*/ 24699 h 504414"/>
              <a:gd name="connsiteX3" fmla="*/ 4596246 w 4596246"/>
              <a:gd name="connsiteY3" fmla="*/ 326168 h 504414"/>
              <a:gd name="connsiteX4" fmla="*/ 4575464 w 4596246"/>
              <a:gd name="connsiteY4" fmla="*/ 504414 h 504414"/>
              <a:gd name="connsiteX5" fmla="*/ 187037 w 4596246"/>
              <a:gd name="connsiteY5" fmla="*/ 338159 h 504414"/>
              <a:gd name="connsiteX6" fmla="*/ 0 w 4596246"/>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421286"/>
              <a:gd name="connsiteX1" fmla="*/ 1094511 w 4637809"/>
              <a:gd name="connsiteY1" fmla="*/ 66263 h 421286"/>
              <a:gd name="connsiteX2" fmla="*/ 3619502 w 4637809"/>
              <a:gd name="connsiteY2" fmla="*/ 24699 h 421286"/>
              <a:gd name="connsiteX3" fmla="*/ 4637809 w 4637809"/>
              <a:gd name="connsiteY3" fmla="*/ 180696 h 421286"/>
              <a:gd name="connsiteX4" fmla="*/ 4596246 w 4637809"/>
              <a:gd name="connsiteY4" fmla="*/ 421286 h 421286"/>
              <a:gd name="connsiteX5" fmla="*/ 187037 w 4637809"/>
              <a:gd name="connsiteY5" fmla="*/ 338159 h 421286"/>
              <a:gd name="connsiteX6" fmla="*/ 0 w 4637809"/>
              <a:gd name="connsiteY6" fmla="*/ 305386 h 421286"/>
              <a:gd name="connsiteX0" fmla="*/ 0 w 4637809"/>
              <a:gd name="connsiteY0" fmla="*/ 305386 h 379723"/>
              <a:gd name="connsiteX1" fmla="*/ 1094511 w 4637809"/>
              <a:gd name="connsiteY1" fmla="*/ 66263 h 379723"/>
              <a:gd name="connsiteX2" fmla="*/ 3619502 w 4637809"/>
              <a:gd name="connsiteY2" fmla="*/ 24699 h 379723"/>
              <a:gd name="connsiteX3" fmla="*/ 4637809 w 4637809"/>
              <a:gd name="connsiteY3" fmla="*/ 180696 h 379723"/>
              <a:gd name="connsiteX4" fmla="*/ 4596246 w 4637809"/>
              <a:gd name="connsiteY4" fmla="*/ 379723 h 379723"/>
              <a:gd name="connsiteX5" fmla="*/ 187037 w 4637809"/>
              <a:gd name="connsiteY5" fmla="*/ 338159 h 379723"/>
              <a:gd name="connsiteX6" fmla="*/ 0 w 4637809"/>
              <a:gd name="connsiteY6" fmla="*/ 305386 h 379723"/>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14318 h 357482"/>
              <a:gd name="connsiteX1" fmla="*/ 1094511 w 4637809"/>
              <a:gd name="connsiteY1" fmla="*/ 75195 h 357482"/>
              <a:gd name="connsiteX2" fmla="*/ 3619502 w 4637809"/>
              <a:gd name="connsiteY2" fmla="*/ 33631 h 357482"/>
              <a:gd name="connsiteX3" fmla="*/ 4637809 w 4637809"/>
              <a:gd name="connsiteY3" fmla="*/ 189628 h 357482"/>
              <a:gd name="connsiteX4" fmla="*/ 4596246 w 4637809"/>
              <a:gd name="connsiteY4" fmla="*/ 357482 h 357482"/>
              <a:gd name="connsiteX5" fmla="*/ 187037 w 4637809"/>
              <a:gd name="connsiteY5" fmla="*/ 347091 h 357482"/>
              <a:gd name="connsiteX6" fmla="*/ 0 w 4637809"/>
              <a:gd name="connsiteY6" fmla="*/ 314318 h 35748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25792 h 368956"/>
              <a:gd name="connsiteX1" fmla="*/ 1073729 w 4637809"/>
              <a:gd name="connsiteY1" fmla="*/ 117842 h 368956"/>
              <a:gd name="connsiteX2" fmla="*/ 3619502 w 4637809"/>
              <a:gd name="connsiteY2" fmla="*/ 45105 h 368956"/>
              <a:gd name="connsiteX3" fmla="*/ 4637809 w 4637809"/>
              <a:gd name="connsiteY3" fmla="*/ 201102 h 368956"/>
              <a:gd name="connsiteX4" fmla="*/ 4596246 w 4637809"/>
              <a:gd name="connsiteY4" fmla="*/ 368956 h 368956"/>
              <a:gd name="connsiteX5" fmla="*/ 187037 w 4637809"/>
              <a:gd name="connsiteY5" fmla="*/ 358565 h 368956"/>
              <a:gd name="connsiteX6" fmla="*/ 0 w 4637809"/>
              <a:gd name="connsiteY6" fmla="*/ 325792 h 368956"/>
              <a:gd name="connsiteX0" fmla="*/ 0 w 4689763"/>
              <a:gd name="connsiteY0" fmla="*/ 356964 h 368956"/>
              <a:gd name="connsiteX1" fmla="*/ 1125683 w 4689763"/>
              <a:gd name="connsiteY1" fmla="*/ 117842 h 368956"/>
              <a:gd name="connsiteX2" fmla="*/ 3671456 w 4689763"/>
              <a:gd name="connsiteY2" fmla="*/ 45105 h 368956"/>
              <a:gd name="connsiteX3" fmla="*/ 4689763 w 4689763"/>
              <a:gd name="connsiteY3" fmla="*/ 201102 h 368956"/>
              <a:gd name="connsiteX4" fmla="*/ 4648200 w 4689763"/>
              <a:gd name="connsiteY4" fmla="*/ 368956 h 368956"/>
              <a:gd name="connsiteX5" fmla="*/ 238991 w 4689763"/>
              <a:gd name="connsiteY5" fmla="*/ 358565 h 368956"/>
              <a:gd name="connsiteX6" fmla="*/ 0 w 4689763"/>
              <a:gd name="connsiteY6" fmla="*/ 356964 h 36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9763" h="368956">
                <a:moveTo>
                  <a:pt x="0" y="356964"/>
                </a:moveTo>
                <a:cubicBezTo>
                  <a:pt x="364837" y="332674"/>
                  <a:pt x="719282" y="173305"/>
                  <a:pt x="1125683" y="117842"/>
                </a:cubicBezTo>
                <a:cubicBezTo>
                  <a:pt x="1977738" y="10469"/>
                  <a:pt x="2746664" y="-44949"/>
                  <a:pt x="3671456" y="45105"/>
                </a:cubicBezTo>
                <a:cubicBezTo>
                  <a:pt x="4069773" y="72859"/>
                  <a:pt x="4218710" y="131784"/>
                  <a:pt x="4689763" y="201102"/>
                </a:cubicBezTo>
                <a:lnTo>
                  <a:pt x="4648200" y="368956"/>
                </a:lnTo>
                <a:lnTo>
                  <a:pt x="238991" y="358565"/>
                </a:lnTo>
                <a:lnTo>
                  <a:pt x="0" y="35696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3000"/>
                                        <p:tgtEl>
                                          <p:spTgt spid="3074"/>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3000"/>
                                        <p:tgtEl>
                                          <p:spTgt spid="39"/>
                                        </p:tgtEl>
                                      </p:cBhvr>
                                    </p:animEffec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Effect transition="in" filter="fade">
                                      <p:cBhvr>
                                        <p:cTn id="45" dur="1000"/>
                                        <p:tgtEl>
                                          <p:spTgt spid="27"/>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3000"/>
                                        <p:tgtEl>
                                          <p:spTgt spid="40"/>
                                        </p:tgtEl>
                                      </p:cBhvr>
                                    </p:animEffec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Effect transition="in" filter="fade">
                                      <p:cBhvr>
                                        <p:cTn id="61" dur="1000"/>
                                        <p:tgtEl>
                                          <p:spTgt spid="34"/>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3250"/>
                                        <p:tgtEl>
                                          <p:spTgt spid="41"/>
                                        </p:tgtEl>
                                      </p:cBhvr>
                                    </p:animEffect>
                                  </p:child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Effect transition="in" filter="fade">
                                      <p:cBhvr>
                                        <p:cTn id="77" dur="1000"/>
                                        <p:tgtEl>
                                          <p:spTgt spid="35"/>
                                        </p:tgtEl>
                                      </p:cBhvr>
                                    </p:animEffect>
                                  </p:childTnLst>
                                </p:cTn>
                              </p:par>
                            </p:childTnLst>
                          </p:cTn>
                        </p:par>
                        <p:par>
                          <p:cTn id="78" fill="hold">
                            <p:stCondLst>
                              <p:cond delay="1500"/>
                            </p:stCondLst>
                            <p:childTnLst>
                              <p:par>
                                <p:cTn id="79" presetID="22" presetClass="entr" presetSubtype="4"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2750"/>
                                        <p:tgtEl>
                                          <p:spTgt spid="42"/>
                                        </p:tgtEl>
                                      </p:cBhvr>
                                    </p:animEffect>
                                  </p:childTnLst>
                                </p:cTn>
                              </p:par>
                            </p:childTnLst>
                          </p:cTn>
                        </p:par>
                      </p:childTnLst>
                    </p:cTn>
                  </p:par>
                </p:childTnLst>
              </p:cTn>
              <p:nextCondLst>
                <p:cond evt="onClick" delay="0">
                  <p:tgtEl>
                    <p:spTgt spid="31"/>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Effect transition="in" filter="fade">
                                      <p:cBhvr>
                                        <p:cTn id="93" dur="1000"/>
                                        <p:tgtEl>
                                          <p:spTgt spid="36"/>
                                        </p:tgtEl>
                                      </p:cBhvr>
                                    </p:animEffect>
                                  </p:childTnLst>
                                </p:cTn>
                              </p:par>
                            </p:childTnLst>
                          </p:cTn>
                        </p:par>
                        <p:par>
                          <p:cTn id="94" fill="hold">
                            <p:stCondLst>
                              <p:cond delay="1500"/>
                            </p:stCondLst>
                            <p:childTnLst>
                              <p:par>
                                <p:cTn id="95" presetID="22" presetClass="entr" presetSubtype="4"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3500"/>
                                        <p:tgtEl>
                                          <p:spTgt spid="43"/>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523220"/>
          </a:xfrm>
          <a:prstGeom prst="rect">
            <a:avLst/>
          </a:prstGeom>
          <a:solidFill>
            <a:schemeClr val="accent5">
              <a:lumMod val="20000"/>
              <a:lumOff val="80000"/>
            </a:schemeClr>
          </a:solidFill>
        </p:spPr>
        <p:txBody>
          <a:bodyPr wrap="square" rtlCol="0">
            <a:spAutoFit/>
          </a:bodyPr>
          <a:lstStyle/>
          <a:p>
            <a:pPr algn="ctr"/>
            <a:r>
              <a:rPr lang="en-US" sz="2800" b="1" dirty="0">
                <a:latin typeface="Arial-Rounded" pitchFamily="34" charset="0"/>
                <a:ea typeface="Arial-Rounded" pitchFamily="34" charset="0"/>
                <a:cs typeface="Arial-Rounded" pitchFamily="34" charset="0"/>
              </a:rPr>
              <a:t>TẠM BIỆT VÀ HẸN GẶP LẠI </a:t>
            </a:r>
            <a:r>
              <a:rPr lang="en-US" sz="2800" b="1">
                <a:latin typeface="Arial-Rounded" pitchFamily="34" charset="0"/>
                <a:ea typeface="Arial-Rounded" pitchFamily="34" charset="0"/>
                <a:cs typeface="Arial-Rounded" pitchFamily="34" charset="0"/>
              </a:rPr>
              <a:t>CÁC </a:t>
            </a:r>
            <a:r>
              <a:rPr lang="en-US" sz="2800" b="1" smtClean="0">
                <a:latin typeface="Arial-Rounded" pitchFamily="34" charset="0"/>
                <a:ea typeface="Arial-Rounded" pitchFamily="34" charset="0"/>
                <a:cs typeface="Arial-Rounded" pitchFamily="34" charset="0"/>
              </a:rPr>
              <a:t>CO0N</a:t>
            </a:r>
            <a:r>
              <a:rPr lang="en-US" sz="2800" b="1"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1280606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373</Words>
  <Application>Microsoft Office PowerPoint</Application>
  <PresentationFormat>On-screen Show (16:9)</PresentationFormat>
  <Paragraphs>60</Paragraphs>
  <Slides>9</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Arial Rounded MT Bold</vt:lpstr>
      <vt:lpstr>Arial-Rounded</vt:lpstr>
      <vt:lpstr>Calibri</vt:lpstr>
      <vt:lpstr>DFPOP1-W9</vt:lpstr>
      <vt:lpstr>HP001 4 hàng</vt:lpstr>
      <vt:lpstr>Times New Roman</vt:lpstr>
      <vt:lpstr>华康少女文字W5</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Minhthangpc.VN</cp:lastModifiedBy>
  <cp:revision>129</cp:revision>
  <dcterms:created xsi:type="dcterms:W3CDTF">2020-12-08T15:48:47Z</dcterms:created>
  <dcterms:modified xsi:type="dcterms:W3CDTF">2023-02-05T14:35:56Z</dcterms:modified>
</cp:coreProperties>
</file>