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4"/>
  </p:notesMasterIdLst>
  <p:sldIdLst>
    <p:sldId id="308" r:id="rId2"/>
    <p:sldId id="312" r:id="rId3"/>
    <p:sldId id="313" r:id="rId4"/>
    <p:sldId id="310" r:id="rId5"/>
    <p:sldId id="315" r:id="rId6"/>
    <p:sldId id="257" r:id="rId7"/>
    <p:sldId id="316" r:id="rId8"/>
    <p:sldId id="325" r:id="rId9"/>
    <p:sldId id="258" r:id="rId10"/>
    <p:sldId id="317" r:id="rId11"/>
    <p:sldId id="318" r:id="rId12"/>
    <p:sldId id="323" r:id="rId13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Vibur" panose="020B0604020202020204" charset="0"/>
      <p:regular r:id="rId19"/>
    </p:embeddedFont>
    <p:embeddedFont>
      <p:font typeface="Comfortaa" panose="020B0604020202020204" charset="0"/>
      <p:regular r:id="rId20"/>
      <p:bold r:id="rId21"/>
    </p:embeddedFont>
    <p:embeddedFont>
      <p:font typeface="Catamaran" panose="020B0604020202020204" charset="0"/>
      <p:regular r:id="rId22"/>
      <p:bold r:id="rId23"/>
    </p:embeddedFont>
    <p:embeddedFont>
      <p:font typeface="Roboto Slab Light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68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C50"/>
    <a:srgbClr val="F8F8F0"/>
    <a:srgbClr val="78A85D"/>
    <a:srgbClr val="FF6600"/>
    <a:srgbClr val="F08934"/>
    <a:srgbClr val="FFF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69A5E3-C614-4CB2-9B9A-B228C79A9B36}">
  <a:tblStyle styleId="{BE69A5E3-C614-4CB2-9B9A-B228C79A9B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658" y="67"/>
      </p:cViewPr>
      <p:guideLst>
        <p:guide orient="horz" pos="16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96140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0" name="Google Shape;2230;gd768e69cfa_0_3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1" name="Google Shape;2231;gd768e69cfa_0_3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514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1562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2039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1518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45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a346aee37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a346aee37_0_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550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3903800"/>
            <a:ext cx="2651100" cy="8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4"/>
            <a:ext cx="2010058" cy="1281879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4514541"/>
            <a:ext cx="1016105" cy="607224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158430"/>
            <a:ext cx="495544" cy="469263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423761" y="4492528"/>
            <a:ext cx="761916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9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199475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001701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225822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3710257"/>
            <a:ext cx="18414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4036675"/>
            <a:ext cx="24747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302661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38188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163263"/>
            <a:ext cx="1025973" cy="811032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5" y="153898"/>
            <a:ext cx="1651683" cy="719972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1" y="105967"/>
            <a:ext cx="1456109" cy="488736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80016" y="4521081"/>
            <a:ext cx="639248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0" y="4194779"/>
            <a:ext cx="666115" cy="973447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3990582"/>
            <a:ext cx="1127055" cy="101025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15664" y="52764"/>
            <a:ext cx="656126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180577"/>
            <a:ext cx="2121888" cy="141459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3094293"/>
            <a:ext cx="1277992" cy="1010253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8" y="-256770"/>
            <a:ext cx="1590405" cy="693261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3818100" cy="37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6999" y="137425"/>
            <a:ext cx="537861" cy="55587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4502991"/>
            <a:ext cx="604654" cy="578037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1861125"/>
            <a:ext cx="4221900" cy="27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8" r:id="rId3"/>
    <p:sldLayoutId id="2147483659" r:id="rId4"/>
    <p:sldLayoutId id="2147483664" r:id="rId5"/>
    <p:sldLayoutId id="2147483675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2" t="1710" r="687" b="2237"/>
          <a:stretch/>
        </p:blipFill>
        <p:spPr>
          <a:xfrm>
            <a:off x="625928" y="739131"/>
            <a:ext cx="7968343" cy="417280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28600" y="187719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7808" y="146839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Quan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sát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tranh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3143" y="608504"/>
            <a:ext cx="555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a.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thấy</a:t>
            </a:r>
            <a:r>
              <a:rPr lang="en-US" sz="2000" dirty="0" smtClean="0"/>
              <a:t> </a:t>
            </a:r>
            <a:r>
              <a:rPr lang="en-US" sz="2000" dirty="0" err="1" smtClean="0"/>
              <a:t>cảnh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b.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người</a:t>
            </a:r>
            <a:r>
              <a:rPr lang="en-US" sz="2000" dirty="0" smtClean="0"/>
              <a:t> </a:t>
            </a:r>
            <a:r>
              <a:rPr lang="en-US" sz="2000" dirty="0" err="1" smtClean="0"/>
              <a:t>thân</a:t>
            </a:r>
            <a:r>
              <a:rPr lang="en-US" sz="2000" dirty="0" smtClean="0"/>
              <a:t> </a:t>
            </a:r>
            <a:r>
              <a:rPr lang="en-US" sz="2000" dirty="0" err="1" smtClean="0"/>
              <a:t>bị</a:t>
            </a:r>
            <a:r>
              <a:rPr lang="en-US" sz="2000" dirty="0" smtClean="0"/>
              <a:t> </a:t>
            </a:r>
            <a:r>
              <a:rPr lang="en-US" sz="2000" dirty="0" err="1" smtClean="0"/>
              <a:t>ốm</a:t>
            </a:r>
            <a:r>
              <a:rPr lang="en-US" sz="2000" dirty="0" smtClean="0"/>
              <a:t>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thường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8635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533714" y="922282"/>
            <a:ext cx="711411" cy="696759"/>
            <a:chOff x="4216295" y="1275938"/>
            <a:chExt cx="711411" cy="696759"/>
          </a:xfrm>
        </p:grpSpPr>
        <p:sp>
          <p:nvSpPr>
            <p:cNvPr id="1631" name="Google Shape;1631;p39"/>
            <p:cNvSpPr/>
            <p:nvPr/>
          </p:nvSpPr>
          <p:spPr>
            <a:xfrm>
              <a:off x="4293390" y="1275938"/>
              <a:ext cx="634316" cy="65053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632" name="Google Shape;1632;p39"/>
            <p:cNvSpPr/>
            <p:nvPr/>
          </p:nvSpPr>
          <p:spPr>
            <a:xfrm>
              <a:off x="4216295" y="1322164"/>
              <a:ext cx="634316" cy="65053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62" name="Google Shape;1662;p39"/>
          <p:cNvSpPr txBox="1">
            <a:spLocks noGrp="1"/>
          </p:cNvSpPr>
          <p:nvPr>
            <p:ph type="title" idx="20"/>
          </p:nvPr>
        </p:nvSpPr>
        <p:spPr>
          <a:xfrm>
            <a:off x="1411372" y="1051330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b</a:t>
            </a:r>
            <a:endParaRPr sz="2800" dirty="0"/>
          </a:p>
        </p:txBody>
      </p:sp>
      <p:sp>
        <p:nvSpPr>
          <p:cNvPr id="41" name="Oval 40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518" y="215914"/>
            <a:ext cx="277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Trả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câu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hỏi</a:t>
            </a:r>
            <a:endParaRPr lang="en-US" sz="2400" b="1" dirty="0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90372" y="1007097"/>
            <a:ext cx="5069180" cy="480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9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ngủ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2652" y="1619041"/>
            <a:ext cx="55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quạt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Phạm Hoan: QUẠT CHO BÀ NGỦ - Thạch Qu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4"/>
          <a:stretch/>
        </p:blipFill>
        <p:spPr bwMode="auto">
          <a:xfrm>
            <a:off x="2168029" y="2211749"/>
            <a:ext cx="4694455" cy="27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2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9" name="Google Shape;1639;p39"/>
          <p:cNvGrpSpPr/>
          <p:nvPr/>
        </p:nvGrpSpPr>
        <p:grpSpPr>
          <a:xfrm>
            <a:off x="1676177" y="1116495"/>
            <a:ext cx="648601" cy="659590"/>
            <a:chOff x="451814" y="2209625"/>
            <a:chExt cx="873890" cy="888696"/>
          </a:xfrm>
        </p:grpSpPr>
        <p:sp>
          <p:nvSpPr>
            <p:cNvPr id="1640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41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63" name="Google Shape;1663;p39"/>
          <p:cNvSpPr txBox="1">
            <a:spLocks noGrp="1"/>
          </p:cNvSpPr>
          <p:nvPr>
            <p:ph type="title" idx="21"/>
          </p:nvPr>
        </p:nvSpPr>
        <p:spPr>
          <a:xfrm>
            <a:off x="1560978" y="1138696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c</a:t>
            </a:r>
            <a:endParaRPr sz="3200" dirty="0"/>
          </a:p>
        </p:txBody>
      </p:sp>
      <p:sp>
        <p:nvSpPr>
          <p:cNvPr id="41" name="Oval 40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519" y="215914"/>
            <a:ext cx="3271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Trả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câu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hỏi</a:t>
            </a:r>
            <a:endParaRPr lang="en-US" sz="2400" b="1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39977" y="1215904"/>
            <a:ext cx="5365571" cy="480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Dot"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nghĩ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thơ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  <p:pic>
        <p:nvPicPr>
          <p:cNvPr id="3076" name="Picture 4" descr="Menjaga Warga Tua Untuk Memberi Nenek Itu Kembali gambar unduh gratis_imej  611388156_Format PSD_my.lovepik.co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3249" r="9985" b="15441"/>
          <a:stretch/>
        </p:blipFill>
        <p:spPr bwMode="auto">
          <a:xfrm>
            <a:off x="5497284" y="1960781"/>
            <a:ext cx="2960915" cy="256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3102" t="8689" r="212" b="11110"/>
          <a:stretch/>
        </p:blipFill>
        <p:spPr>
          <a:xfrm>
            <a:off x="387643" y="2145321"/>
            <a:ext cx="2376663" cy="2198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3580" t="11064" r="19987" b="10079"/>
          <a:stretch/>
        </p:blipFill>
        <p:spPr>
          <a:xfrm>
            <a:off x="3156857" y="2647950"/>
            <a:ext cx="1730829" cy="2253343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rot="21061732" flipV="1">
            <a:off x="1332505" y="4381981"/>
            <a:ext cx="1687457" cy="293593"/>
          </a:xfrm>
          <a:prstGeom prst="bent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Down Arrow 9"/>
          <p:cNvSpPr/>
          <p:nvPr/>
        </p:nvSpPr>
        <p:spPr>
          <a:xfrm rot="20359116">
            <a:off x="4863766" y="2052885"/>
            <a:ext cx="1670958" cy="502629"/>
          </a:xfrm>
          <a:prstGeom prst="curvedDownArrow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5281" y="1729948"/>
            <a:ext cx="30453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</a:rPr>
              <a:t>Ngoan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ngoãn</a:t>
            </a:r>
            <a:endParaRPr lang="en-US" sz="2200" dirty="0" smtClean="0">
              <a:solidFill>
                <a:srgbClr val="FF0000"/>
              </a:solidFill>
            </a:endParaRPr>
          </a:p>
          <a:p>
            <a:r>
              <a:rPr lang="en-US" sz="2200" dirty="0" err="1" smtClean="0">
                <a:solidFill>
                  <a:srgbClr val="FF0000"/>
                </a:solidFill>
              </a:rPr>
              <a:t>Hiếu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</a:rPr>
              <a:t>thảo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0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9" grpId="0" animBg="1"/>
      <p:bldP spid="10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2258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83029" y="692756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8581" y="677154"/>
            <a:ext cx="6276338" cy="461665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Học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thuộc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lòng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khổ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thơ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thứ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hai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và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thứ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ba</a:t>
            </a:r>
            <a:endParaRPr lang="en-US" sz="2400" b="1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4152" y="1732178"/>
            <a:ext cx="32086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tx1"/>
                </a:solidFill>
                <a:latin typeface="inherit"/>
              </a:rPr>
              <a:t>Bàn tay bé nhỏ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Vẫy quạt thật đều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Ngấn nắng thiu thiu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Đậu trên tường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1162" y="1732178"/>
            <a:ext cx="28112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Căn nhà đã vắng</a:t>
            </a:r>
            <a:b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</a:b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Cốc chén lặng im</a:t>
            </a:r>
            <a:b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</a:b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Đôi mắt lim dim</a:t>
            </a:r>
            <a:b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</a:br>
            <a:r>
              <a:rPr lang="vi-VN" sz="2400" dirty="0">
                <a:solidFill>
                  <a:schemeClr val="accent5">
                    <a:lumMod val="50000"/>
                  </a:schemeClr>
                </a:solidFill>
                <a:latin typeface="inherit"/>
              </a:rPr>
              <a:t>Ngủ ngon bà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inherit"/>
              </a:rPr>
              <a:t>nhé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inherit"/>
              </a:rPr>
              <a:t>.</a:t>
            </a:r>
            <a:endParaRPr lang="vi-VN" sz="2400" dirty="0">
              <a:solidFill>
                <a:schemeClr val="accent5">
                  <a:lumMod val="50000"/>
                </a:schemeClr>
              </a:solidFill>
              <a:latin typeface="inheri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0420" y="1760802"/>
            <a:ext cx="7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(3)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921" y="176396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0" name="Smiley Face 9"/>
          <p:cNvSpPr/>
          <p:nvPr/>
        </p:nvSpPr>
        <p:spPr>
          <a:xfrm>
            <a:off x="1076601" y="1768222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1068711" y="2302834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1131949" y="2870804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1068711" y="3460911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miley Face 13"/>
          <p:cNvSpPr/>
          <p:nvPr/>
        </p:nvSpPr>
        <p:spPr>
          <a:xfrm>
            <a:off x="4982769" y="3470102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miley Face 14"/>
          <p:cNvSpPr/>
          <p:nvPr/>
        </p:nvSpPr>
        <p:spPr>
          <a:xfrm>
            <a:off x="4956428" y="2872075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miley Face 15"/>
          <p:cNvSpPr/>
          <p:nvPr/>
        </p:nvSpPr>
        <p:spPr>
          <a:xfrm>
            <a:off x="4982769" y="2313216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4982769" y="1795985"/>
            <a:ext cx="610520" cy="554074"/>
          </a:xfrm>
          <a:prstGeom prst="smileyFac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710825" y="1874738"/>
            <a:ext cx="951232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loud 18"/>
          <p:cNvSpPr/>
          <p:nvPr/>
        </p:nvSpPr>
        <p:spPr>
          <a:xfrm>
            <a:off x="5710824" y="2422735"/>
            <a:ext cx="1310461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5675804" y="2988913"/>
            <a:ext cx="888282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702145" y="3558226"/>
            <a:ext cx="1046998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1770343" y="3558227"/>
            <a:ext cx="1333312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1881344" y="2988914"/>
            <a:ext cx="1222311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loud 23"/>
          <p:cNvSpPr/>
          <p:nvPr/>
        </p:nvSpPr>
        <p:spPr>
          <a:xfrm>
            <a:off x="1770342" y="2428116"/>
            <a:ext cx="1033315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loud 24"/>
          <p:cNvSpPr/>
          <p:nvPr/>
        </p:nvSpPr>
        <p:spPr>
          <a:xfrm>
            <a:off x="1708728" y="1867318"/>
            <a:ext cx="783772" cy="434173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art 27"/>
          <p:cNvSpPr/>
          <p:nvPr/>
        </p:nvSpPr>
        <p:spPr>
          <a:xfrm>
            <a:off x="2603877" y="1904125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3239197" y="3558226"/>
            <a:ext cx="765922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art 29"/>
          <p:cNvSpPr/>
          <p:nvPr/>
        </p:nvSpPr>
        <p:spPr>
          <a:xfrm>
            <a:off x="6857999" y="3526839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art 30"/>
          <p:cNvSpPr/>
          <p:nvPr/>
        </p:nvSpPr>
        <p:spPr>
          <a:xfrm>
            <a:off x="6658139" y="3016857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art 31"/>
          <p:cNvSpPr/>
          <p:nvPr/>
        </p:nvSpPr>
        <p:spPr>
          <a:xfrm>
            <a:off x="6985490" y="2426655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Heart 32"/>
          <p:cNvSpPr/>
          <p:nvPr/>
        </p:nvSpPr>
        <p:spPr>
          <a:xfrm>
            <a:off x="6739392" y="1904125"/>
            <a:ext cx="67105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art 33"/>
          <p:cNvSpPr/>
          <p:nvPr/>
        </p:nvSpPr>
        <p:spPr>
          <a:xfrm>
            <a:off x="2967545" y="2436841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art 34"/>
          <p:cNvSpPr/>
          <p:nvPr/>
        </p:nvSpPr>
        <p:spPr>
          <a:xfrm>
            <a:off x="3212511" y="3000868"/>
            <a:ext cx="563785" cy="422218"/>
          </a:xfrm>
          <a:prstGeom prst="heart">
            <a:avLst/>
          </a:prstGeom>
          <a:solidFill>
            <a:schemeClr val="accent6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25151" y="215914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Đọc</a:t>
            </a:r>
            <a:endParaRPr lang="en-US" sz="2400" b="1" dirty="0"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5219" y="2862942"/>
            <a:ext cx="341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Hoa 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cam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, 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>hoa khế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Chín lặng trong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vườn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inherit"/>
              </a:rPr>
              <a:t>à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>mơ tay cháu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Quạt đầy hương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thơm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15255" y="4454997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vi-VN" sz="2000" i="1" dirty="0" smtClean="0">
                <a:solidFill>
                  <a:schemeClr val="tx1"/>
                </a:solidFill>
                <a:latin typeface="+mn-lt"/>
              </a:rPr>
              <a:t>Thạch Quỳ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)</a:t>
            </a:r>
            <a:endParaRPr lang="vi-VN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1266" y="993926"/>
            <a:ext cx="2950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Ơi chích choè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ơi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!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Chim đừng hót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nữa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Bà em ốm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Lặng cho bà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ngủ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266" y="28405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Bàn tay bé nhỏ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Vẫy quạt thật đều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Ngấn nắng thiu thiu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Đậu trên tường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5219" y="9939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Căn nhà đã vắng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Cốc chén lặng im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Đôi mắt lim dim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Ngủ ngon bà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nhé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363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(1)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4477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(4)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77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(3)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035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93433" y="3573138"/>
            <a:ext cx="1730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Ngấn nắng</a:t>
            </a:r>
            <a:endParaRPr lang="vi-VN" sz="2400" dirty="0">
              <a:solidFill>
                <a:srgbClr val="FF0000"/>
              </a:solidFill>
              <a:latin typeface="inheri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0250" y="3573046"/>
            <a:ext cx="1263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inherit"/>
                <a:ea typeface="Verdana" panose="020B0604030504040204" pitchFamily="34" charset="0"/>
              </a:rPr>
              <a:t>thiu thiu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98013" y="1731762"/>
            <a:ext cx="1286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B0F0"/>
                </a:solidFill>
                <a:latin typeface="inherit"/>
              </a:rPr>
              <a:t>lim </a:t>
            </a:r>
            <a:r>
              <a:rPr lang="vi-VN" sz="2400" dirty="0" smtClean="0">
                <a:solidFill>
                  <a:srgbClr val="00B0F0"/>
                </a:solidFill>
                <a:latin typeface="inherit"/>
              </a:rPr>
              <a:t>dim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47899" y="456142"/>
            <a:ext cx="36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Quạt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148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p52"/>
          <p:cNvSpPr/>
          <p:nvPr/>
        </p:nvSpPr>
        <p:spPr>
          <a:xfrm>
            <a:off x="559514" y="1172239"/>
            <a:ext cx="2599500" cy="3337800"/>
          </a:xfrm>
          <a:prstGeom prst="roundRect">
            <a:avLst>
              <a:gd name="adj" fmla="val 632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4" name="Google Shape;2234;p52"/>
          <p:cNvSpPr/>
          <p:nvPr/>
        </p:nvSpPr>
        <p:spPr>
          <a:xfrm>
            <a:off x="3357208" y="1172239"/>
            <a:ext cx="2599500" cy="3337800"/>
          </a:xfrm>
          <a:prstGeom prst="roundRect">
            <a:avLst>
              <a:gd name="adj" fmla="val 632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5" name="Google Shape;2235;p52"/>
          <p:cNvSpPr/>
          <p:nvPr/>
        </p:nvSpPr>
        <p:spPr>
          <a:xfrm>
            <a:off x="6153401" y="1172239"/>
            <a:ext cx="2501552" cy="3337800"/>
          </a:xfrm>
          <a:prstGeom prst="roundRect">
            <a:avLst>
              <a:gd name="adj" fmla="val 997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9" name="Google Shape;2239;p52"/>
          <p:cNvSpPr/>
          <p:nvPr/>
        </p:nvSpPr>
        <p:spPr>
          <a:xfrm>
            <a:off x="464501" y="1258314"/>
            <a:ext cx="2599500" cy="33378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0" name="Google Shape;2240;p52"/>
          <p:cNvSpPr/>
          <p:nvPr/>
        </p:nvSpPr>
        <p:spPr>
          <a:xfrm>
            <a:off x="3262195" y="1258314"/>
            <a:ext cx="2599500" cy="3337800"/>
          </a:xfrm>
          <a:prstGeom prst="roundRect">
            <a:avLst>
              <a:gd name="adj" fmla="val 6328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1" name="Google Shape;2241;p52"/>
          <p:cNvSpPr/>
          <p:nvPr/>
        </p:nvSpPr>
        <p:spPr>
          <a:xfrm>
            <a:off x="6077262" y="1256152"/>
            <a:ext cx="2457137" cy="3337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2" name="Google Shape;2242;p52"/>
          <p:cNvSpPr txBox="1"/>
          <p:nvPr/>
        </p:nvSpPr>
        <p:spPr>
          <a:xfrm>
            <a:off x="6514280" y="1259388"/>
            <a:ext cx="1583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rPr>
              <a:t>Lim dim</a:t>
            </a:r>
            <a:endParaRPr sz="2400" dirty="0">
              <a:solidFill>
                <a:schemeClr val="dk1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2246" name="Google Shape;2246;p52"/>
          <p:cNvSpPr txBox="1"/>
          <p:nvPr/>
        </p:nvSpPr>
        <p:spPr>
          <a:xfrm>
            <a:off x="3410542" y="1256152"/>
            <a:ext cx="2288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rPr>
              <a:t>Thiu thiu</a:t>
            </a:r>
            <a:endParaRPr sz="2400" dirty="0">
              <a:solidFill>
                <a:schemeClr val="dk1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2248" name="Google Shape;2248;p52"/>
          <p:cNvSpPr txBox="1"/>
          <p:nvPr/>
        </p:nvSpPr>
        <p:spPr>
          <a:xfrm>
            <a:off x="613610" y="1256152"/>
            <a:ext cx="2288100" cy="47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rPr>
              <a:t>Ngấn nắng</a:t>
            </a:r>
            <a:endParaRPr sz="2400" dirty="0">
              <a:solidFill>
                <a:schemeClr val="dk1"/>
              </a:solidFill>
              <a:latin typeface="Vibur"/>
              <a:ea typeface="Vibur"/>
              <a:cs typeface="Vibur"/>
              <a:sym typeface="Vibu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9514" y="1735852"/>
            <a:ext cx="241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xíu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nắng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khe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cửa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chiếu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vào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nhà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j-lt"/>
            </a:endParaRPr>
          </a:p>
        </p:txBody>
      </p:sp>
      <p:pic>
        <p:nvPicPr>
          <p:cNvPr id="1026" name="Picture 2" descr="Tình ta như vệt nắng chiều, Đẹp thì đẹp đấy, có đi... - Tumbe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3" y="2534216"/>
            <a:ext cx="2444658" cy="183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63681" y="1734064"/>
            <a:ext cx="2527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Nắng</a:t>
            </a:r>
            <a:r>
              <a:rPr lang="en-US" sz="1800" dirty="0" smtClean="0"/>
              <a:t> </a:t>
            </a:r>
            <a:r>
              <a:rPr lang="en-US" sz="1800" dirty="0" err="1" smtClean="0"/>
              <a:t>dịu</a:t>
            </a:r>
            <a:r>
              <a:rPr lang="en-US" sz="1800" dirty="0" smtClean="0"/>
              <a:t> </a:t>
            </a:r>
            <a:r>
              <a:rPr lang="en-US" sz="1800" dirty="0" err="1" smtClean="0"/>
              <a:t>nhẹ</a:t>
            </a:r>
            <a:r>
              <a:rPr lang="en-US" sz="1800" dirty="0" smtClean="0"/>
              <a:t> </a:t>
            </a:r>
            <a:r>
              <a:rPr lang="en-US" sz="1800" dirty="0" err="1" smtClean="0"/>
              <a:t>của</a:t>
            </a:r>
            <a:r>
              <a:rPr lang="en-US" sz="1800" dirty="0" smtClean="0"/>
              <a:t> </a:t>
            </a:r>
            <a:r>
              <a:rPr lang="en-US" sz="1800" dirty="0" err="1" smtClean="0"/>
              <a:t>buổi</a:t>
            </a:r>
            <a:r>
              <a:rPr lang="en-US" sz="1800" dirty="0" smtClean="0"/>
              <a:t> </a:t>
            </a:r>
            <a:r>
              <a:rPr lang="en-US" sz="1800" dirty="0" err="1" smtClean="0"/>
              <a:t>chiều</a:t>
            </a:r>
            <a:r>
              <a:rPr lang="en-US" sz="1800" dirty="0" smtClean="0"/>
              <a:t> </a:t>
            </a:r>
            <a:r>
              <a:rPr lang="en-US" sz="1800" dirty="0" err="1" smtClean="0"/>
              <a:t>tà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1028" name="Picture 4" descr="21 Vệt nắng qua cửa sổ ý tưởng | cửa sổ, phong cảnh, nhiếp ả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271" y="2534216"/>
            <a:ext cx="2424107" cy="193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4122" y="1742324"/>
            <a:ext cx="2425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Đ</a:t>
            </a:r>
            <a:r>
              <a:rPr lang="en-US" sz="1800" dirty="0" err="1" smtClean="0">
                <a:latin typeface="+mj-lt"/>
                <a:ea typeface="Times New Roman" panose="02020603050405020304" pitchFamily="18" charset="0"/>
              </a:rPr>
              <a:t>ôi</a:t>
            </a:r>
            <a:r>
              <a:rPr lang="en-US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j-lt"/>
                <a:ea typeface="Times New Roman" panose="02020603050405020304" pitchFamily="18" charset="0"/>
              </a:rPr>
              <a:t>mắt</a:t>
            </a:r>
            <a:r>
              <a:rPr lang="en-US" sz="1800" dirty="0" smtClean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chưa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nhắm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hẳn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còn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mở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hé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latin typeface="+mj-lt"/>
                <a:ea typeface="Times New Roman" panose="02020603050405020304" pitchFamily="18" charset="0"/>
              </a:rPr>
              <a:t>hé</a:t>
            </a:r>
            <a:r>
              <a:rPr lang="en-US" sz="1800" dirty="0">
                <a:latin typeface="+mj-lt"/>
                <a:ea typeface="Times New Roman" panose="02020603050405020304" pitchFamily="18" charset="0"/>
              </a:rPr>
              <a:t>.</a:t>
            </a:r>
            <a:endParaRPr lang="en-US" sz="1800" dirty="0">
              <a:latin typeface="+mj-lt"/>
            </a:endParaRPr>
          </a:p>
        </p:txBody>
      </p:sp>
      <p:pic>
        <p:nvPicPr>
          <p:cNvPr id="1030" name="Picture 6" descr="Mua Lợn mắt lim dim đủ size — Đồ chơi trẻ e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20" b="10962"/>
          <a:stretch/>
        </p:blipFill>
        <p:spPr bwMode="auto">
          <a:xfrm>
            <a:off x="6172276" y="2664844"/>
            <a:ext cx="2362124" cy="14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Google Shape;1621;p38"/>
          <p:cNvSpPr txBox="1">
            <a:spLocks noGrp="1"/>
          </p:cNvSpPr>
          <p:nvPr>
            <p:ph type="title"/>
          </p:nvPr>
        </p:nvSpPr>
        <p:spPr>
          <a:xfrm>
            <a:off x="613610" y="24165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Tin Tuc Hep" panose="020B0506020202030204" pitchFamily="34" charset="0"/>
              </a:rPr>
              <a:t>Giải nghĩa từ</a:t>
            </a:r>
            <a:endParaRPr sz="2800" dirty="0">
              <a:solidFill>
                <a:schemeClr val="accent6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Tin Tuc Hep" panose="020B05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8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5151" y="215914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Đọc</a:t>
            </a:r>
            <a:endParaRPr lang="en-US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5219" y="2862942"/>
            <a:ext cx="341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Hoa 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cam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, 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>hoa khế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Chín lặng trong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vườn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inherit"/>
              </a:rPr>
              <a:t>à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>mơ tay cháu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Quạt đầy hương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thơm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255" y="4454997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vi-VN" sz="2000" i="1" dirty="0" smtClean="0">
                <a:solidFill>
                  <a:schemeClr val="tx1"/>
                </a:solidFill>
                <a:latin typeface="+mn-lt"/>
              </a:rPr>
              <a:t>Thạch Quỳ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)</a:t>
            </a:r>
            <a:endParaRPr lang="vi-VN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266" y="993926"/>
            <a:ext cx="2950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Ơi chích choè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ơi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!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Chim đừng hót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nữa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Bà em ốm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rồi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,</a:t>
            </a:r>
            <a:r>
              <a:rPr lang="vi-VN" sz="2400" dirty="0">
                <a:solidFill>
                  <a:schemeClr val="tx1"/>
                </a:solidFill>
                <a:latin typeface="inherit"/>
              </a:rPr>
              <a:t/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Lặng cho bà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ngủ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266" y="28405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Bàn tay bé nhỏ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Vẫy quạt thật đều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Ngấn nắng thiu thiu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Đậu trên tường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5219" y="9939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Căn nhà đã vắng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Cốc chén lặng im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Đôi mắt lim dim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Ngủ ngon bà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nhé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63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(1)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77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(4)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4477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(3)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035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899" y="456142"/>
            <a:ext cx="36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Quạt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ngủ</a:t>
            </a:r>
            <a:endParaRPr lang="en-US" sz="2400" b="1" dirty="0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1328058" y="1022550"/>
            <a:ext cx="43543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676401" y="2158855"/>
            <a:ext cx="43543" cy="3693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4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25151" y="215914"/>
            <a:ext cx="2471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Đọc</a:t>
            </a:r>
            <a:endParaRPr lang="en-US" sz="2400" b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65219" y="2862942"/>
            <a:ext cx="3418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Hoa </a:t>
            </a:r>
            <a:r>
              <a:rPr lang="en-US" sz="2400" dirty="0" smtClean="0">
                <a:solidFill>
                  <a:srgbClr val="00B050"/>
                </a:solidFill>
                <a:latin typeface="inherit"/>
              </a:rPr>
              <a:t>cam</a:t>
            </a:r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, </a:t>
            </a:r>
            <a:r>
              <a:rPr lang="vi-VN" sz="2400" dirty="0">
                <a:solidFill>
                  <a:srgbClr val="00B050"/>
                </a:solidFill>
                <a:latin typeface="inherit"/>
              </a:rPr>
              <a:t>hoa khế</a:t>
            </a:r>
            <a:br>
              <a:rPr lang="vi-VN" sz="2400" dirty="0">
                <a:solidFill>
                  <a:srgbClr val="00B050"/>
                </a:solidFill>
                <a:latin typeface="inherit"/>
              </a:rPr>
            </a:br>
            <a:r>
              <a:rPr lang="vi-VN" sz="2400" dirty="0">
                <a:solidFill>
                  <a:srgbClr val="00B050"/>
                </a:solidFill>
                <a:latin typeface="inherit"/>
              </a:rPr>
              <a:t>Chín lặng trong </a:t>
            </a:r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vườn</a:t>
            </a:r>
            <a:r>
              <a:rPr lang="en-US" sz="2400" dirty="0" smtClean="0">
                <a:solidFill>
                  <a:srgbClr val="00B050"/>
                </a:solidFill>
                <a:latin typeface="inherit"/>
              </a:rPr>
              <a:t>,</a:t>
            </a:r>
            <a:r>
              <a:rPr lang="vi-VN" sz="2400" dirty="0">
                <a:solidFill>
                  <a:srgbClr val="00B050"/>
                </a:solidFill>
                <a:latin typeface="inherit"/>
              </a:rPr>
              <a:t/>
            </a:r>
            <a:br>
              <a:rPr lang="vi-VN" sz="2400" dirty="0">
                <a:solidFill>
                  <a:srgbClr val="00B050"/>
                </a:solidFill>
                <a:latin typeface="inherit"/>
              </a:rPr>
            </a:br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B</a:t>
            </a:r>
            <a:r>
              <a:rPr lang="en-US" sz="2400" dirty="0">
                <a:solidFill>
                  <a:srgbClr val="00B050"/>
                </a:solidFill>
                <a:latin typeface="inherit"/>
              </a:rPr>
              <a:t>à</a:t>
            </a:r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inherit"/>
              </a:rPr>
              <a:t>mơ tay cháu</a:t>
            </a:r>
            <a:br>
              <a:rPr lang="vi-VN" sz="2400" dirty="0">
                <a:solidFill>
                  <a:srgbClr val="00B050"/>
                </a:solidFill>
                <a:latin typeface="inherit"/>
              </a:rPr>
            </a:br>
            <a:r>
              <a:rPr lang="vi-VN" sz="2400" dirty="0">
                <a:solidFill>
                  <a:srgbClr val="00B050"/>
                </a:solidFill>
                <a:latin typeface="inherit"/>
              </a:rPr>
              <a:t>Quạt đầy hương </a:t>
            </a:r>
            <a:r>
              <a:rPr lang="vi-VN" sz="2400" dirty="0" smtClean="0">
                <a:solidFill>
                  <a:srgbClr val="00B050"/>
                </a:solidFill>
                <a:latin typeface="inherit"/>
              </a:rPr>
              <a:t>thơm</a:t>
            </a:r>
            <a:r>
              <a:rPr lang="en-US" sz="2400" dirty="0" smtClean="0">
                <a:solidFill>
                  <a:srgbClr val="00B050"/>
                </a:solidFill>
                <a:latin typeface="inherit"/>
              </a:rPr>
              <a:t>.</a:t>
            </a:r>
            <a:endParaRPr lang="vi-VN" sz="2400" dirty="0">
              <a:solidFill>
                <a:srgbClr val="00B050"/>
              </a:solidFill>
              <a:latin typeface="inheri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15255" y="4454997"/>
            <a:ext cx="160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vi-VN" sz="2000" i="1" dirty="0" smtClean="0">
                <a:solidFill>
                  <a:schemeClr val="tx1"/>
                </a:solidFill>
                <a:latin typeface="+mn-lt"/>
              </a:rPr>
              <a:t>Thạch Quỳ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</a:rPr>
              <a:t>)</a:t>
            </a:r>
            <a:endParaRPr lang="vi-VN" sz="20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1266" y="993926"/>
            <a:ext cx="29500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latin typeface="inherit"/>
              </a:rPr>
              <a:t>Ơi chích choè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ơi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!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inherit"/>
              </a:rPr>
            </a:br>
            <a:r>
              <a:rPr lang="vi-VN" sz="2400" dirty="0">
                <a:solidFill>
                  <a:srgbClr val="FF0000"/>
                </a:solidFill>
                <a:latin typeface="inherit"/>
              </a:rPr>
              <a:t>Chim đừng hót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nữa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,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inherit"/>
              </a:rPr>
            </a:br>
            <a:r>
              <a:rPr lang="vi-VN" sz="2400" dirty="0">
                <a:solidFill>
                  <a:srgbClr val="FF0000"/>
                </a:solidFill>
                <a:latin typeface="inherit"/>
              </a:rPr>
              <a:t>Bà em ốm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rồi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,</a:t>
            </a:r>
            <a:r>
              <a:rPr lang="vi-VN" sz="2400" dirty="0">
                <a:solidFill>
                  <a:srgbClr val="FF0000"/>
                </a:solidFill>
                <a:latin typeface="inherit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inherit"/>
              </a:rPr>
            </a:br>
            <a:r>
              <a:rPr lang="vi-VN" sz="2400" dirty="0">
                <a:solidFill>
                  <a:srgbClr val="FF0000"/>
                </a:solidFill>
                <a:latin typeface="inherit"/>
              </a:rPr>
              <a:t>Lặng cho bà </a:t>
            </a:r>
            <a:r>
              <a:rPr lang="vi-VN" sz="2400" dirty="0" smtClean="0">
                <a:solidFill>
                  <a:srgbClr val="FF0000"/>
                </a:solidFill>
                <a:latin typeface="inherit"/>
              </a:rPr>
              <a:t>ngủ</a:t>
            </a:r>
            <a:r>
              <a:rPr lang="en-US" sz="2400" dirty="0" smtClean="0">
                <a:solidFill>
                  <a:srgbClr val="FF0000"/>
                </a:solidFill>
                <a:latin typeface="inherit"/>
              </a:rPr>
              <a:t>.</a:t>
            </a:r>
            <a:endParaRPr lang="vi-VN" sz="2400" dirty="0">
              <a:solidFill>
                <a:srgbClr val="FF0000"/>
              </a:solidFill>
              <a:latin typeface="inheri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1266" y="284054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inherit"/>
              </a:rPr>
              <a:t>Bàn tay bé nhỏ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Vẫy quạt thật đều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Ngấn nắng thiu thiu</a:t>
            </a:r>
            <a:br>
              <a:rPr lang="vi-VN" sz="2400" dirty="0">
                <a:solidFill>
                  <a:schemeClr val="tx1"/>
                </a:solidFill>
                <a:latin typeface="inherit"/>
              </a:rPr>
            </a:br>
            <a:r>
              <a:rPr lang="vi-VN" sz="2400" dirty="0">
                <a:solidFill>
                  <a:schemeClr val="tx1"/>
                </a:solidFill>
                <a:latin typeface="inherit"/>
              </a:rPr>
              <a:t>Đậu trên tường </a:t>
            </a:r>
            <a:r>
              <a:rPr lang="vi-VN" sz="2400" dirty="0" smtClean="0">
                <a:solidFill>
                  <a:schemeClr val="tx1"/>
                </a:solidFill>
                <a:latin typeface="inherit"/>
              </a:rPr>
              <a:t>trắng</a:t>
            </a:r>
            <a:r>
              <a:rPr lang="en-US" sz="2400" dirty="0" smtClean="0">
                <a:solidFill>
                  <a:schemeClr val="tx1"/>
                </a:solidFill>
                <a:latin typeface="inherit"/>
              </a:rPr>
              <a:t>.</a:t>
            </a:r>
            <a:endParaRPr lang="vi-VN" sz="2400" dirty="0">
              <a:solidFill>
                <a:schemeClr val="tx1"/>
              </a:solidFill>
              <a:latin typeface="inheri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65219" y="99392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  <a:latin typeface="inherit"/>
              </a:rPr>
              <a:t>Căn nhà đã vắng</a:t>
            </a:r>
            <a:br>
              <a:rPr lang="vi-VN" sz="2400" dirty="0">
                <a:solidFill>
                  <a:srgbClr val="0070C0"/>
                </a:solidFill>
                <a:latin typeface="inherit"/>
              </a:rPr>
            </a:br>
            <a:r>
              <a:rPr lang="vi-VN" sz="2400" dirty="0">
                <a:solidFill>
                  <a:srgbClr val="0070C0"/>
                </a:solidFill>
                <a:latin typeface="inherit"/>
              </a:rPr>
              <a:t>Cốc chén lặng im</a:t>
            </a:r>
            <a:br>
              <a:rPr lang="vi-VN" sz="2400" dirty="0">
                <a:solidFill>
                  <a:srgbClr val="0070C0"/>
                </a:solidFill>
                <a:latin typeface="inherit"/>
              </a:rPr>
            </a:br>
            <a:r>
              <a:rPr lang="vi-VN" sz="2400" dirty="0">
                <a:solidFill>
                  <a:srgbClr val="0070C0"/>
                </a:solidFill>
                <a:latin typeface="inherit"/>
              </a:rPr>
              <a:t>Đôi mắt lim dim</a:t>
            </a:r>
            <a:br>
              <a:rPr lang="vi-VN" sz="2400" dirty="0">
                <a:solidFill>
                  <a:srgbClr val="0070C0"/>
                </a:solidFill>
                <a:latin typeface="inherit"/>
              </a:rPr>
            </a:br>
            <a:r>
              <a:rPr lang="vi-VN" sz="2400" dirty="0">
                <a:solidFill>
                  <a:srgbClr val="0070C0"/>
                </a:solidFill>
                <a:latin typeface="inherit"/>
              </a:rPr>
              <a:t>Ngủ ngon bà </a:t>
            </a:r>
            <a:r>
              <a:rPr lang="vi-VN" sz="2400" dirty="0" smtClean="0">
                <a:solidFill>
                  <a:srgbClr val="0070C0"/>
                </a:solidFill>
                <a:latin typeface="inherit"/>
              </a:rPr>
              <a:t>nhé</a:t>
            </a:r>
            <a:r>
              <a:rPr lang="en-US" sz="2400" dirty="0" smtClean="0">
                <a:solidFill>
                  <a:srgbClr val="0070C0"/>
                </a:solidFill>
                <a:latin typeface="inherit"/>
              </a:rPr>
              <a:t>.</a:t>
            </a:r>
            <a:endParaRPr lang="vi-VN" sz="2400" dirty="0">
              <a:solidFill>
                <a:srgbClr val="0070C0"/>
              </a:solidFill>
              <a:latin typeface="inheri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1363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FF0000"/>
                </a:solidFill>
              </a:rPr>
              <a:t>(1)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4477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(4)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4477" y="10225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(3)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035" y="287233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(2)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47899" y="456142"/>
            <a:ext cx="36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Quạt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ngủ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8229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1464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7714" y="241793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71" y="162929"/>
            <a:ext cx="688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Tìm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tiếng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cùng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mỗi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tiếng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trắng</a:t>
            </a:r>
            <a:r>
              <a:rPr lang="en-US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vườn</a:t>
            </a:r>
            <a:r>
              <a:rPr lang="en-US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thơm</a:t>
            </a:r>
            <a:endParaRPr lang="en-US" sz="2400" b="1" dirty="0">
              <a:latin typeface="+mj-lt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1643743" y="1491343"/>
            <a:ext cx="1632857" cy="1393371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Trắng</a:t>
            </a: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5421086" y="1491343"/>
            <a:ext cx="1632857" cy="1393371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Nắng</a:t>
            </a: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Wave 2"/>
          <p:cNvSpPr/>
          <p:nvPr/>
        </p:nvSpPr>
        <p:spPr>
          <a:xfrm>
            <a:off x="3940629" y="2041070"/>
            <a:ext cx="1099457" cy="293915"/>
          </a:xfrm>
          <a:prstGeom prst="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3999" y="3382129"/>
            <a:ext cx="6858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00000"/>
                </a:solidFill>
              </a:rPr>
              <a:t>Bằng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nặng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thắng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thẳng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băng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gắng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hằng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phẳng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trăng</a:t>
            </a:r>
            <a:r>
              <a:rPr lang="en-US" sz="2400" dirty="0">
                <a:solidFill>
                  <a:srgbClr val="C00000"/>
                </a:solidFill>
              </a:rPr>
              <a:t>,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</a:rPr>
              <a:t>căng</a:t>
            </a:r>
            <a:r>
              <a:rPr lang="en-US" sz="2400" dirty="0" smtClean="0">
                <a:solidFill>
                  <a:srgbClr val="C00000"/>
                </a:solidFill>
              </a:rPr>
              <a:t>,…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242457" cy="993926"/>
          </a:xfrm>
          <a:prstGeom prst="rect">
            <a:avLst/>
          </a:prstGeom>
          <a:solidFill>
            <a:srgbClr val="F8F8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28600" y="231263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7571" y="162929"/>
            <a:ext cx="6883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Tìm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tiếng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cùng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vần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với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mỗi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tiếng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i="1" dirty="0" err="1" smtClean="0">
                <a:latin typeface="+mj-lt"/>
              </a:rPr>
              <a:t>trắng</a:t>
            </a:r>
            <a:r>
              <a:rPr lang="en-US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vườn</a:t>
            </a:r>
            <a:r>
              <a:rPr lang="en-US" sz="2400" b="1" i="1" dirty="0" smtClean="0">
                <a:latin typeface="+mj-lt"/>
              </a:rPr>
              <a:t>, </a:t>
            </a:r>
            <a:r>
              <a:rPr lang="en-US" sz="2400" b="1" i="1" dirty="0" err="1" smtClean="0">
                <a:latin typeface="+mj-lt"/>
              </a:rPr>
              <a:t>thơm</a:t>
            </a:r>
            <a:endParaRPr lang="en-US" sz="2400" b="1" dirty="0">
              <a:latin typeface="+mj-lt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947057" y="1178379"/>
            <a:ext cx="1632857" cy="1393371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Vườn</a:t>
            </a: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Wave 2"/>
          <p:cNvSpPr/>
          <p:nvPr/>
        </p:nvSpPr>
        <p:spPr>
          <a:xfrm>
            <a:off x="3243943" y="1728106"/>
            <a:ext cx="1099457" cy="293915"/>
          </a:xfrm>
          <a:prstGeom prst="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-Point Star 8"/>
          <p:cNvSpPr/>
          <p:nvPr/>
        </p:nvSpPr>
        <p:spPr>
          <a:xfrm>
            <a:off x="947057" y="2973915"/>
            <a:ext cx="1632857" cy="1393371"/>
          </a:xfrm>
          <a:prstGeom prst="star8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Thơm</a:t>
            </a:r>
            <a:endParaRPr lang="en-US" sz="28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Wave 9"/>
          <p:cNvSpPr/>
          <p:nvPr/>
        </p:nvSpPr>
        <p:spPr>
          <a:xfrm>
            <a:off x="3243943" y="3523642"/>
            <a:ext cx="1099457" cy="293915"/>
          </a:xfrm>
          <a:prstGeom prst="wav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610100" y="1521120"/>
            <a:ext cx="429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Mượn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sườn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vươn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lượn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vượn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vi-VN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trườn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lườn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ưỡn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,…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10099" y="3255100"/>
            <a:ext cx="42952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Rơm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bơm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bờm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rởm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cơm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chờm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sớm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lởm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 </a:t>
            </a:r>
            <a:r>
              <a:rPr lang="en-US" sz="2400" dirty="0" err="1" smtClean="0">
                <a:solidFill>
                  <a:srgbClr val="6B9C50"/>
                </a:solidFill>
                <a:latin typeface="arial" panose="020B0604020202020204" pitchFamily="34" charset="0"/>
              </a:rPr>
              <a:t>mớm</a:t>
            </a:r>
            <a:r>
              <a:rPr lang="en-US" sz="2400" dirty="0" smtClean="0">
                <a:solidFill>
                  <a:srgbClr val="6B9C50"/>
                </a:solidFill>
                <a:latin typeface="arial" panose="020B0604020202020204" pitchFamily="34" charset="0"/>
              </a:rPr>
              <a:t>,…</a:t>
            </a:r>
            <a:endParaRPr lang="en-US" sz="2400" dirty="0">
              <a:solidFill>
                <a:srgbClr val="6B9C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1114" y="229464"/>
            <a:ext cx="6883963" cy="461665"/>
          </a:xfrm>
          <a:prstGeom prst="rect">
            <a:avLst/>
          </a:prstGeom>
          <a:solidFill>
            <a:srgbClr val="F8F8F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Trả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câu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hỏi</a:t>
            </a:r>
            <a:endParaRPr lang="en-US" sz="2400" b="1" dirty="0">
              <a:latin typeface="+mj-lt"/>
            </a:endParaRPr>
          </a:p>
        </p:txBody>
      </p:sp>
      <p:grpSp>
        <p:nvGrpSpPr>
          <p:cNvPr id="4" name="Google Shape;1627;p39"/>
          <p:cNvGrpSpPr/>
          <p:nvPr/>
        </p:nvGrpSpPr>
        <p:grpSpPr>
          <a:xfrm>
            <a:off x="1062107" y="1133555"/>
            <a:ext cx="648601" cy="659590"/>
            <a:chOff x="451814" y="2209625"/>
            <a:chExt cx="873890" cy="888696"/>
          </a:xfrm>
        </p:grpSpPr>
        <p:sp>
          <p:nvSpPr>
            <p:cNvPr id="5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6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" name="Rectangle 6"/>
          <p:cNvSpPr/>
          <p:nvPr/>
        </p:nvSpPr>
        <p:spPr>
          <a:xfrm>
            <a:off x="1825907" y="1261802"/>
            <a:ext cx="691305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chích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choè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Google Shape;1661;p39"/>
          <p:cNvSpPr txBox="1">
            <a:spLocks/>
          </p:cNvSpPr>
          <p:nvPr/>
        </p:nvSpPr>
        <p:spPr>
          <a:xfrm>
            <a:off x="921213" y="1203233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smtClean="0"/>
              <a:t>a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69249" y="2045816"/>
            <a:ext cx="711411" cy="696759"/>
            <a:chOff x="4216295" y="1275938"/>
            <a:chExt cx="711411" cy="696759"/>
          </a:xfrm>
        </p:grpSpPr>
        <p:sp>
          <p:nvSpPr>
            <p:cNvPr id="10" name="Google Shape;1631;p39"/>
            <p:cNvSpPr/>
            <p:nvPr/>
          </p:nvSpPr>
          <p:spPr>
            <a:xfrm>
              <a:off x="4293390" y="1275938"/>
              <a:ext cx="634316" cy="65053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  <p:sp>
          <p:nvSpPr>
            <p:cNvPr id="11" name="Google Shape;1632;p39"/>
            <p:cNvSpPr/>
            <p:nvPr/>
          </p:nvSpPr>
          <p:spPr>
            <a:xfrm>
              <a:off x="4216295" y="1322164"/>
              <a:ext cx="634316" cy="650533"/>
            </a:xfrm>
            <a:custGeom>
              <a:avLst/>
              <a:gdLst/>
              <a:ahLst/>
              <a:cxnLst/>
              <a:rect l="l" t="t" r="r" b="b"/>
              <a:pathLst>
                <a:path w="24328" h="24950" extrusionOk="0">
                  <a:moveTo>
                    <a:pt x="5180" y="1240"/>
                  </a:moveTo>
                  <a:cubicBezTo>
                    <a:pt x="2404" y="3234"/>
                    <a:pt x="131" y="9582"/>
                    <a:pt x="5" y="13004"/>
                  </a:cubicBezTo>
                  <a:cubicBezTo>
                    <a:pt x="-121" y="16426"/>
                    <a:pt x="2410" y="19782"/>
                    <a:pt x="4422" y="21772"/>
                  </a:cubicBezTo>
                  <a:cubicBezTo>
                    <a:pt x="6434" y="23762"/>
                    <a:pt x="9702" y="24856"/>
                    <a:pt x="12075" y="24946"/>
                  </a:cubicBezTo>
                  <a:cubicBezTo>
                    <a:pt x="14448" y="25036"/>
                    <a:pt x="16758" y="23557"/>
                    <a:pt x="18660" y="22314"/>
                  </a:cubicBezTo>
                  <a:cubicBezTo>
                    <a:pt x="20562" y="21071"/>
                    <a:pt x="22656" y="19974"/>
                    <a:pt x="23488" y="17486"/>
                  </a:cubicBezTo>
                  <a:cubicBezTo>
                    <a:pt x="24320" y="14998"/>
                    <a:pt x="24791" y="10128"/>
                    <a:pt x="23653" y="7387"/>
                  </a:cubicBezTo>
                  <a:cubicBezTo>
                    <a:pt x="22515" y="4647"/>
                    <a:pt x="19738" y="2068"/>
                    <a:pt x="16659" y="1043"/>
                  </a:cubicBezTo>
                  <a:cubicBezTo>
                    <a:pt x="13580" y="19"/>
                    <a:pt x="7956" y="-753"/>
                    <a:pt x="5180" y="124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2" name="Google Shape;1662;p39"/>
          <p:cNvSpPr txBox="1">
            <a:spLocks/>
          </p:cNvSpPr>
          <p:nvPr/>
        </p:nvSpPr>
        <p:spPr>
          <a:xfrm>
            <a:off x="946907" y="2174864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smtClean="0"/>
              <a:t>b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1825907" y="2130631"/>
            <a:ext cx="5069180" cy="480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9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làm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bà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ngủ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?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  <p:grpSp>
        <p:nvGrpSpPr>
          <p:cNvPr id="14" name="Google Shape;1639;p39"/>
          <p:cNvGrpSpPr/>
          <p:nvPr/>
        </p:nvGrpSpPr>
        <p:grpSpPr>
          <a:xfrm>
            <a:off x="1062107" y="3027961"/>
            <a:ext cx="648601" cy="659590"/>
            <a:chOff x="451814" y="2209625"/>
            <a:chExt cx="873890" cy="888696"/>
          </a:xfrm>
        </p:grpSpPr>
        <p:sp>
          <p:nvSpPr>
            <p:cNvPr id="15" name="Google Shape;1640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6" name="Google Shape;1641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7" name="Google Shape;1663;p39"/>
          <p:cNvSpPr txBox="1">
            <a:spLocks/>
          </p:cNvSpPr>
          <p:nvPr/>
        </p:nvSpPr>
        <p:spPr>
          <a:xfrm>
            <a:off x="946908" y="3050162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smtClean="0"/>
              <a:t>c</a:t>
            </a:r>
            <a:endParaRPr lang="en-US" sz="3200" dirty="0"/>
          </a:p>
        </p:txBody>
      </p:sp>
      <p:sp>
        <p:nvSpPr>
          <p:cNvPr id="18" name="Rectangle 17"/>
          <p:cNvSpPr/>
          <p:nvPr/>
        </p:nvSpPr>
        <p:spPr>
          <a:xfrm>
            <a:off x="1825907" y="3127370"/>
            <a:ext cx="5365571" cy="48090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>
                <a:lumMod val="50000"/>
              </a:schemeClr>
            </a:solidFill>
            <a:prstDash val="dashDot"/>
          </a:ln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Em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nghĩ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bài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  <a:ea typeface="Times New Roman" panose="02020603050405020304" pitchFamily="18" charset="0"/>
              </a:rPr>
              <a:t>thơ</a:t>
            </a:r>
            <a:r>
              <a:rPr lang="en-US" sz="2400" dirty="0">
                <a:latin typeface="+mn-lt"/>
                <a:ea typeface="Times New Roman" panose="02020603050405020304" pitchFamily="18" charset="0"/>
              </a:rPr>
              <a:t>? </a:t>
            </a:r>
            <a:endParaRPr lang="en-US" sz="20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7" name="Google Shape;1627;p39"/>
          <p:cNvGrpSpPr/>
          <p:nvPr/>
        </p:nvGrpSpPr>
        <p:grpSpPr>
          <a:xfrm>
            <a:off x="1062107" y="1133555"/>
            <a:ext cx="648601" cy="659590"/>
            <a:chOff x="451814" y="2209625"/>
            <a:chExt cx="873890" cy="888696"/>
          </a:xfrm>
        </p:grpSpPr>
        <p:sp>
          <p:nvSpPr>
            <p:cNvPr id="1628" name="Google Shape;1628;p39"/>
            <p:cNvSpPr/>
            <p:nvPr/>
          </p:nvSpPr>
          <p:spPr>
            <a:xfrm>
              <a:off x="521051" y="220962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629" name="Google Shape;1629;p39"/>
            <p:cNvSpPr/>
            <p:nvPr/>
          </p:nvSpPr>
          <p:spPr>
            <a:xfrm>
              <a:off x="451814" y="2303505"/>
              <a:ext cx="804653" cy="794816"/>
            </a:xfrm>
            <a:custGeom>
              <a:avLst/>
              <a:gdLst/>
              <a:ahLst/>
              <a:cxnLst/>
              <a:rect l="l" t="t" r="r" b="b"/>
              <a:pathLst>
                <a:path w="22905" h="22625" extrusionOk="0">
                  <a:moveTo>
                    <a:pt x="4726" y="1614"/>
                  </a:moveTo>
                  <a:cubicBezTo>
                    <a:pt x="2123" y="3724"/>
                    <a:pt x="333" y="10400"/>
                    <a:pt x="46" y="13586"/>
                  </a:cubicBezTo>
                  <a:cubicBezTo>
                    <a:pt x="-241" y="16772"/>
                    <a:pt x="1130" y="19227"/>
                    <a:pt x="3002" y="20730"/>
                  </a:cubicBezTo>
                  <a:cubicBezTo>
                    <a:pt x="4874" y="22233"/>
                    <a:pt x="8906" y="22512"/>
                    <a:pt x="11279" y="22602"/>
                  </a:cubicBezTo>
                  <a:cubicBezTo>
                    <a:pt x="13652" y="22692"/>
                    <a:pt x="15442" y="22298"/>
                    <a:pt x="17240" y="21272"/>
                  </a:cubicBezTo>
                  <a:cubicBezTo>
                    <a:pt x="19038" y="20246"/>
                    <a:pt x="21231" y="18489"/>
                    <a:pt x="22068" y="16444"/>
                  </a:cubicBezTo>
                  <a:cubicBezTo>
                    <a:pt x="22906" y="14399"/>
                    <a:pt x="23333" y="11591"/>
                    <a:pt x="22265" y="9004"/>
                  </a:cubicBezTo>
                  <a:cubicBezTo>
                    <a:pt x="21198" y="6417"/>
                    <a:pt x="18586" y="2156"/>
                    <a:pt x="15663" y="924"/>
                  </a:cubicBezTo>
                  <a:cubicBezTo>
                    <a:pt x="12740" y="-308"/>
                    <a:pt x="7329" y="-496"/>
                    <a:pt x="4726" y="1614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1661" name="Google Shape;1661;p39"/>
          <p:cNvSpPr txBox="1">
            <a:spLocks noGrp="1"/>
          </p:cNvSpPr>
          <p:nvPr>
            <p:ph type="title" idx="19"/>
          </p:nvPr>
        </p:nvSpPr>
        <p:spPr>
          <a:xfrm>
            <a:off x="946908" y="1133555"/>
            <a:ext cx="8790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/>
              <a:t>a</a:t>
            </a:r>
            <a:endParaRPr sz="3200" dirty="0"/>
          </a:p>
        </p:txBody>
      </p:sp>
      <p:sp>
        <p:nvSpPr>
          <p:cNvPr id="41" name="Oval 40"/>
          <p:cNvSpPr/>
          <p:nvPr/>
        </p:nvSpPr>
        <p:spPr>
          <a:xfrm>
            <a:off x="228600" y="263921"/>
            <a:ext cx="413657" cy="413658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90518" y="215914"/>
            <a:ext cx="688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+mj-lt"/>
              </a:rPr>
              <a:t>Trả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lời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câu</a:t>
            </a:r>
            <a:r>
              <a:rPr lang="en-US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hỏi</a:t>
            </a:r>
            <a:endParaRPr lang="en-US" sz="2400" b="1" dirty="0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25907" y="1261802"/>
            <a:ext cx="6913054" cy="4616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chích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choè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hót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nữa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1885275"/>
            <a:ext cx="9015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choè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giữ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lặng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ngủ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15843" y="2554554"/>
            <a:ext cx="4033622" cy="2425214"/>
            <a:chOff x="2555189" y="2609850"/>
            <a:chExt cx="4033622" cy="2425214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3"/>
            <a:srcRect b="8410"/>
            <a:stretch/>
          </p:blipFill>
          <p:spPr>
            <a:xfrm>
              <a:off x="2555189" y="2609850"/>
              <a:ext cx="4033622" cy="2425214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5699917" y="2609850"/>
              <a:ext cx="888894" cy="340179"/>
            </a:xfrm>
            <a:prstGeom prst="roundRect">
              <a:avLst/>
            </a:prstGeom>
            <a:solidFill>
              <a:srgbClr val="78A8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/>
    </p:bldLst>
  </p:timing>
</p:sld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418</Words>
  <Application>Microsoft Office PowerPoint</Application>
  <PresentationFormat>On-screen Show (16:9)</PresentationFormat>
  <Paragraphs>91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Verdana</vt:lpstr>
      <vt:lpstr>Arial</vt:lpstr>
      <vt:lpstr>Vibur</vt:lpstr>
      <vt:lpstr>Arial</vt:lpstr>
      <vt:lpstr>UVN Tin Tuc Hep</vt:lpstr>
      <vt:lpstr>Comfortaa</vt:lpstr>
      <vt:lpstr>inherit</vt:lpstr>
      <vt:lpstr>Work Sans</vt:lpstr>
      <vt:lpstr>Times New Roman</vt:lpstr>
      <vt:lpstr>Catamaran</vt:lpstr>
      <vt:lpstr>Roboto Slab Light</vt:lpstr>
      <vt:lpstr>Learning the Days of the Week by Slidesgo </vt:lpstr>
      <vt:lpstr>PowerPoint Presentation</vt:lpstr>
      <vt:lpstr>PowerPoint Presentation</vt:lpstr>
      <vt:lpstr>Giải nghĩa từ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b</vt:lpstr>
      <vt:lpstr>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cp:lastModifiedBy>Minhthangpc.VN</cp:lastModifiedBy>
  <cp:revision>39</cp:revision>
  <dcterms:modified xsi:type="dcterms:W3CDTF">2023-02-13T14:14:41Z</dcterms:modified>
</cp:coreProperties>
</file>