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3" r:id="rId2"/>
    <p:sldId id="256" r:id="rId3"/>
    <p:sldId id="306" r:id="rId4"/>
    <p:sldId id="273" r:id="rId5"/>
    <p:sldId id="305" r:id="rId6"/>
    <p:sldId id="258" r:id="rId7"/>
    <p:sldId id="312" r:id="rId8"/>
    <p:sldId id="279" r:id="rId9"/>
    <p:sldId id="315" r:id="rId10"/>
    <p:sldId id="314" r:id="rId11"/>
    <p:sldId id="304" r:id="rId12"/>
    <p:sldId id="316" r:id="rId13"/>
    <p:sldId id="317" r:id="rId14"/>
    <p:sldId id="318" r:id="rId15"/>
    <p:sldId id="307" r:id="rId16"/>
    <p:sldId id="320" r:id="rId17"/>
    <p:sldId id="310" r:id="rId18"/>
    <p:sldId id="311" r:id="rId19"/>
    <p:sldId id="319" r:id="rId20"/>
    <p:sldId id="321" r:id="rId21"/>
    <p:sldId id="322" r:id="rId22"/>
    <p:sldId id="327" r:id="rId23"/>
    <p:sldId id="308" r:id="rId24"/>
    <p:sldId id="323" r:id="rId25"/>
    <p:sldId id="325" r:id="rId26"/>
    <p:sldId id="326" r:id="rId27"/>
    <p:sldId id="324" r:id="rId28"/>
  </p:sldIdLst>
  <p:sldSz cx="9144000" cy="5143500" type="screen16x9"/>
  <p:notesSz cx="6858000" cy="9144000"/>
  <p:custDataLst>
    <p:tags r:id="rId30"/>
  </p:custDataLst>
  <p:defaultTextStyle>
    <a:defPPr>
      <a:defRPr lang="en-US"/>
    </a:defPPr>
    <a:lvl1pPr marL="0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89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180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769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6359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948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9538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6128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2717" algn="l" defTabSz="9131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21AF"/>
    <a:srgbClr val="B9EDFF"/>
    <a:srgbClr val="AFEAFF"/>
    <a:srgbClr val="FFFF01"/>
    <a:srgbClr val="FFFF37"/>
    <a:srgbClr val="F3CEF6"/>
    <a:srgbClr val="ECB2F0"/>
    <a:srgbClr val="E496EA"/>
    <a:srgbClr val="D24CDC"/>
    <a:srgbClr val="DD7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3772" autoAdjust="0"/>
  </p:normalViewPr>
  <p:slideViewPr>
    <p:cSldViewPr>
      <p:cViewPr varScale="1">
        <p:scale>
          <a:sx n="83" d="100"/>
          <a:sy n="83" d="100"/>
        </p:scale>
        <p:origin x="822" y="6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651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302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955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6606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258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910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561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212" algn="l" defTabSz="913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cs typeface="等线"/>
            </a:endParaRPr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B5648-AA61-431A-B2C7-F40681E43B6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499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762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176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731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đọc</a:t>
            </a:r>
            <a:r>
              <a:rPr lang="en-US" baseline="0"/>
              <a:t> sách GV để nắm chắc phần này. Phần này k nên nói quá sâu vì kiến thức sinh học hơi phức tạp.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31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688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9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491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768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60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9" indent="0">
              <a:buNone/>
              <a:defRPr sz="2000" b="1"/>
            </a:lvl2pPr>
            <a:lvl3pPr marL="913180" indent="0">
              <a:buNone/>
              <a:defRPr sz="1800" b="1"/>
            </a:lvl3pPr>
            <a:lvl4pPr marL="1369769" indent="0">
              <a:buNone/>
              <a:defRPr sz="1600" b="1"/>
            </a:lvl4pPr>
            <a:lvl5pPr marL="1826359" indent="0">
              <a:buNone/>
              <a:defRPr sz="1600" b="1"/>
            </a:lvl5pPr>
            <a:lvl6pPr marL="2282948" indent="0">
              <a:buNone/>
              <a:defRPr sz="1600" b="1"/>
            </a:lvl6pPr>
            <a:lvl7pPr marL="2739538" indent="0">
              <a:buNone/>
              <a:defRPr sz="1600" b="1"/>
            </a:lvl7pPr>
            <a:lvl8pPr marL="3196128" indent="0">
              <a:buNone/>
              <a:defRPr sz="1600" b="1"/>
            </a:lvl8pPr>
            <a:lvl9pPr marL="36527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89" indent="0">
              <a:buNone/>
              <a:defRPr sz="2000" b="1"/>
            </a:lvl2pPr>
            <a:lvl3pPr marL="913180" indent="0">
              <a:buNone/>
              <a:defRPr sz="1800" b="1"/>
            </a:lvl3pPr>
            <a:lvl4pPr marL="1369769" indent="0">
              <a:buNone/>
              <a:defRPr sz="1600" b="1"/>
            </a:lvl4pPr>
            <a:lvl5pPr marL="1826359" indent="0">
              <a:buNone/>
              <a:defRPr sz="1600" b="1"/>
            </a:lvl5pPr>
            <a:lvl6pPr marL="2282948" indent="0">
              <a:buNone/>
              <a:defRPr sz="1600" b="1"/>
            </a:lvl6pPr>
            <a:lvl7pPr marL="2739538" indent="0">
              <a:buNone/>
              <a:defRPr sz="1600" b="1"/>
            </a:lvl7pPr>
            <a:lvl8pPr marL="3196128" indent="0">
              <a:buNone/>
              <a:defRPr sz="1600" b="1"/>
            </a:lvl8pPr>
            <a:lvl9pPr marL="36527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6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08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96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60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09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41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0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15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1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47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662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257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008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65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499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179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3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307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7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35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211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9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589" indent="0">
              <a:buNone/>
              <a:defRPr sz="1200"/>
            </a:lvl2pPr>
            <a:lvl3pPr marL="913180" indent="0">
              <a:buNone/>
              <a:defRPr sz="1000"/>
            </a:lvl3pPr>
            <a:lvl4pPr marL="1369769" indent="0">
              <a:buNone/>
              <a:defRPr sz="900"/>
            </a:lvl4pPr>
            <a:lvl5pPr marL="1826359" indent="0">
              <a:buNone/>
              <a:defRPr sz="900"/>
            </a:lvl5pPr>
            <a:lvl6pPr marL="2282948" indent="0">
              <a:buNone/>
              <a:defRPr sz="900"/>
            </a:lvl6pPr>
            <a:lvl7pPr marL="2739538" indent="0">
              <a:buNone/>
              <a:defRPr sz="900"/>
            </a:lvl7pPr>
            <a:lvl8pPr marL="3196128" indent="0">
              <a:buNone/>
              <a:defRPr sz="900"/>
            </a:lvl8pPr>
            <a:lvl9pPr marL="36527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589" indent="0">
              <a:buNone/>
              <a:defRPr sz="2800"/>
            </a:lvl2pPr>
            <a:lvl3pPr marL="913180" indent="0">
              <a:buNone/>
              <a:defRPr sz="2400"/>
            </a:lvl3pPr>
            <a:lvl4pPr marL="1369769" indent="0">
              <a:buNone/>
              <a:defRPr sz="2000"/>
            </a:lvl4pPr>
            <a:lvl5pPr marL="1826359" indent="0">
              <a:buNone/>
              <a:defRPr sz="2000"/>
            </a:lvl5pPr>
            <a:lvl6pPr marL="2282948" indent="0">
              <a:buNone/>
              <a:defRPr sz="2000"/>
            </a:lvl6pPr>
            <a:lvl7pPr marL="2739538" indent="0">
              <a:buNone/>
              <a:defRPr sz="2000"/>
            </a:lvl7pPr>
            <a:lvl8pPr marL="3196128" indent="0">
              <a:buNone/>
              <a:defRPr sz="2000"/>
            </a:lvl8pPr>
            <a:lvl9pPr marL="365271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589" indent="0">
              <a:buNone/>
              <a:defRPr sz="1200"/>
            </a:lvl2pPr>
            <a:lvl3pPr marL="913180" indent="0">
              <a:buNone/>
              <a:defRPr sz="1000"/>
            </a:lvl3pPr>
            <a:lvl4pPr marL="1369769" indent="0">
              <a:buNone/>
              <a:defRPr sz="900"/>
            </a:lvl4pPr>
            <a:lvl5pPr marL="1826359" indent="0">
              <a:buNone/>
              <a:defRPr sz="900"/>
            </a:lvl5pPr>
            <a:lvl6pPr marL="2282948" indent="0">
              <a:buNone/>
              <a:defRPr sz="900"/>
            </a:lvl6pPr>
            <a:lvl7pPr marL="2739538" indent="0">
              <a:buNone/>
              <a:defRPr sz="900"/>
            </a:lvl7pPr>
            <a:lvl8pPr marL="3196128" indent="0">
              <a:buNone/>
              <a:defRPr sz="900"/>
            </a:lvl8pPr>
            <a:lvl9pPr marL="36527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9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70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5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5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7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3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9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5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61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7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jp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17" tIns="45660" rIns="91317" bIns="456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17" tIns="45660" rIns="91317" bIns="456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5" r:id="rId3"/>
    <p:sldLayoutId id="2147483681" r:id="rId4"/>
    <p:sldLayoutId id="2147483679" r:id="rId5"/>
    <p:sldLayoutId id="2147483676" r:id="rId6"/>
    <p:sldLayoutId id="2147483674" r:id="rId7"/>
    <p:sldLayoutId id="2147483663" r:id="rId8"/>
    <p:sldLayoutId id="2147483651" r:id="rId9"/>
    <p:sldLayoutId id="2147483652" r:id="rId10"/>
    <p:sldLayoutId id="2147483653" r:id="rId11"/>
    <p:sldLayoutId id="2147483654" r:id="rId12"/>
    <p:sldLayoutId id="2147483684" r:id="rId13"/>
    <p:sldLayoutId id="2147483683" r:id="rId14"/>
    <p:sldLayoutId id="2147483682" r:id="rId15"/>
    <p:sldLayoutId id="2147483680" r:id="rId16"/>
    <p:sldLayoutId id="2147483678" r:id="rId17"/>
    <p:sldLayoutId id="2147483677" r:id="rId18"/>
    <p:sldLayoutId id="2147483675" r:id="rId19"/>
    <p:sldLayoutId id="2147483673" r:id="rId20"/>
    <p:sldLayoutId id="2147483672" r:id="rId21"/>
    <p:sldLayoutId id="2147483671" r:id="rId22"/>
    <p:sldLayoutId id="2147483670" r:id="rId23"/>
    <p:sldLayoutId id="2147483669" r:id="rId24"/>
    <p:sldLayoutId id="2147483668" r:id="rId25"/>
    <p:sldLayoutId id="2147483667" r:id="rId26"/>
    <p:sldLayoutId id="2147483666" r:id="rId27"/>
    <p:sldLayoutId id="2147483665" r:id="rId28"/>
    <p:sldLayoutId id="2147483664" r:id="rId29"/>
    <p:sldLayoutId id="2147483662" r:id="rId30"/>
    <p:sldLayoutId id="2147483661" r:id="rId31"/>
    <p:sldLayoutId id="2147483660" r:id="rId32"/>
    <p:sldLayoutId id="2147483655" r:id="rId33"/>
    <p:sldLayoutId id="2147483656" r:id="rId34"/>
    <p:sldLayoutId id="2147483657" r:id="rId35"/>
    <p:sldLayoutId id="2147483658" r:id="rId36"/>
    <p:sldLayoutId id="2147483659" r:id="rId37"/>
  </p:sldLayoutIdLst>
  <p:txStyles>
    <p:titleStyle>
      <a:lvl1pPr algn="ctr" defTabSz="91318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42" indent="-342442" algn="l" defTabSz="91318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958" indent="-285369" algn="l" defTabSz="91318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74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064" indent="-228296" algn="l" defTabSz="91318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654" indent="-228296" algn="l" defTabSz="91318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243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832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423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012" indent="-228296" algn="l" defTabSz="91318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89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80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769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359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948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538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128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717" algn="l" defTabSz="91318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2"/>
          <p:cNvGrpSpPr>
            <a:grpSpLocks/>
          </p:cNvGrpSpPr>
          <p:nvPr/>
        </p:nvGrpSpPr>
        <p:grpSpPr bwMode="auto">
          <a:xfrm>
            <a:off x="221456" y="76200"/>
            <a:ext cx="8701088" cy="4638675"/>
            <a:chOff x="280219" y="102086"/>
            <a:chExt cx="11631561" cy="6184490"/>
          </a:xfrm>
        </p:grpSpPr>
        <p:pic>
          <p:nvPicPr>
            <p:cNvPr id="308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 bwMode="auto">
            <a:xfrm>
              <a:off x="280219" y="102086"/>
              <a:ext cx="11631561" cy="6184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图片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 bwMode="auto">
            <a:xfrm>
              <a:off x="595310" y="658721"/>
              <a:ext cx="11001375" cy="3971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5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 bwMode="auto">
          <a:xfrm>
            <a:off x="22623" y="2837260"/>
            <a:ext cx="9121378" cy="23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4" b="32813"/>
          <a:stretch>
            <a:fillRect/>
          </a:stretch>
        </p:blipFill>
        <p:spPr bwMode="auto">
          <a:xfrm>
            <a:off x="6065044" y="-219075"/>
            <a:ext cx="2466975" cy="152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2" r="49139"/>
          <a:stretch>
            <a:fillRect/>
          </a:stretch>
        </p:blipFill>
        <p:spPr bwMode="auto">
          <a:xfrm rot="20477042">
            <a:off x="1240632" y="2531269"/>
            <a:ext cx="645319" cy="123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 bwMode="auto">
          <a:xfrm>
            <a:off x="0" y="26194"/>
            <a:ext cx="1854994" cy="201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3"/>
          <a:stretch>
            <a:fillRect/>
          </a:stretch>
        </p:blipFill>
        <p:spPr bwMode="auto">
          <a:xfrm>
            <a:off x="7862887" y="544117"/>
            <a:ext cx="823913" cy="143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图片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3" r="32031" b="7401"/>
          <a:stretch>
            <a:fillRect/>
          </a:stretch>
        </p:blipFill>
        <p:spPr bwMode="auto">
          <a:xfrm>
            <a:off x="6419850" y="373856"/>
            <a:ext cx="510779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532" y="3233738"/>
            <a:ext cx="1807369" cy="173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732" y="1951435"/>
            <a:ext cx="1122760" cy="142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WordArt 6"/>
          <p:cNvSpPr>
            <a:spLocks noChangeArrowheads="1" noChangeShapeType="1" noTextEdit="1"/>
          </p:cNvSpPr>
          <p:nvPr/>
        </p:nvSpPr>
        <p:spPr bwMode="auto">
          <a:xfrm>
            <a:off x="2053828" y="1806179"/>
            <a:ext cx="5899547" cy="152161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20680"/>
              </a:avLst>
            </a:prstTxWarp>
          </a:bodyPr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CÁC CON </a:t>
            </a:r>
          </a:p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0" cap="none" spc="0" normalizeH="0" baseline="0" noProof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 VỚI TIẾT HỌC</a:t>
            </a:r>
          </a:p>
        </p:txBody>
      </p:sp>
      <p:sp>
        <p:nvSpPr>
          <p:cNvPr id="18" name="圆角矩形 1"/>
          <p:cNvSpPr/>
          <p:nvPr/>
        </p:nvSpPr>
        <p:spPr>
          <a:xfrm>
            <a:off x="1683544" y="3295650"/>
            <a:ext cx="6638925" cy="81796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03" tIns="41051" rIns="82103" bIns="41051" anchor="ctr"/>
          <a:lstStyle/>
          <a:p>
            <a:pPr marL="0" marR="0" lvl="0" indent="0" algn="ctr" defTabSz="10944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Arial"/>
              </a:rPr>
              <a:t>TIẾNG VIỆT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412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000" y="0"/>
            <a:ext cx="1160318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95" y="0"/>
            <a:ext cx="495070" cy="57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52128" y="31359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Tia nắng đi đâu?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8027" y="698100"/>
            <a:ext cx="3973689" cy="201072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8934" y="2778971"/>
            <a:ext cx="3973689" cy="201072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34247" y="751554"/>
            <a:ext cx="3973689" cy="201072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00600" y="2756693"/>
            <a:ext cx="4565515" cy="201072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151206" y="695118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85014" y="751554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170666" y="2778971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91000" y="2756693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270572" y="862863"/>
            <a:ext cx="91628" cy="3291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871549" y="1290066"/>
            <a:ext cx="91628" cy="3291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447800" y="1733550"/>
            <a:ext cx="91628" cy="3291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825735" y="2211151"/>
            <a:ext cx="91628" cy="3291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828766" y="1297540"/>
            <a:ext cx="91628" cy="3291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874580" y="1307778"/>
            <a:ext cx="91628" cy="3291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098725" y="2211150"/>
            <a:ext cx="91628" cy="3291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144539" y="2211150"/>
            <a:ext cx="91628" cy="3291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03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8578" y="1645920"/>
            <a:ext cx="5637276" cy="1193292"/>
          </a:xfrm>
          <a:prstGeom prst="rect">
            <a:avLst/>
          </a:prstGeom>
          <a:noFill/>
        </p:spPr>
        <p:txBody>
          <a:bodyPr>
            <a:prstTxWarp prst="textDoubleWave1">
              <a:avLst/>
            </a:prstTxWarp>
            <a:spAutoFit/>
          </a:bodyPr>
          <a:lstStyle/>
          <a:p>
            <a:pPr>
              <a:defRPr/>
            </a:pPr>
            <a:r>
              <a:rPr lang="en-GB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GB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GB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87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52128" y="31359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Tia nắng đi đâu?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8027" y="698100"/>
            <a:ext cx="3973689" cy="201072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3267" y="2708820"/>
            <a:ext cx="3973689" cy="201072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20320" y="706751"/>
            <a:ext cx="3973689" cy="201072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20320" y="2751327"/>
            <a:ext cx="4565515" cy="201072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151206" y="695118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55848" y="735735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196333" y="2708820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10720" y="2751327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30857" y="4618707"/>
            <a:ext cx="3840857" cy="523111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Bài có mấy khổ thơ?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0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52128" y="31359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Tia nắng đi đâu?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8027" y="698100"/>
            <a:ext cx="3973689" cy="201072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3267" y="2708820"/>
            <a:ext cx="3973689" cy="201072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20320" y="706751"/>
            <a:ext cx="3973689" cy="201072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20320" y="2751327"/>
            <a:ext cx="4565515" cy="201072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151206" y="695118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55848" y="735735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196333" y="2708820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10720" y="2751327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30857" y="4618707"/>
            <a:ext cx="4526657" cy="523111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Đọc nối tiếp từng khổ thơ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67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52128" y="31359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Tia nắng đi đâu?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8027" y="698100"/>
            <a:ext cx="3973689" cy="201072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3267" y="2708820"/>
            <a:ext cx="3973689" cy="201072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20320" y="706751"/>
            <a:ext cx="3973689" cy="201072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20320" y="2751327"/>
            <a:ext cx="4565515" cy="201072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151206" y="695118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55848" y="735735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196333" y="2708820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10720" y="2751327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30857" y="4618707"/>
            <a:ext cx="2393057" cy="523111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Đọc toàn bài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92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15244" y="2123230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Bài tập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76434" y="116972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3</a:t>
            </a:r>
            <a:endParaRPr lang="zh-CN" altLang="en-US" sz="5400" dirty="0"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4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602" y="0"/>
            <a:ext cx="8534400" cy="1148946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Tìm trong khổ thơ đầu những tiếng cùng vần với nhau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1962150"/>
            <a:ext cx="6366933" cy="322772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80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480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480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480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9030" y="2019880"/>
            <a:ext cx="15215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sáng</a:t>
            </a:r>
            <a:endParaRPr lang="en-US" sz="4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83953" y="3470032"/>
            <a:ext cx="15568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đang</a:t>
            </a:r>
            <a:endParaRPr lang="en-US" sz="4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2200" y="2019879"/>
            <a:ext cx="11785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dậy</a:t>
            </a:r>
            <a:endParaRPr lang="en-US" sz="4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08928" y="2729690"/>
            <a:ext cx="13500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thấy</a:t>
            </a:r>
            <a:endParaRPr lang="en-US" sz="4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46048" y="3475376"/>
            <a:ext cx="6639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C000"/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ai</a:t>
            </a:r>
            <a:endParaRPr lang="en-US" sz="480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98520" y="4205409"/>
            <a:ext cx="10070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C000"/>
                </a:solidFill>
                <a:latin typeface="Arial" panose="020B0604020202020204" pitchFamily="34" charset="0"/>
                <a:ea typeface="Arial-Rounded" pitchFamily="34" charset="0"/>
                <a:cs typeface="Arial" pitchFamily="34" charset="0"/>
              </a:rPr>
              <a:t>bài</a:t>
            </a:r>
            <a:endParaRPr lang="en-US" sz="480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7-Point Star 22"/>
          <p:cNvSpPr/>
          <p:nvPr/>
        </p:nvSpPr>
        <p:spPr>
          <a:xfrm>
            <a:off x="2488540" y="1047750"/>
            <a:ext cx="1473859" cy="90905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ậy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7-Point Star 23"/>
          <p:cNvSpPr/>
          <p:nvPr/>
        </p:nvSpPr>
        <p:spPr>
          <a:xfrm>
            <a:off x="5715000" y="1047750"/>
            <a:ext cx="1635728" cy="90905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hấy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urved Connector 25"/>
          <p:cNvCxnSpPr>
            <a:stCxn id="23" idx="0"/>
            <a:endCxn id="24" idx="4"/>
          </p:cNvCxnSpPr>
          <p:nvPr/>
        </p:nvCxnSpPr>
        <p:spPr>
          <a:xfrm>
            <a:off x="3816442" y="1227800"/>
            <a:ext cx="1898554" cy="404570"/>
          </a:xfrm>
          <a:prstGeom prst="curvedConnector3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05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4F8E5F2-4792-4415-B6B7-F49CEAC375A5}"/>
              </a:ext>
            </a:extLst>
          </p:cNvPr>
          <p:cNvSpPr txBox="1"/>
          <p:nvPr/>
        </p:nvSpPr>
        <p:spPr>
          <a:xfrm>
            <a:off x="138544" y="62386"/>
            <a:ext cx="3900055" cy="6093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31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1</a:t>
            </a:r>
            <a:r>
              <a:rPr kumimoji="0" lang="en-US" sz="2800" b="0" i="0" u="none" strike="noStrike" kern="1200" cap="none" spc="0" normalizeH="0" baseline="0" noProof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Viết từ ngữ</a:t>
            </a:r>
            <a:endParaRPr kumimoji="0" lang="vi-VN" sz="28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8545" y="742949"/>
            <a:ext cx="8929255" cy="3857188"/>
            <a:chOff x="138545" y="742949"/>
            <a:chExt cx="8929255" cy="3857188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101" r="3489" b="-79"/>
            <a:stretch/>
          </p:blipFill>
          <p:spPr bwMode="auto">
            <a:xfrm>
              <a:off x="138545" y="742949"/>
              <a:ext cx="7678412" cy="19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018" r="83754" b="-80"/>
            <a:stretch/>
          </p:blipFill>
          <p:spPr bwMode="auto">
            <a:xfrm>
              <a:off x="7775392" y="742950"/>
              <a:ext cx="1292408" cy="1948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367" r="3489" b="-80"/>
            <a:stretch/>
          </p:blipFill>
          <p:spPr bwMode="auto">
            <a:xfrm>
              <a:off x="138545" y="2700735"/>
              <a:ext cx="7678412" cy="1899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247" r="83754" b="-79"/>
            <a:stretch/>
          </p:blipFill>
          <p:spPr bwMode="auto">
            <a:xfrm>
              <a:off x="7775392" y="2714590"/>
              <a:ext cx="1292408" cy="1881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80269"/>
            <a:ext cx="2449874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en-US" altLang="en-US" sz="315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wgẫm w</a:t>
            </a:r>
            <a:r>
              <a:rPr lang="el-GR" altLang="en-US" sz="315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θ</a:t>
            </a:r>
            <a:r>
              <a:rPr lang="en-US" altLang="en-US" sz="315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ĩ</a:t>
            </a:r>
            <a:endParaRPr kumimoji="0" lang="en-US" altLang="en-US" sz="315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882" y="2351164"/>
            <a:ext cx="2250992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en-US" altLang="en-US" sz="310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tán cây</a:t>
            </a:r>
            <a:endParaRPr kumimoji="0" lang="en-US" altLang="en-US" sz="31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341645"/>
            <a:ext cx="2250992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en-US" altLang="en-US" sz="310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tán cây</a:t>
            </a:r>
            <a:endParaRPr kumimoji="0" lang="en-US" altLang="en-US" sz="31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0078" y="2341645"/>
            <a:ext cx="2250992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en-US" altLang="en-US" sz="310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tán cây</a:t>
            </a:r>
            <a:endParaRPr kumimoji="0" lang="en-US" altLang="en-US" sz="31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453" y="1061526"/>
            <a:ext cx="2449874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en-US" altLang="en-US" sz="315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wgẫm w</a:t>
            </a:r>
            <a:r>
              <a:rPr lang="el-GR" altLang="en-US" sz="315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θ</a:t>
            </a:r>
            <a:r>
              <a:rPr lang="en-US" altLang="en-US" sz="315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ĩ</a:t>
            </a:r>
            <a:endParaRPr kumimoji="0" lang="en-US" altLang="en-US" sz="315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1196" y="1061526"/>
            <a:ext cx="2449874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en-US" altLang="en-US" sz="315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wgẫm w</a:t>
            </a:r>
            <a:r>
              <a:rPr lang="el-GR" altLang="en-US" sz="315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θ</a:t>
            </a:r>
            <a:r>
              <a:rPr lang="en-US" altLang="en-US" sz="3150" b="1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ĩ</a:t>
            </a:r>
            <a:endParaRPr kumimoji="0" lang="en-US" altLang="en-US" sz="315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411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4F8E5F2-4792-4415-B6B7-F49CEAC375A5}"/>
              </a:ext>
            </a:extLst>
          </p:cNvPr>
          <p:cNvSpPr txBox="1"/>
          <p:nvPr/>
        </p:nvSpPr>
        <p:spPr>
          <a:xfrm>
            <a:off x="304800" y="76866"/>
            <a:ext cx="8530099" cy="10100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318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r>
              <a:rPr kumimoji="0" lang="en-US" sz="26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26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600" b="1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600" b="1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2600" b="1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vần</a:t>
            </a:r>
            <a:r>
              <a:rPr kumimoji="0" lang="en-US" sz="2600" b="1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600" b="1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2600" b="1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600" b="1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kumimoji="0" lang="en-US" sz="2600" b="1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kumimoji="0" lang="en-US" sz="2600" b="1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2600" b="1" i="0" u="none" strike="noStrike" kern="1200" cap="none" spc="0" normalizeH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6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SHS</a:t>
            </a:r>
            <a:r>
              <a:rPr kumimoji="0" lang="en-US" sz="26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trang</a:t>
            </a:r>
            <a:r>
              <a:rPr kumimoji="0" lang="en-US" sz="2600" b="1" i="0" u="none" strike="noStrike" kern="1200" cap="none" spc="0" normalizeH="0" baseline="0" noProof="0" dirty="0" smtClean="0">
                <a:ln>
                  <a:solidFill>
                    <a:srgbClr val="00B05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124)</a:t>
            </a:r>
            <a:endParaRPr kumimoji="0" lang="vi-VN" sz="2600" b="1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3501" y="1504950"/>
            <a:ext cx="8940499" cy="3383375"/>
            <a:chOff x="138545" y="742949"/>
            <a:chExt cx="8929255" cy="385718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101" r="3489" b="-79"/>
            <a:stretch/>
          </p:blipFill>
          <p:spPr bwMode="auto">
            <a:xfrm>
              <a:off x="138545" y="742949"/>
              <a:ext cx="7678412" cy="19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6018" r="83754" b="-80"/>
            <a:stretch/>
          </p:blipFill>
          <p:spPr bwMode="auto">
            <a:xfrm>
              <a:off x="7775392" y="742950"/>
              <a:ext cx="1292408" cy="1948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8367" r="3489" b="-80"/>
            <a:stretch/>
          </p:blipFill>
          <p:spPr bwMode="auto">
            <a:xfrm>
              <a:off x="138545" y="2700735"/>
              <a:ext cx="7678412" cy="1899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9247" r="83754" b="-79"/>
            <a:stretch/>
          </p:blipFill>
          <p:spPr bwMode="auto">
            <a:xfrm>
              <a:off x="7775392" y="2714590"/>
              <a:ext cx="1292408" cy="1881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304800" y="1788709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056"/>
            <a:r>
              <a:rPr lang="lt-LT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sáng - đang, </a:t>
            </a:r>
            <a:r>
              <a:rPr lang="el-GR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κ</a:t>
            </a:r>
            <a:r>
              <a:rPr lang="lt-LT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ấy - dậy, ai </a:t>
            </a:r>
            <a:r>
              <a:rPr lang="lt-LT" sz="28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– bài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18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15244" y="1899502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Trả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lời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câu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76434" y="946001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4</a:t>
            </a:r>
            <a:endParaRPr lang="zh-CN" altLang="en-US" sz="5400" dirty="0"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1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lowchart: Document 17">
            <a:extLst>
              <a:ext uri="{FF2B5EF4-FFF2-40B4-BE49-F238E27FC236}">
                <a16:creationId xmlns:a16="http://schemas.microsoft.com/office/drawing/2014/main" xmlns="" id="{FC9FF35C-0179-4217-A2AA-C510EC2BA725}"/>
              </a:ext>
            </a:extLst>
          </p:cNvPr>
          <p:cNvSpPr/>
          <p:nvPr/>
        </p:nvSpPr>
        <p:spPr>
          <a:xfrm>
            <a:off x="0" y="133350"/>
            <a:ext cx="9152902" cy="84694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52123" y="-7165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r>
              <a:rPr lang="en-US" sz="5400" smtClean="0">
                <a:solidFill>
                  <a:schemeClr val="bg1"/>
                </a:solidFill>
              </a:rPr>
              <a:t>           THẾ GIỚI TRONG MẮT EM </a:t>
            </a:r>
            <a:endParaRPr lang="en-US" sz="540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19034" y="2152117"/>
            <a:ext cx="7125143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94524" y="1056225"/>
              <a:ext cx="5049983" cy="51451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r>
                <a:rPr lang="en-US" sz="4800" smtClean="0">
                  <a:solidFill>
                    <a:schemeClr val="accent6">
                      <a:lumMod val="75000"/>
                    </a:schemeClr>
                  </a:solidFill>
                </a:rPr>
                <a:t>TIA NẮNG ĐI ĐÂU?</a:t>
              </a:r>
              <a:endParaRPr lang="en-US" sz="48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7213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/>
                <a:t>Bài</a:t>
              </a:r>
            </a:p>
            <a:p>
              <a:pPr algn="ctr"/>
              <a:r>
                <a:rPr lang="en-US" sz="2800" smtClean="0"/>
                <a:t> 1</a:t>
              </a:r>
              <a:endParaRPr lang="en-US" sz="280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07604" y="-39610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F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smtClean="0">
                  <a:solidFill>
                    <a:schemeClr val="accent6">
                      <a:lumMod val="75000"/>
                    </a:schemeClr>
                  </a:solidFill>
                </a:rPr>
                <a:t>7</a:t>
              </a:r>
              <a:endParaRPr lang="en-US" sz="96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71600" y="5848350"/>
            <a:ext cx="8420100" cy="92320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NẾU KHÔNG MAY BỊ LẠC</a:t>
            </a:r>
          </a:p>
        </p:txBody>
      </p:sp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1"/>
    </mc:Choice>
    <mc:Fallback xmlns="">
      <p:transition spd="slow" advTm="997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24587" y="-52201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Tia nắng đi đâu?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5355" y="438150"/>
            <a:ext cx="3973689" cy="201072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0595" y="2448870"/>
            <a:ext cx="3973689" cy="201072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97648" y="446801"/>
            <a:ext cx="3973689" cy="201072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97648" y="2491377"/>
            <a:ext cx="4565515" cy="201072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173878" y="435168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33176" y="475785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219005" y="2448870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88048" y="2491377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5285" y="4620389"/>
            <a:ext cx="8108057" cy="523111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a)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Buổi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sáng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thức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dậy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bé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thấy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tia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đâu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867400" y="1428750"/>
            <a:ext cx="2209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867400" y="1885950"/>
            <a:ext cx="2209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867400" y="2343150"/>
            <a:ext cx="2209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91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24587" y="-52201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Tia nắng đi đâu?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5355" y="438150"/>
            <a:ext cx="3973689" cy="201072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0595" y="2448870"/>
            <a:ext cx="3973689" cy="201072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97648" y="446801"/>
            <a:ext cx="3973689" cy="201072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97648" y="2491377"/>
            <a:ext cx="4565515" cy="201072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173878" y="435168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33176" y="475785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219005" y="2448870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88048" y="2491377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36726" y="4620389"/>
            <a:ext cx="6455115" cy="523111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b) Theo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buổi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tối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tia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đâu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33400" y="4400550"/>
            <a:ext cx="76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72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24587" y="-52201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Tia nắng đi đâu?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5355" y="438150"/>
            <a:ext cx="3973689" cy="201072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0595" y="2448870"/>
            <a:ext cx="3973689" cy="201072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97648" y="446801"/>
            <a:ext cx="3973689" cy="201072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97648" y="2491377"/>
            <a:ext cx="4565515" cy="201072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173878" y="435168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33176" y="475785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219005" y="2448870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88048" y="2491377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09722" y="4615851"/>
            <a:ext cx="6455115" cy="523111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) Theo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em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nhà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đâu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603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901"/>
    </mc:Choice>
    <mc:Fallback>
      <p:transition spd="slow" advTm="63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447" y="2057775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Học thuộc lòng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51886" y="1226877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5</a:t>
            </a:r>
            <a:endParaRPr lang="zh-CN" altLang="en-US" sz="5400" dirty="0"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7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60250" y="79072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Tia nắng đi đâu?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71800" y="895350"/>
            <a:ext cx="3973689" cy="201072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71800" y="3125453"/>
            <a:ext cx="4565515" cy="201072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62200" y="895350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62200" y="3125453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sp>
        <p:nvSpPr>
          <p:cNvPr id="2" name="Cloud 1"/>
          <p:cNvSpPr/>
          <p:nvPr/>
        </p:nvSpPr>
        <p:spPr>
          <a:xfrm>
            <a:off x="4402977" y="994998"/>
            <a:ext cx="1600200" cy="4953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loud 31"/>
          <p:cNvSpPr/>
          <p:nvPr/>
        </p:nvSpPr>
        <p:spPr>
          <a:xfrm>
            <a:off x="4572000" y="1462031"/>
            <a:ext cx="1600200" cy="4953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loud 32"/>
          <p:cNvSpPr/>
          <p:nvPr/>
        </p:nvSpPr>
        <p:spPr>
          <a:xfrm>
            <a:off x="4402977" y="1900710"/>
            <a:ext cx="1600200" cy="4953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loud 33"/>
          <p:cNvSpPr/>
          <p:nvPr/>
        </p:nvSpPr>
        <p:spPr>
          <a:xfrm>
            <a:off x="4454457" y="2400632"/>
            <a:ext cx="1600200" cy="4953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loud 34"/>
          <p:cNvSpPr/>
          <p:nvPr/>
        </p:nvSpPr>
        <p:spPr>
          <a:xfrm>
            <a:off x="4572000" y="3174336"/>
            <a:ext cx="1893118" cy="4953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loud 35"/>
          <p:cNvSpPr/>
          <p:nvPr/>
        </p:nvSpPr>
        <p:spPr>
          <a:xfrm>
            <a:off x="4958644" y="3641369"/>
            <a:ext cx="1600200" cy="4953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loud 36"/>
          <p:cNvSpPr/>
          <p:nvPr/>
        </p:nvSpPr>
        <p:spPr>
          <a:xfrm>
            <a:off x="5105400" y="4099559"/>
            <a:ext cx="1676400" cy="4953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loud 37"/>
          <p:cNvSpPr/>
          <p:nvPr/>
        </p:nvSpPr>
        <p:spPr>
          <a:xfrm>
            <a:off x="4572000" y="4586360"/>
            <a:ext cx="1600200" cy="4953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7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60250" y="79072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Tia nắng đi đâu?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71800" y="895350"/>
            <a:ext cx="3973689" cy="201072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0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Tối</a:t>
            </a:r>
            <a:endParaRPr lang="en-US" sz="30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30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Sực</a:t>
            </a:r>
            <a:endParaRPr lang="en-US" sz="300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Tìm </a:t>
            </a:r>
            <a:endParaRPr lang="en-US" sz="3000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30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Ngủ</a:t>
            </a:r>
            <a:endParaRPr lang="en-US" sz="30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71800" y="3125453"/>
            <a:ext cx="4565515" cy="201072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Bé </a:t>
            </a:r>
            <a:endParaRPr lang="en-US" sz="3000" smtClean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30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Nắng </a:t>
            </a:r>
          </a:p>
          <a:p>
            <a:pPr marL="457200" indent="-457200" algn="just">
              <a:buFontTx/>
              <a:buChar char="-"/>
            </a:pPr>
            <a:r>
              <a:rPr lang="en-US" sz="30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Nắng </a:t>
            </a:r>
          </a:p>
          <a:p>
            <a:pPr marL="457200" indent="-457200" algn="just">
              <a:buFontTx/>
              <a:buChar char="-"/>
            </a:pPr>
            <a:r>
              <a:rPr lang="en-US" sz="30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Mai</a:t>
            </a:r>
            <a:endParaRPr lang="en-US" sz="30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62200" y="895350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62200" y="3125453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362982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447" y="2057775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Vẽ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51886" y="1226877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smtClean="0"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6</a:t>
            </a:r>
            <a:endParaRPr lang="zh-CN" altLang="en-US" sz="5400" dirty="0"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2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-2484431" y="-2381361"/>
            <a:ext cx="294210" cy="618286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r>
              <a:rPr lang="en-US" sz="4977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95400" y="-22552"/>
            <a:ext cx="6548786" cy="1025835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Vẽ bức tranh ông mặt trời và nói về bức tranh em vẽ.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7"/>
          <a:stretch/>
        </p:blipFill>
        <p:spPr>
          <a:xfrm>
            <a:off x="-10800" y="701253"/>
            <a:ext cx="2392092" cy="2359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0" b="12322"/>
          <a:stretch/>
        </p:blipFill>
        <p:spPr>
          <a:xfrm>
            <a:off x="0" y="3248268"/>
            <a:ext cx="2136343" cy="1883089"/>
          </a:xfrm>
          <a:prstGeom prst="rect">
            <a:avLst/>
          </a:prstGeom>
        </p:spPr>
      </p:pic>
      <p:pic>
        <p:nvPicPr>
          <p:cNvPr id="8" name="Picture 2" descr="Những nét vẽ đầu đời – Bé vẽ mặt trời và đám mây – Bé tư du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014683"/>
            <a:ext cx="3199200" cy="192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ẽ tranh phong cảnh đơn giản qua 8 bước Xem ng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545" y="3242118"/>
            <a:ext cx="3381255" cy="189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Vẽ tranh phong cảnh đơn giản làng quê | Phong cảnh, Mỹ thuật, Cá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83333"/>
            <a:ext cx="3014147" cy="189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ướng dẫn vẽ tranh phong cảnh đơn giản mà đẹp | How to draw simple scenery  - YouTub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6" r="9968"/>
          <a:stretch/>
        </p:blipFill>
        <p:spPr bwMode="auto">
          <a:xfrm>
            <a:off x="2743200" y="3295648"/>
            <a:ext cx="2641321" cy="184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54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Khởi động</a:t>
            </a:r>
            <a:endParaRPr lang="zh-CN" altLang="en-US" sz="40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4800" dirty="0"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1</a:t>
            </a:r>
            <a:endParaRPr lang="zh-CN" altLang="en-US" sz="4800" dirty="0"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24303"/>
            <a:ext cx="8326937" cy="461544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Quan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sát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tranh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bạn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nhỏ</a:t>
            </a:r>
            <a:r>
              <a:rPr lang="en-US" sz="2400" b="1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đón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tia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buổi</a:t>
            </a:r>
            <a:r>
              <a:rPr lang="en-US" sz="2400" b="1" dirty="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sáng</a:t>
            </a:r>
            <a:endParaRPr lang="en-US" sz="24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7" tIns="45660" rIns="91317" bIns="45660" spcCol="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7" tIns="45660" rIns="91317" bIns="45660" spcCol="0"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"/>
            <a:ext cx="562708" cy="6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3715"/>
            <a:ext cx="9144000" cy="322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3879186"/>
            <a:ext cx="8030308" cy="594948"/>
          </a:xfrm>
          <a:prstGeom prst="rect">
            <a:avLst/>
          </a:prstGeom>
          <a:solidFill>
            <a:schemeClr val="bg1"/>
          </a:solidFill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a.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tranh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em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thấy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tia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ở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đâu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4431683"/>
            <a:ext cx="9448800" cy="594948"/>
          </a:xfrm>
          <a:prstGeom prst="rect">
            <a:avLst/>
          </a:prstGeom>
          <a:solidFill>
            <a:schemeClr val="bg1"/>
          </a:solidFill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b.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Em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thích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tia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buổi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sáng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không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?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Vì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sao</a:t>
            </a:r>
            <a:r>
              <a:rPr lang="en-US" sz="2800" dirty="0">
                <a:latin typeface="Arial" pitchFamily="34" charset="0"/>
                <a:ea typeface="Arial-Rounded" pitchFamily="34" charset="0"/>
                <a:cs typeface="Arial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82"/>
    </mc:Choice>
    <mc:Fallback xmlns="">
      <p:transition spd="slow" advTm="220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2</a:t>
            </a:r>
            <a:endParaRPr lang="zh-CN" altLang="en-US" sz="5400" dirty="0"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4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000" y="0"/>
            <a:ext cx="1160318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95" y="0"/>
            <a:ext cx="495070" cy="57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52128" y="31359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Tia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nắng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đâu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8027" y="698100"/>
            <a:ext cx="3973689" cy="213383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Buổi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sáng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thức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dậy</a:t>
            </a:r>
            <a:endParaRPr lang="en-US" sz="32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Bé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thấy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buồn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cười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ai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đang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nhảy</a:t>
            </a:r>
            <a:endParaRPr lang="en-US" sz="3200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  <a:p>
            <a:pPr algn="just"/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Một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vui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vui</a:t>
            </a:r>
            <a:r>
              <a:rPr lang="en-US" sz="3200" dirty="0"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8027" y="3009669"/>
            <a:ext cx="3973689" cy="213383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28182" y="722584"/>
            <a:ext cx="3973689" cy="213383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28182" y="2952914"/>
            <a:ext cx="4565515" cy="213383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151206" y="695118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168233" y="2923120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  <a:endParaRPr lang="en-US" sz="28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91000" y="698100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  <a:endParaRPr lang="en-US" sz="2800">
              <a:solidFill>
                <a:schemeClr val="accent6">
                  <a:lumMod val="75000"/>
                </a:schemeClr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51367" y="2930360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000" y="0"/>
            <a:ext cx="1160318" cy="523099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95" y="0"/>
            <a:ext cx="495070" cy="57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52128" y="31359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Tia nắng đi đâu?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8027" y="698100"/>
            <a:ext cx="3973689" cy="201072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3267" y="2708820"/>
            <a:ext cx="3973689" cy="201072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20320" y="706751"/>
            <a:ext cx="3973689" cy="201072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20320" y="2751327"/>
            <a:ext cx="4565515" cy="201072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151206" y="695118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55848" y="735735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196333" y="2708820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10720" y="2751327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30857" y="4618707"/>
            <a:ext cx="3572225" cy="523111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Luyện đọc từ ngữ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609600" y="3714750"/>
            <a:ext cx="1447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320520" y="3308640"/>
            <a:ext cx="1828800" cy="67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59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715563"/>
            <a:ext cx="2048064" cy="489063"/>
          </a:xfrm>
          <a:prstGeom prst="rect">
            <a:avLst/>
          </a:prstGeom>
        </p:spPr>
        <p:txBody>
          <a:bodyPr vert="horz" lIns="162320" tIns="81163" rIns="162320" bIns="81163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Sực </a:t>
            </a:r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nhớ: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51084" y="688399"/>
            <a:ext cx="7957793" cy="543389"/>
          </a:xfrm>
          <a:prstGeom prst="rect">
            <a:avLst/>
          </a:prstGeom>
        </p:spPr>
        <p:txBody>
          <a:bodyPr vert="horz" lIns="162320" tIns="81163" rIns="162320" bIns="81163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>
                <a:latin typeface="Arial" pitchFamily="34" charset="0"/>
                <a:cs typeface="Arial" pitchFamily="34" charset="0"/>
              </a:rPr>
              <a:t>đột ngột, bỗng nhiên nhớ ra điều gì.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161906" y="1924652"/>
            <a:ext cx="381000" cy="17626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42906" y="1744863"/>
            <a:ext cx="8229600" cy="535840"/>
          </a:xfrm>
          <a:prstGeom prst="rect">
            <a:avLst/>
          </a:prstGeom>
        </p:spPr>
        <p:txBody>
          <a:bodyPr vert="horz" lIns="162320" tIns="81163" rIns="162320" bIns="81163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latin typeface="Arial" pitchFamily="34" charset="0"/>
                <a:cs typeface="Arial" pitchFamily="34" charset="0"/>
              </a:rPr>
              <a:t>Em </a:t>
            </a:r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sực nhớ </a:t>
            </a:r>
            <a:r>
              <a:rPr lang="en-US" sz="2800">
                <a:latin typeface="Arial" pitchFamily="34" charset="0"/>
                <a:cs typeface="Arial" pitchFamily="34" charset="0"/>
              </a:rPr>
              <a:t>ra là chưa khoá cửa khi ra khỏi nhà.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52304" y="879"/>
            <a:ext cx="3572225" cy="523111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Giải nghĩa từ khó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8016" y="2864209"/>
            <a:ext cx="2222400" cy="588899"/>
          </a:xfrm>
          <a:prstGeom prst="rect">
            <a:avLst/>
          </a:prstGeom>
        </p:spPr>
        <p:txBody>
          <a:bodyPr vert="horz" lIns="162320" tIns="81163" rIns="162320" bIns="81163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Ngẫm nghĩ: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040047" y="2820940"/>
            <a:ext cx="3293953" cy="656493"/>
          </a:xfrm>
          <a:prstGeom prst="rect">
            <a:avLst/>
          </a:prstGeom>
        </p:spPr>
        <p:txBody>
          <a:bodyPr vert="horz" lIns="162320" tIns="81163" rIns="162320" bIns="81163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 err="1">
                <a:latin typeface="Arial" pitchFamily="34" charset="0"/>
                <a:cs typeface="Arial" pitchFamily="34" charset="0"/>
              </a:rPr>
              <a:t>nghĩ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kĩ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lâu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161906" y="4112885"/>
            <a:ext cx="414870" cy="19570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90844" y="3905938"/>
            <a:ext cx="8720667" cy="609601"/>
          </a:xfrm>
          <a:prstGeom prst="rect">
            <a:avLst/>
          </a:prstGeom>
        </p:spPr>
        <p:txBody>
          <a:bodyPr vert="horz" lIns="162320" tIns="81163" rIns="162320" bIns="81163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>
                <a:latin typeface="Arial" pitchFamily="34" charset="0"/>
                <a:cs typeface="Arial" pitchFamily="34" charset="0"/>
              </a:rPr>
              <a:t>Cô giáo khuyên Na </a:t>
            </a:r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ngẫm nghĩ </a:t>
            </a:r>
            <a:r>
              <a:rPr lang="en-US" sz="2800">
                <a:latin typeface="Arial" pitchFamily="34" charset="0"/>
                <a:cs typeface="Arial" pitchFamily="34" charset="0"/>
              </a:rPr>
              <a:t>về chuyện hôm qua.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286000" y="1260366"/>
            <a:ext cx="4572000" cy="535840"/>
          </a:xfrm>
          <a:prstGeom prst="rect">
            <a:avLst/>
          </a:prstGeom>
        </p:spPr>
        <p:txBody>
          <a:bodyPr vert="horz" lIns="162320" tIns="81163" rIns="162320" bIns="81163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Đặt câu với từ “sực nhớ”</a:t>
            </a:r>
            <a:endParaRPr lang="en-US" sz="28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133600" y="3387584"/>
            <a:ext cx="5029200" cy="535840"/>
          </a:xfrm>
          <a:prstGeom prst="rect">
            <a:avLst/>
          </a:prstGeom>
        </p:spPr>
        <p:txBody>
          <a:bodyPr vert="horz" lIns="162320" tIns="81163" rIns="162320" bIns="81163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Đặt câu với từ “ngẫm nghĩ”</a:t>
            </a:r>
            <a:endParaRPr lang="en-US" sz="28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30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31"/>
    </mc:Choice>
    <mc:Fallback xmlns="">
      <p:transition spd="slow" advTm="17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  <p:bldP spid="14" grpId="0"/>
      <p:bldP spid="15" grpId="0"/>
      <p:bldP spid="16" grpId="0" animBg="1"/>
      <p:bldP spid="17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52128" y="31359"/>
            <a:ext cx="659847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Tia nắng đi đâu?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8027" y="698100"/>
            <a:ext cx="3973689" cy="201072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3267" y="2708820"/>
            <a:ext cx="3973689" cy="201072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20320" y="706751"/>
            <a:ext cx="3973689" cy="201072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20320" y="2751327"/>
            <a:ext cx="4565515" cy="2010720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300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151206" y="695118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55848" y="735735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196333" y="2708820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10720" y="2751327"/>
            <a:ext cx="1098465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30857" y="4618707"/>
            <a:ext cx="5060057" cy="523111"/>
          </a:xfrm>
          <a:prstGeom prst="rect">
            <a:avLst/>
          </a:prstGeom>
          <a:solidFill>
            <a:srgbClr val="B9EDFF"/>
          </a:solidFill>
        </p:spPr>
        <p:txBody>
          <a:bodyPr wrap="square" lIns="91330" tIns="45666" rIns="91330" bIns="45666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Đọc nối tiếp từng dòng thơ</a:t>
            </a:r>
            <a:endParaRPr lang="en-US" sz="28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91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01"/>
    </mc:Choice>
    <mc:Fallback xmlns="">
      <p:transition spd="slow" advTm="63901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624697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</TotalTime>
  <Words>1364</Words>
  <Application>Microsoft Office PowerPoint</Application>
  <PresentationFormat>On-screen Show (16:9)</PresentationFormat>
  <Paragraphs>313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宋体</vt:lpstr>
      <vt:lpstr>Arial</vt:lpstr>
      <vt:lpstr>Arial Rounded MT Bold</vt:lpstr>
      <vt:lpstr>Arial-Rounded</vt:lpstr>
      <vt:lpstr>Arial-SGK-TV</vt:lpstr>
      <vt:lpstr>Calibri</vt:lpstr>
      <vt:lpstr>HP001 4 hàng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Microsoft account</cp:lastModifiedBy>
  <cp:revision>246</cp:revision>
  <dcterms:created xsi:type="dcterms:W3CDTF">2020-12-08T15:48:47Z</dcterms:created>
  <dcterms:modified xsi:type="dcterms:W3CDTF">2023-04-16T13:11:55Z</dcterms:modified>
</cp:coreProperties>
</file>