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3" r:id="rId2"/>
    <p:sldId id="256" r:id="rId3"/>
    <p:sldId id="306" r:id="rId4"/>
    <p:sldId id="273" r:id="rId5"/>
    <p:sldId id="346" r:id="rId6"/>
    <p:sldId id="347" r:id="rId7"/>
    <p:sldId id="305" r:id="rId8"/>
    <p:sldId id="258" r:id="rId9"/>
    <p:sldId id="348" r:id="rId10"/>
    <p:sldId id="349" r:id="rId11"/>
    <p:sldId id="351" r:id="rId12"/>
    <p:sldId id="340" r:id="rId13"/>
    <p:sldId id="352" r:id="rId14"/>
    <p:sldId id="353" r:id="rId15"/>
    <p:sldId id="319" r:id="rId16"/>
    <p:sldId id="354" r:id="rId17"/>
    <p:sldId id="355" r:id="rId18"/>
    <p:sldId id="356" r:id="rId19"/>
    <p:sldId id="308" r:id="rId20"/>
    <p:sldId id="357" r:id="rId21"/>
    <p:sldId id="310" r:id="rId22"/>
    <p:sldId id="311" r:id="rId23"/>
    <p:sldId id="326" r:id="rId24"/>
    <p:sldId id="324" r:id="rId25"/>
  </p:sldIdLst>
  <p:sldSz cx="9144000" cy="5143500" type="screen16x9"/>
  <p:notesSz cx="6858000" cy="9144000"/>
  <p:custDataLst>
    <p:tags r:id="rId27"/>
  </p:custDataLst>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21AF"/>
    <a:srgbClr val="B9EDFF"/>
    <a:srgbClr val="AFEAFF"/>
    <a:srgbClr val="FFFF01"/>
    <a:srgbClr val="FFFF37"/>
    <a:srgbClr val="F3CEF6"/>
    <a:srgbClr val="ECB2F0"/>
    <a:srgbClr val="E496EA"/>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93772" autoAdjust="0"/>
  </p:normalViewPr>
  <p:slideViewPr>
    <p:cSldViewPr>
      <p:cViewPr varScale="1">
        <p:scale>
          <a:sx n="109" d="100"/>
          <a:sy n="109" d="100"/>
        </p:scale>
        <p:origin x="821" y="6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cs typeface="等线"/>
            </a:endParaRPr>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2813" rtl="0" eaLnBrk="1" fontAlgn="auto" latinLnBrk="0" hangingPunct="1">
              <a:lnSpc>
                <a:spcPct val="100000"/>
              </a:lnSpc>
              <a:spcBef>
                <a:spcPts val="0"/>
              </a:spcBef>
              <a:spcAft>
                <a:spcPts val="0"/>
              </a:spcAft>
              <a:buClrTx/>
              <a:buSzTx/>
              <a:buFontTx/>
              <a:buNone/>
              <a:tabLst/>
              <a:defRPr/>
            </a:pPr>
            <a:fld id="{11AB5648-AA61-431A-B2C7-F40681E43B61}"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sym typeface="Arial" panose="020B0604020202020204" pitchFamily="34" charset="0"/>
              </a:rPr>
              <a:pPr marL="0" marR="0" lvl="0" indent="0" algn="r" defTabSz="912813"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149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3144176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1626731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253576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72260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6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449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315476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9786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14608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26096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2960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11140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3041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3000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8941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259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70047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3076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797125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65400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365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24149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14217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8113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58530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8473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33921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5109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9227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3135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907354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96121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5/7/2023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5" r:id="rId3"/>
    <p:sldLayoutId id="2147483681" r:id="rId4"/>
    <p:sldLayoutId id="2147483679" r:id="rId5"/>
    <p:sldLayoutId id="2147483676" r:id="rId6"/>
    <p:sldLayoutId id="2147483674" r:id="rId7"/>
    <p:sldLayoutId id="2147483663" r:id="rId8"/>
    <p:sldLayoutId id="2147483651" r:id="rId9"/>
    <p:sldLayoutId id="2147483652" r:id="rId10"/>
    <p:sldLayoutId id="2147483653" r:id="rId11"/>
    <p:sldLayoutId id="2147483654" r:id="rId12"/>
    <p:sldLayoutId id="2147483684" r:id="rId13"/>
    <p:sldLayoutId id="2147483683" r:id="rId14"/>
    <p:sldLayoutId id="2147483682" r:id="rId15"/>
    <p:sldLayoutId id="2147483680" r:id="rId16"/>
    <p:sldLayoutId id="2147483678" r:id="rId17"/>
    <p:sldLayoutId id="2147483677" r:id="rId18"/>
    <p:sldLayoutId id="2147483675"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2" r:id="rId30"/>
    <p:sldLayoutId id="2147483661" r:id="rId31"/>
    <p:sldLayoutId id="2147483660" r:id="rId32"/>
    <p:sldLayoutId id="2147483655" r:id="rId33"/>
    <p:sldLayoutId id="2147483656" r:id="rId34"/>
    <p:sldLayoutId id="2147483657" r:id="rId35"/>
    <p:sldLayoutId id="2147483658" r:id="rId36"/>
    <p:sldLayoutId id="2147483659" r:id="rId37"/>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组合 2"/>
          <p:cNvGrpSpPr>
            <a:grpSpLocks/>
          </p:cNvGrpSpPr>
          <p:nvPr/>
        </p:nvGrpSpPr>
        <p:grpSpPr bwMode="auto">
          <a:xfrm>
            <a:off x="221456" y="76200"/>
            <a:ext cx="8701088" cy="4638675"/>
            <a:chOff x="280219" y="102086"/>
            <a:chExt cx="11631561" cy="6184490"/>
          </a:xfrm>
        </p:grpSpPr>
        <p:pic>
          <p:nvPicPr>
            <p:cNvPr id="3085" name="图片 4"/>
            <p:cNvPicPr>
              <a:picLocks noChangeAspect="1"/>
            </p:cNvPicPr>
            <p:nvPr/>
          </p:nvPicPr>
          <p:blipFill>
            <a:blip r:embed="rId3">
              <a:extLst>
                <a:ext uri="{28A0092B-C50C-407E-A947-70E740481C1C}">
                  <a14:useLocalDpi xmlns:a14="http://schemas.microsoft.com/office/drawing/2010/main" val="0"/>
                </a:ext>
              </a:extLst>
            </a:blip>
            <a:srcRect l="1936" t="1485" r="2661"/>
            <a:stretch>
              <a:fillRect/>
            </a:stretch>
          </p:blipFill>
          <p:spPr bwMode="auto">
            <a:xfrm>
              <a:off x="280219" y="102086"/>
              <a:ext cx="11631561" cy="618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图片 21"/>
            <p:cNvPicPr>
              <a:picLocks noChangeAspect="1"/>
            </p:cNvPicPr>
            <p:nvPr/>
          </p:nvPicPr>
          <p:blipFill>
            <a:blip r:embed="rId4">
              <a:extLst>
                <a:ext uri="{28A0092B-C50C-407E-A947-70E740481C1C}">
                  <a14:useLocalDpi xmlns:a14="http://schemas.microsoft.com/office/drawing/2010/main" val="0"/>
                </a:ext>
              </a:extLst>
            </a:blip>
            <a:srcRect b="33488"/>
            <a:stretch>
              <a:fillRect/>
            </a:stretch>
          </p:blipFill>
          <p:spPr bwMode="auto">
            <a:xfrm>
              <a:off x="595310" y="658721"/>
              <a:ext cx="11001375" cy="39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 name="图片 3"/>
          <p:cNvPicPr>
            <a:picLocks noChangeAspect="1"/>
          </p:cNvPicPr>
          <p:nvPr/>
        </p:nvPicPr>
        <p:blipFill>
          <a:blip r:embed="rId5">
            <a:extLst>
              <a:ext uri="{28A0092B-C50C-407E-A947-70E740481C1C}">
                <a14:useLocalDpi xmlns:a14="http://schemas.microsoft.com/office/drawing/2010/main" val="0"/>
              </a:ext>
            </a:extLst>
          </a:blip>
          <a:srcRect t="21750"/>
          <a:stretch>
            <a:fillRect/>
          </a:stretch>
        </p:blipFill>
        <p:spPr bwMode="auto">
          <a:xfrm>
            <a:off x="22623" y="2837260"/>
            <a:ext cx="9121378" cy="23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1"/>
          <p:cNvPicPr>
            <a:picLocks noChangeAspect="1"/>
          </p:cNvPicPr>
          <p:nvPr/>
        </p:nvPicPr>
        <p:blipFill>
          <a:blip r:embed="rId6">
            <a:extLst>
              <a:ext uri="{28A0092B-C50C-407E-A947-70E740481C1C}">
                <a14:useLocalDpi xmlns:a14="http://schemas.microsoft.com/office/drawing/2010/main" val="0"/>
              </a:ext>
            </a:extLst>
          </a:blip>
          <a:srcRect t="37500" r="51894" b="32813"/>
          <a:stretch>
            <a:fillRect/>
          </a:stretch>
        </p:blipFill>
        <p:spPr bwMode="auto">
          <a:xfrm>
            <a:off x="6065044" y="-219075"/>
            <a:ext cx="2466975" cy="152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24"/>
          <p:cNvPicPr>
            <a:picLocks noChangeAspect="1"/>
          </p:cNvPicPr>
          <p:nvPr/>
        </p:nvPicPr>
        <p:blipFill>
          <a:blip r:embed="rId7" cstate="print">
            <a:extLst>
              <a:ext uri="{28A0092B-C50C-407E-A947-70E740481C1C}">
                <a14:useLocalDpi xmlns:a14="http://schemas.microsoft.com/office/drawing/2010/main" val="0"/>
              </a:ext>
            </a:extLst>
          </a:blip>
          <a:srcRect l="33203" t="26842" r="49139"/>
          <a:stretch>
            <a:fillRect/>
          </a:stretch>
        </p:blipFill>
        <p:spPr bwMode="auto">
          <a:xfrm rot="20477042">
            <a:off x="1240632" y="2531269"/>
            <a:ext cx="645319" cy="123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13"/>
          <p:cNvPicPr>
            <a:picLocks noChangeAspect="1"/>
          </p:cNvPicPr>
          <p:nvPr/>
        </p:nvPicPr>
        <p:blipFill>
          <a:blip r:embed="rId8">
            <a:extLst>
              <a:ext uri="{28A0092B-C50C-407E-A947-70E740481C1C}">
                <a14:useLocalDpi xmlns:a14="http://schemas.microsoft.com/office/drawing/2010/main" val="0"/>
              </a:ext>
            </a:extLst>
          </a:blip>
          <a:srcRect l="25212" t="14780" r="45265" b="38396"/>
          <a:stretch>
            <a:fillRect/>
          </a:stretch>
        </p:blipFill>
        <p:spPr bwMode="auto">
          <a:xfrm>
            <a:off x="0" y="26194"/>
            <a:ext cx="1854994" cy="201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p:nvPicPr>
        <p:blipFill>
          <a:blip r:embed="rId7">
            <a:extLst>
              <a:ext uri="{28A0092B-C50C-407E-A947-70E740481C1C}">
                <a14:useLocalDpi xmlns:a14="http://schemas.microsoft.com/office/drawing/2010/main" val="0"/>
              </a:ext>
            </a:extLst>
          </a:blip>
          <a:srcRect t="26672" r="83438" b="10953"/>
          <a:stretch>
            <a:fillRect/>
          </a:stretch>
        </p:blipFill>
        <p:spPr bwMode="auto">
          <a:xfrm>
            <a:off x="7862887" y="544117"/>
            <a:ext cx="823913" cy="1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5"/>
          <p:cNvPicPr>
            <a:picLocks noChangeAspect="1"/>
          </p:cNvPicPr>
          <p:nvPr/>
        </p:nvPicPr>
        <p:blipFill>
          <a:blip r:embed="rId9">
            <a:extLst>
              <a:ext uri="{28A0092B-C50C-407E-A947-70E740481C1C}">
                <a14:useLocalDpi xmlns:a14="http://schemas.microsoft.com/office/drawing/2010/main" val="0"/>
              </a:ext>
            </a:extLst>
          </a:blip>
          <a:srcRect l="50938" t="31573" r="32031" b="7401"/>
          <a:stretch>
            <a:fillRect/>
          </a:stretch>
        </p:blipFill>
        <p:spPr bwMode="auto">
          <a:xfrm>
            <a:off x="6419850" y="373856"/>
            <a:ext cx="510779"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98532" y="3233738"/>
            <a:ext cx="1807369" cy="173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6732" y="1951435"/>
            <a:ext cx="1122760" cy="142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WordArt 6"/>
          <p:cNvSpPr>
            <a:spLocks noChangeArrowheads="1" noChangeShapeType="1" noTextEdit="1"/>
          </p:cNvSpPr>
          <p:nvPr/>
        </p:nvSpPr>
        <p:spPr bwMode="auto">
          <a:xfrm>
            <a:off x="2053828" y="1806179"/>
            <a:ext cx="5899547" cy="1521619"/>
          </a:xfrm>
          <a:prstGeom prst="rect">
            <a:avLst/>
          </a:prstGeom>
        </p:spPr>
        <p:txBody>
          <a:bodyPr spcFirstLastPara="1" wrap="none" fromWordArt="1">
            <a:prstTxWarp prst="textArchUp">
              <a:avLst>
                <a:gd name="adj" fmla="val 11020680"/>
              </a:avLst>
            </a:prstTxWarp>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0" cap="none" spc="0" normalizeH="0" baseline="0" noProof="0">
                <a:ln w="9525">
                  <a:solidFill>
                    <a:srgbClr val="993366"/>
                  </a:solidFill>
                  <a:round/>
                  <a:headEnd/>
                  <a:tailEnd/>
                </a:ln>
                <a:solidFill>
                  <a:srgbClr val="403152"/>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CHÀO MỪNG CÁC CON </a:t>
            </a:r>
          </a:p>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0" cap="none" spc="0" normalizeH="0" baseline="0" noProof="0">
                <a:ln w="9525">
                  <a:solidFill>
                    <a:srgbClr val="993366"/>
                  </a:solidFill>
                  <a:round/>
                  <a:headEnd/>
                  <a:tailEnd/>
                </a:ln>
                <a:solidFill>
                  <a:srgbClr val="403152"/>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ĐẾN VỚI TIẾT HỌC</a:t>
            </a:r>
          </a:p>
        </p:txBody>
      </p:sp>
      <p:sp>
        <p:nvSpPr>
          <p:cNvPr id="18" name="圆角矩形 1"/>
          <p:cNvSpPr/>
          <p:nvPr/>
        </p:nvSpPr>
        <p:spPr>
          <a:xfrm>
            <a:off x="1683544" y="3295650"/>
            <a:ext cx="6638925" cy="81796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103" tIns="41051" rIns="82103" bIns="41051" anchor="ctr"/>
          <a:lstStyle/>
          <a:p>
            <a:pPr marL="0" marR="0" lvl="0" indent="0" algn="ctr" defTabSz="109448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TIẾNG VIỆT</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Tree>
    <p:extLst>
      <p:ext uri="{BB962C8B-B14F-4D97-AF65-F5344CB8AC3E}">
        <p14:creationId xmlns:p14="http://schemas.microsoft.com/office/powerpoint/2010/main" val="31741241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000" y="0"/>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 y="0"/>
            <a:ext cx="495070" cy="5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348961" y="46469"/>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sp>
        <p:nvSpPr>
          <p:cNvPr id="19" name="TextBox 18"/>
          <p:cNvSpPr txBox="1"/>
          <p:nvPr/>
        </p:nvSpPr>
        <p:spPr>
          <a:xfrm>
            <a:off x="266699" y="509619"/>
            <a:ext cx="8763000" cy="4165156"/>
          </a:xfrm>
          <a:prstGeom prst="rect">
            <a:avLst/>
          </a:prstGeom>
          <a:noFill/>
        </p:spPr>
        <p:txBody>
          <a:bodyPr wrap="square" lIns="162473" tIns="81237" rIns="162473" bIns="81237" rtlCol="0">
            <a:spAutoFit/>
          </a:bodyPr>
          <a:lstStyle/>
          <a:p>
            <a:pPr algn="just"/>
            <a:r>
              <a:rPr lang="en-US" sz="2600" smtClean="0"/>
              <a:t>	</a:t>
            </a:r>
            <a:r>
              <a:rPr lang="vi-VN" sz="2600" smtClean="0"/>
              <a:t>Đến </a:t>
            </a:r>
            <a:r>
              <a:rPr lang="vi-VN" sz="2600"/>
              <a:t>Sa Pa vào mùa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2600" smtClean="0"/>
              <a:t>	</a:t>
            </a:r>
            <a:r>
              <a:rPr lang="vi-VN" sz="2600" smtClean="0"/>
              <a:t>Những </a:t>
            </a:r>
            <a:r>
              <a:rPr lang="vi-VN" sz="2600"/>
              <a:t>khu ruộng bậc thang ở Sa Pa đã có từ hàng trăm năm nay. Chúng được tạo nên </a:t>
            </a:r>
            <a:r>
              <a:rPr lang="vi-VN" sz="2600" smtClean="0"/>
              <a:t>bở</a:t>
            </a:r>
            <a:r>
              <a:rPr lang="en-US" sz="2600" smtClean="0"/>
              <a:t>i</a:t>
            </a:r>
            <a:r>
              <a:rPr lang="vi-VN" sz="2600" smtClean="0"/>
              <a:t> </a:t>
            </a:r>
            <a:r>
              <a:rPr lang="vi-VN" sz="2600"/>
              <a:t>đôi bàn tay chăm chỉ, cần mẫn của những người Mông, Dao, Hà Nhì,… sống ở đây</a:t>
            </a:r>
            <a:r>
              <a:rPr lang="vi-VN" sz="2600" smtClean="0"/>
              <a:t>.</a:t>
            </a:r>
            <a:endParaRPr lang="vi-VN" sz="2600"/>
          </a:p>
        </p:txBody>
      </p:sp>
      <p:sp>
        <p:nvSpPr>
          <p:cNvPr id="13" name="TextBox 12"/>
          <p:cNvSpPr txBox="1"/>
          <p:nvPr/>
        </p:nvSpPr>
        <p:spPr>
          <a:xfrm>
            <a:off x="-30857" y="4618707"/>
            <a:ext cx="3917057" cy="523111"/>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Đọc nối tiếp từng câu </a:t>
            </a:r>
            <a:endParaRPr lang="en-US" sz="2800">
              <a:latin typeface="Arial" pitchFamily="34" charset="0"/>
              <a:ea typeface="Arial-Rounded" pitchFamily="34" charset="0"/>
              <a:cs typeface="Arial" pitchFamily="34" charset="0"/>
            </a:endParaRPr>
          </a:p>
        </p:txBody>
      </p:sp>
      <p:sp>
        <p:nvSpPr>
          <p:cNvPr id="15" name="Oval 14"/>
          <p:cNvSpPr/>
          <p:nvPr/>
        </p:nvSpPr>
        <p:spPr>
          <a:xfrm>
            <a:off x="703702" y="732460"/>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17" name="Oval 16"/>
          <p:cNvSpPr/>
          <p:nvPr/>
        </p:nvSpPr>
        <p:spPr>
          <a:xfrm>
            <a:off x="1160902" y="1328151"/>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a:t>
            </a:r>
          </a:p>
        </p:txBody>
      </p:sp>
      <p:sp>
        <p:nvSpPr>
          <p:cNvPr id="20" name="Oval 19"/>
          <p:cNvSpPr/>
          <p:nvPr/>
        </p:nvSpPr>
        <p:spPr>
          <a:xfrm>
            <a:off x="609600" y="170334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3</a:t>
            </a:r>
          </a:p>
        </p:txBody>
      </p:sp>
      <p:sp>
        <p:nvSpPr>
          <p:cNvPr id="21" name="Oval 20"/>
          <p:cNvSpPr/>
          <p:nvPr/>
        </p:nvSpPr>
        <p:spPr>
          <a:xfrm>
            <a:off x="8077200" y="1687925"/>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4</a:t>
            </a:r>
          </a:p>
        </p:txBody>
      </p:sp>
      <p:sp>
        <p:nvSpPr>
          <p:cNvPr id="23" name="Oval 22"/>
          <p:cNvSpPr/>
          <p:nvPr/>
        </p:nvSpPr>
        <p:spPr>
          <a:xfrm>
            <a:off x="4495799" y="2038350"/>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5</a:t>
            </a:r>
          </a:p>
        </p:txBody>
      </p:sp>
      <p:sp>
        <p:nvSpPr>
          <p:cNvPr id="24" name="Oval 23"/>
          <p:cNvSpPr/>
          <p:nvPr/>
        </p:nvSpPr>
        <p:spPr>
          <a:xfrm>
            <a:off x="942759" y="3002700"/>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latin typeface="Arial" panose="020B0604020202020204" pitchFamily="34" charset="0"/>
                <a:cs typeface="Arial" panose="020B0604020202020204" pitchFamily="34" charset="0"/>
              </a:rPr>
              <a:t>6</a:t>
            </a:r>
            <a:endParaRPr lang="en-US" b="1" dirty="0">
              <a:latin typeface="Arial" panose="020B0604020202020204" pitchFamily="34" charset="0"/>
              <a:cs typeface="Arial" panose="020B0604020202020204" pitchFamily="34" charset="0"/>
            </a:endParaRPr>
          </a:p>
        </p:txBody>
      </p:sp>
      <p:sp>
        <p:nvSpPr>
          <p:cNvPr id="25" name="Oval 24"/>
          <p:cNvSpPr/>
          <p:nvPr/>
        </p:nvSpPr>
        <p:spPr>
          <a:xfrm>
            <a:off x="3200400" y="332237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472296861"/>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1"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000" y="0"/>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 y="0"/>
            <a:ext cx="495070" cy="5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348961" y="46469"/>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sp>
        <p:nvSpPr>
          <p:cNvPr id="19" name="TextBox 18"/>
          <p:cNvSpPr txBox="1"/>
          <p:nvPr/>
        </p:nvSpPr>
        <p:spPr>
          <a:xfrm>
            <a:off x="266699" y="509619"/>
            <a:ext cx="8763000" cy="4165156"/>
          </a:xfrm>
          <a:prstGeom prst="rect">
            <a:avLst/>
          </a:prstGeom>
          <a:noFill/>
        </p:spPr>
        <p:txBody>
          <a:bodyPr wrap="square" lIns="162473" tIns="81237" rIns="162473" bIns="81237" rtlCol="0">
            <a:spAutoFit/>
          </a:bodyPr>
          <a:lstStyle/>
          <a:p>
            <a:pPr algn="just"/>
            <a:r>
              <a:rPr lang="en-US" sz="2600" smtClean="0"/>
              <a:t>	</a:t>
            </a:r>
            <a:r>
              <a:rPr lang="vi-VN" sz="2600" smtClean="0"/>
              <a:t>Đến </a:t>
            </a:r>
            <a:r>
              <a:rPr lang="vi-VN" sz="2600"/>
              <a:t>Sa Pa vào mùa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2600" smtClean="0"/>
              <a:t>	</a:t>
            </a:r>
            <a:r>
              <a:rPr lang="vi-VN" sz="2600" smtClean="0"/>
              <a:t>Những </a:t>
            </a:r>
            <a:r>
              <a:rPr lang="vi-VN" sz="2600"/>
              <a:t>khu ruộng bậc thang ở Sa Pa đã có từ hàng trăm năm nay. Chúng được tạo nên </a:t>
            </a:r>
            <a:r>
              <a:rPr lang="vi-VN" sz="2600" smtClean="0"/>
              <a:t>bở</a:t>
            </a:r>
            <a:r>
              <a:rPr lang="en-US" sz="2600" smtClean="0"/>
              <a:t>i</a:t>
            </a:r>
            <a:r>
              <a:rPr lang="vi-VN" sz="2600" smtClean="0"/>
              <a:t> </a:t>
            </a:r>
            <a:r>
              <a:rPr lang="vi-VN" sz="2600"/>
              <a:t>đôi bàn tay chăm chỉ, cần mẫn của những người Mông, Dao, Hà Nhì,… sống ở đây</a:t>
            </a:r>
            <a:r>
              <a:rPr lang="vi-VN" sz="2600" smtClean="0"/>
              <a:t>.</a:t>
            </a:r>
            <a:endParaRPr lang="vi-VN" sz="2600"/>
          </a:p>
        </p:txBody>
      </p:sp>
      <p:sp>
        <p:nvSpPr>
          <p:cNvPr id="13" name="TextBox 12"/>
          <p:cNvSpPr txBox="1"/>
          <p:nvPr/>
        </p:nvSpPr>
        <p:spPr>
          <a:xfrm>
            <a:off x="-30857" y="4618707"/>
            <a:ext cx="3917057" cy="523111"/>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Luyện đọc câu dài</a:t>
            </a:r>
            <a:endParaRPr lang="en-US" sz="2800">
              <a:latin typeface="Arial" pitchFamily="34" charset="0"/>
              <a:ea typeface="Arial-Rounded" pitchFamily="34" charset="0"/>
              <a:cs typeface="Arial" pitchFamily="34" charset="0"/>
            </a:endParaRPr>
          </a:p>
        </p:txBody>
      </p:sp>
      <p:sp>
        <p:nvSpPr>
          <p:cNvPr id="15" name="Oval 14"/>
          <p:cNvSpPr/>
          <p:nvPr/>
        </p:nvSpPr>
        <p:spPr>
          <a:xfrm>
            <a:off x="703702" y="732460"/>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17" name="Oval 16"/>
          <p:cNvSpPr/>
          <p:nvPr/>
        </p:nvSpPr>
        <p:spPr>
          <a:xfrm>
            <a:off x="1160902" y="1328151"/>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a:t>
            </a:r>
          </a:p>
        </p:txBody>
      </p:sp>
      <p:sp>
        <p:nvSpPr>
          <p:cNvPr id="20" name="Oval 19"/>
          <p:cNvSpPr/>
          <p:nvPr/>
        </p:nvSpPr>
        <p:spPr>
          <a:xfrm>
            <a:off x="609600" y="170334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3</a:t>
            </a:r>
          </a:p>
        </p:txBody>
      </p:sp>
      <p:sp>
        <p:nvSpPr>
          <p:cNvPr id="21" name="Oval 20"/>
          <p:cNvSpPr/>
          <p:nvPr/>
        </p:nvSpPr>
        <p:spPr>
          <a:xfrm>
            <a:off x="8077200" y="1687925"/>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4</a:t>
            </a:r>
          </a:p>
        </p:txBody>
      </p:sp>
      <p:sp>
        <p:nvSpPr>
          <p:cNvPr id="23" name="Oval 22"/>
          <p:cNvSpPr/>
          <p:nvPr/>
        </p:nvSpPr>
        <p:spPr>
          <a:xfrm>
            <a:off x="4495799" y="2038350"/>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5</a:t>
            </a:r>
          </a:p>
        </p:txBody>
      </p:sp>
      <p:sp>
        <p:nvSpPr>
          <p:cNvPr id="24" name="Oval 23"/>
          <p:cNvSpPr/>
          <p:nvPr/>
        </p:nvSpPr>
        <p:spPr>
          <a:xfrm>
            <a:off x="942759" y="3002700"/>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latin typeface="Arial" panose="020B0604020202020204" pitchFamily="34" charset="0"/>
                <a:cs typeface="Arial" panose="020B0604020202020204" pitchFamily="34" charset="0"/>
              </a:rPr>
              <a:t>6</a:t>
            </a:r>
            <a:endParaRPr lang="en-US" b="1" dirty="0">
              <a:latin typeface="Arial" panose="020B0604020202020204" pitchFamily="34" charset="0"/>
              <a:cs typeface="Arial" panose="020B0604020202020204" pitchFamily="34" charset="0"/>
            </a:endParaRPr>
          </a:p>
        </p:txBody>
      </p:sp>
      <p:sp>
        <p:nvSpPr>
          <p:cNvPr id="25" name="Oval 24"/>
          <p:cNvSpPr/>
          <p:nvPr/>
        </p:nvSpPr>
        <p:spPr>
          <a:xfrm>
            <a:off x="3200400" y="332237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7</a:t>
            </a:r>
          </a:p>
        </p:txBody>
      </p:sp>
      <p:cxnSp>
        <p:nvCxnSpPr>
          <p:cNvPr id="14" name="Straight Connector 13"/>
          <p:cNvCxnSpPr/>
          <p:nvPr/>
        </p:nvCxnSpPr>
        <p:spPr>
          <a:xfrm flipH="1">
            <a:off x="4606499" y="91465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391400" y="288227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629400" y="330750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517800" y="36977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522011"/>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66699" y="509619"/>
            <a:ext cx="8763000" cy="4165156"/>
          </a:xfrm>
          <a:prstGeom prst="rect">
            <a:avLst/>
          </a:prstGeom>
          <a:noFill/>
        </p:spPr>
        <p:txBody>
          <a:bodyPr wrap="square" lIns="162473" tIns="81237" rIns="162473" bIns="81237" rtlCol="0">
            <a:spAutoFit/>
          </a:bodyPr>
          <a:lstStyle/>
          <a:p>
            <a:pPr algn="just"/>
            <a:r>
              <a:rPr lang="en-US" sz="2600" smtClean="0"/>
              <a:t>	</a:t>
            </a:r>
            <a:r>
              <a:rPr lang="vi-VN" sz="2600" smtClean="0"/>
              <a:t>Đến </a:t>
            </a:r>
            <a:r>
              <a:rPr lang="vi-VN" sz="2600"/>
              <a:t>Sa Pa vào mùa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2600" smtClean="0"/>
              <a:t>	</a:t>
            </a:r>
            <a:r>
              <a:rPr lang="vi-VN" sz="2600" smtClean="0"/>
              <a:t>Những </a:t>
            </a:r>
            <a:r>
              <a:rPr lang="vi-VN" sz="2600"/>
              <a:t>khu ruộng bậc thang ở Sa Pa đã có từ hàng trăm năm nay. Chúng được tạo nên </a:t>
            </a:r>
            <a:r>
              <a:rPr lang="vi-VN" sz="2600" smtClean="0"/>
              <a:t>bở</a:t>
            </a:r>
            <a:r>
              <a:rPr lang="en-US" sz="2600" smtClean="0"/>
              <a:t>i</a:t>
            </a:r>
            <a:r>
              <a:rPr lang="vi-VN" sz="2600" smtClean="0"/>
              <a:t> </a:t>
            </a:r>
            <a:r>
              <a:rPr lang="vi-VN" sz="2600"/>
              <a:t>đôi bàn tay chăm chỉ, cần mẫn của những người Mông, Dao, Hà Nhì,… sống ở đây</a:t>
            </a:r>
            <a:r>
              <a:rPr lang="vi-VN" sz="2600" smtClean="0"/>
              <a:t>.</a:t>
            </a:r>
            <a:endParaRPr lang="vi-VN" sz="2600"/>
          </a:p>
        </p:txBody>
      </p:sp>
      <p:sp>
        <p:nvSpPr>
          <p:cNvPr id="3" name="TextBox 2"/>
          <p:cNvSpPr txBox="1"/>
          <p:nvPr/>
        </p:nvSpPr>
        <p:spPr>
          <a:xfrm>
            <a:off x="515000" y="0"/>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 y="0"/>
            <a:ext cx="495070" cy="5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0857" y="4618707"/>
            <a:ext cx="4526657" cy="523111"/>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Bài chia làm mấy đoạn?</a:t>
            </a:r>
            <a:endParaRPr lang="en-US" sz="2800">
              <a:latin typeface="Arial" pitchFamily="34" charset="0"/>
              <a:ea typeface="Arial-Rounded" pitchFamily="34" charset="0"/>
              <a:cs typeface="Arial" pitchFamily="34" charset="0"/>
            </a:endParaRPr>
          </a:p>
        </p:txBody>
      </p:sp>
      <p:sp>
        <p:nvSpPr>
          <p:cNvPr id="23" name="TextBox 22"/>
          <p:cNvSpPr txBox="1"/>
          <p:nvPr/>
        </p:nvSpPr>
        <p:spPr>
          <a:xfrm>
            <a:off x="1456698" y="12150"/>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466280799"/>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66699" y="509619"/>
            <a:ext cx="8763000" cy="4165156"/>
          </a:xfrm>
          <a:prstGeom prst="rect">
            <a:avLst/>
          </a:prstGeom>
          <a:noFill/>
        </p:spPr>
        <p:txBody>
          <a:bodyPr wrap="square" lIns="162473" tIns="81237" rIns="162473" bIns="81237" rtlCol="0">
            <a:spAutoFit/>
          </a:bodyPr>
          <a:lstStyle/>
          <a:p>
            <a:pPr algn="just"/>
            <a:r>
              <a:rPr lang="en-US" sz="2600" smtClean="0"/>
              <a:t>	</a:t>
            </a:r>
            <a:r>
              <a:rPr lang="vi-VN" sz="2600" smtClean="0"/>
              <a:t>Đến </a:t>
            </a:r>
            <a:r>
              <a:rPr lang="vi-VN" sz="2600"/>
              <a:t>Sa Pa vào mùa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2600" smtClean="0"/>
              <a:t>	</a:t>
            </a:r>
            <a:r>
              <a:rPr lang="vi-VN" sz="2600" smtClean="0"/>
              <a:t>Những </a:t>
            </a:r>
            <a:r>
              <a:rPr lang="vi-VN" sz="2600"/>
              <a:t>khu ruộng bậc thang ở Sa Pa đã có từ hàng trăm năm nay. Chúng được tạo nên </a:t>
            </a:r>
            <a:r>
              <a:rPr lang="vi-VN" sz="2600" smtClean="0"/>
              <a:t>bở</a:t>
            </a:r>
            <a:r>
              <a:rPr lang="en-US" sz="2600" smtClean="0"/>
              <a:t>i</a:t>
            </a:r>
            <a:r>
              <a:rPr lang="vi-VN" sz="2600" smtClean="0"/>
              <a:t> </a:t>
            </a:r>
            <a:r>
              <a:rPr lang="vi-VN" sz="2600"/>
              <a:t>đôi bàn tay chăm chỉ, cần mẫn của những người Mông, Dao, Hà Nhì,… sống ở đây</a:t>
            </a:r>
            <a:r>
              <a:rPr lang="vi-VN" sz="2600" smtClean="0"/>
              <a:t>.</a:t>
            </a:r>
            <a:endParaRPr lang="vi-VN" sz="2600"/>
          </a:p>
        </p:txBody>
      </p:sp>
      <p:sp>
        <p:nvSpPr>
          <p:cNvPr id="3" name="TextBox 2"/>
          <p:cNvSpPr txBox="1"/>
          <p:nvPr/>
        </p:nvSpPr>
        <p:spPr>
          <a:xfrm>
            <a:off x="515000" y="0"/>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 y="0"/>
            <a:ext cx="495070" cy="5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0857" y="4618707"/>
            <a:ext cx="4526657" cy="523111"/>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Bài chia làm mấy đoạn?</a:t>
            </a:r>
            <a:endParaRPr lang="en-US" sz="2800">
              <a:latin typeface="Arial" pitchFamily="34" charset="0"/>
              <a:ea typeface="Arial-Rounded" pitchFamily="34" charset="0"/>
              <a:cs typeface="Arial" pitchFamily="34" charset="0"/>
            </a:endParaRPr>
          </a:p>
        </p:txBody>
      </p:sp>
      <p:sp>
        <p:nvSpPr>
          <p:cNvPr id="23" name="TextBox 22"/>
          <p:cNvSpPr txBox="1"/>
          <p:nvPr/>
        </p:nvSpPr>
        <p:spPr>
          <a:xfrm>
            <a:off x="1456698" y="12150"/>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sp>
        <p:nvSpPr>
          <p:cNvPr id="9" name="Oval 8"/>
          <p:cNvSpPr/>
          <p:nvPr/>
        </p:nvSpPr>
        <p:spPr>
          <a:xfrm>
            <a:off x="942759" y="576067"/>
            <a:ext cx="304800" cy="3810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b="1" dirty="0" smtClean="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10" name="Oval 9"/>
          <p:cNvSpPr/>
          <p:nvPr/>
        </p:nvSpPr>
        <p:spPr>
          <a:xfrm>
            <a:off x="942759" y="2876550"/>
            <a:ext cx="304800" cy="3810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572855850"/>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66699" y="509619"/>
            <a:ext cx="8763000" cy="4165156"/>
          </a:xfrm>
          <a:prstGeom prst="rect">
            <a:avLst/>
          </a:prstGeom>
          <a:noFill/>
        </p:spPr>
        <p:txBody>
          <a:bodyPr wrap="square" lIns="162473" tIns="81237" rIns="162473" bIns="81237" rtlCol="0">
            <a:spAutoFit/>
          </a:bodyPr>
          <a:lstStyle/>
          <a:p>
            <a:pPr algn="just"/>
            <a:r>
              <a:rPr lang="en-US" sz="2600" smtClean="0"/>
              <a:t>	</a:t>
            </a:r>
            <a:r>
              <a:rPr lang="vi-VN" sz="2600" smtClean="0"/>
              <a:t>Đến </a:t>
            </a:r>
            <a:r>
              <a:rPr lang="vi-VN" sz="2600"/>
              <a:t>Sa Pa vào mùa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2600" smtClean="0"/>
              <a:t>	</a:t>
            </a:r>
            <a:r>
              <a:rPr lang="vi-VN" sz="2600" smtClean="0"/>
              <a:t>Những </a:t>
            </a:r>
            <a:r>
              <a:rPr lang="vi-VN" sz="2600"/>
              <a:t>khu ruộng bậc thang ở Sa Pa đã có từ hàng trăm năm nay. Chúng được tạo nên </a:t>
            </a:r>
            <a:r>
              <a:rPr lang="vi-VN" sz="2600" smtClean="0"/>
              <a:t>bở</a:t>
            </a:r>
            <a:r>
              <a:rPr lang="en-US" sz="2600" smtClean="0"/>
              <a:t>i</a:t>
            </a:r>
            <a:r>
              <a:rPr lang="vi-VN" sz="2600" smtClean="0"/>
              <a:t> </a:t>
            </a:r>
            <a:r>
              <a:rPr lang="vi-VN" sz="2600"/>
              <a:t>đôi bàn tay chăm chỉ, cần mẫn của những người Mông, Dao, Hà Nhì,… sống ở đây</a:t>
            </a:r>
            <a:r>
              <a:rPr lang="vi-VN" sz="2600" smtClean="0"/>
              <a:t>.</a:t>
            </a:r>
            <a:endParaRPr lang="vi-VN" sz="2600"/>
          </a:p>
        </p:txBody>
      </p:sp>
      <p:sp>
        <p:nvSpPr>
          <p:cNvPr id="3" name="TextBox 2"/>
          <p:cNvSpPr txBox="1"/>
          <p:nvPr/>
        </p:nvSpPr>
        <p:spPr>
          <a:xfrm>
            <a:off x="515000" y="0"/>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 y="0"/>
            <a:ext cx="495070" cy="5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0857" y="4618707"/>
            <a:ext cx="4526657" cy="523111"/>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Đọc nối tiếp từng đoạn</a:t>
            </a:r>
            <a:endParaRPr lang="en-US" sz="2800">
              <a:latin typeface="Arial" pitchFamily="34" charset="0"/>
              <a:ea typeface="Arial-Rounded" pitchFamily="34" charset="0"/>
              <a:cs typeface="Arial" pitchFamily="34" charset="0"/>
            </a:endParaRPr>
          </a:p>
        </p:txBody>
      </p:sp>
      <p:sp>
        <p:nvSpPr>
          <p:cNvPr id="23" name="TextBox 22"/>
          <p:cNvSpPr txBox="1"/>
          <p:nvPr/>
        </p:nvSpPr>
        <p:spPr>
          <a:xfrm>
            <a:off x="1456698" y="12150"/>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8391462"/>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10" name="文本框 109"/>
          <p:cNvSpPr txBox="1"/>
          <p:nvPr/>
        </p:nvSpPr>
        <p:spPr>
          <a:xfrm>
            <a:off x="215244" y="1899502"/>
            <a:ext cx="3588404" cy="1446550"/>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Trả</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lời</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 </a:t>
            </a:r>
          </a:p>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câu</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endParaRPr>
          </a:p>
        </p:txBody>
      </p:sp>
      <p:sp>
        <p:nvSpPr>
          <p:cNvPr id="42" name="文本框 41"/>
          <p:cNvSpPr txBox="1"/>
          <p:nvPr/>
        </p:nvSpPr>
        <p:spPr>
          <a:xfrm>
            <a:off x="1476434" y="946001"/>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 panose="020B0604020202020204" pitchFamily="34" charset="0"/>
                <a:ea typeface="Arial-Rounded" panose="020B0500000000000000" pitchFamily="34" charset="-93"/>
                <a:cs typeface="Arial" panose="020B0604020202020204" pitchFamily="34" charset="0"/>
                <a:sym typeface="+mn-lt"/>
              </a:rPr>
              <a:t>3</a:t>
            </a:r>
            <a:endParaRPr lang="zh-CN" altLang="en-US" sz="5400" dirty="0">
              <a:latin typeface="Arial" panose="020B0604020202020204" pitchFamily="34" charset="0"/>
              <a:ea typeface="Arial-Rounded" panose="020B0500000000000000" pitchFamily="34" charset="-93"/>
              <a:cs typeface="Arial" panose="020B060402020202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3601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4300" y="819150"/>
            <a:ext cx="8915400" cy="2564718"/>
          </a:xfrm>
          <a:prstGeom prst="rect">
            <a:avLst/>
          </a:prstGeom>
          <a:noFill/>
        </p:spPr>
        <p:txBody>
          <a:bodyPr wrap="square" lIns="162473" tIns="81237" rIns="162473" bIns="81237" rtlCol="0">
            <a:spAutoFit/>
          </a:bodyPr>
          <a:lstStyle/>
          <a:p>
            <a:pPr algn="just"/>
            <a:r>
              <a:rPr lang="en-US" sz="2600" smtClean="0"/>
              <a:t>	</a:t>
            </a:r>
            <a:r>
              <a:rPr lang="vi-VN" sz="2600" smtClean="0"/>
              <a:t>Đến </a:t>
            </a:r>
            <a:r>
              <a:rPr lang="vi-VN" sz="2600"/>
              <a:t>Sa Pa vào mùa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2600" smtClean="0"/>
              <a:t>	</a:t>
            </a:r>
            <a:endParaRPr lang="vi-VN" sz="2600"/>
          </a:p>
        </p:txBody>
      </p:sp>
      <p:sp>
        <p:nvSpPr>
          <p:cNvPr id="2" name="Oval 1"/>
          <p:cNvSpPr/>
          <p:nvPr/>
        </p:nvSpPr>
        <p:spPr>
          <a:xfrm>
            <a:off x="779799" y="819150"/>
            <a:ext cx="304800" cy="381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457200" y="4374363"/>
            <a:ext cx="7467600" cy="523111"/>
          </a:xfrm>
          <a:prstGeom prst="rect">
            <a:avLst/>
          </a:prstGeom>
          <a:solidFill>
            <a:srgbClr val="B9EDFF"/>
          </a:solidFill>
        </p:spPr>
        <p:txBody>
          <a:bodyPr wrap="square" lIns="91330" tIns="45666" rIns="91330" bIns="45666" rtlCol="0">
            <a:spAutoFit/>
          </a:bodyPr>
          <a:lstStyle/>
          <a:p>
            <a:pPr algn="ctr"/>
            <a:r>
              <a:rPr lang="en-US" sz="2800" dirty="0" smtClean="0">
                <a:latin typeface="Arial" panose="020B0604020202020204" pitchFamily="34" charset="0"/>
                <a:ea typeface="Arial-Rounded" pitchFamily="34" charset="0"/>
                <a:cs typeface="Arial" pitchFamily="34" charset="0"/>
              </a:rPr>
              <a:t>a</a:t>
            </a:r>
            <a:r>
              <a:rPr lang="en-US" sz="2800" smtClean="0">
                <a:latin typeface="Arial" panose="020B0604020202020204" pitchFamily="34" charset="0"/>
                <a:ea typeface="Arial-Rounded" pitchFamily="34" charset="0"/>
                <a:cs typeface="Arial" pitchFamily="34" charset="0"/>
              </a:rPr>
              <a:t>) Vào mùa lúa chín, Sa Pa có gì đặc biệt ?</a:t>
            </a:r>
            <a:endParaRPr lang="en-US" sz="2800" dirty="0">
              <a:latin typeface="Arial" pitchFamily="34" charset="0"/>
              <a:ea typeface="Arial-Rounded" pitchFamily="34" charset="0"/>
              <a:cs typeface="Arial" pitchFamily="34" charset="0"/>
            </a:endParaRPr>
          </a:p>
        </p:txBody>
      </p:sp>
      <p:cxnSp>
        <p:nvCxnSpPr>
          <p:cNvPr id="11" name="Straight Connector 10"/>
          <p:cNvCxnSpPr/>
          <p:nvPr/>
        </p:nvCxnSpPr>
        <p:spPr>
          <a:xfrm flipH="1">
            <a:off x="381000" y="1657350"/>
            <a:ext cx="838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56698" y="12150"/>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cxnSp>
        <p:nvCxnSpPr>
          <p:cNvPr id="12" name="Straight Connector 11"/>
          <p:cNvCxnSpPr/>
          <p:nvPr/>
        </p:nvCxnSpPr>
        <p:spPr>
          <a:xfrm flipH="1">
            <a:off x="381000" y="2114550"/>
            <a:ext cx="838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81000" y="2495550"/>
            <a:ext cx="838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81000" y="2876550"/>
            <a:ext cx="838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70216"/>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2400" y="1112050"/>
            <a:ext cx="8686800" cy="1764499"/>
          </a:xfrm>
          <a:prstGeom prst="rect">
            <a:avLst/>
          </a:prstGeom>
          <a:noFill/>
        </p:spPr>
        <p:txBody>
          <a:bodyPr wrap="square" lIns="162473" tIns="81237" rIns="162473" bIns="81237" rtlCol="0">
            <a:spAutoFit/>
          </a:bodyPr>
          <a:lstStyle/>
          <a:p>
            <a:pPr algn="just"/>
            <a:r>
              <a:rPr lang="en-US" sz="2600" smtClean="0"/>
              <a:t>	</a:t>
            </a:r>
            <a:r>
              <a:rPr lang="vi-VN" sz="2600" smtClean="0"/>
              <a:t>Những </a:t>
            </a:r>
            <a:r>
              <a:rPr lang="vi-VN" sz="2600"/>
              <a:t>khu ruộng bậc thang ở Sa Pa đã có từ hàng trăm năm nay. Chúng được tạo nên </a:t>
            </a:r>
            <a:r>
              <a:rPr lang="vi-VN" sz="2600" smtClean="0"/>
              <a:t>bở</a:t>
            </a:r>
            <a:r>
              <a:rPr lang="en-US" sz="2600" smtClean="0"/>
              <a:t>i</a:t>
            </a:r>
            <a:r>
              <a:rPr lang="vi-VN" sz="2600" smtClean="0"/>
              <a:t> </a:t>
            </a:r>
            <a:r>
              <a:rPr lang="vi-VN" sz="2600"/>
              <a:t>đôi bàn tay chăm chỉ, cần mẫn của những người Mông, Dao, Hà Nhì,… sống ở đây</a:t>
            </a:r>
            <a:r>
              <a:rPr lang="vi-VN" sz="2600" smtClean="0"/>
              <a:t>.</a:t>
            </a:r>
            <a:endParaRPr lang="vi-VN" sz="2600"/>
          </a:p>
        </p:txBody>
      </p:sp>
      <p:sp>
        <p:nvSpPr>
          <p:cNvPr id="2" name="Oval 1"/>
          <p:cNvSpPr/>
          <p:nvPr/>
        </p:nvSpPr>
        <p:spPr>
          <a:xfrm>
            <a:off x="914400" y="1112050"/>
            <a:ext cx="304800" cy="381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2</a:t>
            </a:r>
          </a:p>
        </p:txBody>
      </p:sp>
      <p:sp>
        <p:nvSpPr>
          <p:cNvPr id="8" name="TextBox 7"/>
          <p:cNvSpPr txBox="1"/>
          <p:nvPr/>
        </p:nvSpPr>
        <p:spPr>
          <a:xfrm>
            <a:off x="609600" y="3562350"/>
            <a:ext cx="7467600" cy="523111"/>
          </a:xfrm>
          <a:prstGeom prst="rect">
            <a:avLst/>
          </a:prstGeom>
          <a:solidFill>
            <a:srgbClr val="B9EDFF"/>
          </a:solidFill>
        </p:spPr>
        <p:txBody>
          <a:bodyPr wrap="square" lIns="91330" tIns="45666" rIns="91330" bIns="45666" rtlCol="0">
            <a:spAutoFit/>
          </a:bodyPr>
          <a:lstStyle/>
          <a:p>
            <a:pPr algn="ctr"/>
            <a:r>
              <a:rPr lang="en-US" sz="2800" smtClean="0">
                <a:latin typeface="Arial" panose="020B0604020202020204" pitchFamily="34" charset="0"/>
                <a:ea typeface="Arial-Rounded" pitchFamily="34" charset="0"/>
                <a:cs typeface="Arial" pitchFamily="34" charset="0"/>
              </a:rPr>
              <a:t>b) Ruộng bậc thang có từ bao giờ?</a:t>
            </a:r>
            <a:endParaRPr lang="en-US" sz="2800" dirty="0">
              <a:latin typeface="Arial" pitchFamily="34" charset="0"/>
              <a:ea typeface="Arial-Rounded" pitchFamily="34" charset="0"/>
              <a:cs typeface="Arial" pitchFamily="34" charset="0"/>
            </a:endParaRPr>
          </a:p>
        </p:txBody>
      </p:sp>
      <p:cxnSp>
        <p:nvCxnSpPr>
          <p:cNvPr id="11" name="Straight Connector 10"/>
          <p:cNvCxnSpPr/>
          <p:nvPr/>
        </p:nvCxnSpPr>
        <p:spPr>
          <a:xfrm flipH="1">
            <a:off x="241924" y="1994299"/>
            <a:ext cx="29584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31816" y="402790"/>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079073276"/>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2400" y="1112050"/>
            <a:ext cx="8686800" cy="1764499"/>
          </a:xfrm>
          <a:prstGeom prst="rect">
            <a:avLst/>
          </a:prstGeom>
          <a:noFill/>
        </p:spPr>
        <p:txBody>
          <a:bodyPr wrap="square" lIns="162473" tIns="81237" rIns="162473" bIns="81237" rtlCol="0">
            <a:spAutoFit/>
          </a:bodyPr>
          <a:lstStyle/>
          <a:p>
            <a:pPr algn="just"/>
            <a:r>
              <a:rPr lang="en-US" sz="2600" smtClean="0"/>
              <a:t>	</a:t>
            </a:r>
            <a:r>
              <a:rPr lang="vi-VN" sz="2600" smtClean="0"/>
              <a:t>Những </a:t>
            </a:r>
            <a:r>
              <a:rPr lang="vi-VN" sz="2600"/>
              <a:t>khu ruộng bậc thang ở Sa Pa đã có từ hàng trăm năm nay. Chúng được tạo nên </a:t>
            </a:r>
            <a:r>
              <a:rPr lang="vi-VN" sz="2600" smtClean="0"/>
              <a:t>bở</a:t>
            </a:r>
            <a:r>
              <a:rPr lang="en-US" sz="2600" smtClean="0"/>
              <a:t>i</a:t>
            </a:r>
            <a:r>
              <a:rPr lang="vi-VN" sz="2600" smtClean="0"/>
              <a:t> </a:t>
            </a:r>
            <a:r>
              <a:rPr lang="vi-VN" sz="2600"/>
              <a:t>đôi bàn tay chăm chỉ, cần mẫn của những người Mông, Dao, Hà Nhì,… sống ở đây</a:t>
            </a:r>
            <a:r>
              <a:rPr lang="vi-VN" sz="2600" smtClean="0"/>
              <a:t>.</a:t>
            </a:r>
            <a:endParaRPr lang="vi-VN" sz="2600"/>
          </a:p>
        </p:txBody>
      </p:sp>
      <p:sp>
        <p:nvSpPr>
          <p:cNvPr id="2" name="Oval 1"/>
          <p:cNvSpPr/>
          <p:nvPr/>
        </p:nvSpPr>
        <p:spPr>
          <a:xfrm>
            <a:off x="914400" y="1112050"/>
            <a:ext cx="304800" cy="381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2</a:t>
            </a:r>
          </a:p>
        </p:txBody>
      </p:sp>
      <p:sp>
        <p:nvSpPr>
          <p:cNvPr id="8" name="TextBox 7"/>
          <p:cNvSpPr txBox="1"/>
          <p:nvPr/>
        </p:nvSpPr>
        <p:spPr>
          <a:xfrm>
            <a:off x="609600" y="3562350"/>
            <a:ext cx="7467600" cy="523111"/>
          </a:xfrm>
          <a:prstGeom prst="rect">
            <a:avLst/>
          </a:prstGeom>
          <a:solidFill>
            <a:srgbClr val="B9EDFF"/>
          </a:solidFill>
        </p:spPr>
        <p:txBody>
          <a:bodyPr wrap="square" lIns="91330" tIns="45666" rIns="91330" bIns="45666" rtlCol="0">
            <a:spAutoFit/>
          </a:bodyPr>
          <a:lstStyle/>
          <a:p>
            <a:pPr algn="ctr"/>
            <a:r>
              <a:rPr lang="en-US" sz="2800" smtClean="0">
                <a:latin typeface="Arial" panose="020B0604020202020204" pitchFamily="34" charset="0"/>
                <a:ea typeface="Arial-Rounded" pitchFamily="34" charset="0"/>
                <a:cs typeface="Arial" pitchFamily="34" charset="0"/>
              </a:rPr>
              <a:t>c) Ai đã tạo nên những khu ruộng bậc thang?</a:t>
            </a:r>
            <a:endParaRPr lang="en-US" sz="2800" dirty="0">
              <a:latin typeface="Arial" pitchFamily="34" charset="0"/>
              <a:ea typeface="Arial-Rounded" pitchFamily="34" charset="0"/>
              <a:cs typeface="Arial" pitchFamily="34" charset="0"/>
            </a:endParaRPr>
          </a:p>
        </p:txBody>
      </p:sp>
      <p:cxnSp>
        <p:nvCxnSpPr>
          <p:cNvPr id="11" name="Straight Connector 10"/>
          <p:cNvCxnSpPr/>
          <p:nvPr/>
        </p:nvCxnSpPr>
        <p:spPr>
          <a:xfrm flipH="1">
            <a:off x="5175738" y="1962150"/>
            <a:ext cx="342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31816" y="402790"/>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cxnSp>
        <p:nvCxnSpPr>
          <p:cNvPr id="9" name="Straight Connector 8"/>
          <p:cNvCxnSpPr/>
          <p:nvPr/>
        </p:nvCxnSpPr>
        <p:spPr>
          <a:xfrm flipH="1">
            <a:off x="304800" y="2343150"/>
            <a:ext cx="845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04800" y="2800350"/>
            <a:ext cx="2667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343922"/>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10" name="文本框 109"/>
          <p:cNvSpPr txBox="1"/>
          <p:nvPr/>
        </p:nvSpPr>
        <p:spPr>
          <a:xfrm>
            <a:off x="173447" y="2057775"/>
            <a:ext cx="3588404" cy="769441"/>
          </a:xfrm>
          <a:prstGeom prst="rect">
            <a:avLst/>
          </a:prstGeom>
          <a:noFill/>
        </p:spPr>
        <p:txBody>
          <a:bodyPr wrap="square" rtlCol="0">
            <a:spAutoFit/>
          </a:bodyPr>
          <a:lstStyle/>
          <a:p>
            <a:pPr algn="ctr"/>
            <a:r>
              <a:rPr lang="en-US" altLang="zh-CN" sz="4400" b="1"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Bài tập</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endParaRPr>
          </a:p>
        </p:txBody>
      </p:sp>
      <p:sp>
        <p:nvSpPr>
          <p:cNvPr id="42" name="文本框 41"/>
          <p:cNvSpPr txBox="1"/>
          <p:nvPr/>
        </p:nvSpPr>
        <p:spPr>
          <a:xfrm>
            <a:off x="1451886" y="1226877"/>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 panose="020B0604020202020204" pitchFamily="34" charset="0"/>
                <a:ea typeface="Arial-Rounded" panose="020B0500000000000000" pitchFamily="34" charset="-93"/>
                <a:cs typeface="Arial" panose="020B0604020202020204" pitchFamily="34" charset="0"/>
                <a:sym typeface="+mn-lt"/>
              </a:rPr>
              <a:t>4</a:t>
            </a:r>
            <a:endParaRPr lang="zh-CN" altLang="en-US" sz="5400" dirty="0">
              <a:latin typeface="Arial" panose="020B0604020202020204" pitchFamily="34" charset="0"/>
              <a:ea typeface="Arial-Rounded" panose="020B0500000000000000" pitchFamily="34" charset="-93"/>
              <a:cs typeface="Arial" panose="020B060402020202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09337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81914" y="63040"/>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4400" smtClean="0">
                <a:solidFill>
                  <a:schemeClr val="bg1"/>
                </a:solidFill>
              </a:rPr>
              <a:t>ĐẤT NƯỚC VÀ CON NGƯỜI</a:t>
            </a:r>
            <a:endParaRPr lang="en-US" sz="4400">
              <a:solidFill>
                <a:schemeClr val="bg1"/>
              </a:solidFill>
            </a:endParaRPr>
          </a:p>
        </p:txBody>
      </p:sp>
      <p:grpSp>
        <p:nvGrpSpPr>
          <p:cNvPr id="2" name="Group 1"/>
          <p:cNvGrpSpPr/>
          <p:nvPr/>
        </p:nvGrpSpPr>
        <p:grpSpPr>
          <a:xfrm>
            <a:off x="1619034" y="2152117"/>
            <a:ext cx="7524966" cy="118163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594524" y="1056225"/>
              <a:ext cx="5049983" cy="51451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r>
                <a:rPr lang="en-US" sz="4800" smtClean="0">
                  <a:solidFill>
                    <a:schemeClr val="accent6">
                      <a:lumMod val="75000"/>
                    </a:schemeClr>
                  </a:solidFill>
                </a:rPr>
                <a:t>Ruộng bậc thang ở Sa Pa</a:t>
              </a:r>
              <a:endParaRPr lang="en-US" sz="4800">
                <a:solidFill>
                  <a:schemeClr val="accent6">
                    <a:lumMod val="75000"/>
                  </a:schemeClr>
                </a:solidFill>
              </a:endParaRPr>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Bài</a:t>
              </a:r>
            </a:p>
            <a:p>
              <a:pPr algn="ctr"/>
              <a:r>
                <a:rPr lang="en-US" sz="2800" smtClean="0"/>
                <a:t> 4</a:t>
              </a:r>
              <a:endParaRPr lang="en-US" sz="2800"/>
            </a:p>
          </p:txBody>
        </p:sp>
      </p:grpSp>
      <p:grpSp>
        <p:nvGrpSpPr>
          <p:cNvPr id="21" name="Group 20"/>
          <p:cNvGrpSpPr/>
          <p:nvPr/>
        </p:nvGrpSpPr>
        <p:grpSpPr>
          <a:xfrm>
            <a:off x="-607604" y="-39610"/>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smtClean="0">
                  <a:solidFill>
                    <a:schemeClr val="accent6">
                      <a:lumMod val="75000"/>
                    </a:schemeClr>
                  </a:solidFill>
                </a:rPr>
                <a:t>8</a:t>
              </a:r>
              <a:endParaRPr lang="en-US" sz="9600">
                <a:solidFill>
                  <a:schemeClr val="accent6">
                    <a:lumMod val="75000"/>
                  </a:schemeClr>
                </a:solidFill>
              </a:endParaRPr>
            </a:p>
          </p:txBody>
        </p:sp>
      </p:grpSp>
    </p:spTree>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BC32C9-285B-4E0F-9E54-068FDDFD836A}"/>
              </a:ext>
            </a:extLst>
          </p:cNvPr>
          <p:cNvPicPr>
            <a:picLocks noChangeAspect="1"/>
          </p:cNvPicPr>
          <p:nvPr/>
        </p:nvPicPr>
        <p:blipFill rotWithShape="1">
          <a:blip r:embed="rId2"/>
          <a:srcRect l="11667" t="33898"/>
          <a:stretch/>
        </p:blipFill>
        <p:spPr>
          <a:xfrm>
            <a:off x="-30600" y="1428750"/>
            <a:ext cx="9174600" cy="2362200"/>
          </a:xfrm>
          <a:prstGeom prst="rect">
            <a:avLst/>
          </a:prstGeom>
        </p:spPr>
      </p:pic>
      <p:sp>
        <p:nvSpPr>
          <p:cNvPr id="3" name="TextBox 2"/>
          <p:cNvSpPr txBox="1"/>
          <p:nvPr/>
        </p:nvSpPr>
        <p:spPr>
          <a:xfrm>
            <a:off x="1356158" y="57150"/>
            <a:ext cx="6401083" cy="658823"/>
          </a:xfrm>
          <a:prstGeom prst="rect">
            <a:avLst/>
          </a:prstGeom>
          <a:noFill/>
        </p:spPr>
        <p:txBody>
          <a:bodyPr wrap="square" lIns="91428" tIns="45714" rIns="91428" bIns="45714" rtlCol="0">
            <a:spAutoFit/>
          </a:bodyPr>
          <a:lstStyle/>
          <a:p>
            <a:pPr algn="just">
              <a:lnSpc>
                <a:spcPct val="150000"/>
              </a:lnSpc>
            </a:pPr>
            <a:r>
              <a:rPr lang="en-US" sz="2800" b="1" smtClean="0">
                <a:latin typeface="Arial" panose="020B0604020202020204" pitchFamily="34" charset="0"/>
                <a:ea typeface="Arial-Rounded" pitchFamily="34" charset="0"/>
                <a:cs typeface="Arial" panose="020B0604020202020204" pitchFamily="34" charset="0"/>
              </a:rPr>
              <a:t>Chọn vần phù hợp thay cho ô vuông</a:t>
            </a:r>
            <a:endParaRPr lang="en-US" sz="2800" b="1" i="1" dirty="0">
              <a:latin typeface="Arial" panose="020B0604020202020204" pitchFamily="34" charset="0"/>
              <a:ea typeface="Arial-Rounded" pitchFamily="34" charset="0"/>
              <a:cs typeface="Arial" panose="020B0604020202020204" pitchFamily="34" charset="0"/>
            </a:endParaRPr>
          </a:p>
        </p:txBody>
      </p:sp>
      <p:sp>
        <p:nvSpPr>
          <p:cNvPr id="4" name="TextBox 3"/>
          <p:cNvSpPr txBox="1"/>
          <p:nvPr/>
        </p:nvSpPr>
        <p:spPr>
          <a:xfrm>
            <a:off x="3034621" y="1663184"/>
            <a:ext cx="1620182" cy="738652"/>
          </a:xfrm>
          <a:prstGeom prst="rect">
            <a:avLst/>
          </a:prstGeom>
          <a:solidFill>
            <a:schemeClr val="accent1">
              <a:lumMod val="40000"/>
              <a:lumOff val="60000"/>
            </a:schemeClr>
          </a:solidFill>
        </p:spPr>
        <p:txBody>
          <a:bodyPr wrap="square" lIns="91428" tIns="45714" rIns="91428" bIns="45714" rtlCol="0">
            <a:spAutoFit/>
          </a:bodyPr>
          <a:lstStyle/>
          <a:p>
            <a:pPr algn="ctr">
              <a:lnSpc>
                <a:spcPct val="150000"/>
              </a:lnSpc>
            </a:pPr>
            <a:r>
              <a:rPr lang="en-US" sz="2800">
                <a:latin typeface="Arial" panose="020B0604020202020204" pitchFamily="34" charset="0"/>
                <a:ea typeface="Arial-Rounded" pitchFamily="34" charset="0"/>
                <a:cs typeface="Arial" panose="020B0604020202020204" pitchFamily="34" charset="0"/>
              </a:rPr>
              <a:t>t</a:t>
            </a:r>
            <a:r>
              <a:rPr lang="en-US" sz="2800" smtClean="0">
                <a:latin typeface="Arial" panose="020B0604020202020204" pitchFamily="34" charset="0"/>
                <a:ea typeface="Arial-Rounded" pitchFamily="34" charset="0"/>
                <a:cs typeface="Arial" panose="020B0604020202020204" pitchFamily="34" charset="0"/>
              </a:rPr>
              <a:t>ờ</a:t>
            </a:r>
            <a:r>
              <a:rPr lang="en-US" sz="2800" smtClean="0">
                <a:solidFill>
                  <a:srgbClr val="FF0000"/>
                </a:solidFill>
                <a:latin typeface="Arial" panose="020B0604020202020204" pitchFamily="34" charset="0"/>
                <a:ea typeface="Arial-Rounded" pitchFamily="34" charset="0"/>
                <a:cs typeface="Arial" panose="020B0604020202020204" pitchFamily="34" charset="0"/>
              </a:rPr>
              <a:t> </a:t>
            </a:r>
            <a:r>
              <a:rPr lang="en-US" sz="2800" smtClean="0">
                <a:latin typeface="Arial" panose="020B0604020202020204" pitchFamily="34" charset="0"/>
                <a:ea typeface="Arial-Rounded" pitchFamily="34" charset="0"/>
                <a:cs typeface="Arial" panose="020B0604020202020204" pitchFamily="34" charset="0"/>
              </a:rPr>
              <a:t>l</a:t>
            </a:r>
            <a:r>
              <a:rPr lang="en-US" sz="2800" smtClean="0">
                <a:solidFill>
                  <a:srgbClr val="FF0000"/>
                </a:solidFill>
                <a:latin typeface="Arial" panose="020B0604020202020204" pitchFamily="34" charset="0"/>
                <a:ea typeface="Arial-Rounded" pitchFamily="34" charset="0"/>
                <a:cs typeface="Arial" panose="020B0604020202020204" pitchFamily="34" charset="0"/>
              </a:rPr>
              <a:t>ịch</a:t>
            </a:r>
            <a:endParaRPr lang="en-US" sz="2800" i="1" dirty="0">
              <a:solidFill>
                <a:srgbClr val="FF0000"/>
              </a:solidFill>
              <a:latin typeface="Arial" panose="020B0604020202020204" pitchFamily="34" charset="0"/>
              <a:ea typeface="Arial-Rounded" pitchFamily="34" charset="0"/>
              <a:cs typeface="Arial" panose="020B0604020202020204" pitchFamily="34" charset="0"/>
            </a:endParaRPr>
          </a:p>
        </p:txBody>
      </p:sp>
      <p:sp>
        <p:nvSpPr>
          <p:cNvPr id="5" name="TextBox 4"/>
          <p:cNvSpPr txBox="1"/>
          <p:nvPr/>
        </p:nvSpPr>
        <p:spPr>
          <a:xfrm>
            <a:off x="4724400" y="1655909"/>
            <a:ext cx="1935257" cy="738652"/>
          </a:xfrm>
          <a:prstGeom prst="rect">
            <a:avLst/>
          </a:prstGeom>
          <a:solidFill>
            <a:schemeClr val="accent1">
              <a:lumMod val="40000"/>
              <a:lumOff val="60000"/>
            </a:schemeClr>
          </a:solidFill>
        </p:spPr>
        <p:txBody>
          <a:bodyPr wrap="square" lIns="91428" tIns="45714" rIns="91428" bIns="45714" rtlCol="0">
            <a:spAutoFit/>
          </a:bodyPr>
          <a:lstStyle/>
          <a:p>
            <a:pPr algn="ctr">
              <a:lnSpc>
                <a:spcPct val="150000"/>
              </a:lnSpc>
            </a:pPr>
            <a:r>
              <a:rPr lang="en-US" sz="2800">
                <a:latin typeface="Arial" panose="020B0604020202020204" pitchFamily="34" charset="0"/>
                <a:ea typeface="Arial-Rounded" pitchFamily="34" charset="0"/>
                <a:cs typeface="Arial" panose="020B0604020202020204" pitchFamily="34" charset="0"/>
              </a:rPr>
              <a:t>y</a:t>
            </a:r>
            <a:r>
              <a:rPr lang="en-US" sz="2800" smtClean="0">
                <a:latin typeface="Arial" panose="020B0604020202020204" pitchFamily="34" charset="0"/>
                <a:ea typeface="Arial-Rounded" pitchFamily="34" charset="0"/>
                <a:cs typeface="Arial" panose="020B0604020202020204" pitchFamily="34" charset="0"/>
              </a:rPr>
              <a:t>êu th</a:t>
            </a:r>
            <a:r>
              <a:rPr lang="en-US" sz="2800" smtClean="0">
                <a:solidFill>
                  <a:srgbClr val="FF0000"/>
                </a:solidFill>
                <a:latin typeface="Arial" panose="020B0604020202020204" pitchFamily="34" charset="0"/>
                <a:ea typeface="Arial-Rounded" pitchFamily="34" charset="0"/>
                <a:cs typeface="Arial" panose="020B0604020202020204" pitchFamily="34" charset="0"/>
              </a:rPr>
              <a:t>ích</a:t>
            </a:r>
            <a:endParaRPr lang="en-US" sz="2800" i="1" dirty="0">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6803982" y="1663184"/>
            <a:ext cx="1906517" cy="658823"/>
          </a:xfrm>
          <a:prstGeom prst="rect">
            <a:avLst/>
          </a:prstGeom>
          <a:solidFill>
            <a:schemeClr val="accent1">
              <a:lumMod val="40000"/>
              <a:lumOff val="60000"/>
            </a:schemeClr>
          </a:solidFill>
        </p:spPr>
        <p:txBody>
          <a:bodyPr wrap="square" lIns="91428" tIns="45714" rIns="91428" bIns="45714" rtlCol="0">
            <a:spAutoFit/>
          </a:bodyPr>
          <a:lstStyle/>
          <a:p>
            <a:pPr algn="ctr">
              <a:lnSpc>
                <a:spcPct val="150000"/>
              </a:lnSpc>
            </a:pPr>
            <a:r>
              <a:rPr lang="en-US" sz="2800">
                <a:latin typeface="Arial" panose="020B0604020202020204" pitchFamily="34" charset="0"/>
                <a:ea typeface="Arial-Rounded" pitchFamily="34" charset="0"/>
                <a:cs typeface="Arial" panose="020B0604020202020204" pitchFamily="34" charset="0"/>
              </a:rPr>
              <a:t>t</a:t>
            </a:r>
            <a:r>
              <a:rPr lang="en-US" sz="2800" smtClean="0">
                <a:latin typeface="Arial" panose="020B0604020202020204" pitchFamily="34" charset="0"/>
                <a:ea typeface="Arial-Rounded" pitchFamily="34" charset="0"/>
                <a:cs typeface="Arial" panose="020B0604020202020204" pitchFamily="34" charset="0"/>
              </a:rPr>
              <a:t>ối </a:t>
            </a:r>
            <a:r>
              <a:rPr lang="en-US" sz="2800" smtClean="0">
                <a:solidFill>
                  <a:schemeClr val="bg2">
                    <a:lumMod val="10000"/>
                  </a:schemeClr>
                </a:solidFill>
                <a:latin typeface="Arial" panose="020B0604020202020204" pitchFamily="34" charset="0"/>
                <a:ea typeface="Arial-Rounded" pitchFamily="34" charset="0"/>
                <a:cs typeface="Arial" panose="020B0604020202020204" pitchFamily="34" charset="0"/>
              </a:rPr>
              <a:t>m</a:t>
            </a:r>
            <a:r>
              <a:rPr lang="en-US" sz="2800" smtClean="0">
                <a:solidFill>
                  <a:srgbClr val="FF0000"/>
                </a:solidFill>
                <a:latin typeface="Arial" panose="020B0604020202020204" pitchFamily="34" charset="0"/>
                <a:ea typeface="Arial-Rounded" pitchFamily="34" charset="0"/>
                <a:cs typeface="Arial" panose="020B0604020202020204" pitchFamily="34" charset="0"/>
              </a:rPr>
              <a:t>ịt</a:t>
            </a:r>
            <a:endParaRPr lang="en-US" sz="2800" i="1" dirty="0">
              <a:solidFill>
                <a:srgbClr val="FF0000"/>
              </a:solidFill>
              <a:latin typeface="Arial" panose="020B0604020202020204" pitchFamily="34" charset="0"/>
              <a:ea typeface="Arial-Rounded" pitchFamily="34" charset="0"/>
              <a:cs typeface="Arial" panose="020B0604020202020204" pitchFamily="34" charset="0"/>
            </a:endParaRPr>
          </a:p>
        </p:txBody>
      </p:sp>
      <p:sp>
        <p:nvSpPr>
          <p:cNvPr id="7" name="TextBox 6"/>
          <p:cNvSpPr txBox="1"/>
          <p:nvPr/>
        </p:nvSpPr>
        <p:spPr>
          <a:xfrm>
            <a:off x="3029622" y="2644018"/>
            <a:ext cx="1625181" cy="738652"/>
          </a:xfrm>
          <a:prstGeom prst="rect">
            <a:avLst/>
          </a:prstGeom>
          <a:solidFill>
            <a:schemeClr val="accent1">
              <a:lumMod val="40000"/>
              <a:lumOff val="60000"/>
            </a:schemeClr>
          </a:solidFill>
        </p:spPr>
        <p:txBody>
          <a:bodyPr wrap="square" lIns="91428" tIns="45714" rIns="91428" bIns="45714" rtlCol="0">
            <a:spAutoFit/>
          </a:bodyPr>
          <a:lstStyle/>
          <a:p>
            <a:pPr algn="ctr">
              <a:lnSpc>
                <a:spcPct val="150000"/>
              </a:lnSpc>
            </a:pPr>
            <a:r>
              <a:rPr lang="en-US" sz="2800">
                <a:latin typeface="Arial" panose="020B0604020202020204" pitchFamily="34" charset="0"/>
                <a:ea typeface="Arial-Rounded" pitchFamily="34" charset="0"/>
                <a:cs typeface="Arial" panose="020B0604020202020204" pitchFamily="34" charset="0"/>
              </a:rPr>
              <a:t>c</a:t>
            </a:r>
            <a:r>
              <a:rPr lang="en-US" sz="2800" smtClean="0">
                <a:solidFill>
                  <a:srgbClr val="FF0000"/>
                </a:solidFill>
                <a:latin typeface="Arial" panose="020B0604020202020204" pitchFamily="34" charset="0"/>
                <a:ea typeface="Arial-Rounded" pitchFamily="34" charset="0"/>
                <a:cs typeface="Arial" panose="020B0604020202020204" pitchFamily="34" charset="0"/>
              </a:rPr>
              <a:t>ách </a:t>
            </a:r>
            <a:r>
              <a:rPr lang="en-US" sz="2800" smtClean="0">
                <a:latin typeface="Arial" panose="020B0604020202020204" pitchFamily="34" charset="0"/>
                <a:ea typeface="Arial-Rounded" pitchFamily="34" charset="0"/>
                <a:cs typeface="Arial" panose="020B0604020202020204" pitchFamily="34" charset="0"/>
              </a:rPr>
              <a:t>xa</a:t>
            </a:r>
            <a:r>
              <a:rPr lang="en-US" sz="2800" smtClean="0">
                <a:solidFill>
                  <a:srgbClr val="FF0000"/>
                </a:solidFill>
                <a:latin typeface="Arial" panose="020B0604020202020204" pitchFamily="34" charset="0"/>
                <a:ea typeface="Arial-Rounded" pitchFamily="34" charset="0"/>
                <a:cs typeface="Arial" panose="020B0604020202020204" pitchFamily="34" charset="0"/>
              </a:rPr>
              <a:t> </a:t>
            </a:r>
            <a:endParaRPr lang="en-US" sz="2800" i="1" dirty="0">
              <a:solidFill>
                <a:srgbClr val="FF0000"/>
              </a:solidFill>
              <a:latin typeface="Arial" panose="020B0604020202020204" pitchFamily="34" charset="0"/>
              <a:ea typeface="Arial-Rounded" pitchFamily="34" charset="0"/>
              <a:cs typeface="Arial" panose="020B0604020202020204" pitchFamily="34" charset="0"/>
            </a:endParaRPr>
          </a:p>
        </p:txBody>
      </p:sp>
      <p:sp>
        <p:nvSpPr>
          <p:cNvPr id="8" name="TextBox 7"/>
          <p:cNvSpPr txBox="1"/>
          <p:nvPr/>
        </p:nvSpPr>
        <p:spPr>
          <a:xfrm>
            <a:off x="4800599" y="2645733"/>
            <a:ext cx="1859057" cy="738652"/>
          </a:xfrm>
          <a:prstGeom prst="rect">
            <a:avLst/>
          </a:prstGeom>
          <a:solidFill>
            <a:schemeClr val="accent1">
              <a:lumMod val="40000"/>
              <a:lumOff val="60000"/>
            </a:schemeClr>
          </a:solidFill>
        </p:spPr>
        <p:txBody>
          <a:bodyPr wrap="square" lIns="91428" tIns="45714" rIns="91428" bIns="45714" rtlCol="0">
            <a:spAutoFit/>
          </a:bodyPr>
          <a:lstStyle/>
          <a:p>
            <a:pPr algn="ctr">
              <a:lnSpc>
                <a:spcPct val="150000"/>
              </a:lnSpc>
            </a:pPr>
            <a:r>
              <a:rPr lang="en-US" sz="2800" smtClean="0">
                <a:latin typeface="Arial" panose="020B0604020202020204" pitchFamily="34" charset="0"/>
                <a:ea typeface="Arial-Rounded" pitchFamily="34" charset="0"/>
                <a:cs typeface="Arial" panose="020B0604020202020204" pitchFamily="34" charset="0"/>
              </a:rPr>
              <a:t>túi x</a:t>
            </a:r>
            <a:r>
              <a:rPr lang="en-US" sz="2800" smtClean="0">
                <a:solidFill>
                  <a:srgbClr val="FF0000"/>
                </a:solidFill>
                <a:latin typeface="Arial" panose="020B0604020202020204" pitchFamily="34" charset="0"/>
                <a:ea typeface="Arial-Rounded" pitchFamily="34" charset="0"/>
                <a:cs typeface="Arial" panose="020B0604020202020204" pitchFamily="34" charset="0"/>
              </a:rPr>
              <a:t>ách</a:t>
            </a:r>
            <a:endParaRPr lang="en-US" sz="2800" i="1" dirty="0">
              <a:solidFill>
                <a:srgbClr val="FF0000"/>
              </a:solidFill>
              <a:latin typeface="Arial" panose="020B0604020202020204" pitchFamily="34" charset="0"/>
              <a:ea typeface="Arial-Rounded" pitchFamily="34" charset="0"/>
              <a:cs typeface="Arial" panose="020B0604020202020204" pitchFamily="34" charset="0"/>
            </a:endParaRPr>
          </a:p>
        </p:txBody>
      </p:sp>
      <p:sp>
        <p:nvSpPr>
          <p:cNvPr id="9" name="TextBox 8"/>
          <p:cNvSpPr txBox="1"/>
          <p:nvPr/>
        </p:nvSpPr>
        <p:spPr>
          <a:xfrm>
            <a:off x="6788823" y="2646070"/>
            <a:ext cx="2278977" cy="738652"/>
          </a:xfrm>
          <a:prstGeom prst="rect">
            <a:avLst/>
          </a:prstGeom>
          <a:solidFill>
            <a:schemeClr val="accent1">
              <a:lumMod val="40000"/>
              <a:lumOff val="60000"/>
            </a:schemeClr>
          </a:solidFill>
        </p:spPr>
        <p:txBody>
          <a:bodyPr wrap="square" lIns="91428" tIns="45714" rIns="91428" bIns="45714" rtlCol="0">
            <a:spAutoFit/>
          </a:bodyPr>
          <a:lstStyle/>
          <a:p>
            <a:pPr algn="ctr">
              <a:lnSpc>
                <a:spcPct val="150000"/>
              </a:lnSpc>
            </a:pPr>
            <a:r>
              <a:rPr lang="en-US" sz="2800" smtClean="0">
                <a:latin typeface="Arial" panose="020B0604020202020204" pitchFamily="34" charset="0"/>
                <a:ea typeface="Arial-Rounded" pitchFamily="34" charset="0"/>
                <a:cs typeface="Arial" panose="020B0604020202020204" pitchFamily="34" charset="0"/>
              </a:rPr>
              <a:t>chênh</a:t>
            </a:r>
            <a:r>
              <a:rPr lang="en-US" sz="2800">
                <a:solidFill>
                  <a:schemeClr val="bg2">
                    <a:lumMod val="10000"/>
                  </a:schemeClr>
                </a:solidFill>
                <a:latin typeface="Arial" panose="020B0604020202020204" pitchFamily="34" charset="0"/>
                <a:ea typeface="Arial-Rounded" pitchFamily="34" charset="0"/>
                <a:cs typeface="Arial" panose="020B0604020202020204" pitchFamily="34" charset="0"/>
              </a:rPr>
              <a:t> </a:t>
            </a:r>
            <a:r>
              <a:rPr lang="en-US" sz="2800" smtClean="0">
                <a:solidFill>
                  <a:schemeClr val="bg2">
                    <a:lumMod val="10000"/>
                  </a:schemeClr>
                </a:solidFill>
                <a:latin typeface="Arial" panose="020B0604020202020204" pitchFamily="34" charset="0"/>
                <a:ea typeface="Arial-Rounded" pitchFamily="34" charset="0"/>
                <a:cs typeface="Arial" panose="020B0604020202020204" pitchFamily="34" charset="0"/>
              </a:rPr>
              <a:t>ch</a:t>
            </a:r>
            <a:r>
              <a:rPr lang="en-US" sz="2800" smtClean="0">
                <a:solidFill>
                  <a:srgbClr val="FF0000"/>
                </a:solidFill>
                <a:latin typeface="Arial" panose="020B0604020202020204" pitchFamily="34" charset="0"/>
                <a:ea typeface="Arial-Rounded" pitchFamily="34" charset="0"/>
                <a:cs typeface="Arial" panose="020B0604020202020204" pitchFamily="34" charset="0"/>
              </a:rPr>
              <a:t>ếch </a:t>
            </a:r>
            <a:endParaRPr lang="en-US" sz="2800" i="1" dirty="0">
              <a:latin typeface="Arial" panose="020B0604020202020204" pitchFamily="34" charset="0"/>
              <a:ea typeface="Arial-Rounded" pitchFamily="34" charset="0"/>
              <a:cs typeface="Arial" panose="020B0604020202020204" pitchFamily="34" charset="0"/>
            </a:endParaRPr>
          </a:p>
        </p:txBody>
      </p:sp>
    </p:spTree>
    <p:extLst>
      <p:ext uri="{BB962C8B-B14F-4D97-AF65-F5344CB8AC3E}">
        <p14:creationId xmlns:p14="http://schemas.microsoft.com/office/powerpoint/2010/main" val="16435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8544" y="62386"/>
            <a:ext cx="3900055" cy="609398"/>
          </a:xfrm>
          <a:prstGeom prst="rect">
            <a:avLst/>
          </a:prstGeom>
          <a:noFill/>
          <a:ln>
            <a:noFill/>
          </a:ln>
        </p:spPr>
        <p:txBody>
          <a:bodyPr wrap="square" rtlCol="0">
            <a:spAutoFit/>
          </a:bodyPr>
          <a:lstStyle/>
          <a:p>
            <a:pPr marL="0" marR="0" lvl="0" indent="0" algn="ctr" defTabSz="913180" rtl="0" eaLnBrk="1" fontAlgn="auto" latinLnBrk="0" hangingPunct="1">
              <a:lnSpc>
                <a:spcPct val="120000"/>
              </a:lnSpc>
              <a:spcBef>
                <a:spcPts val="0"/>
              </a:spcBef>
              <a:spcAft>
                <a:spcPts val="0"/>
              </a:spcAft>
              <a:buClrTx/>
              <a:buSzTx/>
              <a:buFontTx/>
              <a:buNone/>
              <a:tabLst/>
              <a:defRPr/>
            </a:pPr>
            <a:r>
              <a:rPr lang="en-US" sz="2800">
                <a:ln>
                  <a:solidFill>
                    <a:srgbClr val="00B050"/>
                  </a:solidFill>
                </a:ln>
                <a:solidFill>
                  <a:prstClr val="black"/>
                </a:solidFill>
                <a:latin typeface="Arial-SGK-TV" pitchFamily="2" charset="0"/>
                <a:ea typeface="Arial-Rounded" panose="020B0500000000000000" pitchFamily="34" charset="0"/>
                <a:cs typeface="Arial-SGK-TV" pitchFamily="2" charset="0"/>
              </a:rPr>
              <a:t>1</a:t>
            </a:r>
            <a:r>
              <a:rPr kumimoji="0" lang="en-US" sz="2800" b="0" i="0" u="none" strike="noStrike" kern="1200" cap="none" spc="0" normalizeH="0" baseline="0" noProof="0" smtClean="0">
                <a:ln>
                  <a:solidFill>
                    <a:srgbClr val="00B050"/>
                  </a:solidFill>
                </a:ln>
                <a:solidFill>
                  <a:prstClr val="black"/>
                </a:solidFill>
                <a:effectLst/>
                <a:uLnTx/>
                <a:uFillTx/>
                <a:latin typeface="Arial-SGK-TV" pitchFamily="2" charset="0"/>
                <a:ea typeface="Arial-Rounded" panose="020B0500000000000000" pitchFamily="34" charset="0"/>
                <a:cs typeface="Arial-SGK-TV" pitchFamily="2" charset="0"/>
              </a:rPr>
              <a:t>. Viết từ ngữ</a:t>
            </a:r>
            <a:endParaRPr kumimoji="0" lang="vi-VN" sz="2800" b="0" i="0" u="none" strike="noStrike" kern="1200" cap="none" spc="0" normalizeH="0" baseline="0" noProof="0" dirty="0">
              <a:ln>
                <a:solidFill>
                  <a:srgbClr val="00B050"/>
                </a:solidFill>
              </a:ln>
              <a:solidFill>
                <a:prstClr val="black"/>
              </a:solidFill>
              <a:effectLst/>
              <a:uLnTx/>
              <a:uFillTx/>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01030" y="742950"/>
            <a:ext cx="8929255" cy="3857188"/>
            <a:chOff x="138545" y="742949"/>
            <a:chExt cx="8929255" cy="3857188"/>
          </a:xfrm>
          <a:solidFill>
            <a:schemeClr val="bg1"/>
          </a:solidFill>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7498" y="1070942"/>
            <a:ext cx="336665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3150" b="1" smtClean="0">
                <a:solidFill>
                  <a:srgbClr val="002060"/>
                </a:solidFill>
                <a:latin typeface="HP001 4 hàng" panose="020B0603050302020204" pitchFamily="34" charset="0"/>
                <a:cs typeface="Times New Roman" panose="02020603050405020304" pitchFamily="18" charset="0"/>
              </a:rPr>
              <a:t>Ruộng bậc thang</a:t>
            </a:r>
            <a:endParaRPr kumimoji="0" lang="en-US" altLang="en-US" sz="3150" b="1" i="0" u="none" strike="noStrike" kern="1200" cap="none" spc="0" normalizeH="0" baseline="0" noProof="0">
              <a:ln>
                <a:noFill/>
              </a:ln>
              <a:solidFill>
                <a:srgbClr val="002060"/>
              </a:solidFill>
              <a:effectLst/>
              <a:uLnTx/>
              <a:uFillTx/>
              <a:latin typeface="HP001 4 hàng" panose="020B0603050302020204" pitchFamily="34" charset="0"/>
              <a:cs typeface="Times New Roman" panose="02020603050405020304" pitchFamily="18"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7585" y="2355829"/>
            <a:ext cx="2250992"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3100" b="1">
                <a:solidFill>
                  <a:srgbClr val="002060"/>
                </a:solidFill>
                <a:latin typeface="HP001 4 hàng" panose="020B0603050302020204" pitchFamily="34" charset="0"/>
                <a:cs typeface="Times New Roman" panose="02020603050405020304" pitchFamily="18" charset="0"/>
              </a:rPr>
              <a:t>c</a:t>
            </a:r>
            <a:r>
              <a:rPr lang="en-US" altLang="en-US" sz="3100" b="1" smtClean="0">
                <a:solidFill>
                  <a:srgbClr val="002060"/>
                </a:solidFill>
                <a:latin typeface="HP001 4 hàng" panose="020B0603050302020204" pitchFamily="34" charset="0"/>
                <a:cs typeface="Times New Roman" panose="02020603050405020304" pitchFamily="18" charset="0"/>
              </a:rPr>
              <a:t>hăm chỉ</a:t>
            </a:r>
            <a:endParaRPr kumimoji="0" lang="en-US" altLang="en-US" sz="3100" b="1" i="0" u="none" strike="noStrike" kern="1200" cap="none" spc="0" normalizeH="0" baseline="0" noProof="0" dirty="0">
              <a:ln>
                <a:noFill/>
              </a:ln>
              <a:solidFill>
                <a:srgbClr val="002060"/>
              </a:solidFill>
              <a:effectLst/>
              <a:uLnTx/>
              <a:uFillTx/>
              <a:latin typeface="HP001 4 hàng" panose="020B0603050302020204" pitchFamily="34" charset="0"/>
              <a:cs typeface="Times New Roman" panose="02020603050405020304" pitchFamily="18" charset="0"/>
            </a:endParaRPr>
          </a:p>
        </p:txBody>
      </p:sp>
      <p:sp>
        <p:nvSpPr>
          <p:cNvPr id="1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820980" y="1070942"/>
            <a:ext cx="336665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3150" b="1" smtClean="0">
                <a:solidFill>
                  <a:srgbClr val="002060"/>
                </a:solidFill>
                <a:latin typeface="HP001 4 hàng" panose="020B0603050302020204" pitchFamily="34" charset="0"/>
                <a:cs typeface="Times New Roman" panose="02020603050405020304" pitchFamily="18" charset="0"/>
              </a:rPr>
              <a:t>Ruộng bậc thang</a:t>
            </a:r>
            <a:endParaRPr kumimoji="0" lang="en-US" altLang="en-US" sz="3150" b="1" i="0" u="none" strike="noStrike" kern="1200" cap="none" spc="0" normalizeH="0" baseline="0" noProof="0">
              <a:ln>
                <a:noFill/>
              </a:ln>
              <a:solidFill>
                <a:srgbClr val="002060"/>
              </a:solidFill>
              <a:effectLst/>
              <a:uLnTx/>
              <a:uFillTx/>
              <a:latin typeface="HP001 4 hàng" panose="020B0603050302020204" pitchFamily="34" charset="0"/>
              <a:cs typeface="Times New Roman" panose="02020603050405020304" pitchFamily="18" charset="0"/>
            </a:endParaRPr>
          </a:p>
        </p:txBody>
      </p:sp>
      <p:sp>
        <p:nvSpPr>
          <p:cNvPr id="1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590800" y="2355828"/>
            <a:ext cx="2250992"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3100" b="1">
                <a:solidFill>
                  <a:srgbClr val="002060"/>
                </a:solidFill>
                <a:latin typeface="HP001 4 hàng" panose="020B0603050302020204" pitchFamily="34" charset="0"/>
                <a:cs typeface="Times New Roman" panose="02020603050405020304" pitchFamily="18" charset="0"/>
              </a:rPr>
              <a:t>c</a:t>
            </a:r>
            <a:r>
              <a:rPr lang="en-US" altLang="en-US" sz="3100" b="1" smtClean="0">
                <a:solidFill>
                  <a:srgbClr val="002060"/>
                </a:solidFill>
                <a:latin typeface="HP001 4 hàng" panose="020B0603050302020204" pitchFamily="34" charset="0"/>
                <a:cs typeface="Times New Roman" panose="02020603050405020304" pitchFamily="18" charset="0"/>
              </a:rPr>
              <a:t>hăm chỉ</a:t>
            </a:r>
            <a:endParaRPr kumimoji="0" lang="en-US" altLang="en-US" sz="3100" b="1" i="0" u="none" strike="noStrike" kern="1200" cap="none" spc="0" normalizeH="0" baseline="0" noProof="0" dirty="0">
              <a:ln>
                <a:noFill/>
              </a:ln>
              <a:solidFill>
                <a:srgbClr val="002060"/>
              </a:solidFill>
              <a:effectLst/>
              <a:uLnTx/>
              <a:uFillTx/>
              <a:latin typeface="HP001 4 hàng" panose="020B0603050302020204" pitchFamily="34" charset="0"/>
              <a:cs typeface="Times New Roman" panose="02020603050405020304" pitchFamily="18" charset="0"/>
            </a:endParaRPr>
          </a:p>
        </p:txBody>
      </p:sp>
      <p:sp>
        <p:nvSpPr>
          <p:cNvPr id="1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097063" y="2355827"/>
            <a:ext cx="2250992"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3100" b="1">
                <a:solidFill>
                  <a:srgbClr val="002060"/>
                </a:solidFill>
                <a:latin typeface="HP001 4 hàng" panose="020B0603050302020204" pitchFamily="34" charset="0"/>
                <a:cs typeface="Times New Roman" panose="02020603050405020304" pitchFamily="18" charset="0"/>
              </a:rPr>
              <a:t>c</a:t>
            </a:r>
            <a:r>
              <a:rPr lang="en-US" altLang="en-US" sz="3100" b="1" smtClean="0">
                <a:solidFill>
                  <a:srgbClr val="002060"/>
                </a:solidFill>
                <a:latin typeface="HP001 4 hàng" panose="020B0603050302020204" pitchFamily="34" charset="0"/>
                <a:cs typeface="Times New Roman" panose="02020603050405020304" pitchFamily="18" charset="0"/>
              </a:rPr>
              <a:t>hăm chỉ</a:t>
            </a:r>
            <a:endParaRPr kumimoji="0" lang="en-US" altLang="en-US" sz="3100" b="1" i="0" u="none" strike="noStrike" kern="1200" cap="none" spc="0" normalizeH="0" baseline="0" noProof="0" dirty="0">
              <a:ln>
                <a:noFill/>
              </a:ln>
              <a:solidFill>
                <a:srgbClr val="002060"/>
              </a:solidFill>
              <a:effectLst/>
              <a:uLnTx/>
              <a:uFillTx/>
              <a:latin typeface="HP001 4 hàng" panose="020B06030503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84111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304800" y="76866"/>
            <a:ext cx="8530099" cy="1052596"/>
          </a:xfrm>
          <a:prstGeom prst="rect">
            <a:avLst/>
          </a:prstGeom>
          <a:noFill/>
          <a:ln>
            <a:noFill/>
          </a:ln>
        </p:spPr>
        <p:txBody>
          <a:bodyPr wrap="square" rtlCol="0">
            <a:spAutoFit/>
          </a:bodyPr>
          <a:lstStyle/>
          <a:p>
            <a:pPr marL="0" marR="0" lvl="0" indent="0" algn="ctr" defTabSz="913180" rtl="0" eaLnBrk="1" fontAlgn="auto" latinLnBrk="0" hangingPunct="1">
              <a:lnSpc>
                <a:spcPct val="120000"/>
              </a:lnSpc>
              <a:spcBef>
                <a:spcPts val="0"/>
              </a:spcBef>
              <a:spcAft>
                <a:spcPts val="0"/>
              </a:spcAft>
              <a:buClrTx/>
              <a:buSzTx/>
              <a:buFontTx/>
              <a:buNone/>
              <a:tabLst/>
              <a:defRPr/>
            </a:pPr>
            <a:r>
              <a:rPr lang="en-US" sz="2600" b="1" dirty="0">
                <a:ln>
                  <a:solidFill>
                    <a:srgbClr val="00B050"/>
                  </a:solidFill>
                </a:ln>
                <a:solidFill>
                  <a:prstClr val="black"/>
                </a:solidFill>
                <a:latin typeface="Arial" panose="020B0604020202020204" pitchFamily="34" charset="0"/>
                <a:ea typeface="Arial-Rounded" panose="020B0500000000000000" pitchFamily="34" charset="0"/>
                <a:cs typeface="Arial" panose="020B0604020202020204" pitchFamily="34" charset="0"/>
              </a:rPr>
              <a:t>2</a:t>
            </a:r>
            <a:r>
              <a:rPr kumimoji="0" lang="en-US" sz="2600" b="1" i="0" u="none" strike="noStrike" kern="1200" cap="none" spc="0" normalizeH="0" baseline="0" noProof="0" dirty="0" smtClean="0">
                <a:ln>
                  <a:solidFill>
                    <a:srgbClr val="00B050"/>
                  </a:solid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600" b="1" i="0" u="none" strike="noStrike" kern="1200" cap="none" spc="0" normalizeH="0" baseline="0" noProof="0" err="1" smtClean="0">
                <a:ln>
                  <a:solidFill>
                    <a:srgbClr val="00B050"/>
                  </a:solid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Viết</a:t>
            </a:r>
            <a:r>
              <a:rPr kumimoji="0" lang="en-US" sz="2600" b="1" i="0" u="none" strike="noStrike" kern="1200" cap="none" spc="0" normalizeH="0" baseline="0" noProof="0" smtClean="0">
                <a:ln>
                  <a:solidFill>
                    <a:srgbClr val="00B050"/>
                  </a:solid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câu</a:t>
            </a:r>
            <a:r>
              <a:rPr kumimoji="0" lang="en-US" sz="2600" b="1" i="0" u="none" strike="noStrike" kern="1200" cap="none" spc="0" normalizeH="0" noProof="0" smtClean="0">
                <a:ln>
                  <a:solidFill>
                    <a:srgbClr val="00B050"/>
                  </a:solid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trả lời cho câu hỏi b ở mục 3 </a:t>
            </a:r>
          </a:p>
          <a:p>
            <a:pPr marL="0" marR="0" lvl="0" indent="0" algn="ctr" defTabSz="91318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smtClean="0">
                <a:ln>
                  <a:solidFill>
                    <a:srgbClr val="00B050"/>
                  </a:solid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(SHS </a:t>
            </a:r>
            <a:r>
              <a:rPr kumimoji="0" lang="en-US" sz="2600" b="1" i="0" u="none" strike="noStrike" kern="1200" cap="none" spc="0" normalizeH="0" baseline="0" noProof="0" err="1" smtClean="0">
                <a:ln>
                  <a:solidFill>
                    <a:srgbClr val="00B050"/>
                  </a:solid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600" b="1" i="0" u="none" strike="noStrike" kern="1200" cap="none" spc="0" normalizeH="0" baseline="0" noProof="0" smtClean="0">
                <a:ln>
                  <a:solidFill>
                    <a:srgbClr val="00B050"/>
                  </a:solid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155)</a:t>
            </a:r>
            <a:endParaRPr kumimoji="0" lang="vi-VN" sz="2600" b="1" i="0" u="none" strike="noStrike" kern="1200" cap="none" spc="0" normalizeH="0" baseline="0" noProof="0" dirty="0">
              <a:ln>
                <a:solidFill>
                  <a:srgbClr val="00B050"/>
                </a:solid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4" name="Group 3"/>
          <p:cNvGrpSpPr/>
          <p:nvPr/>
        </p:nvGrpSpPr>
        <p:grpSpPr>
          <a:xfrm>
            <a:off x="203501" y="1352550"/>
            <a:ext cx="8940499" cy="3383375"/>
            <a:chOff x="138545" y="742949"/>
            <a:chExt cx="8929255" cy="3857188"/>
          </a:xfrm>
          <a:solidFill>
            <a:schemeClr val="bg1"/>
          </a:solidFill>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381000" y="1657350"/>
            <a:ext cx="8875874" cy="523220"/>
          </a:xfrm>
          <a:prstGeom prst="rect">
            <a:avLst/>
          </a:prstGeom>
        </p:spPr>
        <p:txBody>
          <a:bodyPr wrap="square">
            <a:spAutoFit/>
          </a:bodyPr>
          <a:lstStyle/>
          <a:p>
            <a:pPr lvl="0" defTabSz="913056"/>
            <a:r>
              <a:rPr lang="lt-LT" sz="2800" b="1" smtClean="0">
                <a:solidFill>
                  <a:srgbClr val="002060"/>
                </a:solidFill>
                <a:latin typeface="HP001 4 hàng" panose="020B0603050302020204" pitchFamily="34" charset="0"/>
              </a:rPr>
              <a:t>b</a:t>
            </a:r>
            <a:r>
              <a:rPr lang="en-US" sz="2800" b="1" smtClean="0">
                <a:solidFill>
                  <a:srgbClr val="002060"/>
                </a:solidFill>
                <a:latin typeface="HP001 4 hàng" panose="020B0603050302020204" pitchFamily="34" charset="0"/>
              </a:rPr>
              <a:t>. </a:t>
            </a:r>
            <a:r>
              <a:rPr lang="lt-LT" sz="2800" b="1" smtClean="0">
                <a:solidFill>
                  <a:srgbClr val="002060"/>
                </a:solidFill>
                <a:latin typeface="HP001 4 hàng" panose="020B0603050302020204" pitchFamily="34" charset="0"/>
              </a:rPr>
              <a:t>Ruųg </a:t>
            </a:r>
            <a:r>
              <a:rPr lang="lt-LT" sz="2800" b="1">
                <a:solidFill>
                  <a:srgbClr val="002060"/>
                </a:solidFill>
                <a:latin typeface="HP001 4 hàng" panose="020B0603050302020204" pitchFamily="34" charset="0"/>
              </a:rPr>
              <a:t>bậc </a:t>
            </a:r>
            <a:r>
              <a:rPr lang="el-GR" sz="2800" b="1">
                <a:solidFill>
                  <a:srgbClr val="002060"/>
                </a:solidFill>
                <a:latin typeface="HP001 4 hàng" panose="020B0603050302020204" pitchFamily="34" charset="0"/>
              </a:rPr>
              <a:t>κ</a:t>
            </a:r>
            <a:r>
              <a:rPr lang="lt-LT" sz="2800" b="1">
                <a:solidFill>
                  <a:srgbClr val="002060"/>
                </a:solidFill>
                <a:latin typeface="HP001 4 hàng" panose="020B0603050302020204" pitchFamily="34" charset="0"/>
              </a:rPr>
              <a:t>ang đã có Ǉừ hàng Ǉrăm wăm </a:t>
            </a:r>
            <a:r>
              <a:rPr lang="lt-LT" sz="2800" b="1" smtClean="0">
                <a:solidFill>
                  <a:srgbClr val="002060"/>
                </a:solidFill>
                <a:latin typeface="HP001 4 hàng" panose="020B0603050302020204" pitchFamily="34" charset="0"/>
              </a:rPr>
              <a:t>way</a:t>
            </a:r>
            <a:r>
              <a:rPr lang="en-US" sz="2800" b="1" smtClean="0">
                <a:solidFill>
                  <a:srgbClr val="002060"/>
                </a:solidFill>
                <a:latin typeface="HP001 4 hàng" panose="020B0603050302020204" pitchFamily="34" charset="0"/>
              </a:rPr>
              <a:t>.</a:t>
            </a:r>
            <a:endPar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245186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10" name="文本框 109"/>
          <p:cNvSpPr txBox="1"/>
          <p:nvPr/>
        </p:nvSpPr>
        <p:spPr>
          <a:xfrm>
            <a:off x="144505" y="2060031"/>
            <a:ext cx="3588404" cy="769441"/>
          </a:xfrm>
          <a:prstGeom prst="rect">
            <a:avLst/>
          </a:prstGeom>
          <a:noFill/>
        </p:spPr>
        <p:txBody>
          <a:bodyPr wrap="square" rtlCol="0">
            <a:spAutoFit/>
          </a:bodyPr>
          <a:lstStyle/>
          <a:p>
            <a:pPr algn="ctr"/>
            <a:r>
              <a:rPr lang="en-US" altLang="zh-CN" sz="4400" b="1"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Hát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endParaRPr>
          </a:p>
        </p:txBody>
      </p:sp>
      <p:sp>
        <p:nvSpPr>
          <p:cNvPr id="42" name="文本框 41"/>
          <p:cNvSpPr txBox="1"/>
          <p:nvPr/>
        </p:nvSpPr>
        <p:spPr>
          <a:xfrm>
            <a:off x="1451886" y="1226877"/>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a:latin typeface="Arial" panose="020B0604020202020204" pitchFamily="34" charset="0"/>
                <a:ea typeface="Arial-Rounded" panose="020B0500000000000000" pitchFamily="34" charset="-93"/>
                <a:cs typeface="Arial" panose="020B0604020202020204" pitchFamily="34" charset="0"/>
                <a:sym typeface="+mn-lt"/>
              </a:rPr>
              <a:t>5</a:t>
            </a:r>
            <a:endParaRPr lang="zh-CN" altLang="en-US" sz="5400" dirty="0">
              <a:latin typeface="Arial" panose="020B0604020202020204" pitchFamily="34" charset="0"/>
              <a:ea typeface="Arial-Rounded" panose="020B0500000000000000" pitchFamily="34" charset="-93"/>
              <a:cs typeface="Arial" panose="020B060402020202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155924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17878"/>
            <a:ext cx="7620000" cy="471837"/>
          </a:xfrm>
          <a:prstGeom prst="rect">
            <a:avLst/>
          </a:prstGeom>
          <a:noFill/>
        </p:spPr>
        <p:txBody>
          <a:bodyPr wrap="square" lIns="162473" tIns="81237" rIns="162473" bIns="81237" rtlCol="0">
            <a:spAutoFit/>
          </a:bodyPr>
          <a:lstStyle/>
          <a:p>
            <a:pPr algn="ctr"/>
            <a:r>
              <a:rPr lang="en-US" sz="2000" b="1" smtClean="0">
                <a:latin typeface="Arial" pitchFamily="34" charset="0"/>
                <a:ea typeface="Arial-Rounded" pitchFamily="34" charset="0"/>
                <a:cs typeface="Arial" pitchFamily="34" charset="0"/>
              </a:rPr>
              <a:t>Hát một bài hát về quê hương</a:t>
            </a:r>
            <a:endParaRPr lang="en-US" sz="2000" b="1">
              <a:latin typeface="Arial" pitchFamily="34" charset="0"/>
              <a:ea typeface="Arial-Rounded" pitchFamily="34" charset="0"/>
              <a:cs typeface="Arial" pitchFamily="34" charset="0"/>
            </a:endParaRPr>
          </a:p>
        </p:txBody>
      </p:sp>
      <p:pic>
        <p:nvPicPr>
          <p:cNvPr id="3" name="Bài hát Quê hương tươi đẹ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14350"/>
            <a:ext cx="9144000" cy="4629150"/>
          </a:xfrm>
          <a:prstGeom prst="rect">
            <a:avLst/>
          </a:prstGeom>
        </p:spPr>
      </p:pic>
      <p:sp>
        <p:nvSpPr>
          <p:cNvPr id="4" name="TextBox 3"/>
          <p:cNvSpPr txBox="1"/>
          <p:nvPr/>
        </p:nvSpPr>
        <p:spPr>
          <a:xfrm>
            <a:off x="1272761" y="590550"/>
            <a:ext cx="6598477" cy="533393"/>
          </a:xfrm>
          <a:prstGeom prst="rect">
            <a:avLst/>
          </a:prstGeom>
          <a:noFill/>
        </p:spPr>
        <p:txBody>
          <a:bodyPr wrap="square" lIns="162473" tIns="81237" rIns="162473" bIns="81237" rtlCol="0">
            <a:spAutoFit/>
          </a:bodyPr>
          <a:lstStyle/>
          <a:p>
            <a:pPr algn="ctr"/>
            <a:r>
              <a:rPr lang="en-US" sz="2400" b="1" smtClean="0">
                <a:solidFill>
                  <a:schemeClr val="accent6">
                    <a:lumMod val="75000"/>
                  </a:schemeClr>
                </a:solidFill>
                <a:latin typeface="HP001 4H" panose="020B0603050302020204" pitchFamily="34" charset="0"/>
                <a:ea typeface="Arial-Rounded" pitchFamily="34" charset="0"/>
                <a:cs typeface="Arial" pitchFamily="34" charset="0"/>
              </a:rPr>
              <a:t>Quê hương em biết bao tươi đẹp</a:t>
            </a:r>
            <a:endParaRPr lang="en-US" sz="2400" b="1" dirty="0">
              <a:solidFill>
                <a:schemeClr val="accent6">
                  <a:lumMod val="75000"/>
                </a:schemeClr>
              </a:solidFill>
              <a:latin typeface="HP001 4H" panose="020B0603050302020204" pitchFamily="34" charset="0"/>
              <a:ea typeface="Arial-Rounded" pitchFamily="34" charset="0"/>
              <a:cs typeface="Arial" pitchFamily="34" charset="0"/>
            </a:endParaRPr>
          </a:p>
        </p:txBody>
      </p:sp>
    </p:spTree>
    <p:extLst>
      <p:ext uri="{BB962C8B-B14F-4D97-AF65-F5344CB8AC3E}">
        <p14:creationId xmlns:p14="http://schemas.microsoft.com/office/powerpoint/2010/main" val="429549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grpSp>
      <p:sp>
        <p:nvSpPr>
          <p:cNvPr id="110" name="文本框 109"/>
          <p:cNvSpPr txBox="1"/>
          <p:nvPr/>
        </p:nvSpPr>
        <p:spPr>
          <a:xfrm>
            <a:off x="173229" y="2325603"/>
            <a:ext cx="3588404" cy="707886"/>
          </a:xfrm>
          <a:prstGeom prst="rect">
            <a:avLst/>
          </a:prstGeom>
          <a:noFill/>
        </p:spPr>
        <p:txBody>
          <a:bodyPr wrap="square" rtlCol="0">
            <a:spAutoFit/>
          </a:bodyPr>
          <a:lstStyle/>
          <a:p>
            <a:pPr algn="ctr"/>
            <a:r>
              <a:rPr lang="en-US" altLang="zh-CN" sz="4000" b="1" smtClean="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Khởi động</a:t>
            </a:r>
            <a:endParaRPr lang="zh-CN" altLang="en-US" sz="4000" b="1" dirty="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endParaRPr>
          </a:p>
        </p:txBody>
      </p:sp>
      <p:sp>
        <p:nvSpPr>
          <p:cNvPr id="42" name="文本框 41"/>
          <p:cNvSpPr txBox="1"/>
          <p:nvPr/>
        </p:nvSpPr>
        <p:spPr>
          <a:xfrm>
            <a:off x="1445315" y="1383779"/>
            <a:ext cx="1010925" cy="830997"/>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800" dirty="0">
                <a:latin typeface="Arial" panose="020B0604020202020204" pitchFamily="34" charset="0"/>
                <a:ea typeface="Arial-Rounded" panose="020B0500000000000000" pitchFamily="34" charset="-93"/>
                <a:cs typeface="Arial" panose="020B0604020202020204" pitchFamily="34" charset="0"/>
                <a:sym typeface="+mn-lt"/>
              </a:rPr>
              <a:t>1</a:t>
            </a:r>
            <a:endParaRPr lang="zh-CN" altLang="en-US" sz="4800" dirty="0">
              <a:latin typeface="Arial" panose="020B0604020202020204" pitchFamily="34" charset="0"/>
              <a:ea typeface="Arial-Rounded" panose="020B0500000000000000" pitchFamily="34" charset="-93"/>
              <a:cs typeface="Arial" panose="020B060402020202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694431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224303"/>
            <a:ext cx="8326937" cy="461544"/>
          </a:xfrm>
          <a:prstGeom prst="rect">
            <a:avLst/>
          </a:prstGeom>
          <a:noFill/>
        </p:spPr>
        <p:txBody>
          <a:bodyPr wrap="square" lIns="91317" tIns="45660" rIns="91317" bIns="45660" rtlCol="0">
            <a:spAutoFit/>
          </a:bodyPr>
          <a:lstStyle/>
          <a:p>
            <a:pPr algn="just"/>
            <a:r>
              <a:rPr lang="en-US" sz="2400" b="1" dirty="0" err="1">
                <a:latin typeface="Arial" pitchFamily="34" charset="0"/>
                <a:ea typeface="Arial-Rounded" pitchFamily="34" charset="0"/>
                <a:cs typeface="Arial" pitchFamily="34" charset="0"/>
              </a:rPr>
              <a:t>Quan</a:t>
            </a:r>
            <a:r>
              <a:rPr lang="en-US" sz="2400" b="1" dirty="0">
                <a:latin typeface="Arial" pitchFamily="34" charset="0"/>
                <a:ea typeface="Arial-Rounded" pitchFamily="34" charset="0"/>
                <a:cs typeface="Arial" pitchFamily="34" charset="0"/>
              </a:rPr>
              <a:t> </a:t>
            </a:r>
            <a:r>
              <a:rPr lang="en-US" sz="2400" b="1" err="1">
                <a:latin typeface="Arial" pitchFamily="34" charset="0"/>
                <a:ea typeface="Arial-Rounded" pitchFamily="34" charset="0"/>
                <a:cs typeface="Arial" pitchFamily="34" charset="0"/>
              </a:rPr>
              <a:t>sát</a:t>
            </a:r>
            <a:r>
              <a:rPr lang="en-US" sz="2400" b="1">
                <a:latin typeface="Arial" pitchFamily="34" charset="0"/>
                <a:ea typeface="Arial-Rounded" pitchFamily="34" charset="0"/>
                <a:cs typeface="Arial" pitchFamily="34" charset="0"/>
              </a:rPr>
              <a:t> </a:t>
            </a:r>
            <a:r>
              <a:rPr lang="en-US" sz="2400" b="1" smtClean="0">
                <a:latin typeface="Arial" pitchFamily="34" charset="0"/>
                <a:ea typeface="Arial-Rounded" pitchFamily="34" charset="0"/>
                <a:cs typeface="Arial" pitchFamily="34" charset="0"/>
              </a:rPr>
              <a:t>tranh vẽ cảnh vùng cao</a:t>
            </a:r>
            <a:endParaRPr lang="en-US" sz="2400" b="1" dirty="0">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3" name="TextBox 12"/>
          <p:cNvSpPr txBox="1"/>
          <p:nvPr/>
        </p:nvSpPr>
        <p:spPr>
          <a:xfrm>
            <a:off x="-1930" y="3995994"/>
            <a:ext cx="8591309" cy="594948"/>
          </a:xfrm>
          <a:prstGeom prst="rect">
            <a:avLst/>
          </a:prstGeom>
          <a:noFill/>
        </p:spPr>
        <p:txBody>
          <a:bodyPr wrap="square" lIns="162473" tIns="81237" rIns="162473" bIns="81237" rtlCol="0">
            <a:spAutoFit/>
          </a:bodyPr>
          <a:lstStyle/>
          <a:p>
            <a:r>
              <a:rPr lang="en-US" sz="2800" smtClean="0">
                <a:latin typeface="Arial" pitchFamily="34" charset="0"/>
                <a:ea typeface="Arial-Rounded" pitchFamily="34" charset="0"/>
                <a:cs typeface="Arial" pitchFamily="34" charset="0"/>
              </a:rPr>
              <a:t>a) Hình ảnh nào trong tranh khiến em chú ý nhất?</a:t>
            </a:r>
            <a:endParaRPr lang="en-US" sz="2800" dirty="0">
              <a:latin typeface="Arial" pitchFamily="34" charset="0"/>
              <a:ea typeface="Arial-Rounded" pitchFamily="34" charset="0"/>
              <a:cs typeface="Arial" pitchFamily="34" charset="0"/>
            </a:endParaRPr>
          </a:p>
        </p:txBody>
      </p:sp>
      <p:pic>
        <p:nvPicPr>
          <p:cNvPr id="10" name="Content Placeholder 4">
            <a:extLst>
              <a:ext uri="{FF2B5EF4-FFF2-40B4-BE49-F238E27FC236}">
                <a16:creationId xmlns:a16="http://schemas.microsoft.com/office/drawing/2014/main" id="{FF781A14-8E37-4A60-80F8-F79089617EB1}"/>
              </a:ext>
            </a:extLst>
          </p:cNvPr>
          <p:cNvPicPr>
            <a:picLocks noGrp="1" noChangeAspect="1"/>
          </p:cNvPicPr>
          <p:nvPr>
            <p:ph idx="1"/>
          </p:nvPr>
        </p:nvPicPr>
        <p:blipFill>
          <a:blip r:embed="rId2"/>
          <a:stretch>
            <a:fillRect/>
          </a:stretch>
        </p:blipFill>
        <p:spPr>
          <a:xfrm>
            <a:off x="19291" y="653520"/>
            <a:ext cx="9124709" cy="3417252"/>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350"/>
            <a:ext cx="562708" cy="6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 y="4472708"/>
            <a:ext cx="8591309" cy="594948"/>
          </a:xfrm>
          <a:prstGeom prst="rect">
            <a:avLst/>
          </a:prstGeom>
          <a:noFill/>
        </p:spPr>
        <p:txBody>
          <a:bodyPr wrap="square" lIns="162473" tIns="81237" rIns="162473" bIns="81237" rtlCol="0">
            <a:spAutoFit/>
          </a:bodyPr>
          <a:lstStyle/>
          <a:p>
            <a:r>
              <a:rPr lang="en-US" sz="2800" smtClean="0">
                <a:latin typeface="Arial" pitchFamily="34" charset="0"/>
                <a:ea typeface="Arial-Rounded" pitchFamily="34" charset="0"/>
                <a:cs typeface="Arial" pitchFamily="34" charset="0"/>
              </a:rPr>
              <a:t>b) Em có thích cảnh vật trong tranh không? Vì sao?</a:t>
            </a:r>
            <a:endParaRPr lang="en-US" sz="2800"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82115360"/>
      </p:ext>
    </p:extLst>
  </p:cSld>
  <p:clrMapOvr>
    <a:masterClrMapping/>
  </p:clrMapOvr>
  <mc:AlternateContent xmlns:mc="http://schemas.openxmlformats.org/markup-compatibility/2006" xmlns:p14="http://schemas.microsoft.com/office/powerpoint/2010/main">
    <mc:Choice Requires="p14">
      <p:transition spd="slow" p14:dur="2000" advTm="22082"/>
    </mc:Choice>
    <mc:Fallback xmlns="">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62" y="0"/>
            <a:ext cx="9144000" cy="5270863"/>
          </a:xfrm>
        </p:spPr>
      </p:pic>
    </p:spTree>
    <p:extLst>
      <p:ext uri="{BB962C8B-B14F-4D97-AF65-F5344CB8AC3E}">
        <p14:creationId xmlns:p14="http://schemas.microsoft.com/office/powerpoint/2010/main" val="228179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908"/>
            <a:ext cx="9144000" cy="5257800"/>
          </a:xfrm>
        </p:spPr>
      </p:pic>
    </p:spTree>
    <p:extLst>
      <p:ext uri="{BB962C8B-B14F-4D97-AF65-F5344CB8AC3E}">
        <p14:creationId xmlns:p14="http://schemas.microsoft.com/office/powerpoint/2010/main" val="355262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 panose="020B0604020202020204" pitchFamily="34" charset="0"/>
              <a:ea typeface="Arial-Rounded" panose="020B0500000000000000" pitchFamily="34" charset="-93"/>
              <a:cs typeface="Arial" panose="020B0604020202020204" pitchFamily="34"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 panose="020B0604020202020204" pitchFamily="34" charset="0"/>
                <a:ea typeface="Arial-Rounded" panose="020B0500000000000000" pitchFamily="34" charset="-93"/>
                <a:cs typeface="Arial" panose="020B0604020202020204" pitchFamily="34" charset="0"/>
                <a:sym typeface="+mn-lt"/>
              </a:rPr>
              <a:t>2</a:t>
            </a:r>
            <a:endParaRPr lang="zh-CN" altLang="en-US" sz="5400" dirty="0">
              <a:latin typeface="Arial" panose="020B0604020202020204" pitchFamily="34" charset="0"/>
              <a:ea typeface="Arial-Rounded" panose="020B0500000000000000" pitchFamily="34" charset="-93"/>
              <a:cs typeface="Arial" panose="020B0604020202020204" pitchFamily="34"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7145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000" y="0"/>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 y="0"/>
            <a:ext cx="495070" cy="5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348961" y="46469"/>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sp>
        <p:nvSpPr>
          <p:cNvPr id="19" name="TextBox 18"/>
          <p:cNvSpPr txBox="1"/>
          <p:nvPr/>
        </p:nvSpPr>
        <p:spPr>
          <a:xfrm>
            <a:off x="76200" y="585142"/>
            <a:ext cx="9067800" cy="4472933"/>
          </a:xfrm>
          <a:prstGeom prst="rect">
            <a:avLst/>
          </a:prstGeom>
          <a:noFill/>
        </p:spPr>
        <p:txBody>
          <a:bodyPr wrap="square" lIns="162473" tIns="81237" rIns="162473" bIns="81237" rtlCol="0">
            <a:spAutoFit/>
          </a:bodyPr>
          <a:lstStyle/>
          <a:p>
            <a:pPr algn="just"/>
            <a:r>
              <a:rPr lang="en-US" smtClean="0"/>
              <a:t>	</a:t>
            </a:r>
            <a:r>
              <a:rPr lang="vi-VN" sz="2800" smtClean="0"/>
              <a:t>Đến </a:t>
            </a:r>
            <a:r>
              <a:rPr lang="vi-VN" sz="2800"/>
              <a:t>Sa Pa vào mùa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2800" smtClean="0"/>
              <a:t>	</a:t>
            </a:r>
            <a:r>
              <a:rPr lang="vi-VN" sz="2800" smtClean="0"/>
              <a:t>Những </a:t>
            </a:r>
            <a:r>
              <a:rPr lang="vi-VN" sz="2800"/>
              <a:t>khu ruộng bậc thang ở Sa Pa đã có từ hàng trăm năm nay. Chúng được tạo nên bở đôi bàn tay chăm chỉ, cần mẫn của những người Mông, Dao, Hà Nhì,… sống ở đây</a:t>
            </a:r>
            <a:r>
              <a:rPr lang="vi-VN" sz="2800" smtClean="0"/>
              <a:t>.</a:t>
            </a:r>
            <a:endParaRPr lang="vi-VN" sz="2800"/>
          </a:p>
        </p:txBody>
      </p:sp>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000" y="0"/>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 y="0"/>
            <a:ext cx="495070" cy="5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348961" y="46469"/>
            <a:ext cx="6598477" cy="594948"/>
          </a:xfrm>
          <a:prstGeom prst="rect">
            <a:avLst/>
          </a:prstGeom>
          <a:noFill/>
        </p:spPr>
        <p:txBody>
          <a:bodyPr wrap="square" lIns="162473" tIns="81237" rIns="162473" bIns="81237" rtlCol="0">
            <a:spAutoFit/>
          </a:bodyPr>
          <a:lstStyle/>
          <a:p>
            <a:pPr algn="ctr"/>
            <a:r>
              <a:rPr lang="en-US" sz="2800" b="1" smtClean="0">
                <a:solidFill>
                  <a:schemeClr val="accent6">
                    <a:lumMod val="75000"/>
                  </a:schemeClr>
                </a:solidFill>
                <a:latin typeface="Arial" pitchFamily="34" charset="0"/>
                <a:ea typeface="Arial-Rounded" pitchFamily="34" charset="0"/>
                <a:cs typeface="Arial" pitchFamily="34" charset="0"/>
              </a:rPr>
              <a:t>Ruộng bậc thang ở Sa Pa</a:t>
            </a:r>
            <a:endParaRPr lang="en-US" sz="2800" b="1" dirty="0">
              <a:solidFill>
                <a:schemeClr val="accent6">
                  <a:lumMod val="75000"/>
                </a:schemeClr>
              </a:solidFill>
              <a:latin typeface="Arial" pitchFamily="34" charset="0"/>
              <a:ea typeface="Arial-Rounded" pitchFamily="34" charset="0"/>
              <a:cs typeface="Arial" pitchFamily="34" charset="0"/>
            </a:endParaRPr>
          </a:p>
        </p:txBody>
      </p:sp>
      <p:sp>
        <p:nvSpPr>
          <p:cNvPr id="19" name="TextBox 18"/>
          <p:cNvSpPr txBox="1"/>
          <p:nvPr/>
        </p:nvSpPr>
        <p:spPr>
          <a:xfrm>
            <a:off x="0" y="644300"/>
            <a:ext cx="9067800" cy="3765046"/>
          </a:xfrm>
          <a:prstGeom prst="rect">
            <a:avLst/>
          </a:prstGeom>
          <a:noFill/>
        </p:spPr>
        <p:txBody>
          <a:bodyPr wrap="square" lIns="162473" tIns="81237" rIns="162473" bIns="81237" rtlCol="0">
            <a:spAutoFit/>
          </a:bodyPr>
          <a:lstStyle/>
          <a:p>
            <a:pPr algn="just"/>
            <a:r>
              <a:rPr lang="en-US" sz="2600" smtClean="0"/>
              <a:t>	</a:t>
            </a:r>
            <a:r>
              <a:rPr lang="vi-VN" sz="2600" smtClean="0"/>
              <a:t>Đến </a:t>
            </a:r>
            <a:r>
              <a:rPr lang="vi-VN" sz="2600"/>
              <a:t>Sa Pa vào mùa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2600" smtClean="0"/>
              <a:t>	</a:t>
            </a:r>
            <a:r>
              <a:rPr lang="vi-VN" sz="2600" smtClean="0"/>
              <a:t>Những </a:t>
            </a:r>
            <a:r>
              <a:rPr lang="vi-VN" sz="2600"/>
              <a:t>khu ruộng bậc thang ở Sa Pa đã có từ hàng trăm năm nay. Chúng được tạo nên </a:t>
            </a:r>
            <a:r>
              <a:rPr lang="vi-VN" sz="2600" smtClean="0"/>
              <a:t>bở</a:t>
            </a:r>
            <a:r>
              <a:rPr lang="en-US" sz="2600" smtClean="0"/>
              <a:t>i</a:t>
            </a:r>
            <a:r>
              <a:rPr lang="vi-VN" sz="2600" smtClean="0"/>
              <a:t> </a:t>
            </a:r>
            <a:r>
              <a:rPr lang="vi-VN" sz="2600"/>
              <a:t>đôi bàn tay chăm chỉ, cần mẫn của những người Mông, Dao, Hà Nhì,… sống ở đây</a:t>
            </a:r>
            <a:r>
              <a:rPr lang="vi-VN" sz="2600" smtClean="0"/>
              <a:t>.</a:t>
            </a:r>
            <a:endParaRPr lang="vi-VN" sz="2600"/>
          </a:p>
        </p:txBody>
      </p:sp>
      <p:sp>
        <p:nvSpPr>
          <p:cNvPr id="6" name="TextBox 5"/>
          <p:cNvSpPr txBox="1"/>
          <p:nvPr/>
        </p:nvSpPr>
        <p:spPr>
          <a:xfrm>
            <a:off x="-110795" y="4620389"/>
            <a:ext cx="3572225" cy="523111"/>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Luyện đọc từ ngữ</a:t>
            </a:r>
          </a:p>
        </p:txBody>
      </p:sp>
      <p:cxnSp>
        <p:nvCxnSpPr>
          <p:cNvPr id="7" name="Straight Connector 6"/>
          <p:cNvCxnSpPr/>
          <p:nvPr/>
        </p:nvCxnSpPr>
        <p:spPr>
          <a:xfrm flipH="1">
            <a:off x="2971800" y="1504950"/>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0800" y="150495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705600" y="1885950"/>
            <a:ext cx="12418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19200" y="2724150"/>
            <a:ext cx="10770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648200" y="2708100"/>
            <a:ext cx="12954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62000" y="386715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794540"/>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62469719"/>
</p:tagLst>
</file>

<file path=ppt/tags/tag2.xml><?xml version="1.0" encoding="utf-8"?>
<p:tagLst xmlns:a="http://schemas.openxmlformats.org/drawingml/2006/main" xmlns:r="http://schemas.openxmlformats.org/officeDocument/2006/relationships" xmlns:p="http://schemas.openxmlformats.org/presentationml/2006/main">
  <p:tag name="TIMING" val="|1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1921</TotalTime>
  <Words>317</Words>
  <Application>Microsoft Office PowerPoint</Application>
  <PresentationFormat>On-screen Show (16:9)</PresentationFormat>
  <Paragraphs>111</Paragraphs>
  <Slides>24</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宋体</vt:lpstr>
      <vt:lpstr>Arial</vt:lpstr>
      <vt:lpstr>Arial-Rounded</vt:lpstr>
      <vt:lpstr>Arial-SGK-TV</vt:lpstr>
      <vt:lpstr>Calibri</vt:lpstr>
      <vt:lpstr>等线</vt:lpstr>
      <vt:lpstr>HP001 4 hàng</vt:lpstr>
      <vt:lpstr>HP001 4H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Minhthangpc.VN</cp:lastModifiedBy>
  <cp:revision>264</cp:revision>
  <dcterms:created xsi:type="dcterms:W3CDTF">2020-12-08T15:48:47Z</dcterms:created>
  <dcterms:modified xsi:type="dcterms:W3CDTF">2023-05-07T14:53:02Z</dcterms:modified>
</cp:coreProperties>
</file>