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99" r:id="rId3"/>
    <p:sldMasterId id="2147483713" r:id="rId4"/>
    <p:sldMasterId id="2147483718" r:id="rId5"/>
    <p:sldMasterId id="2147483730" r:id="rId6"/>
  </p:sldMasterIdLst>
  <p:notesMasterIdLst>
    <p:notesMasterId r:id="rId26"/>
  </p:notesMasterIdLst>
  <p:handoutMasterIdLst>
    <p:handoutMasterId r:id="rId27"/>
  </p:handoutMasterIdLst>
  <p:sldIdLst>
    <p:sldId id="2007577109" r:id="rId7"/>
    <p:sldId id="2884" r:id="rId8"/>
    <p:sldId id="2007577124" r:id="rId9"/>
    <p:sldId id="2007577125" r:id="rId10"/>
    <p:sldId id="2007577126" r:id="rId11"/>
    <p:sldId id="2007577127" r:id="rId12"/>
    <p:sldId id="269" r:id="rId13"/>
    <p:sldId id="267" r:id="rId14"/>
    <p:sldId id="266" r:id="rId15"/>
    <p:sldId id="264" r:id="rId16"/>
    <p:sldId id="2007577128" r:id="rId17"/>
    <p:sldId id="2007577129" r:id="rId18"/>
    <p:sldId id="2007577130" r:id="rId19"/>
    <p:sldId id="2007577131" r:id="rId20"/>
    <p:sldId id="2007577099" r:id="rId21"/>
    <p:sldId id="2899" r:id="rId22"/>
    <p:sldId id="2897" r:id="rId23"/>
    <p:sldId id="2892" r:id="rId24"/>
    <p:sldId id="200757709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9BBF9-F1CD-4DB1-9F29-31EA2E81EB6B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4D078-CB59-4645-ADF2-42B2A6720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78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680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11C3E-8D59-4B87-B56C-E94D4BA2B6F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820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1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8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724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5715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48413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37386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2777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43794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91645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22784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69697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0421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9155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59643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285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74224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2021/8/4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423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2021/8/4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2021/8/4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063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2021/8/4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92155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2021/8/4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0792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04/08/2021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20066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04/08/2021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245642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04/08/2021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73618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04/08/2021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51416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04/08/2021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350277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04/08/2021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19926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04/08/2021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7850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04/08/2021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06229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04/08/2021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68284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04/08/2021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422989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04/08/2021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31729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4146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5947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1536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691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9042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732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9433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4019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26493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05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894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31.jp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2021/8/4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CE2831-91B0-4649-8FD8-B98AAAD8E19D}"/>
              </a:ext>
            </a:extLst>
          </p:cNvPr>
          <p:cNvSpPr txBox="1"/>
          <p:nvPr userDrawn="1"/>
        </p:nvSpPr>
        <p:spPr>
          <a:xfrm>
            <a:off x="8854310" y="56442"/>
            <a:ext cx="3337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Hương</a:t>
            </a:r>
            <a:r>
              <a:rPr lang="en-US" sz="1200" dirty="0"/>
              <a:t> </a:t>
            </a:r>
            <a:r>
              <a:rPr lang="en-US" sz="1200" dirty="0" err="1"/>
              <a:t>Thảo</a:t>
            </a:r>
            <a:r>
              <a:rPr lang="en-US" sz="1200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23185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2021/8/4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5BA3E3-81DB-4B0F-8F02-7366E730191D}"/>
              </a:ext>
            </a:extLst>
          </p:cNvPr>
          <p:cNvSpPr txBox="1"/>
          <p:nvPr userDrawn="1"/>
        </p:nvSpPr>
        <p:spPr>
          <a:xfrm>
            <a:off x="8854310" y="56442"/>
            <a:ext cx="3337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Hương</a:t>
            </a:r>
            <a:r>
              <a:rPr lang="en-US" sz="1200" dirty="0"/>
              <a:t> </a:t>
            </a:r>
            <a:r>
              <a:rPr lang="en-US" sz="1200" dirty="0" err="1"/>
              <a:t>Thảo</a:t>
            </a:r>
            <a:r>
              <a:rPr lang="en-US" sz="1200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856899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6E9AE-D825-4BD0-BE5A-45DB0766ABA4}" type="datetimeFigureOut">
              <a:rPr lang="vi-VN" smtClean="0"/>
              <a:pPr/>
              <a:t>04/08/2021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056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842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8.png"/><Relationship Id="rId7" Type="http://schemas.openxmlformats.org/officeDocument/2006/relationships/image" Target="../media/image45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8.png"/><Relationship Id="rId7" Type="http://schemas.openxmlformats.org/officeDocument/2006/relationships/image" Target="../media/image45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8.png"/><Relationship Id="rId7" Type="http://schemas.openxmlformats.org/officeDocument/2006/relationships/image" Target="../media/image45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8.png"/><Relationship Id="rId7" Type="http://schemas.openxmlformats.org/officeDocument/2006/relationships/image" Target="../media/image45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37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35.jpeg"/><Relationship Id="rId5" Type="http://schemas.openxmlformats.org/officeDocument/2006/relationships/image" Target="../media/image46.jpg"/><Relationship Id="rId4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Relationship Id="rId6" Type="http://schemas.microsoft.com/office/2007/relationships/hdphoto" Target="../media/hdphoto1.wdp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g"/><Relationship Id="rId7" Type="http://schemas.openxmlformats.org/officeDocument/2006/relationships/image" Target="../media/image37.jpe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36.pn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7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46.jpg"/><Relationship Id="rId5" Type="http://schemas.openxmlformats.org/officeDocument/2006/relationships/image" Target="../media/image45.pn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8.png"/><Relationship Id="rId7" Type="http://schemas.openxmlformats.org/officeDocument/2006/relationships/image" Target="../media/image45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8.png"/><Relationship Id="rId7" Type="http://schemas.openxmlformats.org/officeDocument/2006/relationships/image" Target="../media/image45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8.png"/><Relationship Id="rId7" Type="http://schemas.openxmlformats.org/officeDocument/2006/relationships/image" Target="../media/image45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8.png"/><Relationship Id="rId7" Type="http://schemas.openxmlformats.org/officeDocument/2006/relationships/image" Target="../media/image45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126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152400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prstClr val="white"/>
                </a:solidFill>
                <a:latin typeface="Calibri"/>
              </a:rPr>
              <a:t>Câu</a:t>
            </a:r>
            <a:r>
              <a:rPr lang="en-US" sz="2800" b="1" dirty="0">
                <a:solidFill>
                  <a:prstClr val="white"/>
                </a:solidFill>
                <a:latin typeface="Calibri"/>
              </a:rPr>
              <a:t> 1: 456 + 12 = ?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1819" y="1643051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2595538" y="351141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A : 468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4980" y="4214818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62722" y="442913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B: 467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59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C: 466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8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26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D: 465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14869" y="2246163"/>
            <a:ext cx="1869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0146" y="331316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Calibri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!</a:t>
            </a:r>
            <a:endParaRPr lang="vi-VN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10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4788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152400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prstClr val="white"/>
                </a:solidFill>
                <a:latin typeface="Calibri"/>
              </a:rPr>
              <a:t>Câu</a:t>
            </a:r>
            <a:r>
              <a:rPr lang="en-US" sz="2800" b="1" dirty="0">
                <a:solidFill>
                  <a:prstClr val="white"/>
                </a:solidFill>
                <a:latin typeface="Calibri"/>
              </a:rPr>
              <a:t> 5: 201 - 20 = ?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1819" y="1643051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2553334" y="441286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Calibri"/>
              </a:rPr>
              <a:t>B</a:t>
            </a:r>
            <a:r>
              <a:rPr lang="en-US" sz="2800" b="1" dirty="0">
                <a:solidFill>
                  <a:prstClr val="white"/>
                </a:solidFill>
                <a:latin typeface="Calibri"/>
              </a:rPr>
              <a:t>: 179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7610" y="3286124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05352" y="350043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A: 173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59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C: 180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8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26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D: 178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14869" y="2246163"/>
            <a:ext cx="1869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67942" y="421461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Calibri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!</a:t>
            </a:r>
            <a:endParaRPr lang="vi-VN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10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152400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prstClr val="white"/>
                </a:solidFill>
                <a:latin typeface="Calibri"/>
              </a:rPr>
              <a:t>Câu</a:t>
            </a:r>
            <a:r>
              <a:rPr lang="en-US" sz="2800" b="1" dirty="0">
                <a:solidFill>
                  <a:prstClr val="white"/>
                </a:solidFill>
                <a:latin typeface="Calibri"/>
              </a:rPr>
              <a:t> 6: 1 dm = ? cm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1819" y="1643051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2567402" y="534025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C: 10 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4980" y="4214818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62722" y="442913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B: 20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5710" y="3390776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43452" y="3605090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A: 100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8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26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D: 1000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14869" y="2246163"/>
            <a:ext cx="1869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82010" y="514200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Calibri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!</a:t>
            </a:r>
            <a:endParaRPr lang="vi-VN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10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152400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prstClr val="white"/>
                </a:solidFill>
                <a:latin typeface="Calibri"/>
              </a:rPr>
              <a:t>Câu</a:t>
            </a:r>
            <a:r>
              <a:rPr lang="en-US" sz="2800" b="1" dirty="0">
                <a:solidFill>
                  <a:prstClr val="white"/>
                </a:solidFill>
                <a:latin typeface="Calibri"/>
              </a:rPr>
              <a:t> 7: 1km = ? dm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1819" y="1643051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2567402" y="6171780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D: 10000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4980" y="4214818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62722" y="442913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B: 1000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59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C: 100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9004" y="3384806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46746" y="3599120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A: 10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14869" y="2246163"/>
            <a:ext cx="1869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82010" y="5973524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Calibri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!</a:t>
            </a:r>
            <a:endParaRPr lang="vi-VN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10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49800" y="6130110"/>
            <a:ext cx="756026" cy="756026"/>
          </a:xfrm>
          <a:prstGeom prst="rect">
            <a:avLst/>
          </a:prstGeom>
        </p:spPr>
      </p:pic>
      <p:pic>
        <p:nvPicPr>
          <p:cNvPr id="12" name="Picture 11" descr="images (5)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tretch>
            <a:fillRect/>
          </a:stretch>
        </p:blipFill>
        <p:spPr>
          <a:xfrm>
            <a:off x="9862656" y="6186408"/>
            <a:ext cx="612000" cy="61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44" y="980729"/>
            <a:ext cx="2952328" cy="5905408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2423593" y="-207403"/>
            <a:ext cx="6428157" cy="2376264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3712" y="89886"/>
            <a:ext cx="396044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Oa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!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Bạn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thật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giỏi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đo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́….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Cảm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ơn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bạn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nhé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!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Đây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là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một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chút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quà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mình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dành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tặng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bạn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nè</a:t>
            </a:r>
            <a:endParaRPr lang="vi-VN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11" name="Picture 10" descr="18053136-tác-giả-của-một-con-gà-mái-và-bảy-quả-trứng-của-cô-trên-một-nền-trắng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6581" y="2661267"/>
            <a:ext cx="2520280" cy="2544333"/>
          </a:xfrm>
          <a:prstGeom prst="rect">
            <a:avLst/>
          </a:prstGeom>
        </p:spPr>
      </p:pic>
      <p:pic>
        <p:nvPicPr>
          <p:cNvPr id="13" name="Picture 12" descr="18013219-tác-giả-của-một-con-gà-gần-bảng-mũi-tên-trên-một-nền-trắng 2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600057" y="3068961"/>
            <a:ext cx="4334703" cy="381717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1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85057" y="250371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FDC8FDCB-3534-4D91-98E6-032F3542C7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6157"/>
            <a:ext cx="1461471" cy="1461471"/>
          </a:xfrm>
          <a:prstGeom prst="rect">
            <a:avLst/>
          </a:prstGeom>
        </p:spPr>
      </p:pic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6952537A-2AA5-4DAF-A905-AB7421A943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719" y="3602788"/>
            <a:ext cx="3086738" cy="30867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9971D2-E859-49A9-94C9-53671FF94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08" y="145611"/>
            <a:ext cx="2325467" cy="11627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A89076-1BB6-42BD-8E8B-DD6D05DE843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8"/>
          <a:stretch/>
        </p:blipFill>
        <p:spPr>
          <a:xfrm>
            <a:off x="1584696" y="1438175"/>
            <a:ext cx="9269857" cy="497866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7E4E3EA-6FDC-409E-9330-DF505D8C0DC7}"/>
              </a:ext>
            </a:extLst>
          </p:cNvPr>
          <p:cNvGrpSpPr/>
          <p:nvPr/>
        </p:nvGrpSpPr>
        <p:grpSpPr>
          <a:xfrm>
            <a:off x="2749275" y="145611"/>
            <a:ext cx="7887978" cy="1278267"/>
            <a:chOff x="2749275" y="145611"/>
            <a:chExt cx="7887978" cy="127826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4912A62-200E-4B19-A8F6-9C7A1932C59F}"/>
                </a:ext>
              </a:extLst>
            </p:cNvPr>
            <p:cNvGrpSpPr/>
            <p:nvPr/>
          </p:nvGrpSpPr>
          <p:grpSpPr>
            <a:xfrm>
              <a:off x="2749275" y="145611"/>
              <a:ext cx="7887978" cy="700417"/>
              <a:chOff x="2957822" y="487895"/>
              <a:chExt cx="7887978" cy="700417"/>
            </a:xfrm>
          </p:grpSpPr>
          <p:sp>
            <p:nvSpPr>
              <p:cNvPr id="13" name="Rounded Rectangle 15">
                <a:extLst>
                  <a:ext uri="{FF2B5EF4-FFF2-40B4-BE49-F238E27FC236}">
                    <a16:creationId xmlns:a16="http://schemas.microsoft.com/office/drawing/2014/main" id="{72388EFB-2A83-4CE5-98A8-4C179810B490}"/>
                  </a:ext>
                </a:extLst>
              </p:cNvPr>
              <p:cNvSpPr/>
              <p:nvPr/>
            </p:nvSpPr>
            <p:spPr>
              <a:xfrm>
                <a:off x="4092531" y="607865"/>
                <a:ext cx="923301" cy="523220"/>
              </a:xfrm>
              <a:prstGeom prst="roundRect">
                <a:avLst/>
              </a:prstGeom>
              <a:solidFill>
                <a:srgbClr val="FFC000">
                  <a:alpha val="7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F927F4FD-863C-4DBB-A37A-D334AAD6A9AA}"/>
                  </a:ext>
                </a:extLst>
              </p:cNvPr>
              <p:cNvGrpSpPr/>
              <p:nvPr/>
            </p:nvGrpSpPr>
            <p:grpSpPr>
              <a:xfrm>
                <a:off x="2957822" y="487895"/>
                <a:ext cx="7887978" cy="700417"/>
                <a:chOff x="1183343" y="1334475"/>
                <a:chExt cx="7887978" cy="700417"/>
              </a:xfrm>
            </p:grpSpPr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89BDE7E-358F-4745-A182-77905BE5069C}"/>
                    </a:ext>
                  </a:extLst>
                </p:cNvPr>
                <p:cNvSpPr txBox="1"/>
                <p:nvPr/>
              </p:nvSpPr>
              <p:spPr>
                <a:xfrm>
                  <a:off x="1820069" y="1334475"/>
                  <a:ext cx="7251252" cy="658770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514350" marR="0" lvl="0" indent="-51435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AutoNum type="alphaLcParenR"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/>
                      <a:ea typeface="+mn-ea"/>
                      <a:cs typeface="+mn-cs"/>
                    </a:rPr>
                    <a:t>Số</a:t>
                  </a: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/>
                      <a:ea typeface="+mn-ea"/>
                      <a:cs typeface="+mn-cs"/>
                    </a:rPr>
                    <a:t> ?</a:t>
                  </a:r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BDB9AE29-D694-4D65-A81B-460DFDE8E519}"/>
                    </a:ext>
                  </a:extLst>
                </p:cNvPr>
                <p:cNvSpPr/>
                <p:nvPr/>
              </p:nvSpPr>
              <p:spPr>
                <a:xfrm>
                  <a:off x="1183343" y="1464304"/>
                  <a:ext cx="570588" cy="570588"/>
                </a:xfrm>
                <a:prstGeom prst="ellipse">
                  <a:avLst/>
                </a:prstGeom>
                <a:solidFill>
                  <a:schemeClr val="accent4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Utm AVO"/>
                      <a:ea typeface="+mn-ea"/>
                      <a:cs typeface="+mn-cs"/>
                    </a:rPr>
                    <a:t>1</a:t>
                  </a:r>
                </a:p>
              </p:txBody>
            </p:sp>
          </p:grp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FD81E25-4595-4D07-8AC0-B71B34DF9D45}"/>
                </a:ext>
              </a:extLst>
            </p:cNvPr>
            <p:cNvSpPr/>
            <p:nvPr/>
          </p:nvSpPr>
          <p:spPr>
            <a:xfrm>
              <a:off x="2749275" y="846028"/>
              <a:ext cx="5625258" cy="5778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Các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bạn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đo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độ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dài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bằng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thước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kẻ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 2 dm.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DAB148E-25D0-4815-9560-D00727572ECB}"/>
              </a:ext>
            </a:extLst>
          </p:cNvPr>
          <p:cNvSpPr txBox="1"/>
          <p:nvPr/>
        </p:nvSpPr>
        <p:spPr>
          <a:xfrm>
            <a:off x="3154230" y="2460365"/>
            <a:ext cx="585417" cy="57554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10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FD7B48-54F4-49A3-B2BF-BF0A47B6B0B4}"/>
              </a:ext>
            </a:extLst>
          </p:cNvPr>
          <p:cNvSpPr txBox="1"/>
          <p:nvPr/>
        </p:nvSpPr>
        <p:spPr>
          <a:xfrm>
            <a:off x="8488231" y="3008483"/>
            <a:ext cx="585417" cy="57554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12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F97145-FA1F-468A-9196-CE9E32205437}"/>
              </a:ext>
            </a:extLst>
          </p:cNvPr>
          <p:cNvSpPr txBox="1"/>
          <p:nvPr/>
        </p:nvSpPr>
        <p:spPr>
          <a:xfrm>
            <a:off x="2944147" y="5629719"/>
            <a:ext cx="526106" cy="507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8 </a:t>
            </a:r>
          </a:p>
        </p:txBody>
      </p:sp>
    </p:spTree>
    <p:extLst>
      <p:ext uri="{BB962C8B-B14F-4D97-AF65-F5344CB8AC3E}">
        <p14:creationId xmlns:p14="http://schemas.microsoft.com/office/powerpoint/2010/main" val="151607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C76FB36-AA26-43E6-9D1A-5E96485F85E3}"/>
              </a:ext>
            </a:extLst>
          </p:cNvPr>
          <p:cNvSpPr/>
          <p:nvPr/>
        </p:nvSpPr>
        <p:spPr>
          <a:xfrm>
            <a:off x="658100" y="716122"/>
            <a:ext cx="10475494" cy="853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. Sau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490">
            <a:extLst>
              <a:ext uri="{FF2B5EF4-FFF2-40B4-BE49-F238E27FC236}">
                <a16:creationId xmlns:a16="http://schemas.microsoft.com/office/drawing/2014/main" id="{DC0186C8-57A0-4BC6-9ACE-613CDEC65109}"/>
              </a:ext>
            </a:extLst>
          </p:cNvPr>
          <p:cNvGraphicFramePr>
            <a:graphicFrameLocks noGrp="1"/>
          </p:cNvGraphicFramePr>
          <p:nvPr/>
        </p:nvGraphicFramePr>
        <p:xfrm>
          <a:off x="994611" y="2360428"/>
          <a:ext cx="9529010" cy="3721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7742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2968222">
                  <a:extLst>
                    <a:ext uri="{9D8B030D-6E8A-4147-A177-3AD203B41FA5}">
                      <a16:colId xmlns:a16="http://schemas.microsoft.com/office/drawing/2014/main" val="2636762149"/>
                    </a:ext>
                  </a:extLst>
                </a:gridCol>
                <a:gridCol w="2413046">
                  <a:extLst>
                    <a:ext uri="{9D8B030D-6E8A-4147-A177-3AD203B41FA5}">
                      <a16:colId xmlns:a16="http://schemas.microsoft.com/office/drawing/2014/main" val="1380285473"/>
                    </a:ext>
                  </a:extLst>
                </a:gridCol>
              </a:tblGrid>
              <a:tr h="852952"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Yêu cầu 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Ước lượng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>
                          <a:solidFill>
                            <a:schemeClr val="tx1"/>
                          </a:solidFill>
                        </a:rPr>
                        <a:t>Đo bằng thước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906604">
                <a:tc>
                  <a:txBody>
                    <a:bodyPr/>
                    <a:lstStyle/>
                    <a:p>
                      <a:pPr marL="142875" indent="0" algn="l">
                        <a:tabLst/>
                      </a:pP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Đo độ dài cạnh bàn học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 Khoảng          dm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76375" indent="0" algn="l">
                        <a:tabLst/>
                      </a:pPr>
                      <a:r>
                        <a:rPr lang="en-VN" sz="2400">
                          <a:solidFill>
                            <a:schemeClr val="tx1"/>
                          </a:solidFill>
                        </a:rPr>
                        <a:t>dm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942178">
                <a:tc>
                  <a:txBody>
                    <a:bodyPr/>
                    <a:lstStyle/>
                    <a:p>
                      <a:pPr marL="142875" indent="0" algn="l">
                        <a:tabLst/>
                      </a:pP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Đo chiều cao ghế học sinh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 Khoảng          dm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76375" indent="0" algn="l">
                        <a:tabLst/>
                      </a:pPr>
                      <a:r>
                        <a:rPr lang="en-VN" sz="2400">
                          <a:solidFill>
                            <a:schemeClr val="tx1"/>
                          </a:solidFill>
                        </a:rPr>
                        <a:t>dm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1020060">
                <a:tc>
                  <a:txBody>
                    <a:bodyPr/>
                    <a:lstStyle/>
                    <a:p>
                      <a:pPr marL="142875" indent="0" algn="l">
                        <a:tabLst/>
                      </a:pP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Đo bề rộng cửa sổ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 Khoảng          dm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76375" indent="0" algn="l">
                        <a:tabLst/>
                      </a:pP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dm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D86EC2CF-18F1-4545-B3B6-4C72370163AB}"/>
              </a:ext>
            </a:extLst>
          </p:cNvPr>
          <p:cNvGrpSpPr/>
          <p:nvPr/>
        </p:nvGrpSpPr>
        <p:grpSpPr>
          <a:xfrm>
            <a:off x="4199523" y="1677189"/>
            <a:ext cx="5451825" cy="4152461"/>
            <a:chOff x="4199523" y="1677189"/>
            <a:chExt cx="5451825" cy="415246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324A4D7-200A-44D2-A26C-0DBBBB4DB95D}"/>
                </a:ext>
              </a:extLst>
            </p:cNvPr>
            <p:cNvSpPr txBox="1"/>
            <p:nvPr/>
          </p:nvSpPr>
          <p:spPr>
            <a:xfrm>
              <a:off x="4199523" y="1677189"/>
              <a:ext cx="31191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Cooper Black" panose="02040603050506020204" pitchFamily="18" charset="0"/>
                  <a:ea typeface="+mn-ea"/>
                  <a:cs typeface="+mn-cs"/>
                </a:rPr>
                <a:t>PHIẾU THỰC HÀNH </a:t>
              </a:r>
            </a:p>
          </p:txBody>
        </p:sp>
        <p:sp>
          <p:nvSpPr>
            <p:cNvPr id="6" name="Rounded Rectangle 4">
              <a:extLst>
                <a:ext uri="{FF2B5EF4-FFF2-40B4-BE49-F238E27FC236}">
                  <a16:creationId xmlns:a16="http://schemas.microsoft.com/office/drawing/2014/main" id="{525A9872-CB02-472B-BB60-C54B265E06D6}"/>
                </a:ext>
              </a:extLst>
            </p:cNvPr>
            <p:cNvSpPr/>
            <p:nvPr/>
          </p:nvSpPr>
          <p:spPr>
            <a:xfrm>
              <a:off x="6669875" y="3429000"/>
              <a:ext cx="648835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57C07C39-2486-494F-A2A5-08E9C8739B31}"/>
                </a:ext>
              </a:extLst>
            </p:cNvPr>
            <p:cNvSpPr/>
            <p:nvPr/>
          </p:nvSpPr>
          <p:spPr>
            <a:xfrm>
              <a:off x="6669876" y="4277165"/>
              <a:ext cx="648835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8" name="Rounded Rectangle 6">
              <a:extLst>
                <a:ext uri="{FF2B5EF4-FFF2-40B4-BE49-F238E27FC236}">
                  <a16:creationId xmlns:a16="http://schemas.microsoft.com/office/drawing/2014/main" id="{072221D0-42E9-4F55-9624-0D7CA440D70E}"/>
                </a:ext>
              </a:extLst>
            </p:cNvPr>
            <p:cNvSpPr/>
            <p:nvPr/>
          </p:nvSpPr>
          <p:spPr>
            <a:xfrm>
              <a:off x="6669875" y="5239800"/>
              <a:ext cx="648835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9" name="Rounded Rectangle 7">
              <a:extLst>
                <a:ext uri="{FF2B5EF4-FFF2-40B4-BE49-F238E27FC236}">
                  <a16:creationId xmlns:a16="http://schemas.microsoft.com/office/drawing/2014/main" id="{BC666E61-E62C-4942-9878-CBFD855C0F85}"/>
                </a:ext>
              </a:extLst>
            </p:cNvPr>
            <p:cNvSpPr/>
            <p:nvPr/>
          </p:nvSpPr>
          <p:spPr>
            <a:xfrm>
              <a:off x="9002513" y="3338962"/>
              <a:ext cx="648835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0" name="Rounded Rectangle 8">
              <a:extLst>
                <a:ext uri="{FF2B5EF4-FFF2-40B4-BE49-F238E27FC236}">
                  <a16:creationId xmlns:a16="http://schemas.microsoft.com/office/drawing/2014/main" id="{8A8CA40B-E883-4F8D-877A-7BBF9B770FCF}"/>
                </a:ext>
              </a:extLst>
            </p:cNvPr>
            <p:cNvSpPr/>
            <p:nvPr/>
          </p:nvSpPr>
          <p:spPr>
            <a:xfrm>
              <a:off x="9002513" y="4277165"/>
              <a:ext cx="648835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1" name="Rounded Rectangle 9">
              <a:extLst>
                <a:ext uri="{FF2B5EF4-FFF2-40B4-BE49-F238E27FC236}">
                  <a16:creationId xmlns:a16="http://schemas.microsoft.com/office/drawing/2014/main" id="{ACF4C356-9CEE-454D-8C1B-B3587D28343E}"/>
                </a:ext>
              </a:extLst>
            </p:cNvPr>
            <p:cNvSpPr/>
            <p:nvPr/>
          </p:nvSpPr>
          <p:spPr>
            <a:xfrm>
              <a:off x="9002513" y="5239800"/>
              <a:ext cx="648835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660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F7C68A8-965E-4B58-A960-F95664F69EC7}"/>
              </a:ext>
            </a:extLst>
          </p:cNvPr>
          <p:cNvGrpSpPr/>
          <p:nvPr/>
        </p:nvGrpSpPr>
        <p:grpSpPr>
          <a:xfrm>
            <a:off x="861483" y="510915"/>
            <a:ext cx="10469034" cy="2239844"/>
            <a:chOff x="1183344" y="1586450"/>
            <a:chExt cx="10469034" cy="223984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81B384F-E24E-4623-BBB2-D2310DE5C463}"/>
                </a:ext>
              </a:extLst>
            </p:cNvPr>
            <p:cNvSpPr txBox="1"/>
            <p:nvPr/>
          </p:nvSpPr>
          <p:spPr>
            <a:xfrm>
              <a:off x="1819585" y="1586450"/>
              <a:ext cx="9832793" cy="2239844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a) Chuẩn bị ở nhà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Tìm hiểu xem quãng đường từ nhà em đến trường dài khoảng bao nhiêu ki – lô – mét?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94C1715-F937-4148-A4D4-72BB156A3B4F}"/>
                </a:ext>
              </a:extLst>
            </p:cNvPr>
            <p:cNvSpPr/>
            <p:nvPr/>
          </p:nvSpPr>
          <p:spPr>
            <a:xfrm>
              <a:off x="1183344" y="181517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EDFD870-B340-4E07-9084-1B07E545AFAC}"/>
              </a:ext>
            </a:extLst>
          </p:cNvPr>
          <p:cNvSpPr txBox="1"/>
          <p:nvPr/>
        </p:nvSpPr>
        <p:spPr>
          <a:xfrm>
            <a:off x="1497724" y="2358190"/>
            <a:ext cx="9196552" cy="461665"/>
          </a:xfrm>
          <a:prstGeom prst="rect">
            <a:avLst/>
          </a:prstGeom>
          <a:solidFill>
            <a:srgbClr val="FFF79A"/>
          </a:solidFill>
          <a:effectLst>
            <a:softEdge rad="63500"/>
          </a:effectLst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Mẫu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Quãng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đường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Mai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trường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dài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khoảng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2 km</a:t>
            </a:r>
            <a:endParaRPr kumimoji="0" lang="en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967BC3-6861-41B5-A85F-488BA27C3C7B}"/>
              </a:ext>
            </a:extLst>
          </p:cNvPr>
          <p:cNvSpPr/>
          <p:nvPr/>
        </p:nvSpPr>
        <p:spPr>
          <a:xfrm>
            <a:off x="1497724" y="2846776"/>
            <a:ext cx="9412393" cy="1788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ở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a,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kumimoji="0" lang="en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Giáo Dục, Học Tập, Học Sinh, Kiến Thức, Học Nhóm, Tải hình PNG 187 -  Free.Vector6.com">
            <a:extLst>
              <a:ext uri="{FF2B5EF4-FFF2-40B4-BE49-F238E27FC236}">
                <a16:creationId xmlns:a16="http://schemas.microsoft.com/office/drawing/2014/main" id="{D515C2FC-A048-4D52-A1C5-935DAA6DF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635" y="3292816"/>
            <a:ext cx="3697705" cy="274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0903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1678443" y="2050675"/>
            <a:ext cx="9685665" cy="295221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57</a:t>
            </a: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vi-VN" sz="48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 HÀNH VÀ TRẢI NGHIỆM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 ĐỘ DÀI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66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A1BF8C3-A2D4-4647-BB4B-367FC9195A88}"/>
              </a:ext>
            </a:extLst>
          </p:cNvPr>
          <p:cNvGrpSpPr/>
          <p:nvPr/>
        </p:nvGrpSpPr>
        <p:grpSpPr>
          <a:xfrm>
            <a:off x="1091361" y="319040"/>
            <a:ext cx="2190751" cy="1424699"/>
            <a:chOff x="1523996" y="-1"/>
            <a:chExt cx="2190751" cy="1424699"/>
          </a:xfrm>
          <a:solidFill>
            <a:srgbClr val="92D050"/>
          </a:solidFill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574B12F-3BAF-461E-9973-ACF7C6B2E5A4}"/>
                </a:ext>
              </a:extLst>
            </p:cNvPr>
            <p:cNvGrpSpPr/>
            <p:nvPr/>
          </p:nvGrpSpPr>
          <p:grpSpPr>
            <a:xfrm>
              <a:off x="1523996" y="-1"/>
              <a:ext cx="2190751" cy="1424699"/>
              <a:chOff x="1523998" y="-2"/>
              <a:chExt cx="1285462" cy="2656871"/>
            </a:xfrm>
            <a:grpFill/>
          </p:grpSpPr>
          <p:sp>
            <p:nvSpPr>
              <p:cNvPr id="8" name="Rectangle: Top Corners Rounded 7">
                <a:extLst>
                  <a:ext uri="{FF2B5EF4-FFF2-40B4-BE49-F238E27FC236}">
                    <a16:creationId xmlns:a16="http://schemas.microsoft.com/office/drawing/2014/main" id="{5C238D14-D28D-4415-A7ED-8F8C57032FEE}"/>
                  </a:ext>
                </a:extLst>
              </p:cNvPr>
              <p:cNvSpPr/>
              <p:nvPr/>
            </p:nvSpPr>
            <p:spPr>
              <a:xfrm rot="10800000">
                <a:off x="1523998" y="-2"/>
                <a:ext cx="1285462" cy="2656871"/>
              </a:xfrm>
              <a:prstGeom prst="round2SameRect">
                <a:avLst/>
              </a:prstGeom>
              <a:grpFill/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9" name="Rectangle: Top Corners Rounded 8">
                <a:extLst>
                  <a:ext uri="{FF2B5EF4-FFF2-40B4-BE49-F238E27FC236}">
                    <a16:creationId xmlns:a16="http://schemas.microsoft.com/office/drawing/2014/main" id="{3E2A3E6B-7953-4297-BA6B-DE4480E73973}"/>
                  </a:ext>
                </a:extLst>
              </p:cNvPr>
              <p:cNvSpPr/>
              <p:nvPr/>
            </p:nvSpPr>
            <p:spPr>
              <a:xfrm rot="10800000">
                <a:off x="1566862" y="76196"/>
                <a:ext cx="1204497" cy="2441874"/>
              </a:xfrm>
              <a:prstGeom prst="round2SameRect">
                <a:avLst/>
              </a:prstGeom>
              <a:grpFill/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E570B73-7985-48CC-BF95-8D751A2CDE30}"/>
                </a:ext>
              </a:extLst>
            </p:cNvPr>
            <p:cNvSpPr txBox="1"/>
            <p:nvPr/>
          </p:nvSpPr>
          <p:spPr>
            <a:xfrm>
              <a:off x="1726776" y="220924"/>
              <a:ext cx="1785190" cy="95410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A8F45">
                      <a:lumMod val="75000"/>
                    </a:srgb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CHỦ ĐỀ 11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8692999-ADE5-4D57-926F-9BEBC661D5A3}"/>
              </a:ext>
            </a:extLst>
          </p:cNvPr>
          <p:cNvSpPr txBox="1"/>
          <p:nvPr/>
        </p:nvSpPr>
        <p:spPr>
          <a:xfrm>
            <a:off x="2490237" y="556603"/>
            <a:ext cx="9189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CA8F45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ĐỘ DÀI VÀ ĐƠN VỊ ĐO ĐỘ DÀI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CA8F45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TIỀN VIỆT NAM</a:t>
            </a:r>
          </a:p>
        </p:txBody>
      </p:sp>
    </p:spTree>
    <p:extLst>
      <p:ext uri="{BB962C8B-B14F-4D97-AF65-F5344CB8AC3E}">
        <p14:creationId xmlns:p14="http://schemas.microsoft.com/office/powerpoint/2010/main" val="323706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230849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1c98244e0147f1e783b3d16720741e69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6182" t="55208" r="53035" b="22917"/>
          <a:stretch>
            <a:fillRect/>
          </a:stretch>
        </p:blipFill>
        <p:spPr>
          <a:xfrm>
            <a:off x="4212030" y="3944233"/>
            <a:ext cx="1387010" cy="745115"/>
          </a:xfrm>
          <a:prstGeom prst="rect">
            <a:avLst/>
          </a:prstGeom>
        </p:spPr>
      </p:pic>
      <p:pic>
        <p:nvPicPr>
          <p:cNvPr id="23" name="Picture 22" descr="18053136-tác-giả-của-một-con-gà-mái-và-bảy-quả-trứng-của-cô-trên-một-nền-trắng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99960" y="998214"/>
            <a:ext cx="1999080" cy="2058753"/>
          </a:xfrm>
          <a:prstGeom prst="rect">
            <a:avLst/>
          </a:prstGeom>
        </p:spPr>
      </p:pic>
      <p:pic>
        <p:nvPicPr>
          <p:cNvPr id="28" name="Picture 27" descr="1c98244e0147f1e783b3d16720741e69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36438" t="37500" r="40610" b="42708"/>
          <a:stretch>
            <a:fillRect/>
          </a:stretch>
        </p:blipFill>
        <p:spPr>
          <a:xfrm>
            <a:off x="5301056" y="3523939"/>
            <a:ext cx="1332493" cy="1159538"/>
          </a:xfrm>
          <a:prstGeom prst="rect">
            <a:avLst/>
          </a:prstGeom>
        </p:spPr>
      </p:pic>
      <p:pic>
        <p:nvPicPr>
          <p:cNvPr id="29" name="Picture 28" descr="kuik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53520" y="3714752"/>
            <a:ext cx="821180" cy="785818"/>
          </a:xfrm>
          <a:prstGeom prst="rect">
            <a:avLst/>
          </a:prstGeom>
        </p:spPr>
      </p:pic>
      <p:pic>
        <p:nvPicPr>
          <p:cNvPr id="30" name="Picture 29" descr="18013219-tác-giả-của-một-con-gà-gần-bảng-mũi-tên-trên-một-nền-trắng 2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176120" y="3543452"/>
            <a:ext cx="3769918" cy="3314548"/>
          </a:xfrm>
          <a:prstGeom prst="rect">
            <a:avLst/>
          </a:prstGeom>
        </p:spPr>
      </p:pic>
      <p:pic>
        <p:nvPicPr>
          <p:cNvPr id="31" name="Picture 30" descr="349de0c82228b446ebd18bb653781d4e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45833" r="22500"/>
          <a:stretch>
            <a:fillRect/>
          </a:stretch>
        </p:blipFill>
        <p:spPr>
          <a:xfrm>
            <a:off x="10332970" y="6615550"/>
            <a:ext cx="278758" cy="214314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495649" y="90273"/>
            <a:ext cx="5610812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THU HOẠCH TRỨNG GÀ</a:t>
            </a:r>
          </a:p>
        </p:txBody>
      </p:sp>
      <p:pic>
        <p:nvPicPr>
          <p:cNvPr id="43" name="Picture 42" descr="18789247-tác-giả-của-những-con-vịt-màu-nâu-và-bốn-con-vịt-con-màu-vàng-của-cô-trên-một-nền-trắng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0616" y="5589240"/>
            <a:ext cx="1590074" cy="1479172"/>
          </a:xfrm>
          <a:prstGeom prst="rect">
            <a:avLst/>
          </a:prstGeom>
        </p:spPr>
      </p:pic>
      <p:pic>
        <p:nvPicPr>
          <p:cNvPr id="18" name="Picture 17" descr="9a12101c4398f4729d1cb617915a20f0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6198" y="6072206"/>
            <a:ext cx="785794" cy="785794"/>
          </a:xfrm>
          <a:prstGeom prst="rect">
            <a:avLst/>
          </a:prstGeom>
        </p:spPr>
      </p:pic>
      <p:pic>
        <p:nvPicPr>
          <p:cNvPr id="20" name="Picture 19" descr="coleta-de-passaros-coloridos_1096-119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630" t="74921" r="67012" b="5910"/>
          <a:stretch>
            <a:fillRect/>
          </a:stretch>
        </p:blipFill>
        <p:spPr>
          <a:xfrm>
            <a:off x="4595802" y="4714885"/>
            <a:ext cx="285752" cy="207819"/>
          </a:xfrm>
          <a:prstGeom prst="rect">
            <a:avLst/>
          </a:prstGeom>
        </p:spPr>
      </p:pic>
      <p:pic>
        <p:nvPicPr>
          <p:cNvPr id="1026" name="Picture 2" descr="C:\Users\Admin\AppData\Local\Temp\Rar$DI16.811\11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4" y="1265859"/>
            <a:ext cx="2532250" cy="206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926988" y="70340"/>
            <a:ext cx="5357850" cy="185736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Những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chu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́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ga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̀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mái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của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chúng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ta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đã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đẻ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rất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nhiều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trứng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.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Bạn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hãy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giúp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mình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thu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hoạch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số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trứng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đó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bằng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cách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trả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lời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các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câu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hỏi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nhé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.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Khi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bạn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trả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lời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đúng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là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trứng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đã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vào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giỏ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của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mình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rồi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đấy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.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Nào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bắt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đầu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thôi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!</a:t>
            </a:r>
            <a:endParaRPr lang="vi-VN" sz="22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320029" y="2010306"/>
            <a:ext cx="2571768" cy="1489035"/>
            <a:chOff x="3387886" y="1857364"/>
            <a:chExt cx="2571768" cy="1489035"/>
          </a:xfrm>
        </p:grpSpPr>
        <p:pic>
          <p:nvPicPr>
            <p:cNvPr id="11" name="Picture 10" descr="15057373-dấu-hiệu-bằng-gỗ-treo-trên-dây-chuyền-vector-minh-họa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750" t="17000" r="6250" b="14000"/>
            <a:stretch>
              <a:fillRect/>
            </a:stretch>
          </p:blipFill>
          <p:spPr>
            <a:xfrm>
              <a:off x="3387886" y="1857364"/>
              <a:ext cx="2571768" cy="1489035"/>
            </a:xfrm>
            <a:prstGeom prst="rect">
              <a:avLst/>
            </a:prstGeom>
          </p:spPr>
        </p:pic>
        <p:sp>
          <p:nvSpPr>
            <p:cNvPr id="12" name="TextBox 11">
              <a:hlinkClick r:id="rId4" action="ppaction://hlinksldjump"/>
            </p:cNvPr>
            <p:cNvSpPr txBox="1"/>
            <p:nvPr/>
          </p:nvSpPr>
          <p:spPr>
            <a:xfrm>
              <a:off x="3945322" y="2541412"/>
              <a:ext cx="126962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Bắt</a:t>
              </a:r>
              <a:r>
                <a:rPr lang="en-US" sz="2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 </a:t>
              </a:r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đầu</a:t>
              </a:r>
              <a:endParaRPr lang="vi-VN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pic>
        <p:nvPicPr>
          <p:cNvPr id="9" name="Picture 8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1924" y="5956340"/>
            <a:ext cx="972000" cy="97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72" y="1146515"/>
            <a:ext cx="3032066" cy="56387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24" y="1823343"/>
            <a:ext cx="2505528" cy="252366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152400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prstClr val="white"/>
                </a:solidFill>
                <a:latin typeface="Calibri"/>
              </a:rPr>
              <a:t>Câu</a:t>
            </a:r>
            <a:r>
              <a:rPr lang="en-US" sz="2800" b="1" dirty="0">
                <a:solidFill>
                  <a:prstClr val="white"/>
                </a:solidFill>
                <a:latin typeface="Calibri"/>
              </a:rPr>
              <a:t> 1: 56 + 48 = ?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1819" y="1643051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2595538" y="351141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A : 104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4980" y="4214818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62722" y="442913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B: 94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59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C: 84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8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26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D: 74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14869" y="2246163"/>
            <a:ext cx="1869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0146" y="331316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Calibri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!</a:t>
            </a:r>
            <a:endParaRPr lang="vi-VN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10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152400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prstClr val="white"/>
                </a:solidFill>
                <a:latin typeface="Calibri"/>
              </a:rPr>
              <a:t>Câu</a:t>
            </a:r>
            <a:r>
              <a:rPr lang="en-US" sz="2800" b="1" dirty="0">
                <a:solidFill>
                  <a:prstClr val="white"/>
                </a:solidFill>
                <a:latin typeface="Calibri"/>
              </a:rPr>
              <a:t> 2: 89 – 45 = ?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1819" y="1643051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2553334" y="441286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Calibri"/>
              </a:rPr>
              <a:t>B</a:t>
            </a:r>
            <a:r>
              <a:rPr lang="en-US" sz="2800" b="1" dirty="0">
                <a:solidFill>
                  <a:prstClr val="white"/>
                </a:solidFill>
                <a:latin typeface="Calibri"/>
              </a:rPr>
              <a:t>: 44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7610" y="3286124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05352" y="350043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A: 45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59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C: 43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8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26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D: 42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14869" y="2246163"/>
            <a:ext cx="1869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67942" y="421461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Calibri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!</a:t>
            </a:r>
            <a:endParaRPr lang="vi-VN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10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5302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152400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prstClr val="white"/>
                </a:solidFill>
                <a:latin typeface="Calibri"/>
              </a:rPr>
              <a:t>Câu</a:t>
            </a:r>
            <a:r>
              <a:rPr lang="en-US" sz="2800" b="1" dirty="0">
                <a:solidFill>
                  <a:prstClr val="white"/>
                </a:solidFill>
                <a:latin typeface="Calibri"/>
              </a:rPr>
              <a:t> 3:  45 + 241 = ?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1819" y="1643051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2595538" y="351141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A : 286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4980" y="4214818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62722" y="442913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B: 287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59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C: 285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8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26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D: 284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14869" y="2246163"/>
            <a:ext cx="1869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0146" y="331316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Calibri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!</a:t>
            </a:r>
            <a:endParaRPr lang="vi-VN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10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6422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152400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prstClr val="white"/>
                </a:solidFill>
                <a:latin typeface="Calibri"/>
              </a:rPr>
              <a:t>Câu</a:t>
            </a:r>
            <a:r>
              <a:rPr lang="en-US" sz="2800" b="1" dirty="0">
                <a:solidFill>
                  <a:prstClr val="white"/>
                </a:solidFill>
                <a:latin typeface="Calibri"/>
              </a:rPr>
              <a:t> 4: 561 + 22 = ?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1819" y="1643051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2595538" y="351141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A : 583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4980" y="4214818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62722" y="442913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B: 584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59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C: 586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8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26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D: 585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14869" y="2246163"/>
            <a:ext cx="1869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0146" y="331316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Calibri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!</a:t>
            </a:r>
            <a:endParaRPr lang="vi-VN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10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4155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593</Words>
  <Application>Microsoft Office PowerPoint</Application>
  <PresentationFormat>Widescreen</PresentationFormat>
  <Paragraphs>112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35" baseType="lpstr">
      <vt:lpstr>等线</vt:lpstr>
      <vt:lpstr>Microsoft YaHei</vt:lpstr>
      <vt:lpstr>UTM Cooper Black</vt:lpstr>
      <vt:lpstr>Arial</vt:lpstr>
      <vt:lpstr>Arial-Rounded</vt:lpstr>
      <vt:lpstr>Calibri</vt:lpstr>
      <vt:lpstr>Tahoma</vt:lpstr>
      <vt:lpstr>Times New Roman</vt:lpstr>
      <vt:lpstr>UTM Avo</vt:lpstr>
      <vt:lpstr>UTM Avo</vt:lpstr>
      <vt:lpstr>Office Theme</vt:lpstr>
      <vt:lpstr>5_Office Theme</vt:lpstr>
      <vt:lpstr>第一PPT，www.1ppt.com</vt:lpstr>
      <vt:lpstr>自定义设计方案</vt:lpstr>
      <vt:lpstr>2_Office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 thao</cp:lastModifiedBy>
  <cp:revision>21</cp:revision>
  <dcterms:created xsi:type="dcterms:W3CDTF">2021-07-24T01:07:49Z</dcterms:created>
  <dcterms:modified xsi:type="dcterms:W3CDTF">2021-08-04T05:18:40Z</dcterms:modified>
</cp:coreProperties>
</file>