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91" r:id="rId2"/>
    <p:sldMasterId id="2147483693" r:id="rId3"/>
    <p:sldMasterId id="2147483698" r:id="rId4"/>
    <p:sldMasterId id="2147483898" r:id="rId5"/>
  </p:sldMasterIdLst>
  <p:notesMasterIdLst>
    <p:notesMasterId r:id="rId28"/>
  </p:notesMasterIdLst>
  <p:sldIdLst>
    <p:sldId id="268" r:id="rId6"/>
    <p:sldId id="257" r:id="rId7"/>
    <p:sldId id="298" r:id="rId8"/>
    <p:sldId id="299" r:id="rId9"/>
    <p:sldId id="276" r:id="rId10"/>
    <p:sldId id="264" r:id="rId11"/>
    <p:sldId id="269" r:id="rId12"/>
    <p:sldId id="293" r:id="rId13"/>
    <p:sldId id="271" r:id="rId14"/>
    <p:sldId id="286" r:id="rId15"/>
    <p:sldId id="294" r:id="rId16"/>
    <p:sldId id="287" r:id="rId17"/>
    <p:sldId id="295" r:id="rId18"/>
    <p:sldId id="296" r:id="rId19"/>
    <p:sldId id="290" r:id="rId20"/>
    <p:sldId id="297" r:id="rId21"/>
    <p:sldId id="289" r:id="rId22"/>
    <p:sldId id="280" r:id="rId23"/>
    <p:sldId id="283" r:id="rId24"/>
    <p:sldId id="279" r:id="rId25"/>
    <p:sldId id="300" r:id="rId26"/>
    <p:sldId id="302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.VnTime" panose="020B7200000000000000" pitchFamily="3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.VnArial NarrowH" panose="020B7200000000000000" pitchFamily="34" charset="0"/>
      <p:regular r:id="rId41"/>
    </p:embeddedFont>
    <p:embeddedFont>
      <p:font typeface=".VnArial Narrow" panose="020B7200000000000000" pitchFamily="34" charset="0"/>
      <p:regular r:id="rId42"/>
      <p:bold r:id="rId43"/>
      <p:italic r:id="rId44"/>
    </p:embeddedFont>
    <p:embeddedFont>
      <p:font typeface="Garamond" panose="02020404030301010803" pitchFamily="18" charset="0"/>
      <p:regular r:id="rId45"/>
      <p:bold r:id="rId46"/>
      <p: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FF00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4" autoAdjust="0"/>
    <p:restoredTop sz="94660"/>
  </p:normalViewPr>
  <p:slideViewPr>
    <p:cSldViewPr>
      <p:cViewPr varScale="1">
        <p:scale>
          <a:sx n="62" d="100"/>
          <a:sy n="62" d="100"/>
        </p:scale>
        <p:origin x="82" y="4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8E60-2895-47C0-9559-63A975DAD81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F7CCE-384D-401A-A372-D6AA7241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4112-6609-42BC-840E-6C93A87CB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DFEA-CFB1-4F6D-89E2-6EEA90561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0A5F9-76FC-4613-9F4E-D5BEC3C0A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DDCA-56E3-4209-8BDB-9E014A88F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7420-E482-4CC9-B4D6-892641294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17D9-0004-4419-B889-CF857FDEF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3B635-F436-4CA7-ACAE-1634796AE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AD82-D29B-4FFA-BAAE-2ED69894A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A559-3D4B-480D-ADCD-3B6BC33C2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9D6F-C863-4505-82E9-3D76DF5B4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C7D1-73BD-4CBC-AF7E-425C858A3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6D12-B230-4911-BE54-052825226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40BD7-DD0D-4BF0-8291-315C0F304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8D95A-D942-4F87-A879-8BB9D401D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A28E-D5F2-4795-B948-A9233B916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5E49-5AAB-4F59-BB3A-A5BF3D2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952A-7264-4CC4-8646-6061B011F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3B93-5719-45BE-BD60-E9EC88C36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AF261-76E1-4CA8-A1F6-67D6B1C29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1108-D485-448C-AD7E-86B5B2263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A731-8C2B-4B7C-9F8B-E73AA362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5314-6EFD-4798-8280-5A9FEED50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6BB3-5CE3-401A-9D54-EE6AFAA03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7D6B-1FEC-4B63-A4A1-1A5856ED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3635-7C26-4463-B9A7-45B96D2F8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27E9-4E62-461E-BA0B-CFFAF8CF9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6FA22-ECBB-4694-AA7A-59C3D407F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953B-D094-41FC-89FE-AFB8C61D1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F61FA-2B81-4E8E-9A89-D31FDD88F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C3D8-C63E-49CA-A6E4-7CB52B41A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470A-08CF-4EC6-88EC-B33D7987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44C2-8D82-407D-BFB0-0F3FA0BF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C0E8-602E-47DD-B34D-7DA6B4FB1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52F6-C6F9-46CF-B4CB-310F1C261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1B88-8BDD-482D-B314-89F5E5208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7B38-3949-4DCF-B1DD-97DE42B3D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0A8-08AB-4A7A-B4C2-DA222A01A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7577C-042B-4748-9068-F12988CDC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2178-EDCC-48A6-9D4F-F527556D6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6BBD-4622-4B7F-BEFB-043A768C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E91A7-0716-4FB4-B7D6-DEAF1B68E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56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CD0CF-C071-4DB0-A2CA-8273276A70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43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80038-169F-4C8B-8B5E-023A4AFD89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99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1B58A-EE14-4DD3-9524-27F5F1DE31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3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52BE1-6C27-4401-B794-6709223BD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1CC19-5D90-4999-AED1-E0AECAB988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60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AECCA-ECDE-4B20-8382-0F96683A1F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7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23AB0-586A-44B9-967D-C13D329D38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98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10F86-FFA6-42C9-A0F4-97095503A6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95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68FAA-7FC7-4ABE-86E7-C073C1FA36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39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F3141-CB50-46F0-80BF-E36A7D47AD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83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6D87A-E7A4-49BD-A051-BEE4A97374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76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F389C-ACB1-4192-B1FF-869D08512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4F5D4-4A4A-4D08-BB26-0E10EED90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E6495-2466-495F-9848-8B4F051BF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F4BB8-1547-4E19-9608-9AC3DAF65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3996-E08B-468C-A3AB-E450393C1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3C8DEBFA-7126-450E-A66E-732A52B83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EBDF229-1434-45C4-A7AA-CB0E799E0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3390C6-5200-42D0-AB01-82E40EC5D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6F02EA0-AE9E-4DD8-906B-6C2EB0C56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34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5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6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38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9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0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21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2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11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13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4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5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6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7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8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1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1D0C51A-B436-4515-AAD1-9CFB6CC0B10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SmileySu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Book-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5626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FlowerWin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32000" y="2004725"/>
            <a:ext cx="8693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MỪNG CÁC CON ĐẾN VỚI TIẾT HỌC</a:t>
            </a:r>
            <a:endParaRPr lang="en-US" sz="3200" b="1" i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1178" y="606275"/>
            <a:ext cx="611505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55" eaLnBrk="1" hangingPunct="1"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343400" y="5530056"/>
            <a:ext cx="4081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1225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67" y="4210137"/>
            <a:ext cx="173727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55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LỚP 5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6843" y="3132008"/>
            <a:ext cx="60837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MÔN KỸ THUẬT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186048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</a:rPr>
              <a:t>1.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</a:rPr>
              <a:t>GÀ RI</a:t>
            </a:r>
            <a:r>
              <a:rPr lang="en-US" sz="4000" dirty="0" smtClean="0">
                <a:solidFill>
                  <a:srgbClr val="0000CC"/>
                </a:solidFill>
              </a:rPr>
              <a:t>:</a:t>
            </a:r>
            <a:endParaRPr lang="en-US" sz="4000" dirty="0">
              <a:solidFill>
                <a:srgbClr val="0000CC"/>
              </a:solidFill>
            </a:endParaRPr>
          </a:p>
        </p:txBody>
      </p:sp>
      <p:pic>
        <p:nvPicPr>
          <p:cNvPr id="4" name="Picture 4" descr="Anh ga r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794" y="1197747"/>
            <a:ext cx="6173611" cy="505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5530" y="294645"/>
            <a:ext cx="4959350" cy="58531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i="1" dirty="0" err="1" smtClean="0"/>
              <a:t>Nguồn</a:t>
            </a:r>
            <a:r>
              <a:rPr lang="en-US" sz="2800" i="1" dirty="0" smtClean="0"/>
              <a:t> </a:t>
            </a:r>
            <a:r>
              <a:rPr lang="en-US" sz="2800" i="1" dirty="0" err="1"/>
              <a:t>gốc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00CC"/>
                </a:solidFill>
              </a:rPr>
              <a:t>Có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nguồn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endParaRPr lang="en-US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gốc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lâu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đ</a:t>
            </a:r>
            <a:r>
              <a:rPr lang="en-US" sz="2800" dirty="0" err="1">
                <a:solidFill>
                  <a:srgbClr val="0000CC"/>
                </a:solidFill>
              </a:rPr>
              <a:t>ời</a:t>
            </a:r>
            <a:r>
              <a:rPr lang="en-US" sz="2800" dirty="0">
                <a:solidFill>
                  <a:srgbClr val="0000CC"/>
                </a:solidFill>
              </a:rPr>
              <a:t> ở n</a:t>
            </a:r>
            <a:r>
              <a:rPr lang="vi-VN" sz="2800" dirty="0">
                <a:solidFill>
                  <a:srgbClr val="0000CC"/>
                </a:solidFill>
              </a:rPr>
              <a:t>ư</a:t>
            </a:r>
            <a:r>
              <a:rPr lang="en-US" sz="2800" dirty="0" err="1">
                <a:solidFill>
                  <a:srgbClr val="0000CC"/>
                </a:solidFill>
              </a:rPr>
              <a:t>ớc</a:t>
            </a:r>
            <a:r>
              <a:rPr lang="en-US" sz="2800" dirty="0">
                <a:solidFill>
                  <a:srgbClr val="0000CC"/>
                </a:solidFill>
              </a:rPr>
              <a:t> ta </a:t>
            </a:r>
            <a:r>
              <a:rPr lang="vi-VN" sz="2800" dirty="0">
                <a:solidFill>
                  <a:srgbClr val="0000CC"/>
                </a:solidFill>
              </a:rPr>
              <a:t>đư</a:t>
            </a:r>
            <a:r>
              <a:rPr lang="en-US" sz="2800" dirty="0" err="1">
                <a:solidFill>
                  <a:srgbClr val="0000CC"/>
                </a:solidFill>
              </a:rPr>
              <a:t>ợc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chọn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thuần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hoá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từ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rừng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-</a:t>
            </a:r>
            <a:r>
              <a:rPr lang="en-US" sz="2800" i="1" dirty="0" smtClean="0"/>
              <a:t> </a:t>
            </a:r>
            <a:r>
              <a:rPr lang="en-US" sz="2800" i="1" dirty="0" err="1"/>
              <a:t>Đặc</a:t>
            </a:r>
            <a:r>
              <a:rPr lang="en-US" sz="2800" i="1" dirty="0"/>
              <a:t> </a:t>
            </a:r>
            <a:r>
              <a:rPr lang="vi-VN" sz="2800" i="1" dirty="0"/>
              <a:t>đ</a:t>
            </a:r>
            <a:r>
              <a:rPr lang="en-US" sz="2800" i="1" dirty="0" err="1"/>
              <a:t>iểm</a:t>
            </a:r>
            <a:r>
              <a:rPr lang="en-US" sz="2800" i="1" dirty="0"/>
              <a:t> </a:t>
            </a:r>
            <a:r>
              <a:rPr lang="en-US" sz="2800" i="1" dirty="0" err="1"/>
              <a:t>hình</a:t>
            </a:r>
            <a:r>
              <a:rPr lang="en-US" sz="2800" i="1" dirty="0"/>
              <a:t> </a:t>
            </a:r>
            <a:r>
              <a:rPr lang="en-US" sz="2800" i="1" dirty="0" err="1"/>
              <a:t>dạng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00CC"/>
                </a:solidFill>
              </a:rPr>
              <a:t>Thân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hình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nhỏ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gà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lông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màu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có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đ</a:t>
            </a:r>
            <a:r>
              <a:rPr lang="en-US" sz="2800" dirty="0" err="1">
                <a:solidFill>
                  <a:srgbClr val="0000CC"/>
                </a:solidFill>
              </a:rPr>
              <a:t>iểm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đ</a:t>
            </a:r>
            <a:r>
              <a:rPr lang="en-US" sz="2800" dirty="0" err="1">
                <a:solidFill>
                  <a:srgbClr val="0000CC"/>
                </a:solidFill>
              </a:rPr>
              <a:t>ốm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đ</a:t>
            </a:r>
            <a:r>
              <a:rPr lang="en-US" sz="2800" dirty="0">
                <a:solidFill>
                  <a:srgbClr val="0000CC"/>
                </a:solidFill>
              </a:rPr>
              <a:t>en, </a:t>
            </a:r>
            <a:r>
              <a:rPr lang="en-US" sz="2800" dirty="0" err="1">
                <a:solidFill>
                  <a:srgbClr val="0000CC"/>
                </a:solidFill>
              </a:rPr>
              <a:t>gà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trống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lông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màu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đ</a:t>
            </a:r>
            <a:r>
              <a:rPr lang="en-US" sz="2800" dirty="0" err="1">
                <a:solidFill>
                  <a:srgbClr val="0000CC"/>
                </a:solidFill>
              </a:rPr>
              <a:t>ậm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vi-VN" sz="2800" dirty="0">
                <a:solidFill>
                  <a:srgbClr val="0000CC"/>
                </a:solidFill>
              </a:rPr>
              <a:t>đ</a:t>
            </a:r>
            <a:r>
              <a:rPr lang="en-US" sz="2800" dirty="0">
                <a:solidFill>
                  <a:srgbClr val="0000CC"/>
                </a:solidFill>
              </a:rPr>
              <a:t>ỏ </a:t>
            </a:r>
            <a:r>
              <a:rPr lang="en-US" sz="2800" dirty="0" err="1">
                <a:solidFill>
                  <a:srgbClr val="0000CC"/>
                </a:solidFill>
              </a:rPr>
              <a:t>tía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  <a:br>
              <a:rPr lang="en-US" sz="2800" dirty="0">
                <a:solidFill>
                  <a:srgbClr val="0000CC"/>
                </a:solidFill>
              </a:rPr>
            </a:br>
            <a:r>
              <a:rPr lang="en-US" sz="2800" i="1" dirty="0"/>
              <a:t>- </a:t>
            </a:r>
            <a:r>
              <a:rPr lang="vi-VN" sz="2800" i="1" dirty="0"/>
              <a:t>Ư</a:t>
            </a:r>
            <a:r>
              <a:rPr lang="en-US" sz="2800" i="1" dirty="0"/>
              <a:t>u </a:t>
            </a:r>
            <a:r>
              <a:rPr lang="vi-VN" sz="2800" i="1" dirty="0"/>
              <a:t>đ</a:t>
            </a:r>
            <a:r>
              <a:rPr lang="en-US" sz="2800" i="1" dirty="0" err="1"/>
              <a:t>iểm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00CC"/>
                </a:solidFill>
              </a:rPr>
              <a:t>Thịt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chắc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th</a:t>
            </a:r>
            <a:r>
              <a:rPr lang="vi-VN" sz="2800" dirty="0">
                <a:solidFill>
                  <a:srgbClr val="0000CC"/>
                </a:solidFill>
              </a:rPr>
              <a:t>ơ</a:t>
            </a:r>
            <a:r>
              <a:rPr lang="en-US" sz="2800" dirty="0">
                <a:solidFill>
                  <a:srgbClr val="0000CC"/>
                </a:solidFill>
              </a:rPr>
              <a:t>m </a:t>
            </a:r>
            <a:r>
              <a:rPr lang="en-US" sz="2800" dirty="0" err="1">
                <a:solidFill>
                  <a:srgbClr val="0000CC"/>
                </a:solidFill>
              </a:rPr>
              <a:t>ngon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vi-VN" sz="2800" dirty="0">
                <a:solidFill>
                  <a:srgbClr val="0000CC"/>
                </a:solidFill>
              </a:rPr>
              <a:t>đ</a:t>
            </a:r>
            <a:r>
              <a:rPr lang="en-US" sz="2800" dirty="0">
                <a:solidFill>
                  <a:srgbClr val="0000CC"/>
                </a:solidFill>
              </a:rPr>
              <a:t>ẻ </a:t>
            </a:r>
            <a:r>
              <a:rPr lang="en-US" sz="2800" dirty="0" err="1">
                <a:solidFill>
                  <a:srgbClr val="0000CC"/>
                </a:solidFill>
              </a:rPr>
              <a:t>nhiều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ít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bệnh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nuôi</a:t>
            </a:r>
            <a:r>
              <a:rPr lang="en-US" sz="2800" dirty="0">
                <a:solidFill>
                  <a:srgbClr val="0000CC"/>
                </a:solidFill>
              </a:rPr>
              <a:t> con </a:t>
            </a:r>
            <a:r>
              <a:rPr lang="en-US" sz="2800" dirty="0" err="1">
                <a:solidFill>
                  <a:srgbClr val="0000CC"/>
                </a:solidFill>
              </a:rPr>
              <a:t>khéo</a:t>
            </a:r>
            <a:r>
              <a:rPr lang="en-US" sz="2800" dirty="0">
                <a:solidFill>
                  <a:srgbClr val="0000CC"/>
                </a:solidFill>
              </a:rPr>
              <a:t>...</a:t>
            </a:r>
            <a:br>
              <a:rPr lang="en-US" sz="2800" dirty="0">
                <a:solidFill>
                  <a:srgbClr val="0000CC"/>
                </a:solidFill>
              </a:rPr>
            </a:br>
            <a:r>
              <a:rPr lang="en-US" sz="2800" i="1" dirty="0"/>
              <a:t>- </a:t>
            </a:r>
            <a:r>
              <a:rPr lang="en-US" sz="2800" i="1" dirty="0" err="1"/>
              <a:t>Nh</a:t>
            </a:r>
            <a:r>
              <a:rPr lang="vi-VN" sz="2800" i="1" dirty="0"/>
              <a:t>ư</a:t>
            </a:r>
            <a:r>
              <a:rPr lang="en-US" sz="2800" i="1" dirty="0" err="1"/>
              <a:t>ợc</a:t>
            </a:r>
            <a:r>
              <a:rPr lang="en-US" sz="2800" i="1" dirty="0"/>
              <a:t> </a:t>
            </a:r>
            <a:r>
              <a:rPr lang="vi-VN" sz="2800" i="1" dirty="0"/>
              <a:t>đ</a:t>
            </a:r>
            <a:r>
              <a:rPr lang="en-US" sz="2800" i="1" dirty="0" err="1"/>
              <a:t>iểm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00CC"/>
                </a:solidFill>
              </a:rPr>
              <a:t>Thân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hình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nhỏ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chậm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lớn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269789"/>
            <a:ext cx="3346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</a:rPr>
              <a:t>1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r>
              <a:rPr lang="en-US" sz="3200" b="1" dirty="0" err="1" smtClean="0">
                <a:solidFill>
                  <a:schemeClr val="tx2"/>
                </a:solidFill>
              </a:rPr>
              <a:t>Gà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Ri</a:t>
            </a:r>
            <a:r>
              <a:rPr lang="en-US" sz="3200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16388" name="Picture 4" descr="Anh ga r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411" y="1600200"/>
            <a:ext cx="3638461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19100" y="22860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</a:rPr>
              <a:t>2. </a:t>
            </a:r>
            <a:r>
              <a:rPr lang="en-US" sz="4000" b="1" dirty="0" smtClean="0">
                <a:solidFill>
                  <a:srgbClr val="0000CC"/>
                </a:solidFill>
              </a:rPr>
              <a:t>GÀ ÁC</a:t>
            </a:r>
            <a:endParaRPr lang="en-US" sz="4000" b="1" dirty="0">
              <a:solidFill>
                <a:srgbClr val="0000CC"/>
              </a:solidFill>
            </a:endParaRPr>
          </a:p>
        </p:txBody>
      </p:sp>
      <p:pic>
        <p:nvPicPr>
          <p:cNvPr id="17411" name="Picture 5" descr="Ga ac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19812"/>
            <a:ext cx="678180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4800600" cy="4375874"/>
          </a:xfrm>
        </p:spPr>
        <p:txBody>
          <a:bodyPr tIns="0" anchor="t" anchorCtr="0">
            <a:noAutofit/>
          </a:bodyPr>
          <a:lstStyle/>
          <a:p>
            <a:pPr indent="-838200" algn="l" eaLnBrk="1" hangingPunct="1"/>
            <a:r>
              <a:rPr lang="en-US" sz="2400" dirty="0"/>
              <a:t>-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 smtClean="0"/>
              <a:t>gốc</a:t>
            </a:r>
            <a:r>
              <a:rPr lang="en-US" sz="2400" dirty="0" smtClean="0"/>
              <a:t>: </a:t>
            </a:r>
            <a:r>
              <a:rPr lang="en-US" sz="2400" i="1" dirty="0" err="1" smtClean="0">
                <a:solidFill>
                  <a:srgbClr val="0000CC"/>
                </a:solidFill>
              </a:rPr>
              <a:t>Nuôi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nhiều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</a:rPr>
              <a:t>ở </a:t>
            </a:r>
            <a:r>
              <a:rPr lang="en-US" sz="2400" i="1" dirty="0" err="1" smtClean="0">
                <a:solidFill>
                  <a:srgbClr val="0000CC"/>
                </a:solidFill>
              </a:rPr>
              <a:t>các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tỉnh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Miền</a:t>
            </a:r>
            <a:r>
              <a:rPr lang="en-US" sz="2400" i="1" dirty="0" smtClean="0">
                <a:solidFill>
                  <a:srgbClr val="0000CC"/>
                </a:solidFill>
              </a:rPr>
              <a:t> Nam n</a:t>
            </a:r>
            <a:r>
              <a:rPr lang="vi-VN" sz="2400" i="1" dirty="0" smtClean="0">
                <a:solidFill>
                  <a:srgbClr val="0000CC"/>
                </a:solidFill>
              </a:rPr>
              <a:t>ư</a:t>
            </a:r>
            <a:r>
              <a:rPr lang="en-US" sz="2400" i="1" dirty="0" err="1" smtClean="0">
                <a:solidFill>
                  <a:srgbClr val="0000CC"/>
                </a:solidFill>
              </a:rPr>
              <a:t>ớc</a:t>
            </a:r>
            <a:r>
              <a:rPr lang="en-US" sz="2400" i="1" dirty="0" smtClean="0">
                <a:solidFill>
                  <a:srgbClr val="0000CC"/>
                </a:solidFill>
              </a:rPr>
              <a:t> ta</a:t>
            </a:r>
            <a:br>
              <a:rPr lang="en-US" sz="2400" i="1" dirty="0" smtClean="0">
                <a:solidFill>
                  <a:srgbClr val="0000CC"/>
                </a:solidFill>
              </a:rPr>
            </a:br>
            <a:r>
              <a:rPr lang="en-US" sz="2400" dirty="0" smtClean="0"/>
              <a:t>-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vi-VN" sz="2400" dirty="0"/>
              <a:t>đ</a:t>
            </a:r>
            <a:r>
              <a:rPr lang="en-US" sz="2400" dirty="0" err="1"/>
              <a:t>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: </a:t>
            </a:r>
            <a:r>
              <a:rPr lang="en-US" sz="2400" i="1" dirty="0" err="1">
                <a:solidFill>
                  <a:srgbClr val="0000CC"/>
                </a:solidFill>
              </a:rPr>
              <a:t>Thân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hình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nhỏ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Lông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trắng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xù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chân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gà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có</a:t>
            </a:r>
            <a:r>
              <a:rPr lang="en-US" sz="2400" i="1" dirty="0">
                <a:solidFill>
                  <a:srgbClr val="0000CC"/>
                </a:solidFill>
              </a:rPr>
              <a:t> 5 </a:t>
            </a:r>
            <a:r>
              <a:rPr lang="en-US" sz="2400" i="1" dirty="0" err="1">
                <a:solidFill>
                  <a:srgbClr val="0000CC"/>
                </a:solidFill>
              </a:rPr>
              <a:t>ngón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và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có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lông</a:t>
            </a:r>
            <a:r>
              <a:rPr lang="en-US" sz="2400" i="1" dirty="0">
                <a:solidFill>
                  <a:srgbClr val="0000CC"/>
                </a:solidFill>
              </a:rPr>
              <a:t>. </a:t>
            </a:r>
            <a:r>
              <a:rPr lang="en-US" sz="2400" i="1" dirty="0" err="1">
                <a:solidFill>
                  <a:srgbClr val="0000CC"/>
                </a:solidFill>
              </a:rPr>
              <a:t>Mỏ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chân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thịt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và</a:t>
            </a:r>
            <a:r>
              <a:rPr lang="en-US" sz="2400" i="1" dirty="0">
                <a:solidFill>
                  <a:srgbClr val="0000CC"/>
                </a:solidFill>
              </a:rPr>
              <a:t> da </a:t>
            </a:r>
            <a:r>
              <a:rPr lang="vi-VN" sz="2400" i="1" dirty="0">
                <a:solidFill>
                  <a:srgbClr val="0000CC"/>
                </a:solidFill>
              </a:rPr>
              <a:t>đ</a:t>
            </a:r>
            <a:r>
              <a:rPr lang="en-US" sz="2400" i="1" dirty="0" err="1">
                <a:solidFill>
                  <a:srgbClr val="0000CC"/>
                </a:solidFill>
              </a:rPr>
              <a:t>ều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màu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vi-VN" sz="2400" i="1" dirty="0">
                <a:solidFill>
                  <a:srgbClr val="0000CC"/>
                </a:solidFill>
              </a:rPr>
              <a:t>đ</a:t>
            </a:r>
            <a:r>
              <a:rPr lang="en-US" sz="2400" i="1" dirty="0">
                <a:solidFill>
                  <a:srgbClr val="0000CC"/>
                </a:solidFill>
              </a:rPr>
              <a:t>en.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vi-VN" sz="2400" dirty="0"/>
              <a:t>Ư</a:t>
            </a:r>
            <a:r>
              <a:rPr lang="en-US" sz="2400" dirty="0"/>
              <a:t>u </a:t>
            </a:r>
            <a:r>
              <a:rPr lang="vi-VN" sz="2400" dirty="0"/>
              <a:t>đ</a:t>
            </a:r>
            <a:r>
              <a:rPr lang="en-US" sz="2400" dirty="0" err="1"/>
              <a:t>iểm</a:t>
            </a:r>
            <a:r>
              <a:rPr lang="en-US" sz="2400" dirty="0"/>
              <a:t>: </a:t>
            </a:r>
            <a:r>
              <a:rPr lang="en-US" sz="2400" i="1" dirty="0" err="1">
                <a:solidFill>
                  <a:srgbClr val="0000CC"/>
                </a:solidFill>
              </a:rPr>
              <a:t>Thịt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th</a:t>
            </a:r>
            <a:r>
              <a:rPr lang="vi-VN" sz="2400" i="1" dirty="0">
                <a:solidFill>
                  <a:srgbClr val="0000CC"/>
                </a:solidFill>
              </a:rPr>
              <a:t>ơ</a:t>
            </a:r>
            <a:r>
              <a:rPr lang="en-US" sz="2400" i="1" dirty="0">
                <a:solidFill>
                  <a:srgbClr val="0000CC"/>
                </a:solidFill>
              </a:rPr>
              <a:t>m, </a:t>
            </a:r>
            <a:r>
              <a:rPr lang="en-US" sz="2400" i="1" dirty="0" err="1">
                <a:solidFill>
                  <a:srgbClr val="0000CC"/>
                </a:solidFill>
              </a:rPr>
              <a:t>ngon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bổ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dùng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vi-VN" sz="2400" i="1" dirty="0">
                <a:solidFill>
                  <a:srgbClr val="0000CC"/>
                </a:solidFill>
              </a:rPr>
              <a:t>đ</a:t>
            </a:r>
            <a:r>
              <a:rPr lang="en-US" sz="2400" i="1" dirty="0">
                <a:solidFill>
                  <a:srgbClr val="0000CC"/>
                </a:solidFill>
              </a:rPr>
              <a:t>ể </a:t>
            </a:r>
            <a:r>
              <a:rPr lang="en-US" sz="2400" i="1" dirty="0" err="1">
                <a:solidFill>
                  <a:srgbClr val="0000CC"/>
                </a:solidFill>
              </a:rPr>
              <a:t>bồi</a:t>
            </a:r>
            <a:r>
              <a:rPr lang="en-US" sz="2400" i="1" dirty="0">
                <a:solidFill>
                  <a:srgbClr val="0000CC"/>
                </a:solidFill>
              </a:rPr>
              <a:t> d</a:t>
            </a:r>
            <a:r>
              <a:rPr lang="vi-VN" sz="2400" i="1" dirty="0">
                <a:solidFill>
                  <a:srgbClr val="0000CC"/>
                </a:solidFill>
              </a:rPr>
              <a:t>ư</a:t>
            </a:r>
            <a:r>
              <a:rPr lang="en-US" sz="2400" i="1" dirty="0" err="1">
                <a:solidFill>
                  <a:srgbClr val="0000CC"/>
                </a:solidFill>
              </a:rPr>
              <a:t>ỡng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sức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khoẻ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cho</a:t>
            </a:r>
            <a:r>
              <a:rPr lang="en-US" sz="2400" i="1" dirty="0">
                <a:solidFill>
                  <a:srgbClr val="0000CC"/>
                </a:solidFill>
              </a:rPr>
              <a:t> con ng</a:t>
            </a:r>
            <a:r>
              <a:rPr lang="vi-VN" sz="2400" i="1" dirty="0">
                <a:solidFill>
                  <a:srgbClr val="0000CC"/>
                </a:solidFill>
              </a:rPr>
              <a:t>ư</a:t>
            </a:r>
            <a:r>
              <a:rPr lang="en-US" sz="2400" i="1" dirty="0" err="1">
                <a:solidFill>
                  <a:srgbClr val="0000CC"/>
                </a:solidFill>
              </a:rPr>
              <a:t>ời</a:t>
            </a:r>
            <a:r>
              <a:rPr lang="en-US" sz="2400" i="1" dirty="0">
                <a:solidFill>
                  <a:srgbClr val="0000CC"/>
                </a:solidFill>
              </a:rPr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 err="1"/>
              <a:t>Nh</a:t>
            </a:r>
            <a:r>
              <a:rPr lang="vi-VN" sz="2400" dirty="0"/>
              <a:t>ư</a:t>
            </a:r>
            <a:r>
              <a:rPr lang="en-US" sz="2400" dirty="0" err="1"/>
              <a:t>ợc</a:t>
            </a:r>
            <a:r>
              <a:rPr lang="en-US" sz="2400" dirty="0"/>
              <a:t> </a:t>
            </a:r>
            <a:r>
              <a:rPr lang="vi-VN" sz="2400" dirty="0"/>
              <a:t>đ</a:t>
            </a:r>
            <a:r>
              <a:rPr lang="en-US" sz="2400" dirty="0" err="1"/>
              <a:t>iểm</a:t>
            </a:r>
            <a:r>
              <a:rPr lang="en-US" sz="2400" dirty="0"/>
              <a:t>: </a:t>
            </a:r>
            <a:r>
              <a:rPr lang="en-US" sz="2400" i="1" dirty="0" err="1">
                <a:solidFill>
                  <a:srgbClr val="0000CC"/>
                </a:solidFill>
              </a:rPr>
              <a:t>Thân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hình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nhỏ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nhẹ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cân</a:t>
            </a:r>
            <a:r>
              <a:rPr lang="en-US" sz="2400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2. Gà ác</a:t>
            </a:r>
          </a:p>
        </p:txBody>
      </p:sp>
      <p:pic>
        <p:nvPicPr>
          <p:cNvPr id="18436" name="Picture 4" descr="Ga ac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133600"/>
            <a:ext cx="31242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3. GÀ L</a:t>
            </a:r>
            <a:r>
              <a:rPr lang="vi-VN" sz="2400" b="1" dirty="0" smtClean="0">
                <a:solidFill>
                  <a:schemeClr val="tx2"/>
                </a:solidFill>
              </a:rPr>
              <a:t>Ơ</a:t>
            </a:r>
            <a:r>
              <a:rPr lang="en-US" sz="2400" b="1" dirty="0" smtClean="0">
                <a:solidFill>
                  <a:schemeClr val="tx2"/>
                </a:solidFill>
              </a:rPr>
              <a:t>-GO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19459" name="Picture 3" descr="Anh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27100"/>
            <a:ext cx="73914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</a:rPr>
              <a:t>3. GÀ L</a:t>
            </a:r>
            <a:r>
              <a:rPr lang="vi-VN" sz="2800" b="1" dirty="0">
                <a:solidFill>
                  <a:schemeClr val="tx2"/>
                </a:solidFill>
              </a:rPr>
              <a:t>Ơ</a:t>
            </a:r>
            <a:r>
              <a:rPr lang="en-US" sz="2800" b="1" dirty="0">
                <a:solidFill>
                  <a:schemeClr val="tx2"/>
                </a:solidFill>
              </a:rPr>
              <a:t>GO:</a:t>
            </a:r>
          </a:p>
        </p:txBody>
      </p:sp>
      <p:pic>
        <p:nvPicPr>
          <p:cNvPr id="20483" name="Picture 7" descr="Anh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76400"/>
            <a:ext cx="4343400" cy="34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2057400"/>
            <a:ext cx="4419600" cy="2971800"/>
          </a:xfrm>
          <a:noFill/>
        </p:spPr>
        <p:txBody>
          <a:bodyPr/>
          <a:lstStyle/>
          <a:p>
            <a:pPr indent="-838200" algn="l" eaLnBrk="1" hangingPunct="1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i="1" dirty="0" err="1" smtClean="0"/>
              <a:t>Nguồn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gốc</a:t>
            </a:r>
            <a:r>
              <a:rPr lang="en-US" sz="2400" dirty="0" smtClean="0"/>
              <a:t>: </a:t>
            </a:r>
            <a:r>
              <a:rPr lang="en-US" sz="2400" dirty="0" err="1" smtClean="0">
                <a:solidFill>
                  <a:srgbClr val="0000CC"/>
                </a:solidFill>
              </a:rPr>
              <a:t>Có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nguồn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gốc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từ</a:t>
            </a:r>
            <a:r>
              <a:rPr lang="en-US" sz="2400" dirty="0" smtClean="0">
                <a:solidFill>
                  <a:srgbClr val="0000CC"/>
                </a:solidFill>
              </a:rPr>
              <a:t> n</a:t>
            </a:r>
            <a:r>
              <a:rPr lang="vi-VN" sz="2400" dirty="0" smtClean="0">
                <a:solidFill>
                  <a:srgbClr val="0000CC"/>
                </a:solidFill>
              </a:rPr>
              <a:t>ư</a:t>
            </a:r>
            <a:r>
              <a:rPr lang="en-US" sz="2400" dirty="0" err="1" smtClean="0">
                <a:solidFill>
                  <a:srgbClr val="0000CC"/>
                </a:solidFill>
              </a:rPr>
              <a:t>ớc</a:t>
            </a:r>
            <a:r>
              <a:rPr lang="en-US" sz="2400" dirty="0" smtClean="0">
                <a:solidFill>
                  <a:srgbClr val="0000CC"/>
                </a:solidFill>
              </a:rPr>
              <a:t> ý.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- </a:t>
            </a:r>
            <a:r>
              <a:rPr lang="en-US" sz="2400" i="1" dirty="0" err="1" smtClean="0"/>
              <a:t>Đặc</a:t>
            </a:r>
            <a:r>
              <a:rPr lang="en-US" sz="2400" i="1" dirty="0" smtClean="0"/>
              <a:t> </a:t>
            </a:r>
            <a:r>
              <a:rPr lang="vi-VN" sz="2400" i="1" dirty="0" smtClean="0"/>
              <a:t>đ</a:t>
            </a:r>
            <a:r>
              <a:rPr lang="en-US" sz="2400" i="1" dirty="0" err="1" smtClean="0"/>
              <a:t>iểm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r>
              <a:rPr lang="en-US" sz="2400" dirty="0" smtClean="0"/>
              <a:t>: </a:t>
            </a:r>
            <a:r>
              <a:rPr lang="en-US" sz="2400" dirty="0" err="1" smtClean="0">
                <a:solidFill>
                  <a:srgbClr val="0000CC"/>
                </a:solidFill>
              </a:rPr>
              <a:t>Thân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gọn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lông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màu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trắng</a:t>
            </a:r>
            <a:r>
              <a:rPr lang="en-US" sz="2400" dirty="0" smtClean="0">
                <a:solidFill>
                  <a:srgbClr val="0000CC"/>
                </a:solidFill>
              </a:rPr>
              <a:t>. </a:t>
            </a:r>
            <a:r>
              <a:rPr lang="en-US" sz="2400" dirty="0" err="1" smtClean="0">
                <a:solidFill>
                  <a:srgbClr val="0000CC"/>
                </a:solidFill>
              </a:rPr>
              <a:t>Chân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nhỏ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màu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vàng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i="1" dirty="0" smtClean="0"/>
              <a:t>- </a:t>
            </a:r>
            <a:r>
              <a:rPr lang="vi-VN" sz="2400" i="1" dirty="0" smtClean="0"/>
              <a:t>Ư</a:t>
            </a:r>
            <a:r>
              <a:rPr lang="en-US" sz="2400" i="1" dirty="0" smtClean="0"/>
              <a:t>u </a:t>
            </a:r>
            <a:r>
              <a:rPr lang="vi-VN" sz="2400" i="1" dirty="0" smtClean="0"/>
              <a:t>đ</a:t>
            </a:r>
            <a:r>
              <a:rPr lang="en-US" sz="2400" i="1" dirty="0" err="1" smtClean="0"/>
              <a:t>iểm</a:t>
            </a:r>
            <a:r>
              <a:rPr lang="en-US" sz="2400" dirty="0" smtClean="0"/>
              <a:t>: </a:t>
            </a:r>
            <a:r>
              <a:rPr lang="en-US" sz="2400" dirty="0" err="1" smtClean="0">
                <a:solidFill>
                  <a:srgbClr val="0000CC"/>
                </a:solidFill>
              </a:rPr>
              <a:t>Đẻ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nhiều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trứng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Anh 2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"/>
            <a:ext cx="7924800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</a:rPr>
              <a:t>4. GÀ TAM HOÀNG: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nh 2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3" y="1805781"/>
            <a:ext cx="3962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1447800"/>
            <a:ext cx="5562600" cy="3886200"/>
          </a:xfrm>
        </p:spPr>
        <p:txBody>
          <a:bodyPr/>
          <a:lstStyle/>
          <a:p>
            <a:pPr marL="838200" indent="-838200" algn="l" eaLnBrk="1" hangingPunct="1"/>
            <a:r>
              <a:rPr lang="en-US" dirty="0" smtClean="0"/>
              <a:t>	</a:t>
            </a:r>
            <a:r>
              <a:rPr lang="en-US" sz="2800" dirty="0" smtClean="0"/>
              <a:t>- </a:t>
            </a:r>
            <a:r>
              <a:rPr lang="en-US" sz="2800" i="1" dirty="0" err="1" smtClean="0"/>
              <a:t>Nguồn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gốc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0000CC"/>
                </a:solidFill>
              </a:rPr>
              <a:t>Gốc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từ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Trung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Quốc</a:t>
            </a:r>
            <a:r>
              <a:rPr lang="en-US" sz="2800" dirty="0" smtClean="0">
                <a:solidFill>
                  <a:srgbClr val="0000CC"/>
                </a:solidFill>
              </a:rPr>
              <a:t/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i="1" dirty="0" smtClean="0"/>
              <a:t>- </a:t>
            </a:r>
            <a:r>
              <a:rPr lang="en-US" sz="2800" i="1" dirty="0" err="1" smtClean="0"/>
              <a:t>Đặc</a:t>
            </a:r>
            <a:r>
              <a:rPr lang="en-US" sz="2800" i="1" dirty="0" smtClean="0"/>
              <a:t> </a:t>
            </a:r>
            <a:r>
              <a:rPr lang="vi-VN" sz="2800" i="1" dirty="0" smtClean="0"/>
              <a:t>đ</a:t>
            </a:r>
            <a:r>
              <a:rPr lang="en-US" sz="2800" i="1" dirty="0" err="1" smtClean="0"/>
              <a:t>iểm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hình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0000CC"/>
                </a:solidFill>
              </a:rPr>
              <a:t>Thân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ngắn</a:t>
            </a:r>
            <a:r>
              <a:rPr lang="en-US" sz="2800" dirty="0" smtClean="0">
                <a:solidFill>
                  <a:srgbClr val="0000CC"/>
                </a:solidFill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</a:rPr>
              <a:t>lông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màu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vàng</a:t>
            </a:r>
            <a:r>
              <a:rPr lang="en-US" sz="2800" dirty="0" smtClean="0">
                <a:solidFill>
                  <a:srgbClr val="0000CC"/>
                </a:solidFill>
              </a:rPr>
              <a:t> r</a:t>
            </a:r>
            <a:r>
              <a:rPr lang="vi-VN" sz="2800" dirty="0" smtClean="0">
                <a:solidFill>
                  <a:srgbClr val="0000CC"/>
                </a:solidFill>
              </a:rPr>
              <a:t>ơ</a:t>
            </a:r>
            <a:r>
              <a:rPr lang="en-US" sz="2800" dirty="0" smtClean="0">
                <a:solidFill>
                  <a:srgbClr val="0000CC"/>
                </a:solidFill>
              </a:rPr>
              <a:t>m, </a:t>
            </a:r>
            <a:r>
              <a:rPr lang="en-US" sz="2800" dirty="0" err="1" smtClean="0">
                <a:solidFill>
                  <a:srgbClr val="0000CC"/>
                </a:solidFill>
              </a:rPr>
              <a:t>chân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</a:t>
            </a:r>
            <a:r>
              <a:rPr lang="en-US" sz="2800" dirty="0" smtClean="0">
                <a:solidFill>
                  <a:srgbClr val="0000CC"/>
                </a:solidFill>
              </a:rPr>
              <a:t> da </a:t>
            </a:r>
            <a:r>
              <a:rPr lang="en-US" sz="2800" dirty="0" err="1" smtClean="0">
                <a:solidFill>
                  <a:srgbClr val="0000CC"/>
                </a:solidFill>
              </a:rPr>
              <a:t>màu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vàng</a:t>
            </a:r>
            <a:r>
              <a:rPr lang="en-US" sz="2800" dirty="0" smtClean="0">
                <a:solidFill>
                  <a:srgbClr val="0000CC"/>
                </a:solidFill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</a:rPr>
              <a:t>Trứng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màu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nhạt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- </a:t>
            </a:r>
            <a:r>
              <a:rPr lang="vi-VN" sz="2800" i="1" dirty="0" smtClean="0"/>
              <a:t>Ư</a:t>
            </a:r>
            <a:r>
              <a:rPr lang="en-US" sz="2800" i="1" dirty="0" smtClean="0"/>
              <a:t>u </a:t>
            </a:r>
            <a:r>
              <a:rPr lang="vi-VN" sz="2800" i="1" dirty="0" smtClean="0"/>
              <a:t>đ</a:t>
            </a:r>
            <a:r>
              <a:rPr lang="en-US" sz="2800" i="1" dirty="0" err="1" smtClean="0"/>
              <a:t>iểm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0000CC"/>
                </a:solidFill>
              </a:rPr>
              <a:t>Chóng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</a:rPr>
              <a:t>, </a:t>
            </a:r>
            <a:r>
              <a:rPr lang="vi-VN" sz="2800" dirty="0" smtClean="0">
                <a:solidFill>
                  <a:srgbClr val="0000CC"/>
                </a:solidFill>
              </a:rPr>
              <a:t>đ</a:t>
            </a:r>
            <a:r>
              <a:rPr lang="en-US" sz="2800" dirty="0" smtClean="0">
                <a:solidFill>
                  <a:srgbClr val="0000CC"/>
                </a:solidFill>
              </a:rPr>
              <a:t>ẻ </a:t>
            </a:r>
            <a:r>
              <a:rPr lang="en-US" sz="2800" dirty="0" err="1" smtClean="0">
                <a:solidFill>
                  <a:srgbClr val="0000CC"/>
                </a:solidFill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</a:rPr>
              <a:t>. </a:t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i="1" dirty="0" smtClean="0"/>
              <a:t>- </a:t>
            </a:r>
            <a:r>
              <a:rPr lang="en-US" sz="2800" i="1" dirty="0" err="1" smtClean="0"/>
              <a:t>Nh</a:t>
            </a:r>
            <a:r>
              <a:rPr lang="vi-VN" sz="2800" i="1" dirty="0" smtClean="0"/>
              <a:t>ư</a:t>
            </a:r>
            <a:r>
              <a:rPr lang="en-US" sz="2800" i="1" dirty="0" err="1" smtClean="0"/>
              <a:t>ợc</a:t>
            </a:r>
            <a:r>
              <a:rPr lang="en-US" sz="2800" i="1" dirty="0" smtClean="0"/>
              <a:t> </a:t>
            </a:r>
            <a:r>
              <a:rPr lang="vi-VN" sz="2800" i="1" dirty="0" smtClean="0"/>
              <a:t>đ</a:t>
            </a:r>
            <a:r>
              <a:rPr lang="en-US" sz="2800" i="1" dirty="0" err="1" smtClean="0"/>
              <a:t>iểm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0000CC"/>
                </a:solidFill>
              </a:rPr>
              <a:t>Thân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ngắn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</a:rPr>
              <a:t>4. GÀ TAM HOÀNG: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02" name="Group 1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4641460"/>
              </p:ext>
            </p:extLst>
          </p:nvPr>
        </p:nvGraphicFramePr>
        <p:xfrm>
          <a:off x="609600" y="304800"/>
          <a:ext cx="8229600" cy="6284913"/>
        </p:xfrm>
        <a:graphic>
          <a:graphicData uri="http://schemas.openxmlformats.org/drawingml/2006/table">
            <a:tbl>
              <a:tblPr/>
              <a:tblGrid>
                <a:gridCol w="1306513"/>
                <a:gridCol w="1233487"/>
                <a:gridCol w="2466975"/>
                <a:gridCol w="1611313"/>
                <a:gridCol w="1611312"/>
              </a:tblGrid>
              <a:tr h="1182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gièng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gµ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Nguån Gèc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§Æc ®iÓm,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d¹ng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¦u ®iÓm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Nh­ược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iÓm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Gµ Ri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ViÖt Nam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Th©n h×nh nhá, gµ m¸i l«ng mµu vµng cã ®èm ®en, gµ trèng l«ng mµu vµng, ®á tÝa, ®u«i ®en.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ThÞt ch¾c, th¬m ngon. §Î nhiÒu, Ýt bÖnh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Th©n h×nh nhá, chËm lín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Gµ ¸c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MiÒn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nam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nước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 ta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Th©n h×nh nhá, l«ng mµu tr¾ng xï, ch©n cã 5 ngãn vµ cã l«ng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ThÞt th¬m ngon, bæ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Th©n nhá, nhÑ c©n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Gµ L¬go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Gèc tõ ITALIA 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H" pitchFamily="34" charset="0"/>
                        </a:rPr>
                        <a:t>ý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Th©n h×nh gän, nhÑ, l«ng tr¾ng, ch©n nhá, thÊp.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§Î nhiÒu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Gµ Tam Hoµng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Trung Quèc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Th©n  ng¾n, l«ng vµng, ch©n vµ da mµu vµng, trøng mµu n©u nh¹t.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Chãng lín, ®Î nhiÒu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Th©n ng¾n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144838"/>
            <a:ext cx="40386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Anh 2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Anh ga r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4114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Ga ac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938"/>
            <a:ext cx="38100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8200" y="2819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Ri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57800" y="2895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Ác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57800" y="61722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L</a:t>
            </a:r>
            <a:r>
              <a:rPr lang="vi-VN" sz="2400" b="1"/>
              <a:t>ơ</a:t>
            </a:r>
            <a:r>
              <a:rPr lang="en-US" sz="2400" b="1"/>
              <a:t> go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219200" y="61722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Tam Hoàng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39788" y="277813"/>
            <a:ext cx="7770812" cy="696912"/>
          </a:xfrm>
        </p:spPr>
        <p:txBody>
          <a:bodyPr/>
          <a:lstStyle/>
          <a:p>
            <a:pPr algn="ctr" eaLnBrk="1" hangingPunct="1"/>
            <a:r>
              <a:rPr lang="en-US" sz="4400" smtClean="0">
                <a:latin typeface="Arial" charset="0"/>
              </a:rPr>
              <a:t>KIỂM TRA BÀI CŨ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/>
              <a:t>Câu hỏi:</a:t>
            </a:r>
            <a:r>
              <a:rPr lang="en-US" sz="2400" b="1" smtClean="0"/>
              <a:t> Em hãy nêu những lợi ích của việc nuôi gà?</a:t>
            </a:r>
            <a:endParaRPr lang="en-US" sz="16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smtClean="0">
              <a:solidFill>
                <a:srgbClr val="0000CC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740400" y="1524000"/>
            <a:ext cx="1165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</a:t>
            </a:r>
            <a:r>
              <a:rPr lang="en-US" sz="1600">
                <a:latin typeface="Arial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1000" y="2514600"/>
            <a:ext cx="838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u="sng">
                <a:solidFill>
                  <a:srgbClr val="0000CC"/>
                </a:solidFill>
              </a:rPr>
              <a:t>Trả lời</a:t>
            </a:r>
            <a:r>
              <a:rPr lang="en-US" sz="2800">
                <a:solidFill>
                  <a:srgbClr val="0000CC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CC"/>
                </a:solidFill>
              </a:rPr>
              <a:t>	- Gà dễ nuôi, chóng lớn, </a:t>
            </a:r>
            <a:r>
              <a:rPr lang="vi-VN" sz="2800">
                <a:solidFill>
                  <a:srgbClr val="0000CC"/>
                </a:solidFill>
              </a:rPr>
              <a:t>đ</a:t>
            </a:r>
            <a:r>
              <a:rPr lang="en-US" sz="2800">
                <a:solidFill>
                  <a:srgbClr val="0000CC"/>
                </a:solidFill>
              </a:rPr>
              <a:t>ẻ nhiều. Thịt gà, trứng gà là thực phẩm th</a:t>
            </a:r>
            <a:r>
              <a:rPr lang="vi-VN" sz="2800">
                <a:solidFill>
                  <a:srgbClr val="0000CC"/>
                </a:solidFill>
              </a:rPr>
              <a:t>ơ</a:t>
            </a:r>
            <a:r>
              <a:rPr lang="en-US" sz="2800">
                <a:solidFill>
                  <a:srgbClr val="0000CC"/>
                </a:solidFill>
              </a:rPr>
              <a:t>m ngon, có giá trị dinh d</a:t>
            </a:r>
            <a:r>
              <a:rPr lang="vi-VN" sz="2800">
                <a:solidFill>
                  <a:srgbClr val="0000CC"/>
                </a:solidFill>
              </a:rPr>
              <a:t>ư</a:t>
            </a:r>
            <a:r>
              <a:rPr lang="en-US" sz="2800">
                <a:solidFill>
                  <a:srgbClr val="0000CC"/>
                </a:solidFill>
              </a:rPr>
              <a:t>ỡng cao và là nguồn cung cấp nguyên liệu cho công nghiệp chế biến thực phẩm.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CC"/>
                </a:solidFill>
              </a:rPr>
              <a:t>	- Nuôi gà </a:t>
            </a:r>
            <a:r>
              <a:rPr lang="vi-VN" sz="2800">
                <a:solidFill>
                  <a:srgbClr val="0000CC"/>
                </a:solidFill>
              </a:rPr>
              <a:t>đ</a:t>
            </a:r>
            <a:r>
              <a:rPr lang="en-US" sz="2800">
                <a:solidFill>
                  <a:srgbClr val="0000CC"/>
                </a:solidFill>
              </a:rPr>
              <a:t>em lại nhiều lợi ích kinh tế cho ng</a:t>
            </a:r>
            <a:r>
              <a:rPr lang="vi-VN" sz="2800">
                <a:solidFill>
                  <a:srgbClr val="0000CC"/>
                </a:solidFill>
              </a:rPr>
              <a:t>ư</a:t>
            </a:r>
            <a:r>
              <a:rPr lang="en-US" sz="2800">
                <a:solidFill>
                  <a:srgbClr val="0000CC"/>
                </a:solidFill>
              </a:rPr>
              <a:t>ời ch</a:t>
            </a:r>
            <a:r>
              <a:rPr lang="vi-VN" sz="2800">
                <a:solidFill>
                  <a:srgbClr val="0000CC"/>
                </a:solidFill>
              </a:rPr>
              <a:t>ă</a:t>
            </a:r>
            <a:r>
              <a:rPr lang="en-US" sz="2800">
                <a:solidFill>
                  <a:srgbClr val="0000CC"/>
                </a:solidFill>
              </a:rPr>
              <a:t>n nuôi.</a:t>
            </a:r>
            <a:endParaRPr lang="en-US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6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620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C00000"/>
                </a:solidFill>
              </a:rPr>
              <a:t>Ghi</a:t>
            </a:r>
            <a:r>
              <a:rPr lang="en-US" sz="3200" b="1" i="1" u="sng" dirty="0">
                <a:solidFill>
                  <a:srgbClr val="C00000"/>
                </a:solidFill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</a:rPr>
              <a:t>nhớ</a:t>
            </a:r>
            <a:r>
              <a:rPr lang="en-US" sz="3200" b="1" i="1" dirty="0">
                <a:solidFill>
                  <a:srgbClr val="C00000"/>
                </a:solidFill>
              </a:rPr>
              <a:t>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400" dirty="0"/>
              <a:t>        </a:t>
            </a:r>
            <a:r>
              <a:rPr lang="en-US" sz="3200" dirty="0" err="1">
                <a:solidFill>
                  <a:srgbClr val="0000CC"/>
                </a:solidFill>
              </a:rPr>
              <a:t>Có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nhiều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giống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gà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vi-VN" sz="3200" dirty="0">
                <a:solidFill>
                  <a:srgbClr val="0000CC"/>
                </a:solidFill>
              </a:rPr>
              <a:t>đư</a:t>
            </a:r>
            <a:r>
              <a:rPr lang="en-US" sz="3200" dirty="0" err="1">
                <a:solidFill>
                  <a:srgbClr val="0000CC"/>
                </a:solidFill>
              </a:rPr>
              <a:t>ợc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nuôi</a:t>
            </a:r>
            <a:r>
              <a:rPr lang="en-US" sz="3200" dirty="0">
                <a:solidFill>
                  <a:srgbClr val="0000CC"/>
                </a:solidFill>
              </a:rPr>
              <a:t> ở n</a:t>
            </a:r>
            <a:r>
              <a:rPr lang="vi-VN" sz="3200" dirty="0">
                <a:solidFill>
                  <a:srgbClr val="0000CC"/>
                </a:solidFill>
              </a:rPr>
              <a:t>ư</a:t>
            </a:r>
            <a:r>
              <a:rPr lang="en-US" sz="3200" dirty="0" err="1">
                <a:solidFill>
                  <a:srgbClr val="0000CC"/>
                </a:solidFill>
              </a:rPr>
              <a:t>ớc</a:t>
            </a:r>
            <a:r>
              <a:rPr lang="en-US" sz="3200" dirty="0">
                <a:solidFill>
                  <a:srgbClr val="0000CC"/>
                </a:solidFill>
              </a:rPr>
              <a:t> ta. </a:t>
            </a:r>
            <a:r>
              <a:rPr lang="en-US" sz="3200" dirty="0" err="1">
                <a:solidFill>
                  <a:srgbClr val="0000CC"/>
                </a:solidFill>
              </a:rPr>
              <a:t>Các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giống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gà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khác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nhau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có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vi-VN" sz="3200" dirty="0">
                <a:solidFill>
                  <a:srgbClr val="0000CC"/>
                </a:solidFill>
              </a:rPr>
              <a:t>đ</a:t>
            </a:r>
            <a:r>
              <a:rPr lang="en-US" sz="3200" dirty="0" err="1">
                <a:solidFill>
                  <a:srgbClr val="0000CC"/>
                </a:solidFill>
              </a:rPr>
              <a:t>ặc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vi-VN" sz="3200" dirty="0">
                <a:solidFill>
                  <a:srgbClr val="0000CC"/>
                </a:solidFill>
              </a:rPr>
              <a:t>đ</a:t>
            </a:r>
            <a:r>
              <a:rPr lang="en-US" sz="3200" dirty="0" err="1">
                <a:solidFill>
                  <a:srgbClr val="0000CC"/>
                </a:solidFill>
              </a:rPr>
              <a:t>iểm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hình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dạng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khả</a:t>
            </a:r>
            <a:r>
              <a:rPr lang="en-US" sz="3200" dirty="0">
                <a:solidFill>
                  <a:srgbClr val="0000CC"/>
                </a:solidFill>
              </a:rPr>
              <a:t> n</a:t>
            </a:r>
            <a:r>
              <a:rPr lang="vi-VN" sz="3200" dirty="0">
                <a:solidFill>
                  <a:srgbClr val="0000CC"/>
                </a:solidFill>
              </a:rPr>
              <a:t>ă</a:t>
            </a:r>
            <a:r>
              <a:rPr lang="en-US" sz="3200" dirty="0">
                <a:solidFill>
                  <a:srgbClr val="0000CC"/>
                </a:solidFill>
              </a:rPr>
              <a:t>ng </a:t>
            </a:r>
            <a:r>
              <a:rPr lang="en-US" sz="3200" dirty="0" err="1">
                <a:solidFill>
                  <a:srgbClr val="0000CC"/>
                </a:solidFill>
              </a:rPr>
              <a:t>sinh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</a:t>
            </a:r>
            <a:r>
              <a:rPr lang="vi-VN" sz="3200" dirty="0">
                <a:solidFill>
                  <a:srgbClr val="0000CC"/>
                </a:solidFill>
              </a:rPr>
              <a:t>ư</a:t>
            </a:r>
            <a:r>
              <a:rPr lang="en-US" sz="3200" dirty="0" err="1">
                <a:solidFill>
                  <a:srgbClr val="0000CC"/>
                </a:solidFill>
              </a:rPr>
              <a:t>ởng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sinh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sản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khác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nhau</a:t>
            </a:r>
            <a:r>
              <a:rPr lang="en-US" sz="3200" dirty="0">
                <a:solidFill>
                  <a:srgbClr val="0000CC"/>
                </a:solidFill>
              </a:rPr>
              <a:t>. </a:t>
            </a:r>
            <a:r>
              <a:rPr lang="en-US" sz="3200" dirty="0" err="1">
                <a:solidFill>
                  <a:srgbClr val="0000CC"/>
                </a:solidFill>
              </a:rPr>
              <a:t>Khi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</a:t>
            </a:r>
            <a:r>
              <a:rPr lang="vi-VN" sz="3200" dirty="0">
                <a:solidFill>
                  <a:srgbClr val="0000CC"/>
                </a:solidFill>
              </a:rPr>
              <a:t>ă</a:t>
            </a:r>
            <a:r>
              <a:rPr lang="en-US" sz="3200" dirty="0">
                <a:solidFill>
                  <a:srgbClr val="0000CC"/>
                </a:solidFill>
              </a:rPr>
              <a:t>n </a:t>
            </a:r>
            <a:r>
              <a:rPr lang="en-US" sz="3200" dirty="0" err="1">
                <a:solidFill>
                  <a:srgbClr val="0000CC"/>
                </a:solidFill>
              </a:rPr>
              <a:t>nuôi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cần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chọn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giống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gà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phù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hợp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với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vi-VN" sz="3200" dirty="0">
                <a:solidFill>
                  <a:srgbClr val="0000CC"/>
                </a:solidFill>
              </a:rPr>
              <a:t>đ</a:t>
            </a:r>
            <a:r>
              <a:rPr lang="en-US" sz="3200" dirty="0" err="1">
                <a:solidFill>
                  <a:srgbClr val="0000CC"/>
                </a:solidFill>
              </a:rPr>
              <a:t>iều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kiện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và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mục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vi-VN" sz="3200" dirty="0">
                <a:solidFill>
                  <a:srgbClr val="0000CC"/>
                </a:solidFill>
              </a:rPr>
              <a:t>đ</a:t>
            </a:r>
            <a:r>
              <a:rPr lang="en-US" sz="3200" dirty="0" err="1">
                <a:solidFill>
                  <a:srgbClr val="0000CC"/>
                </a:solidFill>
              </a:rPr>
              <a:t>ích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</a:t>
            </a:r>
            <a:r>
              <a:rPr lang="vi-VN" sz="3200" dirty="0">
                <a:solidFill>
                  <a:srgbClr val="0000CC"/>
                </a:solidFill>
              </a:rPr>
              <a:t>ă</a:t>
            </a:r>
            <a:r>
              <a:rPr lang="en-US" sz="3200" dirty="0">
                <a:solidFill>
                  <a:srgbClr val="0000CC"/>
                </a:solidFill>
              </a:rPr>
              <a:t>n </a:t>
            </a:r>
            <a:r>
              <a:rPr lang="en-US" sz="3200" dirty="0" err="1">
                <a:solidFill>
                  <a:srgbClr val="0000CC"/>
                </a:solidFill>
              </a:rPr>
              <a:t>nuôi</a:t>
            </a:r>
            <a:r>
              <a:rPr lang="en-US" sz="24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 bwMode="auto">
          <a:xfrm>
            <a:off x="342900" y="685800"/>
            <a:ext cx="8458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39788" y="277813"/>
            <a:ext cx="7770812" cy="696912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Arial" charset="0"/>
              </a:rPr>
              <a:t>YÊU CẦU CẦN ĐẠT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740400" y="1524000"/>
            <a:ext cx="1165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17526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</a:rPr>
              <a:t>Kể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được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tên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nêu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được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điểm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chủ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yếu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được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nuôi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nhiều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nước</a:t>
            </a:r>
            <a:r>
              <a:rPr lang="en-US" sz="2800" dirty="0">
                <a:solidFill>
                  <a:srgbClr val="000000"/>
                </a:solidFill>
              </a:rPr>
              <a:t> ta.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</a:rPr>
              <a:t>Liên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hệ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thực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tế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tên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nêu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điểm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chủ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yếu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được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nuôi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gia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hoặc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địa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phương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nếu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717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anh slide\child-cartoon-illustration-cartoon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133600" y="1981200"/>
            <a:ext cx="563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tập thật tốt nhé!</a:t>
            </a:r>
          </a:p>
        </p:txBody>
      </p:sp>
    </p:spTree>
    <p:extLst>
      <p:ext uri="{BB962C8B-B14F-4D97-AF65-F5344CB8AC3E}">
        <p14:creationId xmlns:p14="http://schemas.microsoft.com/office/powerpoint/2010/main" val="14692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6550" y="2403566"/>
            <a:ext cx="8458200" cy="9652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1125" y="3344817"/>
            <a:ext cx="8909050" cy="1003300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SỐ GIỐNG GÀ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ĐƯỢC NUÔI NHIỀU Ở NƯỚC TA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5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39788" y="277813"/>
            <a:ext cx="7770812" cy="696912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Arial" charset="0"/>
              </a:rPr>
              <a:t>YÊU CẦU CẦN ĐẠT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740400" y="1524000"/>
            <a:ext cx="1165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</a:t>
            </a:r>
            <a:r>
              <a:rPr lang="en-US" sz="1600">
                <a:latin typeface="Arial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17526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-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ở </a:t>
            </a:r>
            <a:r>
              <a:rPr lang="en-US" sz="2800" dirty="0" err="1"/>
              <a:t>nước</a:t>
            </a:r>
            <a:r>
              <a:rPr lang="en-US" sz="2800" dirty="0"/>
              <a:t> ta.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-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ở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(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08587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1185557"/>
            <a:ext cx="7620000" cy="60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biết</a:t>
            </a:r>
            <a:r>
              <a:rPr lang="en-US" sz="2400" b="1" dirty="0" smtClean="0"/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304800" y="1575594"/>
            <a:ext cx="830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u="sng" dirty="0" err="1" smtClean="0"/>
              <a:t>Kết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luận</a:t>
            </a:r>
            <a:r>
              <a:rPr lang="en-US" sz="3200" dirty="0" smtClean="0"/>
              <a:t>: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i="1" dirty="0" err="1" smtClean="0">
                <a:solidFill>
                  <a:srgbClr val="0000CC"/>
                </a:solidFill>
              </a:rPr>
              <a:t>Những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>
                <a:solidFill>
                  <a:srgbClr val="0000CC"/>
                </a:solidFill>
              </a:rPr>
              <a:t>giống</a:t>
            </a:r>
            <a:r>
              <a:rPr lang="en-US" sz="3200" i="1" dirty="0">
                <a:solidFill>
                  <a:srgbClr val="0000CC"/>
                </a:solidFill>
              </a:rPr>
              <a:t> </a:t>
            </a:r>
            <a:r>
              <a:rPr lang="en-US" sz="3200" i="1" dirty="0" err="1">
                <a:solidFill>
                  <a:srgbClr val="0000CC"/>
                </a:solidFill>
              </a:rPr>
              <a:t>gà</a:t>
            </a:r>
            <a:r>
              <a:rPr lang="en-US" sz="3200" i="1" dirty="0">
                <a:solidFill>
                  <a:srgbClr val="0000CC"/>
                </a:solidFill>
              </a:rPr>
              <a:t> </a:t>
            </a:r>
            <a:r>
              <a:rPr lang="vi-VN" sz="3200" i="1" dirty="0">
                <a:solidFill>
                  <a:srgbClr val="0000CC"/>
                </a:solidFill>
              </a:rPr>
              <a:t>đư</a:t>
            </a:r>
            <a:r>
              <a:rPr lang="en-US" sz="3200" i="1" dirty="0" err="1">
                <a:solidFill>
                  <a:srgbClr val="0000CC"/>
                </a:solidFill>
              </a:rPr>
              <a:t>ợc</a:t>
            </a:r>
            <a:r>
              <a:rPr lang="en-US" sz="3200" i="1" dirty="0">
                <a:solidFill>
                  <a:srgbClr val="0000CC"/>
                </a:solidFill>
              </a:rPr>
              <a:t> </a:t>
            </a:r>
            <a:r>
              <a:rPr lang="en-US" sz="3200" i="1" dirty="0" err="1">
                <a:solidFill>
                  <a:srgbClr val="0000CC"/>
                </a:solidFill>
              </a:rPr>
              <a:t>nuôi</a:t>
            </a:r>
            <a:r>
              <a:rPr lang="en-US" sz="3200" i="1" dirty="0">
                <a:solidFill>
                  <a:srgbClr val="0000CC"/>
                </a:solidFill>
              </a:rPr>
              <a:t> ở n</a:t>
            </a:r>
            <a:r>
              <a:rPr lang="vi-VN" sz="3200" i="1" dirty="0">
                <a:solidFill>
                  <a:srgbClr val="0000CC"/>
                </a:solidFill>
              </a:rPr>
              <a:t>ư</a:t>
            </a:r>
            <a:r>
              <a:rPr lang="en-US" sz="3200" i="1" dirty="0" err="1">
                <a:solidFill>
                  <a:srgbClr val="0000CC"/>
                </a:solidFill>
              </a:rPr>
              <a:t>ớc</a:t>
            </a:r>
            <a:r>
              <a:rPr lang="en-US" sz="3200" i="1" dirty="0">
                <a:solidFill>
                  <a:srgbClr val="0000CC"/>
                </a:solidFill>
              </a:rPr>
              <a:t> ta </a:t>
            </a:r>
            <a:r>
              <a:rPr lang="en-US" sz="3200" i="1" dirty="0" err="1" smtClean="0">
                <a:solidFill>
                  <a:srgbClr val="0000CC"/>
                </a:solidFill>
              </a:rPr>
              <a:t>là</a:t>
            </a:r>
            <a:r>
              <a:rPr lang="en-US" sz="3200" i="1" dirty="0" smtClean="0">
                <a:solidFill>
                  <a:srgbClr val="0000CC"/>
                </a:solidFill>
              </a:rPr>
              <a:t>: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	</a:t>
            </a:r>
            <a:r>
              <a:rPr lang="en-US" sz="3200" b="1" dirty="0" err="1" smtClean="0">
                <a:solidFill>
                  <a:srgbClr val="C00000"/>
                </a:solidFill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Ri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Mía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ác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Hồ</a:t>
            </a:r>
            <a:r>
              <a:rPr lang="en-US" sz="3200" b="1" dirty="0">
                <a:solidFill>
                  <a:srgbClr val="C00000"/>
                </a:solidFill>
              </a:rPr>
              <a:t> ,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Tam </a:t>
            </a:r>
            <a:r>
              <a:rPr lang="en-US" sz="3200" b="1" dirty="0" err="1">
                <a:solidFill>
                  <a:srgbClr val="C00000"/>
                </a:solidFill>
              </a:rPr>
              <a:t>Hoàng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tre</a:t>
            </a:r>
            <a:r>
              <a:rPr lang="en-US" sz="3200" b="1" dirty="0">
                <a:solidFill>
                  <a:srgbClr val="C00000"/>
                </a:solidFill>
              </a:rPr>
              <a:t> , </a:t>
            </a:r>
            <a:r>
              <a:rPr lang="en-US" sz="3200" b="1" dirty="0" err="1" smtClean="0">
                <a:solidFill>
                  <a:srgbClr val="C00000"/>
                </a:solidFill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L</a:t>
            </a:r>
            <a:r>
              <a:rPr lang="vi-VN" sz="3200" b="1" dirty="0">
                <a:solidFill>
                  <a:srgbClr val="C00000"/>
                </a:solidFill>
              </a:rPr>
              <a:t>ơ</a:t>
            </a:r>
            <a:r>
              <a:rPr lang="en-US" sz="3200" b="1" dirty="0">
                <a:solidFill>
                  <a:srgbClr val="C00000"/>
                </a:solidFill>
              </a:rPr>
              <a:t>go,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Đông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Cảo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chọi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L</a:t>
            </a:r>
            <a:r>
              <a:rPr lang="vi-VN" sz="3200" b="1" dirty="0">
                <a:solidFill>
                  <a:srgbClr val="C00000"/>
                </a:solidFill>
              </a:rPr>
              <a:t>ươ</a:t>
            </a:r>
            <a:r>
              <a:rPr lang="en-US" sz="3200" b="1" dirty="0">
                <a:solidFill>
                  <a:srgbClr val="C00000"/>
                </a:solidFill>
              </a:rPr>
              <a:t>ng </a:t>
            </a:r>
            <a:r>
              <a:rPr lang="en-US" sz="3200" b="1" dirty="0" err="1">
                <a:solidFill>
                  <a:srgbClr val="C00000"/>
                </a:solidFill>
              </a:rPr>
              <a:t>Ph</a:t>
            </a:r>
            <a:r>
              <a:rPr lang="vi-VN" sz="3200" b="1" dirty="0">
                <a:solidFill>
                  <a:srgbClr val="C00000"/>
                </a:solidFill>
              </a:rPr>
              <a:t>ư</a:t>
            </a:r>
            <a:r>
              <a:rPr lang="en-US" sz="3200" b="1" dirty="0" err="1">
                <a:solidFill>
                  <a:srgbClr val="C00000"/>
                </a:solidFill>
              </a:rPr>
              <a:t>ợng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Tây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Rốt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ri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Gà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Kapia</a:t>
            </a:r>
            <a:r>
              <a:rPr lang="en-US" sz="3200" b="1" dirty="0">
                <a:solidFill>
                  <a:srgbClr val="C00000"/>
                </a:solidFill>
              </a:rPr>
              <a:t>...</a:t>
            </a:r>
          </a:p>
        </p:txBody>
      </p:sp>
      <p:sp>
        <p:nvSpPr>
          <p:cNvPr id="10244" name="Rectangle 19"/>
          <p:cNvSpPr>
            <a:spLocks noGrp="1" noChangeArrowheads="1"/>
          </p:cNvSpPr>
          <p:nvPr>
            <p:ph type="title"/>
          </p:nvPr>
        </p:nvSpPr>
        <p:spPr>
          <a:xfrm>
            <a:off x="342900" y="244169"/>
            <a:ext cx="8229600" cy="941388"/>
          </a:xfrm>
          <a:noFill/>
        </p:spPr>
        <p:txBody>
          <a:bodyPr/>
          <a:lstStyle/>
          <a:p>
            <a:pPr algn="ctr" eaLnBrk="1" hangingPunct="1"/>
            <a:r>
              <a:rPr lang="en-US" sz="4000" b="1" dirty="0" smtClean="0">
                <a:latin typeface="Arial" charset="0"/>
              </a:rPr>
              <a:t>TRÒ CH</a:t>
            </a:r>
            <a:r>
              <a:rPr lang="vi-VN" sz="4000" b="1" dirty="0" smtClean="0">
                <a:latin typeface="Arial" charset="0"/>
              </a:rPr>
              <a:t>Ơ</a:t>
            </a:r>
            <a:r>
              <a:rPr lang="en-US" sz="4000" b="1" dirty="0" smtClean="0">
                <a:latin typeface="Arial" charset="0"/>
              </a:rPr>
              <a:t>I “CHUNG SỨC”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  <p:bldP spid="90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ga 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4463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ga ac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524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ga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733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ga 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21336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381000" y="2895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Hồ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200400" y="2895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Ác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6248400" y="28956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Đông Cảo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609600" y="5943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Ri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3352800" y="5943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L</a:t>
            </a:r>
            <a:r>
              <a:rPr lang="vi-VN" sz="2400" b="1"/>
              <a:t>ơ</a:t>
            </a:r>
            <a:r>
              <a:rPr lang="en-US" sz="2400" b="1"/>
              <a:t> go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6400800" y="5943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Tre</a:t>
            </a:r>
          </a:p>
        </p:txBody>
      </p:sp>
      <p:pic>
        <p:nvPicPr>
          <p:cNvPr id="11276" name="Picture 20" descr="Ga Dong Ca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524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1" descr="Ga t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7338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16" y="1066800"/>
            <a:ext cx="86868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2291" name="Picture 8" descr="ga Ka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816" y="3505200"/>
            <a:ext cx="2362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Ga luong p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3416" y="304800"/>
            <a:ext cx="2438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Ga rot 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16" y="34290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Ga T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216" y="457200"/>
            <a:ext cx="2286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Ga ch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1416" y="3810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443416" y="24384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L</a:t>
            </a:r>
            <a:r>
              <a:rPr lang="vi-VN" sz="2400" b="1"/>
              <a:t>ươ</a:t>
            </a:r>
            <a:r>
              <a:rPr lang="en-US" sz="2400" b="1"/>
              <a:t>ng Ph</a:t>
            </a:r>
            <a:r>
              <a:rPr lang="vi-VN" sz="2400" b="1"/>
              <a:t>ư</a:t>
            </a:r>
            <a:r>
              <a:rPr lang="en-US" sz="2400" b="1"/>
              <a:t>ợng</a:t>
            </a: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3672016" y="563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Gà Kapia</a:t>
            </a: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547816" y="5562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Gà Rốt ri</a:t>
            </a: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547816" y="2438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Gà Tây</a:t>
            </a:r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6339016" y="2514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Gà Chọi</a:t>
            </a:r>
          </a:p>
        </p:txBody>
      </p:sp>
      <p:pic>
        <p:nvPicPr>
          <p:cNvPr id="12301" name="Picture 20" descr="Ga Mia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2816" y="3581400"/>
            <a:ext cx="22860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6262816" y="5638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Gà Mía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h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325" y="3276600"/>
            <a:ext cx="3860457" cy="30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Anh 2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79762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Anh ga r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4114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Ga ac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36539"/>
            <a:ext cx="38100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3048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Gà Ri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257800" y="299718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/>
              <a:t>Gà</a:t>
            </a:r>
            <a:r>
              <a:rPr lang="en-US" sz="2400" b="1" dirty="0"/>
              <a:t> </a:t>
            </a:r>
            <a:r>
              <a:rPr lang="en-US" sz="2400" b="1" dirty="0" err="1"/>
              <a:t>Ác</a:t>
            </a:r>
            <a:endParaRPr lang="en-US" sz="2400" b="1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56225" y="615281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/>
              <a:t>Gà</a:t>
            </a:r>
            <a:r>
              <a:rPr lang="en-US" sz="2400" b="1" dirty="0"/>
              <a:t> L</a:t>
            </a:r>
            <a:r>
              <a:rPr lang="vi-VN" sz="2400" b="1" dirty="0"/>
              <a:t>ơ</a:t>
            </a:r>
            <a:r>
              <a:rPr lang="en-US" sz="2400" b="1" dirty="0"/>
              <a:t> go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203325" y="6181725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/>
              <a:t>Gà</a:t>
            </a:r>
            <a:r>
              <a:rPr lang="en-US" sz="2400" b="1" dirty="0"/>
              <a:t> Tam </a:t>
            </a:r>
            <a:r>
              <a:rPr lang="en-US" sz="2400" b="1" dirty="0" err="1"/>
              <a:t>Hoàng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707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CC"/>
                </a:solidFill>
              </a:rPr>
              <a:t>PHIẾU HỌC TẬP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27670"/>
            <a:ext cx="84582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vi-VN" sz="2800" b="1" dirty="0" smtClean="0"/>
              <a:t>đ</a:t>
            </a:r>
            <a:r>
              <a:rPr lang="en-US" sz="2800" b="1" dirty="0" err="1" smtClean="0"/>
              <a:t>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tin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thiết</a:t>
            </a:r>
            <a:r>
              <a:rPr lang="en-US" sz="2800" b="1" dirty="0" smtClean="0"/>
              <a:t> </a:t>
            </a:r>
            <a:r>
              <a:rPr lang="vi-VN" sz="2800" b="1" dirty="0" smtClean="0"/>
              <a:t>đ</a:t>
            </a:r>
            <a:r>
              <a:rPr lang="en-US" sz="2800" b="1" dirty="0" smtClean="0"/>
              <a:t>ể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:</a:t>
            </a:r>
          </a:p>
        </p:txBody>
      </p:sp>
      <p:graphicFrame>
        <p:nvGraphicFramePr>
          <p:cNvPr id="47155" name="Group 5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0250761"/>
              </p:ext>
            </p:extLst>
          </p:nvPr>
        </p:nvGraphicFramePr>
        <p:xfrm>
          <a:off x="342900" y="2133600"/>
          <a:ext cx="8458200" cy="4230689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89100"/>
                <a:gridCol w="1692275"/>
                <a:gridCol w="1692275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1004</TotalTime>
  <Words>655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Calibri</vt:lpstr>
      <vt:lpstr>Times New Roman</vt:lpstr>
      <vt:lpstr>Wingdings</vt:lpstr>
      <vt:lpstr>.VnTime</vt:lpstr>
      <vt:lpstr>Comic Sans MS</vt:lpstr>
      <vt:lpstr>Arial</vt:lpstr>
      <vt:lpstr>.VnArial NarrowH</vt:lpstr>
      <vt:lpstr>.VnArial Narrow</vt:lpstr>
      <vt:lpstr>Garamond</vt:lpstr>
      <vt:lpstr>Edge</vt:lpstr>
      <vt:lpstr>Network</vt:lpstr>
      <vt:lpstr>Default Design</vt:lpstr>
      <vt:lpstr>Crayons</vt:lpstr>
      <vt:lpstr>1_Default Design</vt:lpstr>
      <vt:lpstr>PowerPoint Presentation</vt:lpstr>
      <vt:lpstr>KIỂM TRA BÀI CŨ</vt:lpstr>
      <vt:lpstr>Thứ năm ngày 2 tháng 12 năm 2021 Kĩ thuật</vt:lpstr>
      <vt:lpstr>YÊU CẦU CẦN ĐẠT</vt:lpstr>
      <vt:lpstr>TRÒ CHƠI “CHUNG SỨC”</vt:lpstr>
      <vt:lpstr>PowerPoint Presentation</vt:lpstr>
      <vt:lpstr>PowerPoint Presentation</vt:lpstr>
      <vt:lpstr>PowerPoint Presentation</vt:lpstr>
      <vt:lpstr>PHIẾU HỌC TẬP</vt:lpstr>
      <vt:lpstr>PowerPoint Presentation</vt:lpstr>
      <vt:lpstr>PowerPoint Presentation</vt:lpstr>
      <vt:lpstr>PowerPoint Presentation</vt:lpstr>
      <vt:lpstr>- Nguồn gốc: Nuôi nhiều ở các tỉnh Miền Nam nước ta - Đặc điểm hình dạng: Thân hình nhỏ, Lông trắng xù, chân gà có 5 ngón và có lông. Mỏ, chân, thịt và da đều màu đen. - Ưu điểm: Thịt thơm, ngon, bổ, dùng để bồi dưỡng sức khoẻ cho con người. - Nhược điểm: Thân hình nhỏ, nhẹ cân.</vt:lpstr>
      <vt:lpstr>PowerPoint Presentation</vt:lpstr>
      <vt:lpstr>- Nguồn gốc: Có nguồn gốc từ nước ý. - Đặc điểm hình dạng: Thân hình gọn, lông màu trắng. Chân nhỏ màu vàng. - Ưu điểm: Đẻ nhiều trứng. </vt:lpstr>
      <vt:lpstr>PowerPoint Presentation</vt:lpstr>
      <vt:lpstr> - Nguồn gốc: Gốc từ Trung Quốc - Đặc điểm hình dạng: Thân hình ngắn, lông màu vàng rơm, chân và da màu vàng. Trứng màu nâu nhạt. - Ưu điểm: Chóng lớn, đẻ nhiều.  - Nhược điểm: Thân ngắn.</vt:lpstr>
      <vt:lpstr>PowerPoint Presentation</vt:lpstr>
      <vt:lpstr>PowerPoint Presentation</vt:lpstr>
      <vt:lpstr>PowerPoint Presentation</vt:lpstr>
      <vt:lpstr>YÊU CẦU CẦN ĐẠT</vt:lpstr>
      <vt:lpstr>PowerPoint Presentation</vt:lpstr>
    </vt:vector>
  </TitlesOfParts>
  <Company>164A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</cp:lastModifiedBy>
  <cp:revision>65</cp:revision>
  <dcterms:created xsi:type="dcterms:W3CDTF">2001-04-15T17:09:08Z</dcterms:created>
  <dcterms:modified xsi:type="dcterms:W3CDTF">2021-11-27T17:34:15Z</dcterms:modified>
</cp:coreProperties>
</file>