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4" r:id="rId2"/>
    <p:sldId id="257" r:id="rId3"/>
    <p:sldId id="274" r:id="rId4"/>
    <p:sldId id="262" r:id="rId5"/>
    <p:sldId id="256" r:id="rId6"/>
    <p:sldId id="264" r:id="rId7"/>
    <p:sldId id="265" r:id="rId8"/>
    <p:sldId id="266" r:id="rId9"/>
    <p:sldId id="283" r:id="rId10"/>
    <p:sldId id="267" r:id="rId11"/>
    <p:sldId id="268" r:id="rId12"/>
    <p:sldId id="263" r:id="rId13"/>
    <p:sldId id="269" r:id="rId14"/>
    <p:sldId id="270" r:id="rId15"/>
    <p:sldId id="260" r:id="rId16"/>
    <p:sldId id="281" r:id="rId17"/>
    <p:sldId id="286" r:id="rId18"/>
    <p:sldId id="288" r:id="rId19"/>
    <p:sldId id="290" r:id="rId20"/>
    <p:sldId id="299" r:id="rId21"/>
    <p:sldId id="305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F5F6"/>
    <a:srgbClr val="FCF8FB"/>
    <a:srgbClr val="F6ACC6"/>
    <a:srgbClr val="F4AEB3"/>
    <a:srgbClr val="FAC0E3"/>
    <a:srgbClr val="F1B1E3"/>
    <a:srgbClr val="66FF33"/>
    <a:srgbClr val="FBF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B7F75-4231-4BC7-A49E-3CB649D18A23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B2C5B-0058-44D4-8398-4FD0E45B4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9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DF475-D381-4778-B84C-37EAFA75B0B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6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DF475-D381-4778-B84C-37EAFA75B0B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4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4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3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4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CEFC-C020-4EC6-BB5B-5DB6307118F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D83E-8F0D-40DC-A4EC-4B3075737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gif"/><Relationship Id="rId11" Type="http://schemas.openxmlformats.org/officeDocument/2006/relationships/image" Target="../media/image11.gif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52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7657" y="2203428"/>
            <a:ext cx="9601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7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003">
            <a:off x="4555711" y="724573"/>
            <a:ext cx="5945352" cy="100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033">
            <a:off x="2176454" y="618518"/>
            <a:ext cx="5329175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56085"/>
            <a:ext cx="12192000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921" y="1274467"/>
            <a:ext cx="169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921" y="2003209"/>
            <a:ext cx="169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313" y="2625231"/>
            <a:ext cx="232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467" y="3299917"/>
            <a:ext cx="4039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Sác-lơ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Đác-uynh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466" y="4190767"/>
            <a:ext cx="11700659" cy="243143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người, tên địa lí nước ngoài, ta viết hoa chữ cái đầu của mỗi bộ phận tạo thành tên đó. Nếu bộ phận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thành tên nhiều tiếng thì giữa các tiếng cần có dấu gạch nối.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874" y="4190767"/>
            <a:ext cx="11690252" cy="24314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921" y="1274467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920" y="2018739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660" y="2619331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467" y="3288809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4363" y="3296942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949" y="1284895"/>
            <a:ext cx="48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-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307" y="1999535"/>
            <a:ext cx="48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-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0796" y="3304514"/>
            <a:ext cx="48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-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4964" y="2619331"/>
            <a:ext cx="382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-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9875" y="3288809"/>
            <a:ext cx="48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-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7933" y="2609701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96029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6" grpId="0" animBg="1"/>
      <p:bldP spid="17" grpId="0" animBg="1"/>
      <p:bldP spid="3" grpId="0" build="allAtOnce"/>
      <p:bldP spid="2" grpId="0"/>
      <p:bldP spid="15" grpId="0"/>
      <p:bldP spid="22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0937" y="2744072"/>
            <a:ext cx="169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Ấn Độ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085"/>
            <a:ext cx="12192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0785" y="1310853"/>
            <a:ext cx="270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Quốc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0937" y="2018739"/>
            <a:ext cx="169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Nữ Oa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467" y="4190767"/>
            <a:ext cx="11649456" cy="1846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người, tên địa lí nước ngoài viết giống như cách viết tên riêng Việt Nam. Đó là những tên được phiên âm theo âm Hán Việt.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0874" y="4190767"/>
            <a:ext cx="11690252" cy="18466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56554" y="1310853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9048" y="1293406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2842" y="2019756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0937" y="2001292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4034358" y="2757548"/>
            <a:ext cx="10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812842" y="2744072"/>
            <a:ext cx="54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11" grpId="0"/>
      <p:bldP spid="12" grpId="0"/>
      <p:bldP spid="16" grpId="0" animBg="1"/>
      <p:bldP spid="17" grpId="0" animBg="1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070" y="1758680"/>
            <a:ext cx="334036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400" dirty="0">
                <a:latin typeface="+mj-lt"/>
              </a:rPr>
              <a:t>uyền thuyết</a:t>
            </a:r>
            <a:endParaRPr 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070" y="2717704"/>
            <a:ext cx="334036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muôn loài</a:t>
            </a:r>
            <a:endParaRPr lang="en-US" sz="4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2951" y="5573532"/>
            <a:ext cx="317150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thế k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 XIX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2951" y="4546302"/>
            <a:ext cx="4068147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nặn thành người</a:t>
            </a:r>
            <a:endParaRPr lang="en-US" sz="4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490" y="1300766"/>
            <a:ext cx="675747" cy="83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2951" y="1717489"/>
            <a:ext cx="560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8949" y="2729702"/>
            <a:ext cx="1140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+mj-lt"/>
              </a:rPr>
              <a:t>uôn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9603" y="3644468"/>
            <a:ext cx="2157735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2572" y="4531381"/>
            <a:ext cx="786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1767" y="384473"/>
            <a:ext cx="900023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Từ</a:t>
            </a:r>
            <a:r>
              <a:rPr lang="en-US" sz="5400" b="1" cap="none" spc="0" dirty="0">
                <a:ln w="127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0" dirty="0" err="1">
                <a:ln w="1270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khó</a:t>
            </a:r>
            <a:endParaRPr lang="en-US" sz="5400" b="1" cap="none" spc="0" dirty="0">
              <a:ln w="1270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7952" y="5573531"/>
            <a:ext cx="127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+mj-lt"/>
              </a:rPr>
              <a:t>XIX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5937" y="3644467"/>
            <a:ext cx="726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69101" y="3651928"/>
            <a:ext cx="536768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7491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016" y="3154405"/>
            <a:ext cx="2889322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9459" y="4146140"/>
            <a:ext cx="334036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muôn loài</a:t>
            </a:r>
            <a:endParaRPr lang="en-US" sz="4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3853" y="5260288"/>
            <a:ext cx="4068147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nặn thành người</a:t>
            </a:r>
            <a:endParaRPr lang="en-US" sz="4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490" y="1300766"/>
            <a:ext cx="675747" cy="83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64552" y="4088738"/>
            <a:ext cx="2157735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52634"/>
            <a:ext cx="12192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Luyện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viết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55065" y="2022617"/>
            <a:ext cx="321049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016" y="2076343"/>
            <a:ext cx="2467291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4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4552" y="3080692"/>
            <a:ext cx="1542192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en-US" sz="44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4552" y="2076343"/>
            <a:ext cx="1932719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endParaRPr lang="en-US" sz="44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8016" y="5393001"/>
            <a:ext cx="1721704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4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8016" y="4273703"/>
            <a:ext cx="1932719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44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64552" y="5335388"/>
            <a:ext cx="3750874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Sác-lơ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endParaRPr lang="en-US" sz="44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69669" y="3136765"/>
            <a:ext cx="334036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400" dirty="0">
                <a:latin typeface="+mj-lt"/>
              </a:rPr>
              <a:t>uyền thuyết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63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25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75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25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  <p:bldP spid="18" grpId="0" animBg="1"/>
      <p:bldP spid="18" grpId="1" animBg="1"/>
      <p:bldP spid="18" grpId="2" animBg="1"/>
      <p:bldP spid="19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1586" y="865067"/>
            <a:ext cx="177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504587" y="1641021"/>
            <a:ext cx="547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0" y="412278"/>
            <a:ext cx="12192000" cy="210312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19867" y="735444"/>
            <a:ext cx="60651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8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1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" y="23182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chơi đồ cổ</a:t>
            </a:r>
          </a:p>
          <a:p>
            <a:endParaRPr lang="vi-V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Xưa có một anh học trò rất mê đồ cổ. Một hôm, có người đưa đến manh chiếu rách bảo là chiếu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ngồi dạy học. Anh chàng hết sức mừng rỡ, đem hết ruộng ra đổi.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bao lâu, lại có kẻ đem một cây gậy cũ kĩ đến bảo 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cây gậy cụ tổ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lúc chạy loạn, còn xưa hơn manh chiếu của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mấy trăm năm.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đỗi ngưỡng mộ, anh ta bèn bán hết đồ đạc trong nhà để mua gậy.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đó, lại có kẻ mang đến một chiếc bát gỗ, nói 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Bát này được làm từ 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 với nó, cái gậy đời nhà          ăn thua gì ?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thèm suy tính, anh học trò bán cả nhà đi để mua cái bát nọ.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là trắng tay phải đi ăn mày, nhưng anh ta không bao giờ xin cơm, xin gạo mà chỉ gào lên 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Ới các ông các bà, ai có tiền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tôi xin một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!</a:t>
            </a:r>
            <a:endParaRPr lang="vi-V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Theo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 QUYẾT SỔNG LÂU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9578" y="1508607"/>
            <a:ext cx="1746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9775" y="3871906"/>
            <a:ext cx="1279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Ngũ Đế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2011" y="5468182"/>
            <a:ext cx="27638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383" y="2691076"/>
            <a:ext cx="1746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2670" y="2333536"/>
            <a:ext cx="24147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6343" y="5468182"/>
            <a:ext cx="1474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566" y="3897026"/>
            <a:ext cx="7561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2670" y="2333536"/>
            <a:ext cx="5098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390" y="3759137"/>
            <a:ext cx="31367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(551 – 479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0" y="246018"/>
            <a:ext cx="3312432" cy="3328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874" y="246018"/>
            <a:ext cx="3392712" cy="3328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80772" y="3759137"/>
            <a:ext cx="30169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638" y="246017"/>
            <a:ext cx="3392712" cy="3328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535377" y="3759137"/>
            <a:ext cx="3434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2" y="254150"/>
            <a:ext cx="2374241" cy="398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419" y="123072"/>
            <a:ext cx="2364697" cy="409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495" y="199275"/>
            <a:ext cx="2300067" cy="414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712" y="199275"/>
            <a:ext cx="2267760" cy="409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0063" y="232824"/>
            <a:ext cx="2261937" cy="4201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9099" y="4500862"/>
            <a:ext cx="213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6290" y="4500862"/>
            <a:ext cx="251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3623" y="4500862"/>
            <a:ext cx="106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0226" y="4500862"/>
            <a:ext cx="159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02883" y="4439017"/>
            <a:ext cx="213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Thuấn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92" y="5367137"/>
            <a:ext cx="11887199" cy="646331"/>
          </a:xfrm>
          <a:prstGeom prst="rect">
            <a:avLst/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746" y="334363"/>
            <a:ext cx="5010489" cy="3825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601583" y="4458601"/>
            <a:ext cx="3902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8" grpId="0" build="allAtOnce"/>
      <p:bldP spid="8" grpId="1" build="allAtOnce"/>
      <p:bldP spid="9" grpId="0" build="allAtOnce"/>
      <p:bldP spid="9" grpId="1" build="allAtOnce"/>
      <p:bldP spid="10" grpId="0" build="allAtOnce"/>
      <p:bldP spid="10" grpId="1" build="allAtOnce"/>
      <p:bldP spid="11" grpId="0" build="allAtOnce"/>
      <p:bldP spid="11" grpId="1" build="allAtOnce"/>
      <p:bldP spid="12" grpId="0" uiExpand="1" build="allAtOnce" animBg="1"/>
      <p:bldP spid="12" grpId="1" build="allAtOnce" animBg="1"/>
      <p:bldP spid="1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89" y="4193218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2268225" y="134887"/>
            <a:ext cx="9851614" cy="5177038"/>
          </a:xfrm>
          <a:prstGeom prst="irregularSeal1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0679" y="1677647"/>
            <a:ext cx="6279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Explosion 1 3"/>
          <p:cNvSpPr/>
          <p:nvPr/>
        </p:nvSpPr>
        <p:spPr>
          <a:xfrm>
            <a:off x="3552682" y="960721"/>
            <a:ext cx="6957629" cy="3525370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"/>
                            </p:stCondLst>
                            <p:childTnLst>
                              <p:par>
                                <p:cTn id="90" presetID="23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4" grpId="0" animBg="1"/>
      <p:bldP spid="4" grpId="1" animBg="1"/>
      <p:bldP spid="4" grpId="2" animBg="1"/>
      <p:bldP spid="4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5597" y="2736790"/>
            <a:ext cx="190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6085"/>
            <a:ext cx="12192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874" y="1281943"/>
            <a:ext cx="270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74" y="2045787"/>
            <a:ext cx="3788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467" y="4190767"/>
            <a:ext cx="11649456" cy="1846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âm Hán Việt.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0874" y="4190767"/>
            <a:ext cx="11690252" cy="18466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0467" y="1276864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6211" y="1281943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6462" y="2033815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0874" y="2025807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286858" y="2733259"/>
            <a:ext cx="10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1270451" y="2729728"/>
            <a:ext cx="54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8165" y="2028469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7651" y="1101929"/>
            <a:ext cx="190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63178" y="1824376"/>
            <a:ext cx="3085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7344" y="2580134"/>
            <a:ext cx="486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5163178" y="1816290"/>
            <a:ext cx="54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6169453" y="1816290"/>
            <a:ext cx="54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5133392" y="2561932"/>
            <a:ext cx="54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6966278" y="2580134"/>
            <a:ext cx="54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7973953" y="2580134"/>
            <a:ext cx="54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5187651" y="1101643"/>
            <a:ext cx="10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123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"/>
                            </p:stCondLst>
                            <p:childTnLst>
                              <p:par>
                                <p:cTn id="12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11" grpId="0"/>
      <p:bldP spid="12" grpId="0"/>
      <p:bldP spid="16" grpId="0" animBg="1"/>
      <p:bldP spid="17" grpId="0" animBg="1"/>
      <p:bldP spid="18" grpId="0"/>
      <p:bldP spid="19" grpId="0"/>
      <p:bldP spid="20" grpId="0"/>
      <p:bldP spid="22" grpId="0"/>
      <p:bldP spid="23" grpId="0"/>
      <p:bldP spid="24" grpId="0"/>
      <p:bldP spid="14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958">
              <a:srgbClr val="FF0066"/>
            </a:gs>
            <a:gs pos="21241">
              <a:srgbClr val="FF0000"/>
            </a:gs>
            <a:gs pos="0">
              <a:srgbClr val="FFF5F6"/>
            </a:gs>
            <a:gs pos="74000">
              <a:srgbClr val="F4AEB3"/>
            </a:gs>
            <a:gs pos="31894">
              <a:srgbClr val="F6ACC6"/>
            </a:gs>
            <a:gs pos="83000">
              <a:srgbClr val="FF0066"/>
            </a:gs>
            <a:gs pos="100000">
              <a:srgbClr val="FF0000"/>
            </a:gs>
          </a:gsLst>
          <a:lin ang="12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81700" y="2034862"/>
            <a:ext cx="9330492" cy="185580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57150" cmpd="thickThin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7560" y="4377908"/>
            <a:ext cx="723900" cy="38708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750" y="2558764"/>
            <a:ext cx="740655" cy="38179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040" y="495711"/>
            <a:ext cx="822960" cy="3501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29083" y="-1603390"/>
            <a:ext cx="822960" cy="41982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2" y="-89590"/>
            <a:ext cx="381000" cy="27930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2435" y="-1704690"/>
            <a:ext cx="381000" cy="38636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165" y="3919172"/>
            <a:ext cx="381000" cy="3057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21196" y="4639986"/>
            <a:ext cx="381000" cy="385452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711070"/>
      </p:ext>
    </p:extLst>
  </p:cSld>
  <p:clrMapOvr>
    <a:masterClrMapping/>
  </p:clrMapOvr>
  <p:transition spd="slow">
    <p:fad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1.11111E-6 L -2.91667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4" y="4401765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loud Callout 10"/>
          <p:cNvSpPr/>
          <p:nvPr/>
        </p:nvSpPr>
        <p:spPr>
          <a:xfrm>
            <a:off x="2491653" y="1938960"/>
            <a:ext cx="7208691" cy="3534367"/>
          </a:xfrm>
          <a:prstGeom prst="cloudCallout">
            <a:avLst>
              <a:gd name="adj1" fmla="val -45394"/>
              <a:gd name="adj2" fmla="val 52976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54375" y="2849190"/>
            <a:ext cx="5683250" cy="14128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1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90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1825625"/>
            <a:ext cx="5270500" cy="14128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200" b="1" dirty="0"/>
              <a:t>- Qua </a:t>
            </a:r>
            <a:r>
              <a:rPr lang="fr-FR" sz="3200" b="1" dirty="0" err="1"/>
              <a:t>bài</a:t>
            </a:r>
            <a:r>
              <a:rPr lang="fr-FR" sz="3200" b="1" dirty="0"/>
              <a:t> </a:t>
            </a:r>
            <a:r>
              <a:rPr lang="fr-FR" sz="3200" b="1" dirty="0" err="1"/>
              <a:t>viết</a:t>
            </a:r>
            <a:r>
              <a:rPr lang="fr-FR" sz="3200" b="1" dirty="0"/>
              <a:t>, </a:t>
            </a:r>
            <a:r>
              <a:rPr lang="fr-FR" sz="3200" b="1" dirty="0" err="1"/>
              <a:t>em</a:t>
            </a:r>
            <a:r>
              <a:rPr lang="fr-FR" sz="3200" b="1" dirty="0"/>
              <a:t> </a:t>
            </a:r>
            <a:r>
              <a:rPr lang="fr-FR" sz="3200" b="1" dirty="0" err="1"/>
              <a:t>hãy</a:t>
            </a:r>
            <a:r>
              <a:rPr lang="fr-FR" sz="3200" b="1" dirty="0"/>
              <a:t> </a:t>
            </a:r>
            <a:r>
              <a:rPr lang="fr-FR" sz="3200" b="1" dirty="0" err="1"/>
              <a:t>nêu</a:t>
            </a:r>
            <a:r>
              <a:rPr lang="fr-FR" sz="3200" b="1" dirty="0"/>
              <a:t> </a:t>
            </a:r>
            <a:r>
              <a:rPr lang="fr-FR" sz="3200" b="1" dirty="0" err="1"/>
              <a:t>nguồn</a:t>
            </a:r>
            <a:r>
              <a:rPr lang="fr-FR" sz="3200" b="1" dirty="0"/>
              <a:t> </a:t>
            </a:r>
            <a:r>
              <a:rPr lang="fr-FR" sz="3200" b="1" dirty="0" err="1"/>
              <a:t>gốc</a:t>
            </a:r>
            <a:r>
              <a:rPr lang="fr-FR" sz="3200" b="1" dirty="0"/>
              <a:t> </a:t>
            </a:r>
            <a:r>
              <a:rPr lang="fr-FR" sz="3200" b="1" dirty="0" err="1"/>
              <a:t>của</a:t>
            </a:r>
            <a:r>
              <a:rPr lang="fr-FR" sz="3200" b="1" dirty="0"/>
              <a:t> </a:t>
            </a:r>
            <a:r>
              <a:rPr lang="fr-FR" sz="3200" b="1" dirty="0" err="1"/>
              <a:t>loài</a:t>
            </a:r>
            <a:r>
              <a:rPr lang="fr-FR" sz="3200" b="1" dirty="0"/>
              <a:t> </a:t>
            </a:r>
            <a:r>
              <a:rPr lang="fr-FR" sz="3200" b="1" dirty="0" err="1"/>
              <a:t>người</a:t>
            </a:r>
            <a:r>
              <a:rPr lang="fr-FR" sz="3200" b="1" dirty="0"/>
              <a:t>?</a:t>
            </a:r>
            <a:endParaRPr lang="en-US" sz="3200" b="1" dirty="0"/>
          </a:p>
          <a:p>
            <a:pPr marL="0" indent="0">
              <a:buNone/>
            </a:pPr>
            <a:r>
              <a:rPr lang="fr-FR" sz="3200" b="1" dirty="0"/>
              <a:t>- </a:t>
            </a:r>
            <a:r>
              <a:rPr lang="fr-FR" sz="3200" b="1" dirty="0" err="1"/>
              <a:t>Em</a:t>
            </a:r>
            <a:r>
              <a:rPr lang="fr-FR" sz="3200" b="1" dirty="0"/>
              <a:t> </a:t>
            </a:r>
            <a:r>
              <a:rPr lang="fr-FR" sz="3200" b="1" dirty="0" err="1"/>
              <a:t>viết</a:t>
            </a:r>
            <a:r>
              <a:rPr lang="fr-FR" sz="3200" b="1" dirty="0"/>
              <a:t> </a:t>
            </a:r>
            <a:r>
              <a:rPr lang="fr-FR" sz="3200" b="1" dirty="0" err="1"/>
              <a:t>cảm</a:t>
            </a:r>
            <a:r>
              <a:rPr lang="fr-FR" sz="3200" b="1" dirty="0"/>
              <a:t> </a:t>
            </a:r>
            <a:r>
              <a:rPr lang="fr-FR" sz="3200" b="1" dirty="0" err="1"/>
              <a:t>nhận</a:t>
            </a:r>
            <a:r>
              <a:rPr lang="fr-FR" sz="3200" b="1" dirty="0"/>
              <a:t> </a:t>
            </a:r>
            <a:r>
              <a:rPr lang="fr-FR" sz="3200" b="1" dirty="0" err="1"/>
              <a:t>của</a:t>
            </a:r>
            <a:r>
              <a:rPr lang="fr-FR" sz="3200" b="1" dirty="0"/>
              <a:t> </a:t>
            </a:r>
            <a:r>
              <a:rPr lang="fr-FR" sz="3200" b="1" dirty="0" err="1"/>
              <a:t>mình</a:t>
            </a:r>
            <a:r>
              <a:rPr lang="fr-FR" sz="3200" b="1" dirty="0"/>
              <a:t> </a:t>
            </a:r>
            <a:r>
              <a:rPr lang="fr-FR" sz="3200" b="1" dirty="0" err="1"/>
              <a:t>sau</a:t>
            </a:r>
            <a:r>
              <a:rPr lang="fr-FR" sz="3200" b="1" dirty="0"/>
              <a:t> khi </a:t>
            </a:r>
            <a:r>
              <a:rPr lang="fr-FR" sz="3200" b="1" dirty="0" err="1"/>
              <a:t>đọc</a:t>
            </a:r>
            <a:r>
              <a:rPr lang="fr-FR" sz="3200" b="1" dirty="0"/>
              <a:t> </a:t>
            </a:r>
            <a:r>
              <a:rPr lang="fr-FR" sz="3200" b="1" dirty="0" err="1"/>
              <a:t>bài</a:t>
            </a:r>
            <a:r>
              <a:rPr lang="fr-FR" sz="3200" b="1" dirty="0"/>
              <a:t> </a:t>
            </a:r>
            <a:r>
              <a:rPr lang="fr-FR" sz="3200" b="1" dirty="0" err="1"/>
              <a:t>văn</a:t>
            </a:r>
            <a:r>
              <a:rPr lang="fr-FR" sz="3200" b="1" dirty="0"/>
              <a:t> </a:t>
            </a:r>
            <a:r>
              <a:rPr lang="fr-FR" sz="3200" b="1" dirty="0" err="1"/>
              <a:t>trên</a:t>
            </a:r>
            <a:r>
              <a:rPr lang="fr-FR" sz="3200" b="1" dirty="0"/>
              <a:t>.</a:t>
            </a:r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66477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5976" y="2707939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</a:p>
          <a:p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TIẾT HỌC</a:t>
            </a:r>
          </a:p>
        </p:txBody>
      </p:sp>
    </p:spTree>
    <p:extLst>
      <p:ext uri="{BB962C8B-B14F-4D97-AF65-F5344CB8AC3E}">
        <p14:creationId xmlns:p14="http://schemas.microsoft.com/office/powerpoint/2010/main" val="20351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5" grpId="2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40289" y="4049529"/>
            <a:ext cx="9729221" cy="1938992"/>
          </a:xfrm>
          <a:prstGeom prst="rect">
            <a:avLst/>
          </a:prstGeom>
          <a:ln w="7620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000" b="1" i="1" u="sng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u="sng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b="1" i="1" u="sng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u="sng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người,tên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4856" y="1223493"/>
            <a:ext cx="9823432" cy="200965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6543">
            <a:off x="-49709" y="872054"/>
            <a:ext cx="7607689" cy="787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88272">
            <a:off x="4342373" y="967000"/>
            <a:ext cx="8058304" cy="768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6" y="3470739"/>
            <a:ext cx="689667" cy="3410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158832" y="4248395"/>
            <a:ext cx="648503" cy="4324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5" y="3470739"/>
            <a:ext cx="381000" cy="2629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789513" y="4970177"/>
            <a:ext cx="377985" cy="3151822"/>
          </a:xfrm>
          <a:prstGeom prst="rect">
            <a:avLst/>
          </a:prstGeom>
        </p:spPr>
      </p:pic>
      <p:pic>
        <p:nvPicPr>
          <p:cNvPr id="3" name="Flute-BarcodeBrothers_3ejvz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487.1875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5" y="3302996"/>
            <a:ext cx="1580381" cy="12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20"/>
                            </p:stCondLst>
                            <p:childTnLst>
                              <p:par>
                                <p:cTn id="29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3644" y="287178"/>
            <a:ext cx="8624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4587" y="1511398"/>
            <a:ext cx="547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47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4145" y="423996"/>
            <a:ext cx="1185629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400" dirty="0">
              <a:solidFill>
                <a:srgbClr val="FF0000"/>
              </a:solidFill>
              <a:latin typeface="+mj-lt"/>
            </a:endParaRPr>
          </a:p>
          <a:p>
            <a:r>
              <a:rPr lang="vi-VN" sz="3400" dirty="0">
                <a:solidFill>
                  <a:schemeClr val="bg1"/>
                </a:solidFill>
                <a:latin typeface="+mj-lt"/>
              </a:rPr>
              <a:t>Theo một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                          ,     </a:t>
            </a:r>
            <a:r>
              <a:rPr lang="vi-VN" sz="3400" dirty="0">
                <a:solidFill>
                  <a:schemeClr val="bg1"/>
                </a:solidFill>
                <a:latin typeface="+mj-lt"/>
              </a:rPr>
              <a:t>đã dành ra bảy ngày để sáng tạo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             </a:t>
            </a:r>
            <a:r>
              <a:rPr lang="vi-VN" sz="3400" dirty="0">
                <a:solidFill>
                  <a:schemeClr val="bg1"/>
                </a:solidFill>
                <a:latin typeface="+mj-lt"/>
              </a:rPr>
              <a:t>trong đó có thủy tổ loài người là ông 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vi-VN" sz="3400" dirty="0">
                <a:solidFill>
                  <a:schemeClr val="bg1"/>
                </a:solidFill>
                <a:latin typeface="+mj-lt"/>
              </a:rPr>
              <a:t>và bà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  <a:p>
            <a:r>
              <a:rPr lang="vi-VN" sz="3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vi-VN" sz="3400" dirty="0">
                <a:solidFill>
                  <a:schemeClr val="bg1"/>
                </a:solidFill>
                <a:latin typeface="+mj-lt"/>
              </a:rPr>
              <a:t>. Ở 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                </a:t>
            </a:r>
            <a:r>
              <a:rPr lang="vi-VN" sz="3400" dirty="0">
                <a:solidFill>
                  <a:schemeClr val="bg1"/>
                </a:solidFill>
                <a:latin typeface="+mj-lt"/>
              </a:rPr>
              <a:t>cũng có truyện thần 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        </a:t>
            </a:r>
            <a:r>
              <a:rPr lang="vi-VN" sz="3400" dirty="0">
                <a:solidFill>
                  <a:schemeClr val="bg1"/>
                </a:solidFill>
                <a:latin typeface="+mj-lt"/>
              </a:rPr>
              <a:t>dùng đất thó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 </a:t>
            </a:r>
          </a:p>
          <a:p>
            <a:r>
              <a:rPr lang="en-US" sz="3400" dirty="0">
                <a:solidFill>
                  <a:schemeClr val="bg1"/>
                </a:solidFill>
                <a:latin typeface="+mj-lt"/>
              </a:rPr>
              <a:t>                   . </a:t>
            </a:r>
            <a:r>
              <a:rPr lang="vi-VN" sz="3400" dirty="0">
                <a:solidFill>
                  <a:schemeClr val="bg1"/>
                </a:solidFill>
                <a:latin typeface="+mj-lt"/>
              </a:rPr>
              <a:t>Còn đối với người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vi-VN" sz="3400" dirty="0">
                <a:solidFill>
                  <a:schemeClr val="bg1"/>
                </a:solidFill>
                <a:latin typeface="+mj-lt"/>
              </a:rPr>
              <a:t>, vị thần tạo ra con người là thầ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          . </a:t>
            </a:r>
            <a:r>
              <a:rPr lang="vi-VN" sz="3400" dirty="0">
                <a:solidFill>
                  <a:schemeClr val="bg1"/>
                </a:solidFill>
                <a:latin typeface="+mj-lt"/>
              </a:rPr>
              <a:t>Giữa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             , </a:t>
            </a:r>
            <a:r>
              <a:rPr lang="vi-VN" sz="3400" dirty="0">
                <a:solidFill>
                  <a:schemeClr val="bg1"/>
                </a:solidFill>
                <a:latin typeface="+mj-lt"/>
              </a:rPr>
              <a:t>nhờ công trình nghiên cứu của nhà bác học thiên tài</a:t>
            </a:r>
            <a:r>
              <a:rPr lang="en-US" sz="3400">
                <a:solidFill>
                  <a:schemeClr val="bg1"/>
                </a:solidFill>
                <a:latin typeface="+mj-lt"/>
              </a:rPr>
              <a:t>                    </a:t>
            </a:r>
            <a:r>
              <a:rPr lang="vi-VN" sz="3400">
                <a:solidFill>
                  <a:schemeClr val="bg1"/>
                </a:solidFill>
                <a:latin typeface="+mj-lt"/>
              </a:rPr>
              <a:t>, </a:t>
            </a:r>
            <a:r>
              <a:rPr lang="vi-VN" sz="3400" dirty="0">
                <a:solidFill>
                  <a:schemeClr val="bg1"/>
                </a:solidFill>
                <a:latin typeface="+mj-lt"/>
              </a:rPr>
              <a:t>người ta mới biết rằng loài người được hình thành dần qua hàng triệu năm từ một loài vượn cổ.</a:t>
            </a:r>
          </a:p>
          <a:p>
            <a:pPr algn="r"/>
            <a:r>
              <a:rPr lang="vi-VN" sz="2800" i="1" dirty="0">
                <a:solidFill>
                  <a:schemeClr val="bg1"/>
                </a:solidFill>
                <a:latin typeface="+mj-lt"/>
              </a:rPr>
              <a:t>Theo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N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HỮNG MẪU CHUYỆN LỊCH SỬ THẾ GIỚI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  </a:t>
            </a: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850006" y="98998"/>
            <a:ext cx="226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cxnSp>
        <p:nvCxnSpPr>
          <p:cNvPr id="16" name="Straight Connector 15">
            <a:hlinkClick r:id="rId3" action="ppaction://hlinksldjump"/>
          </p:cNvPr>
          <p:cNvCxnSpPr/>
          <p:nvPr/>
        </p:nvCxnSpPr>
        <p:spPr>
          <a:xfrm flipV="1">
            <a:off x="0" y="515155"/>
            <a:ext cx="978794" cy="1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43200" y="489397"/>
            <a:ext cx="9448800" cy="257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85523" y="1965795"/>
            <a:ext cx="20490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66422" y="2497797"/>
            <a:ext cx="14721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endParaRPr lang="en-US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056" y="2972787"/>
            <a:ext cx="106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6502" y="3487089"/>
            <a:ext cx="1482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945" y="4605326"/>
            <a:ext cx="30932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Sác-lơ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7381" y="4072606"/>
            <a:ext cx="20925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66326" y="2984405"/>
            <a:ext cx="1483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1397" y="2993930"/>
            <a:ext cx="24463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0816" y="4030076"/>
            <a:ext cx="181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Bra-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5905" y="1950407"/>
            <a:ext cx="262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833" y="423996"/>
            <a:ext cx="233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1932" y="2461597"/>
            <a:ext cx="208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145" y="3526263"/>
            <a:ext cx="32177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1" grpId="0" build="allAtOnce"/>
      <p:bldP spid="13" grpId="0" build="allAtOnce"/>
      <p:bldP spid="14" grpId="0" build="allAtOnce"/>
      <p:bldP spid="15" grpId="0" build="allAtOnce"/>
      <p:bldP spid="17" grpId="0" build="allAtOnce"/>
      <p:bldP spid="19" grpId="0" build="allAtOnce"/>
      <p:bldP spid="20" grpId="0" build="allAtOnce"/>
      <p:bldP spid="21" grpId="0" build="allAtOnce"/>
      <p:bldP spid="23" grpId="0" build="allAtOnce"/>
      <p:bldP spid="2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53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294" y="167426"/>
            <a:ext cx="5099409" cy="5483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4849" y="5866412"/>
            <a:ext cx="3902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Sác-lơ Đác-uynh (1809- 1882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3645" y="5947427"/>
            <a:ext cx="1041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49" y="869594"/>
            <a:ext cx="195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6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6694" y="1515925"/>
            <a:ext cx="829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6838" y="3700469"/>
            <a:ext cx="10230323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9358" y="2408477"/>
            <a:ext cx="1089273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4" y="2223811"/>
            <a:ext cx="1889448" cy="125866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367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allAtOnce" animBg="1"/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79" y="3118980"/>
            <a:ext cx="2240922" cy="3525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3992451" y="266338"/>
            <a:ext cx="5743977" cy="2639382"/>
          </a:xfrm>
          <a:prstGeom prst="round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2915" y="589994"/>
            <a:ext cx="5649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56085"/>
            <a:ext cx="12192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1267" y="1306862"/>
            <a:ext cx="270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7509" y="4190766"/>
            <a:ext cx="8757634" cy="18466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người, tên địa lí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ta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7509" y="4190765"/>
            <a:ext cx="8757634" cy="18466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9627" y="1306862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5109" y="1306862"/>
            <a:ext cx="45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6941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build="allAtOnce" animBg="1"/>
      <p:bldP spid="17" grpId="0" animBg="1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970</Words>
  <Application>Microsoft Office PowerPoint</Application>
  <PresentationFormat>Widescreen</PresentationFormat>
  <Paragraphs>161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SONY</cp:lastModifiedBy>
  <cp:revision>197</cp:revision>
  <dcterms:created xsi:type="dcterms:W3CDTF">2021-03-04T10:18:04Z</dcterms:created>
  <dcterms:modified xsi:type="dcterms:W3CDTF">2023-03-13T09:52:17Z</dcterms:modified>
</cp:coreProperties>
</file>