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641" r:id="rId2"/>
    <p:sldId id="634" r:id="rId3"/>
    <p:sldId id="642" r:id="rId4"/>
    <p:sldId id="338" r:id="rId5"/>
    <p:sldId id="509" r:id="rId6"/>
    <p:sldId id="258" r:id="rId7"/>
    <p:sldId id="510" r:id="rId8"/>
    <p:sldId id="261" r:id="rId9"/>
    <p:sldId id="721" r:id="rId10"/>
    <p:sldId id="263" r:id="rId11"/>
    <p:sldId id="267" r:id="rId12"/>
    <p:sldId id="319" r:id="rId13"/>
    <p:sldId id="719" r:id="rId14"/>
    <p:sldId id="262" r:id="rId15"/>
    <p:sldId id="710" r:id="rId16"/>
    <p:sldId id="720" r:id="rId17"/>
    <p:sldId id="711" r:id="rId18"/>
    <p:sldId id="712" r:id="rId19"/>
    <p:sldId id="713" r:id="rId20"/>
    <p:sldId id="330" r:id="rId21"/>
    <p:sldId id="698" r:id="rId22"/>
    <p:sldId id="715" r:id="rId23"/>
    <p:sldId id="716" r:id="rId24"/>
    <p:sldId id="717" r:id="rId25"/>
    <p:sldId id="718" r:id="rId26"/>
    <p:sldId id="373" r:id="rId27"/>
    <p:sldId id="714" r:id="rId28"/>
    <p:sldId id="644" r:id="rId29"/>
    <p:sldId id="326" r:id="rId30"/>
    <p:sldId id="288" r:id="rId31"/>
  </p:sldIdLst>
  <p:sldSz cx="12161838" cy="6858000"/>
  <p:notesSz cx="6858000" cy="9144000"/>
  <p:embeddedFontLst>
    <p:embeddedFont>
      <p:font typeface="Annifont" panose="020B0603050302020204" pitchFamily="34" charset="0"/>
      <p:italic r:id="rId34"/>
    </p:embeddedFont>
    <p:embeddedFont>
      <p:font typeface="Arial Black" panose="020B0A04020102020204" pitchFamily="34" charset="0"/>
      <p:bold r:id="rId35"/>
    </p:embeddedFont>
    <p:embeddedFont>
      <p:font typeface="Chau Philomene One" panose="020B0604020202020204" charset="0"/>
      <p:regular r:id="rId36"/>
      <p: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Karla" pitchFamily="2" charset="0"/>
      <p:regular r:id="rId44"/>
      <p:bold r:id="rId45"/>
      <p:italic r:id="rId46"/>
      <p:boldItalic r:id="rId47"/>
    </p:embeddedFont>
    <p:embeddedFont>
      <p:font typeface="Love Ya Like A Sister" panose="020B0604020202020204" charset="0"/>
      <p:regular r:id="rId48"/>
    </p:embeddedFont>
    <p:embeddedFont>
      <p:font typeface="SVN-Billo" panose="00000400000000000000" pitchFamily="2" charset="0"/>
      <p:regular r:id="rId49"/>
    </p:embeddedFont>
    <p:embeddedFont>
      <p:font typeface="Varela Round" panose="00000500000000000000" pitchFamily="2" charset="-79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BA1"/>
    <a:srgbClr val="F6E9A1"/>
    <a:srgbClr val="FFFFCC"/>
    <a:srgbClr val="FFE196"/>
    <a:srgbClr val="F7E9A1"/>
    <a:srgbClr val="F44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42" y="84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118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 thể cho SH trình bày vở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259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2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01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Nên cho HS thực hành 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55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2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5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6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6" y="5437467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5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9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6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2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3664" y="254738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251585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66" r:id="rId5"/>
    <p:sldLayoutId id="2147483668" r:id="rId6"/>
    <p:sldLayoutId id="2147483669" r:id="rId7"/>
    <p:sldLayoutId id="2147483670" r:id="rId8"/>
    <p:sldLayoutId id="2147483674" r:id="rId9"/>
    <p:sldLayoutId id="2147483675" r:id="rId10"/>
    <p:sldLayoutId id="214748367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5906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34581" y="-823277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5790" y="1688407"/>
            <a:ext cx="10889188" cy="1225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793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Làm Ǖ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Μ΄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 vƞ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 La Mã 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9" name="MsPham"/>
          <p:cNvSpPr/>
          <p:nvPr/>
        </p:nvSpPr>
        <p:spPr>
          <a:xfrm>
            <a:off x="779523" y="1694953"/>
            <a:ext cx="4812261" cy="4208724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9600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II</a:t>
            </a:r>
            <a:endParaRPr lang="en-US" sz="9600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sPham"/>
          <p:cNvSpPr/>
          <p:nvPr/>
        </p:nvSpPr>
        <p:spPr>
          <a:xfrm>
            <a:off x="779523" y="283920"/>
            <a:ext cx="1037196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số tương ứng với số La Mã dưới đây:</a:t>
            </a:r>
            <a:endParaRPr lang="en-US" sz="36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0763" y="4622865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20</a:t>
            </a:r>
            <a:endParaRPr lang="en-US" sz="4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4" y="6012038"/>
            <a:ext cx="1594850" cy="708822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17245" y="3150164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4400" b="1" kern="1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44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3</a:t>
            </a:r>
            <a:endParaRPr lang="en-US" sz="4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02611" y="1697661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44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2</a:t>
            </a:r>
            <a:endParaRPr lang="en-US" sz="4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00" y="4550278"/>
            <a:ext cx="1077957" cy="115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3166830"/>
            <a:ext cx="1077957" cy="1153413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1671" y="988673"/>
            <a:ext cx="2065082" cy="18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853" y="8484"/>
            <a:ext cx="12211543" cy="7236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225" y="-2627362"/>
            <a:ext cx="3422397" cy="2635846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93" y="-1251022"/>
            <a:ext cx="608092" cy="608092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95862" y="5906621"/>
            <a:ext cx="1912726" cy="972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6814" y="3029824"/>
            <a:ext cx="6917563" cy="1565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114">
              <a:buClrTx/>
              <a:defRPr/>
            </a:pPr>
            <a:r>
              <a:rPr lang="en-US" sz="9576" kern="12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40806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77" y="5934462"/>
            <a:ext cx="4624930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13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1" y="1875331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47: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LÀM QUEN VỚI CHỮ SỐ LA MÃ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30475" y="146046"/>
            <a:ext cx="11900887" cy="4178220"/>
            <a:chOff x="664351" y="518160"/>
            <a:chExt cx="11959991" cy="41989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1" y="664931"/>
              <a:ext cx="5607993" cy="1763035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Dùng que tính có thể xếp thành các số La Mã như hình bên: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512CC2-CEC1-628F-43EE-7AFD02C41F50}"/>
                </a:ext>
              </a:extLst>
            </p:cNvPr>
            <p:cNvSpPr txBox="1"/>
            <p:nvPr/>
          </p:nvSpPr>
          <p:spPr>
            <a:xfrm>
              <a:off x="664351" y="2954080"/>
              <a:ext cx="5607993" cy="1763035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Dùng 5 que tính hãy xếp thành số 8, số 13 bằng chữ số La Mã.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868249-9ECD-F8AF-A012-2165FF5B2E46}"/>
                </a:ext>
              </a:extLst>
            </p:cNvPr>
            <p:cNvSpPr txBox="1"/>
            <p:nvPr/>
          </p:nvSpPr>
          <p:spPr>
            <a:xfrm>
              <a:off x="7016349" y="2954080"/>
              <a:ext cx="5607993" cy="1763035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Để xếp được ba số 9 bằng chữ số La Mã thì dùng hết mất que tính?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4B3898-4228-2097-1C36-62CEA366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806" y="0"/>
            <a:ext cx="4311788" cy="21703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D2B37-7791-EFDA-0CCD-11B616F0F7E0}"/>
              </a:ext>
            </a:extLst>
          </p:cNvPr>
          <p:cNvCxnSpPr>
            <a:cxnSpLocks/>
          </p:cNvCxnSpPr>
          <p:nvPr/>
        </p:nvCxnSpPr>
        <p:spPr>
          <a:xfrm>
            <a:off x="267874" y="4454921"/>
            <a:ext cx="571344" cy="1575398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79946A-F232-7968-FDE7-19C6F207DF50}"/>
              </a:ext>
            </a:extLst>
          </p:cNvPr>
          <p:cNvCxnSpPr>
            <a:cxnSpLocks/>
          </p:cNvCxnSpPr>
          <p:nvPr/>
        </p:nvCxnSpPr>
        <p:spPr>
          <a:xfrm flipV="1">
            <a:off x="881528" y="4454921"/>
            <a:ext cx="571344" cy="1575398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158C36-E6F1-5CCA-3F06-FBB12B16C16C}"/>
              </a:ext>
            </a:extLst>
          </p:cNvPr>
          <p:cNvCxnSpPr>
            <a:cxnSpLocks/>
          </p:cNvCxnSpPr>
          <p:nvPr/>
        </p:nvCxnSpPr>
        <p:spPr>
          <a:xfrm flipV="1">
            <a:off x="1651742" y="4454921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69C3D2-DAEC-562B-5BF5-239F94350706}"/>
              </a:ext>
            </a:extLst>
          </p:cNvPr>
          <p:cNvCxnSpPr>
            <a:cxnSpLocks/>
          </p:cNvCxnSpPr>
          <p:nvPr/>
        </p:nvCxnSpPr>
        <p:spPr>
          <a:xfrm flipV="1">
            <a:off x="1916437" y="4454921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92BEDD-85A3-FF81-9DAC-D8782FD86394}"/>
              </a:ext>
            </a:extLst>
          </p:cNvPr>
          <p:cNvCxnSpPr>
            <a:cxnSpLocks/>
          </p:cNvCxnSpPr>
          <p:nvPr/>
        </p:nvCxnSpPr>
        <p:spPr>
          <a:xfrm flipV="1">
            <a:off x="2181132" y="4454921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BEE017-6AAE-09E1-D721-8BF3AAD31C35}"/>
              </a:ext>
            </a:extLst>
          </p:cNvPr>
          <p:cNvCxnSpPr>
            <a:cxnSpLocks/>
          </p:cNvCxnSpPr>
          <p:nvPr/>
        </p:nvCxnSpPr>
        <p:spPr>
          <a:xfrm>
            <a:off x="6783451" y="4443818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0585C7-B445-61B4-377B-101DF7AEF1F6}"/>
              </a:ext>
            </a:extLst>
          </p:cNvPr>
          <p:cNvCxnSpPr>
            <a:cxnSpLocks/>
          </p:cNvCxnSpPr>
          <p:nvPr/>
        </p:nvCxnSpPr>
        <p:spPr>
          <a:xfrm flipV="1">
            <a:off x="6789944" y="4443817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4932BD-E760-3E15-817D-8D062CF859D1}"/>
              </a:ext>
            </a:extLst>
          </p:cNvPr>
          <p:cNvCxnSpPr>
            <a:cxnSpLocks/>
          </p:cNvCxnSpPr>
          <p:nvPr/>
        </p:nvCxnSpPr>
        <p:spPr>
          <a:xfrm flipV="1">
            <a:off x="6569038" y="4443817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141D0C-A51D-3912-CF7D-6821B62D865F}"/>
              </a:ext>
            </a:extLst>
          </p:cNvPr>
          <p:cNvCxnSpPr>
            <a:cxnSpLocks/>
          </p:cNvCxnSpPr>
          <p:nvPr/>
        </p:nvCxnSpPr>
        <p:spPr>
          <a:xfrm>
            <a:off x="8864034" y="4441719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4B37BD-EA05-C53B-5AEB-92C20A9E90BC}"/>
              </a:ext>
            </a:extLst>
          </p:cNvPr>
          <p:cNvCxnSpPr>
            <a:cxnSpLocks/>
          </p:cNvCxnSpPr>
          <p:nvPr/>
        </p:nvCxnSpPr>
        <p:spPr>
          <a:xfrm flipV="1">
            <a:off x="8870527" y="4441718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F2C66-DE0C-6C38-BCED-4B4AD0F005CD}"/>
              </a:ext>
            </a:extLst>
          </p:cNvPr>
          <p:cNvCxnSpPr>
            <a:cxnSpLocks/>
          </p:cNvCxnSpPr>
          <p:nvPr/>
        </p:nvCxnSpPr>
        <p:spPr>
          <a:xfrm flipV="1">
            <a:off x="8649621" y="4441718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6E59EA-74BC-A217-9579-5E0835E8B7A9}"/>
              </a:ext>
            </a:extLst>
          </p:cNvPr>
          <p:cNvCxnSpPr>
            <a:cxnSpLocks/>
          </p:cNvCxnSpPr>
          <p:nvPr/>
        </p:nvCxnSpPr>
        <p:spPr>
          <a:xfrm>
            <a:off x="10944617" y="4439620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656079-C55F-459F-8D86-F535C3E7B2DE}"/>
              </a:ext>
            </a:extLst>
          </p:cNvPr>
          <p:cNvCxnSpPr>
            <a:cxnSpLocks/>
          </p:cNvCxnSpPr>
          <p:nvPr/>
        </p:nvCxnSpPr>
        <p:spPr>
          <a:xfrm flipV="1">
            <a:off x="10951110" y="4439619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74A474-3EE4-81FE-E7E8-7E45C161A061}"/>
              </a:ext>
            </a:extLst>
          </p:cNvPr>
          <p:cNvCxnSpPr>
            <a:cxnSpLocks/>
          </p:cNvCxnSpPr>
          <p:nvPr/>
        </p:nvCxnSpPr>
        <p:spPr>
          <a:xfrm flipV="1">
            <a:off x="10730204" y="4439619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D0F9355-3E13-965E-D5A1-B9D90EA3B7BA}"/>
              </a:ext>
            </a:extLst>
          </p:cNvPr>
          <p:cNvSpPr txBox="1"/>
          <p:nvPr/>
        </p:nvSpPr>
        <p:spPr>
          <a:xfrm>
            <a:off x="7018608" y="6145996"/>
            <a:ext cx="4445228" cy="646331"/>
          </a:xfrm>
          <a:prstGeom prst="rect">
            <a:avLst/>
          </a:prstGeom>
          <a:solidFill>
            <a:srgbClr val="F7E9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Dùng hết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/>
              <a:t> que tính.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C61D5B-BF7D-D640-40AA-6F7E56B7C0AE}"/>
              </a:ext>
            </a:extLst>
          </p:cNvPr>
          <p:cNvCxnSpPr>
            <a:cxnSpLocks/>
          </p:cNvCxnSpPr>
          <p:nvPr/>
        </p:nvCxnSpPr>
        <p:spPr>
          <a:xfrm>
            <a:off x="3328405" y="4445511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2BE51C-373A-A22A-398E-F75C8EF42D03}"/>
              </a:ext>
            </a:extLst>
          </p:cNvPr>
          <p:cNvCxnSpPr>
            <a:cxnSpLocks/>
          </p:cNvCxnSpPr>
          <p:nvPr/>
        </p:nvCxnSpPr>
        <p:spPr>
          <a:xfrm flipV="1">
            <a:off x="3334898" y="4445510"/>
            <a:ext cx="914145" cy="1584809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7D9B42A-E50B-0220-8933-6AD417E56138}"/>
              </a:ext>
            </a:extLst>
          </p:cNvPr>
          <p:cNvCxnSpPr>
            <a:cxnSpLocks/>
          </p:cNvCxnSpPr>
          <p:nvPr/>
        </p:nvCxnSpPr>
        <p:spPr>
          <a:xfrm flipV="1">
            <a:off x="4464214" y="4439619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98725-2508-F1DD-B035-5783DAC28E40}"/>
              </a:ext>
            </a:extLst>
          </p:cNvPr>
          <p:cNvCxnSpPr>
            <a:cxnSpLocks/>
          </p:cNvCxnSpPr>
          <p:nvPr/>
        </p:nvCxnSpPr>
        <p:spPr>
          <a:xfrm flipV="1">
            <a:off x="4728909" y="4439619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C5241E-E0C1-0278-E2E2-9E5157722965}"/>
              </a:ext>
            </a:extLst>
          </p:cNvPr>
          <p:cNvCxnSpPr>
            <a:cxnSpLocks/>
          </p:cNvCxnSpPr>
          <p:nvPr/>
        </p:nvCxnSpPr>
        <p:spPr>
          <a:xfrm flipV="1">
            <a:off x="4993604" y="4439619"/>
            <a:ext cx="0" cy="1582711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B690C-7810-ADE0-E043-47E8B0659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22" y="1403510"/>
            <a:ext cx="11315593" cy="464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DD8238-BE8E-CAE9-7DB9-8CDC62C31375}"/>
              </a:ext>
            </a:extLst>
          </p:cNvPr>
          <p:cNvSpPr/>
          <p:nvPr/>
        </p:nvSpPr>
        <p:spPr>
          <a:xfrm>
            <a:off x="4531366" y="4200439"/>
            <a:ext cx="341417" cy="48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56602" y="188891"/>
            <a:ext cx="9123861" cy="909883"/>
            <a:chOff x="906178" y="518160"/>
            <a:chExt cx="9169173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8383109" cy="64954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Tìm số La Mã thích hợp.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5BF1C08-1848-7BED-7EDF-B2A2E0A91C2C}"/>
              </a:ext>
            </a:extLst>
          </p:cNvPr>
          <p:cNvSpPr/>
          <p:nvPr/>
        </p:nvSpPr>
        <p:spPr>
          <a:xfrm>
            <a:off x="7439666" y="4185627"/>
            <a:ext cx="341417" cy="48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DD0F5A-E764-8DBA-F2E6-1BC53DBFCF3C}"/>
              </a:ext>
            </a:extLst>
          </p:cNvPr>
          <p:cNvSpPr/>
          <p:nvPr/>
        </p:nvSpPr>
        <p:spPr>
          <a:xfrm>
            <a:off x="8874766" y="4200439"/>
            <a:ext cx="341417" cy="48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961E9BA-22C6-C221-5E12-08BE32BD1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68" b="18174"/>
          <a:stretch/>
        </p:blipFill>
        <p:spPr>
          <a:xfrm>
            <a:off x="4531377" y="4366962"/>
            <a:ext cx="341406" cy="1764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9BAB93-AA5D-A0F1-F3AD-F4D178C8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94" b="17656"/>
          <a:stretch/>
        </p:blipFill>
        <p:spPr>
          <a:xfrm>
            <a:off x="7429518" y="4360486"/>
            <a:ext cx="423462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1D92F2-624A-1398-7400-370948FF07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12" b="17520"/>
          <a:stretch/>
        </p:blipFill>
        <p:spPr>
          <a:xfrm>
            <a:off x="8810757" y="4335487"/>
            <a:ext cx="469433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56602" y="398441"/>
            <a:ext cx="11448633" cy="1346375"/>
            <a:chOff x="906178" y="518160"/>
            <a:chExt cx="11505491" cy="1353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1" y="664931"/>
              <a:ext cx="10719428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Sắp xếp các số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XIII, XVII, XII, XVIII </a:t>
              </a:r>
              <a:r>
                <a:rPr lang="en-US" sz="3600"/>
                <a:t>theo thứ tự từ bé đến lớn.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27885A-8467-62E5-9095-3996046ABBBE}"/>
              </a:ext>
            </a:extLst>
          </p:cNvPr>
          <p:cNvSpPr txBox="1"/>
          <p:nvPr/>
        </p:nvSpPr>
        <p:spPr>
          <a:xfrm>
            <a:off x="1266483" y="2144687"/>
            <a:ext cx="8310020" cy="1015663"/>
          </a:xfrm>
          <a:prstGeom prst="rect">
            <a:avLst/>
          </a:prstGeom>
          <a:solidFill>
            <a:srgbClr val="F7E9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XII, XIII, XVII, XVIII. </a:t>
            </a:r>
            <a:endParaRPr lang="en-US" sz="6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E7F523-E6F6-7021-86DE-2ABFE4265498}"/>
              </a:ext>
            </a:extLst>
          </p:cNvPr>
          <p:cNvSpPr/>
          <p:nvPr/>
        </p:nvSpPr>
        <p:spPr>
          <a:xfrm>
            <a:off x="1111644" y="2144687"/>
            <a:ext cx="1688706" cy="1015663"/>
          </a:xfrm>
          <a:prstGeom prst="rect">
            <a:avLst/>
          </a:prstGeom>
          <a:solidFill>
            <a:srgbClr val="F8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4129C-DE70-C1FC-62F2-03CE28CB016B}"/>
              </a:ext>
            </a:extLst>
          </p:cNvPr>
          <p:cNvSpPr/>
          <p:nvPr/>
        </p:nvSpPr>
        <p:spPr>
          <a:xfrm>
            <a:off x="2800350" y="2073347"/>
            <a:ext cx="1688706" cy="1015663"/>
          </a:xfrm>
          <a:prstGeom prst="rect">
            <a:avLst/>
          </a:prstGeom>
          <a:solidFill>
            <a:srgbClr val="F8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19E673-EFF6-9F43-0D42-7A20087C8A06}"/>
              </a:ext>
            </a:extLst>
          </p:cNvPr>
          <p:cNvSpPr/>
          <p:nvPr/>
        </p:nvSpPr>
        <p:spPr>
          <a:xfrm>
            <a:off x="4643894" y="2216027"/>
            <a:ext cx="2042655" cy="1015663"/>
          </a:xfrm>
          <a:prstGeom prst="rect">
            <a:avLst/>
          </a:prstGeom>
          <a:solidFill>
            <a:srgbClr val="F8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0EA42-5906-507D-E8FE-9C25192315B7}"/>
              </a:ext>
            </a:extLst>
          </p:cNvPr>
          <p:cNvSpPr/>
          <p:nvPr/>
        </p:nvSpPr>
        <p:spPr>
          <a:xfrm>
            <a:off x="6784237" y="2144687"/>
            <a:ext cx="2397863" cy="1015663"/>
          </a:xfrm>
          <a:prstGeom prst="rect">
            <a:avLst/>
          </a:prstGeom>
          <a:solidFill>
            <a:srgbClr val="F8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5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427766-6B00-C0D2-80DF-221BB9D29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08" t="10332" r="1408" b="52520"/>
          <a:stretch/>
        </p:blipFill>
        <p:spPr>
          <a:xfrm>
            <a:off x="0" y="1438816"/>
            <a:ext cx="12174793" cy="265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0E882-E4D2-079D-1F36-718D70FE5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159"/>
          <a:stretch/>
        </p:blipFill>
        <p:spPr>
          <a:xfrm>
            <a:off x="1620731" y="4588845"/>
            <a:ext cx="8933330" cy="230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12563" y="92441"/>
            <a:ext cx="10759248" cy="1346375"/>
            <a:chOff x="906178" y="518160"/>
            <a:chExt cx="11022227" cy="1353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236163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Chọn đồng hồ điện tử thích hợp với đồng hồ mặt trời.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32CFF9-2E80-8601-3E4E-0965F7F55D56}"/>
              </a:ext>
            </a:extLst>
          </p:cNvPr>
          <p:cNvCxnSpPr>
            <a:cxnSpLocks/>
          </p:cNvCxnSpPr>
          <p:nvPr/>
        </p:nvCxnSpPr>
        <p:spPr>
          <a:xfrm>
            <a:off x="2533650" y="3704344"/>
            <a:ext cx="3143250" cy="1248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89128C-C401-0BBD-01B5-0B1E0F283987}"/>
              </a:ext>
            </a:extLst>
          </p:cNvPr>
          <p:cNvCxnSpPr>
            <a:cxnSpLocks/>
          </p:cNvCxnSpPr>
          <p:nvPr/>
        </p:nvCxnSpPr>
        <p:spPr>
          <a:xfrm>
            <a:off x="6589819" y="3429000"/>
            <a:ext cx="2287481" cy="137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23F2C3-6725-4D39-EDC8-BA8F949D6F71}"/>
              </a:ext>
            </a:extLst>
          </p:cNvPr>
          <p:cNvCxnSpPr>
            <a:cxnSpLocks/>
          </p:cNvCxnSpPr>
          <p:nvPr/>
        </p:nvCxnSpPr>
        <p:spPr>
          <a:xfrm flipH="1">
            <a:off x="3292326" y="3581400"/>
            <a:ext cx="6629762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7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462014" y="160518"/>
            <a:ext cx="10906104" cy="1346375"/>
            <a:chOff x="906178" y="518160"/>
            <a:chExt cx="10960267" cy="1353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1" y="664931"/>
              <a:ext cx="10174204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Tìm đường đi cho chú linh dương đến hồ uống nước theo thứ tự các số La Mã từ 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/>
                <a:t> đến 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r>
                <a:rPr lang="en-US" sz="3600"/>
                <a:t>.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4AA032-8951-2092-A9F6-744EB975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557" y="1709910"/>
            <a:ext cx="12202395" cy="476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AD01F4-A69D-0C3F-40AB-B0779295A2F9}"/>
              </a:ext>
            </a:extLst>
          </p:cNvPr>
          <p:cNvSpPr/>
          <p:nvPr/>
        </p:nvSpPr>
        <p:spPr>
          <a:xfrm>
            <a:off x="2638425" y="2200274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51611-25DB-3E01-2A35-F0431D5AEB48}"/>
              </a:ext>
            </a:extLst>
          </p:cNvPr>
          <p:cNvSpPr/>
          <p:nvPr/>
        </p:nvSpPr>
        <p:spPr>
          <a:xfrm>
            <a:off x="3324225" y="2200274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A893D0-4E47-6CD0-8667-68F2C79DFBFD}"/>
              </a:ext>
            </a:extLst>
          </p:cNvPr>
          <p:cNvSpPr/>
          <p:nvPr/>
        </p:nvSpPr>
        <p:spPr>
          <a:xfrm>
            <a:off x="3324225" y="2690638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E36A67-2E26-B270-468A-ABDC24CC9730}"/>
              </a:ext>
            </a:extLst>
          </p:cNvPr>
          <p:cNvSpPr/>
          <p:nvPr/>
        </p:nvSpPr>
        <p:spPr>
          <a:xfrm>
            <a:off x="3981450" y="2690638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6B2415-C96D-2E69-DBEE-B6B75ECD6E24}"/>
              </a:ext>
            </a:extLst>
          </p:cNvPr>
          <p:cNvSpPr/>
          <p:nvPr/>
        </p:nvSpPr>
        <p:spPr>
          <a:xfrm>
            <a:off x="3981450" y="3205162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2500B-7764-4E23-A401-054A294D0D83}"/>
              </a:ext>
            </a:extLst>
          </p:cNvPr>
          <p:cNvSpPr/>
          <p:nvPr/>
        </p:nvSpPr>
        <p:spPr>
          <a:xfrm>
            <a:off x="4657725" y="3205162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058E8D-BE8D-F0C7-2CBF-0F12A0BBBC19}"/>
              </a:ext>
            </a:extLst>
          </p:cNvPr>
          <p:cNvSpPr/>
          <p:nvPr/>
        </p:nvSpPr>
        <p:spPr>
          <a:xfrm>
            <a:off x="4657725" y="3701796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2838A6-74F5-2D6B-08A4-07423050E1DF}"/>
              </a:ext>
            </a:extLst>
          </p:cNvPr>
          <p:cNvSpPr/>
          <p:nvPr/>
        </p:nvSpPr>
        <p:spPr>
          <a:xfrm>
            <a:off x="4657725" y="4198430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E5FB79-1FCD-34DB-1170-8867FF054EC4}"/>
              </a:ext>
            </a:extLst>
          </p:cNvPr>
          <p:cNvSpPr/>
          <p:nvPr/>
        </p:nvSpPr>
        <p:spPr>
          <a:xfrm>
            <a:off x="5324475" y="4198430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1684EF-5B93-13BE-9D67-4A5BC863CAE3}"/>
              </a:ext>
            </a:extLst>
          </p:cNvPr>
          <p:cNvSpPr/>
          <p:nvPr/>
        </p:nvSpPr>
        <p:spPr>
          <a:xfrm>
            <a:off x="6010275" y="4198430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13B50F-80FE-9A95-7737-125FD66EDD9B}"/>
              </a:ext>
            </a:extLst>
          </p:cNvPr>
          <p:cNvSpPr/>
          <p:nvPr/>
        </p:nvSpPr>
        <p:spPr>
          <a:xfrm>
            <a:off x="6010275" y="4700414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867EE0-134A-2CBA-AB10-8A25EF5A8902}"/>
              </a:ext>
            </a:extLst>
          </p:cNvPr>
          <p:cNvSpPr/>
          <p:nvPr/>
        </p:nvSpPr>
        <p:spPr>
          <a:xfrm>
            <a:off x="6010275" y="5202398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29EECB-600A-3355-453A-C546F971B64B}"/>
              </a:ext>
            </a:extLst>
          </p:cNvPr>
          <p:cNvSpPr/>
          <p:nvPr/>
        </p:nvSpPr>
        <p:spPr>
          <a:xfrm>
            <a:off x="6010275" y="5704382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459A59-9B0B-458F-2738-198138F7D2F0}"/>
              </a:ext>
            </a:extLst>
          </p:cNvPr>
          <p:cNvSpPr/>
          <p:nvPr/>
        </p:nvSpPr>
        <p:spPr>
          <a:xfrm>
            <a:off x="6686550" y="5704382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796AD-24C7-52AF-9BEE-B5972FDDDD81}"/>
              </a:ext>
            </a:extLst>
          </p:cNvPr>
          <p:cNvSpPr/>
          <p:nvPr/>
        </p:nvSpPr>
        <p:spPr>
          <a:xfrm>
            <a:off x="7353300" y="5713907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DDC37F-FA52-E03F-417E-62BB386E01BA}"/>
              </a:ext>
            </a:extLst>
          </p:cNvPr>
          <p:cNvSpPr/>
          <p:nvPr/>
        </p:nvSpPr>
        <p:spPr>
          <a:xfrm>
            <a:off x="8029575" y="5723432"/>
            <a:ext cx="609600" cy="44767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931B33F-56F1-C833-81E8-95CB458646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6" b="39091" l="1302" r="13609">
                        <a14:foregroundMark x1="10533" y1="9394" x2="10651" y2="12121"/>
                        <a14:foregroundMark x1="11716" y1="7576" x2="11834" y2="11818"/>
                        <a14:foregroundMark x1="9822" y1="7273" x2="9704" y2="12121"/>
                        <a14:foregroundMark x1="8876" y1="9697" x2="9704" y2="13030"/>
                        <a14:foregroundMark x1="3669" y1="17273" x2="3432" y2="2030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5817" b="61400"/>
          <a:stretch/>
        </p:blipFill>
        <p:spPr>
          <a:xfrm>
            <a:off x="10046296" y="5027527"/>
            <a:ext cx="1730605" cy="18394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77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2FAD07-4AF4-CE6E-F65F-CC9668F3FB9F}"/>
              </a:ext>
            </a:extLst>
          </p:cNvPr>
          <p:cNvSpPr txBox="1"/>
          <p:nvPr/>
        </p:nvSpPr>
        <p:spPr>
          <a:xfrm>
            <a:off x="1669951" y="1982450"/>
            <a:ext cx="9977534" cy="1446550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I; II; III; IV; V; VI; VII; VIII; IX; X; XI;  XII; XIII; XIV; XV</a:t>
            </a:r>
            <a:endParaRPr lang="en-US" sz="4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887772" y="680188"/>
            <a:ext cx="10582948" cy="909883"/>
            <a:chOff x="906178" y="518160"/>
            <a:chExt cx="10635506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9849442" cy="64954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Viết các số từ 1 đến 15 bằng chữ số La Mã.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30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2C6B8-C07A-C1E0-8EA8-977AA2E70D72}"/>
              </a:ext>
            </a:extLst>
          </p:cNvPr>
          <p:cNvSpPr txBox="1"/>
          <p:nvPr/>
        </p:nvSpPr>
        <p:spPr>
          <a:xfrm>
            <a:off x="77764" y="6858000"/>
            <a:ext cx="1200518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Vận dụng</a:t>
            </a:r>
          </a:p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Mở rộng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ại sao số 4 La Mã ở mặt đồng hồ là “IIII” chứ không phải “IV”?">
            <a:extLst>
              <a:ext uri="{FF2B5EF4-FFF2-40B4-BE49-F238E27FC236}">
                <a16:creationId xmlns:a16="http://schemas.microsoft.com/office/drawing/2014/main" id="{2066A4F7-DA4C-C6FE-C121-8CC4C2A4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98" y="-8579"/>
            <a:ext cx="7670055" cy="68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07D1-A5AC-AC6F-7F04-E22E82C7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B070E-5A8C-7C47-46CD-0A52B94FD9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oàn văn Nghị quyết Đại hội đại biểu toàn quốc lần thứ XIII của Đảng">
            <a:extLst>
              <a:ext uri="{FF2B5EF4-FFF2-40B4-BE49-F238E27FC236}">
                <a16:creationId xmlns:a16="http://schemas.microsoft.com/office/drawing/2014/main" id="{F5E9767B-8FC6-931F-8139-CE59A39D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31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07D1-A5AC-AC6F-7F04-E22E82C7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B070E-5A8C-7C47-46CD-0A52B94FD9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ách đánh số trang La Mã trong Word (từ trang đầu hoặc trang bất kỳ) -  Thegioididong.com">
            <a:extLst>
              <a:ext uri="{FF2B5EF4-FFF2-40B4-BE49-F238E27FC236}">
                <a16:creationId xmlns:a16="http://schemas.microsoft.com/office/drawing/2014/main" id="{DB8230AE-539D-2FE5-D026-9392E69C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" t="-5950" r="-8" b="16025"/>
          <a:stretch/>
        </p:blipFill>
        <p:spPr bwMode="auto">
          <a:xfrm>
            <a:off x="580319" y="-177864"/>
            <a:ext cx="11001199" cy="68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04AC-F29B-E053-6196-E713EC06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EE604-2AD8-6661-F1E3-8A214C603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ố la mã từ 0 đến 100: Cách đọc, cách viết và quy tắc khi học hiệu quả">
            <a:extLst>
              <a:ext uri="{FF2B5EF4-FFF2-40B4-BE49-F238E27FC236}">
                <a16:creationId xmlns:a16="http://schemas.microsoft.com/office/drawing/2014/main" id="{487596C9-12AF-7D16-9180-81DFF262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42913"/>
            <a:ext cx="114300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47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1F54-1AA7-1DD2-C5B2-5AA2D373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FE4ED-9410-A123-DD02-23C79EA64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ướng dẫn đánh chỉ mục bằng số la mã trong word đơn giản">
            <a:extLst>
              <a:ext uri="{FF2B5EF4-FFF2-40B4-BE49-F238E27FC236}">
                <a16:creationId xmlns:a16="http://schemas.microsoft.com/office/drawing/2014/main" id="{D5BA7E61-31BA-3726-211E-B139DD69F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4" y="291251"/>
            <a:ext cx="11156442" cy="62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96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1034201" y="328504"/>
            <a:ext cx="10093435" cy="707886"/>
          </a:xfrm>
          <a:prstGeom prst="rect">
            <a:avLst/>
          </a:prstGeom>
          <a:solidFill>
            <a:srgbClr val="F7E9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Các số La Mã từ 1 đến 20: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9D3BC86-1300-DF63-4C61-555C2EE8954B}"/>
              </a:ext>
            </a:extLst>
          </p:cNvPr>
          <p:cNvGraphicFramePr>
            <a:graphicFrameLocks noGrp="1"/>
          </p:cNvGraphicFramePr>
          <p:nvPr/>
        </p:nvGraphicFramePr>
        <p:xfrm>
          <a:off x="145534" y="1397764"/>
          <a:ext cx="11870770" cy="2658912"/>
        </p:xfrm>
        <a:graphic>
          <a:graphicData uri="http://schemas.openxmlformats.org/drawingml/2006/table">
            <a:tbl>
              <a:tblPr firstRow="1" bandRow="1">
                <a:tableStyleId>{3C524AEA-F520-4697-8DAD-13E62CF4688C}</a:tableStyleId>
              </a:tblPr>
              <a:tblGrid>
                <a:gridCol w="1187077">
                  <a:extLst>
                    <a:ext uri="{9D8B030D-6E8A-4147-A177-3AD203B41FA5}">
                      <a16:colId xmlns:a16="http://schemas.microsoft.com/office/drawing/2014/main" val="1898344129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3159865484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2533659195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3138227141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761257977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1671421464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320982188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734871614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3834875096"/>
                    </a:ext>
                  </a:extLst>
                </a:gridCol>
                <a:gridCol w="1187077">
                  <a:extLst>
                    <a:ext uri="{9D8B030D-6E8A-4147-A177-3AD203B41FA5}">
                      <a16:colId xmlns:a16="http://schemas.microsoft.com/office/drawing/2014/main" val="266366286"/>
                    </a:ext>
                  </a:extLst>
                </a:gridCol>
              </a:tblGrid>
              <a:tr h="6647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97485"/>
                  </a:ext>
                </a:extLst>
              </a:tr>
              <a:tr h="6647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64051"/>
                  </a:ext>
                </a:extLst>
              </a:tr>
              <a:tr h="6647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XIV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XVIII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874837"/>
                  </a:ext>
                </a:extLst>
              </a:tr>
              <a:tr h="6647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33877" marR="133877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424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524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7691A-FCD7-5104-3E74-D1FA1089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C0BBA-E0D6-5085-D770-F7C1F286E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4" y="231371"/>
            <a:ext cx="10961558" cy="6395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D4268-4D3E-0976-336A-8450243F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C2CB8-1AF9-3384-666C-2CBD0ED1C6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177" y="394448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33" y="675294"/>
            <a:ext cx="8960073" cy="40705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6CB495-345A-A21E-1EC1-5FF800A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4D43D7-2645-DA14-D686-902AA2B08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458B3F-5C6D-6FA9-F74F-171D8F34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3DFCA21-5030-223A-3821-1FB75D08A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292" y="-50364"/>
            <a:ext cx="12204422" cy="72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4101" y="3078800"/>
            <a:ext cx="1338479" cy="1409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49" y="370697"/>
            <a:ext cx="2330926" cy="319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9" y="1657888"/>
            <a:ext cx="1089016" cy="838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2624" y="7469590"/>
            <a:ext cx="8167846" cy="1612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pPr defTabSz="912114">
              <a:buClrTx/>
              <a:defRPr/>
            </a:pPr>
            <a:r>
              <a:rPr lang="en-US" sz="1795" b="1" kern="120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63" y="-49849"/>
            <a:ext cx="1783473" cy="1373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82" y="4453608"/>
            <a:ext cx="599475" cy="82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55" y="4647003"/>
            <a:ext cx="1195377" cy="1258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5806" y="5084409"/>
            <a:ext cx="1268816" cy="11366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16" y="1970138"/>
            <a:ext cx="918535" cy="822855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85317" y="5126590"/>
            <a:ext cx="2517322" cy="1279570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193" y="-1251022"/>
            <a:ext cx="608092" cy="608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2624" y="2902081"/>
            <a:ext cx="8276848" cy="1678479"/>
          </a:xfrm>
          <a:prstGeom prst="rect">
            <a:avLst/>
          </a:prstGeom>
        </p:spPr>
      </p:pic>
      <p:pic>
        <p:nvPicPr>
          <p:cNvPr id="3" name="Pikachu-VA-4631282">
            <a:hlinkClick r:id="" action="ppaction://media"/>
            <a:extLst>
              <a:ext uri="{FF2B5EF4-FFF2-40B4-BE49-F238E27FC236}">
                <a16:creationId xmlns:a16="http://schemas.microsoft.com/office/drawing/2014/main" id="{197AD870-0077-1273-D0CA-776423EB24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6101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43" name="MsPham"/>
          <p:cNvSpPr/>
          <p:nvPr/>
        </p:nvSpPr>
        <p:spPr>
          <a:xfrm>
            <a:off x="779523" y="1694953"/>
            <a:ext cx="4812261" cy="4208724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3800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</a:t>
            </a:r>
            <a:endParaRPr lang="en-US" sz="13800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sPham"/>
          <p:cNvSpPr/>
          <p:nvPr/>
        </p:nvSpPr>
        <p:spPr>
          <a:xfrm>
            <a:off x="779523" y="283920"/>
            <a:ext cx="1037196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số tương ứng với số La Mã dưới đây:</a:t>
            </a:r>
            <a:endParaRPr lang="en-US" sz="36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17246" y="1603658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60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7</a:t>
            </a:r>
            <a:endParaRPr lang="en-US" alt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4" y="6012038"/>
            <a:ext cx="1594850" cy="708822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28507" y="3055150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60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4</a:t>
            </a:r>
            <a:endParaRPr lang="en-US" alt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30763" y="4565856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6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60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6</a:t>
            </a:r>
            <a:endParaRPr lang="en-US" alt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1531071"/>
            <a:ext cx="1077957" cy="115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3071816"/>
            <a:ext cx="1077957" cy="1153413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823" y="3856868"/>
            <a:ext cx="2065082" cy="18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45" name="MsPham"/>
          <p:cNvSpPr/>
          <p:nvPr/>
        </p:nvSpPr>
        <p:spPr>
          <a:xfrm>
            <a:off x="779523" y="1694953"/>
            <a:ext cx="4812261" cy="4208724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1500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IX</a:t>
            </a:r>
            <a:endParaRPr lang="en-US" sz="11500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sPham"/>
          <p:cNvSpPr/>
          <p:nvPr/>
        </p:nvSpPr>
        <p:spPr>
          <a:xfrm>
            <a:off x="779523" y="283920"/>
            <a:ext cx="1037196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số tương ứng với số La Mã dưới đây:</a:t>
            </a:r>
            <a:endParaRPr lang="en-US" sz="36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0763" y="4622865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54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11</a:t>
            </a:r>
            <a:endParaRPr lang="en-US" altLang="en-US" sz="5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4" y="6012038"/>
            <a:ext cx="1594850" cy="708822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17245" y="3150164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54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10</a:t>
            </a:r>
            <a:endParaRPr lang="en-US" altLang="en-US" sz="5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02611" y="1697661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5400" b="1" kern="1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54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9</a:t>
            </a:r>
            <a:endParaRPr lang="en-US" altLang="en-US" sz="54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00" y="4550278"/>
            <a:ext cx="1077957" cy="115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3166830"/>
            <a:ext cx="1077957" cy="1153413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1671" y="988673"/>
            <a:ext cx="2065082" cy="18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779523" y="1694953"/>
            <a:ext cx="4812261" cy="4208724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1500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XX</a:t>
            </a:r>
            <a:endParaRPr lang="en-US" sz="11500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sPham"/>
          <p:cNvSpPr/>
          <p:nvPr/>
        </p:nvSpPr>
        <p:spPr>
          <a:xfrm>
            <a:off x="779523" y="283920"/>
            <a:ext cx="1037196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số tương ứng với số La Mã dưới đây:</a:t>
            </a:r>
            <a:endParaRPr lang="en-US" sz="36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17246" y="1603658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60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10</a:t>
            </a:r>
            <a:endParaRPr lang="en-US" alt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4" y="6012038"/>
            <a:ext cx="1594850" cy="708822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17245" y="4523059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6000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19</a:t>
            </a:r>
            <a:endParaRPr 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30763" y="3057661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60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20</a:t>
            </a:r>
            <a:endParaRPr lang="en-US" altLang="en-US" sz="60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1531071"/>
            <a:ext cx="1077957" cy="115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4539725"/>
            <a:ext cx="1077957" cy="1153413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823" y="2348673"/>
            <a:ext cx="2065082" cy="184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A070CD-C69B-0D10-06B8-2767D681656E}"/>
              </a:ext>
            </a:extLst>
          </p:cNvPr>
          <p:cNvSpPr txBox="1"/>
          <p:nvPr/>
        </p:nvSpPr>
        <p:spPr>
          <a:xfrm>
            <a:off x="5624850" y="2972931"/>
            <a:ext cx="912138" cy="37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59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0EA16-BA4B-7A5C-65FA-F4CF6A204257}"/>
              </a:ext>
            </a:extLst>
          </p:cNvPr>
          <p:cNvSpPr txBox="1"/>
          <p:nvPr/>
        </p:nvSpPr>
        <p:spPr>
          <a:xfrm>
            <a:off x="5624850" y="2972931"/>
            <a:ext cx="912138" cy="37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59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</p:pic>
      <p:sp>
        <p:nvSpPr>
          <p:cNvPr id="26" name="MsPham"/>
          <p:cNvSpPr/>
          <p:nvPr/>
        </p:nvSpPr>
        <p:spPr>
          <a:xfrm>
            <a:off x="779523" y="1694953"/>
            <a:ext cx="4812261" cy="4208724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9600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VIII</a:t>
            </a:r>
            <a:endParaRPr lang="en-US" sz="9600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MsPham"/>
          <p:cNvSpPr/>
          <p:nvPr/>
        </p:nvSpPr>
        <p:spPr>
          <a:xfrm>
            <a:off x="779523" y="283920"/>
            <a:ext cx="1037196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số tương ứng với số La Mã dưới đây:</a:t>
            </a:r>
            <a:endParaRPr lang="en-US" sz="3600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17246" y="1603658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4389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4389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7</a:t>
            </a:r>
            <a:endParaRPr lang="en-US" sz="4389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4" y="6012038"/>
            <a:ext cx="1594850" cy="708822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17245" y="3055150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altLang="en-US" sz="4389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4389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13</a:t>
            </a:r>
            <a:endParaRPr lang="en-US" sz="4389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30763" y="4565856"/>
            <a:ext cx="5020729" cy="1064161"/>
          </a:xfrm>
          <a:prstGeom prst="roundRect">
            <a:avLst>
              <a:gd name="adj" fmla="val 20505"/>
            </a:avLst>
          </a:prstGeom>
          <a:solidFill>
            <a:srgbClr val="FFFFFF"/>
          </a:solidFill>
          <a:ln w="57150" cmpd="thickThin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389" b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8</a:t>
            </a:r>
            <a:endParaRPr lang="en-US" sz="4389" b="1" kern="1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1531071"/>
            <a:ext cx="1077957" cy="115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4" y="3071816"/>
            <a:ext cx="1077957" cy="1153413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823" y="3856868"/>
            <a:ext cx="2065082" cy="18499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207" y="-2069707"/>
            <a:ext cx="857059" cy="117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1246</Words>
  <Application>Microsoft Office PowerPoint</Application>
  <PresentationFormat>Custom</PresentationFormat>
  <Paragraphs>171</Paragraphs>
  <Slides>30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Annifont</vt:lpstr>
      <vt:lpstr>Varela Round</vt:lpstr>
      <vt:lpstr>Chau Philomene One</vt:lpstr>
      <vt:lpstr>Arial</vt:lpstr>
      <vt:lpstr>Arial Black</vt:lpstr>
      <vt:lpstr>Karla</vt:lpstr>
      <vt:lpstr>HP001 4 hàng</vt:lpstr>
      <vt:lpstr>SVN-Billo</vt:lpstr>
      <vt:lpstr>Love Ya Like A Sister</vt:lpstr>
      <vt:lpstr>Times New Roman</vt:lpstr>
      <vt:lpstr>Georgia</vt:lpstr>
      <vt:lpstr>Printable Number Sense Activities for Pre-K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Phan Thi  (FE FSC DN)</cp:lastModifiedBy>
  <cp:revision>78</cp:revision>
  <dcterms:modified xsi:type="dcterms:W3CDTF">2022-12-31T02:13:34Z</dcterms:modified>
</cp:coreProperties>
</file>