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17" r:id="rId4"/>
    <p:sldMasterId id="2147483732" r:id="rId5"/>
    <p:sldMasterId id="2147483744" r:id="rId6"/>
  </p:sldMasterIdLst>
  <p:notesMasterIdLst>
    <p:notesMasterId r:id="rId23"/>
  </p:notesMasterIdLst>
  <p:sldIdLst>
    <p:sldId id="257" r:id="rId7"/>
    <p:sldId id="2884" r:id="rId8"/>
    <p:sldId id="2898" r:id="rId9"/>
    <p:sldId id="2901" r:id="rId10"/>
    <p:sldId id="2896" r:id="rId11"/>
    <p:sldId id="2007577124" r:id="rId12"/>
    <p:sldId id="2007577122" r:id="rId13"/>
    <p:sldId id="286" r:id="rId14"/>
    <p:sldId id="268" r:id="rId15"/>
    <p:sldId id="269" r:id="rId16"/>
    <p:sldId id="258" r:id="rId17"/>
    <p:sldId id="261" r:id="rId18"/>
    <p:sldId id="263" r:id="rId19"/>
    <p:sldId id="259" r:id="rId20"/>
    <p:sldId id="262" r:id="rId21"/>
    <p:sldId id="289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3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3E322-AA1E-429E-9B68-4E41F48495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31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476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49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13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38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184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993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841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023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427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22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558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41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695846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74829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57280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77440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45160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74628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40747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64107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6352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4624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13009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79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720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 xmlns:a16="http://schemas.microsoft.com/office/drawing/2014/main" xmlns:a14="http://schemas.microsoft.com/office/drawing/2010/main">
      <p:transition spd="slow" advClick="0" advTm="4000">
        <p:comb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1884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43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73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2021/12/30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3B2315-D867-49D1-88C9-0656F2A2C868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1759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68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082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 xmlns:a16="http://schemas.microsoft.com/office/drawing/2014/main" xmlns:a14="http://schemas.microsoft.com/office/drawing/2010/main">
      <p:transition spd="slow" advClick="0" advTm="4000">
        <p:comb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31.png"/><Relationship Id="rId9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25.jp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4.jpeg"/><Relationship Id="rId11" Type="http://schemas.openxmlformats.org/officeDocument/2006/relationships/image" Target="../media/image37.png"/><Relationship Id="rId5" Type="http://schemas.openxmlformats.org/officeDocument/2006/relationships/image" Target="../media/image24.png"/><Relationship Id="rId10" Type="http://schemas.openxmlformats.org/officeDocument/2006/relationships/image" Target="../media/image36.gif"/><Relationship Id="rId4" Type="http://schemas.openxmlformats.org/officeDocument/2006/relationships/audio" Target="../media/audio3.wav"/><Relationship Id="rId9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4.png"/><Relationship Id="rId11" Type="http://schemas.microsoft.com/office/2007/relationships/hdphoto" Target="../media/hdphoto11.wdp"/><Relationship Id="rId5" Type="http://schemas.openxmlformats.org/officeDocument/2006/relationships/image" Target="../media/image23.png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25.jp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3.jpe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openxmlformats.org/officeDocument/2006/relationships/image" Target="../media/image25.jp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6.jpeg"/><Relationship Id="rId11" Type="http://schemas.microsoft.com/office/2007/relationships/hdphoto" Target="../media/hdphoto14.wdp"/><Relationship Id="rId5" Type="http://schemas.openxmlformats.org/officeDocument/2006/relationships/image" Target="../media/image24.png"/><Relationship Id="rId10" Type="http://schemas.openxmlformats.org/officeDocument/2006/relationships/image" Target="../media/image48.png"/><Relationship Id="rId4" Type="http://schemas.openxmlformats.org/officeDocument/2006/relationships/audio" Target="../media/audio3.wav"/><Relationship Id="rId9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jp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8" name="Picture 17" descr="logotha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9423" y="-90774"/>
            <a:ext cx="2015267" cy="2015267"/>
          </a:xfrm>
          <a:prstGeom prst="rect">
            <a:avLst/>
          </a:prstGeom>
        </p:spPr>
      </p:pic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0" y="5464042"/>
            <a:ext cx="12192000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10"/>
            <a:ext cx="12192000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4" y="1178343"/>
            <a:ext cx="637177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muôn thú.</a:t>
            </a: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</a:p>
        </p:txBody>
      </p:sp>
    </p:spTree>
    <p:extLst>
      <p:ext uri="{BB962C8B-B14F-4D97-AF65-F5344CB8AC3E}">
        <p14:creationId xmlns:p14="http://schemas.microsoft.com/office/powerpoint/2010/main" val="15319973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7" y="0"/>
            <a:ext cx="12164853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6733"/>
            <a:ext cx="12195888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925" y="5697101"/>
            <a:ext cx="834999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7202510" y="2773680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92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212686" y="552449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396861" y="526714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638610" y="-706487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4234001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80" grpId="0" animBg="1"/>
      <p:bldP spid="80" grpId="1" animBg="1"/>
      <p:bldP spid="8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164" y="1"/>
            <a:ext cx="12299164" cy="55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5" y="5457370"/>
            <a:ext cx="12171961" cy="1400630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487541" y="4142229"/>
            <a:ext cx="1095134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6" y="2050232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7707999" y="2773680"/>
            <a:ext cx="7484925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 + 2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66 + 5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29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34755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989021" y="590551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63395" y="-769441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4172557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17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7202510" y="2759164"/>
            <a:ext cx="6980348" cy="2683690"/>
            <a:chOff x="798490" y="2838075"/>
            <a:chExt cx="6980348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91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61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8028511" y="537932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12686" y="53793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95701" y="53793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16" y="5442217"/>
            <a:ext cx="12223104" cy="140063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638610" y="-721003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9073869" y="5682169"/>
            <a:ext cx="998955" cy="92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97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572"/>
            <a:ext cx="12192000" cy="54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8" y="5384798"/>
            <a:ext cx="12223104" cy="14006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115" y="3220367"/>
            <a:ext cx="981541" cy="7620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03" y="5495676"/>
            <a:ext cx="1060796" cy="116443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7353111" y="2701108"/>
            <a:ext cx="7130949" cy="2683690"/>
            <a:chOff x="647889" y="2838075"/>
            <a:chExt cx="7130949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647889" y="2838075"/>
              <a:ext cx="1728990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+32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722092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23+21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95701" y="47987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791259" y="4751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193480" y="475114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267854" y="-952891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37426796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7"/>
            <a:ext cx="12191999" cy="554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45" y="5457370"/>
            <a:ext cx="12223102" cy="1400630"/>
          </a:xfrm>
          <a:prstGeom prst="rect">
            <a:avLst/>
          </a:prstGeom>
        </p:spPr>
      </p:pic>
      <p:pic>
        <p:nvPicPr>
          <p:cNvPr id="31" name="Picture 2" descr="Cartoon Deer Images, Stock Photos &amp; Vectors | Shutter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86" l="0" r="100000">
                        <a14:backgroundMark x1="1364" y1="714" x2="1364" y2="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702" y="3328038"/>
            <a:ext cx="721445" cy="91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Deer Images, Stock Photos &amp; Vectors | Shutterstoc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7269" y1="31982" x2="16466" y2="44595"/>
                        <a14:foregroundMark x1="11245" y1="33333" x2="13253" y2="44595"/>
                        <a14:foregroundMark x1="5221" y1="36036" x2="5221" y2="36036"/>
                        <a14:foregroundMark x1="2008" y1="33784" x2="2008" y2="33784"/>
                        <a14:foregroundMark x1="13253" y1="22523" x2="13253" y2="22523"/>
                        <a14:foregroundMark x1="12048" y1="15766" x2="12048" y2="15766"/>
                        <a14:foregroundMark x1="16466" y1="13964" x2="16466" y2="13964"/>
                        <a14:foregroundMark x1="11245" y1="10811" x2="11245" y2="10811"/>
                        <a14:foregroundMark x1="24900" y1="18919" x2="24900" y2="18919"/>
                        <a14:foregroundMark x1="26908" y1="22973" x2="26908" y2="22973"/>
                        <a14:foregroundMark x1="25301" y1="13964" x2="25301" y2="13964"/>
                        <a14:foregroundMark x1="30924" y1="11712" x2="30924" y2="11712"/>
                        <a14:foregroundMark x1="24498" y1="7658" x2="24498" y2="7658"/>
                        <a14:foregroundMark x1="24096" y1="3604" x2="24096" y2="3604"/>
                        <a14:foregroundMark x1="10040" y1="7658" x2="10040" y2="7658"/>
                        <a14:backgroundMark x1="14458" y1="36937" x2="14458" y2="36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257" y="2756360"/>
            <a:ext cx="1037485" cy="92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-7194771" y="2774317"/>
            <a:ext cx="6984205" cy="2683690"/>
            <a:chOff x="794633" y="2838075"/>
            <a:chExt cx="6984205" cy="268369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5" name="Rounded Rectangle 34"/>
            <p:cNvSpPr/>
            <p:nvPr/>
          </p:nvSpPr>
          <p:spPr>
            <a:xfrm>
              <a:off x="794633" y="2838075"/>
              <a:ext cx="151068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51+5</a:t>
              </a: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808289" y="2838075"/>
              <a:ext cx="1510685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41+5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8040107" y="553085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224282" y="553086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607297" y="553086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009900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650206" y="-705850"/>
            <a:ext cx="13965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31289266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406693" y="1663051"/>
            <a:ext cx="10161017" cy="32726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33: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kumimoji="0" lang="en-US" sz="54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54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kumimoji="0" lang="en-US" sz="54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r>
              <a:rPr lang="en-US" sz="5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US" sz="5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lang="en-US" sz="5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20, 100</a:t>
            </a:r>
            <a:endParaRPr kumimoji="0" lang="vi-VN" sz="54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5219804" y="1098288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9773477" y="1418427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4758672" y="1004852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 rot="245044">
            <a:off x="5787528" y="2477674"/>
            <a:ext cx="52753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TIẾT 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7" name="Picture 6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3A9D7C48-EAD5-4D96-99B3-D7C53C7AD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957" y="1091781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67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8380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pic>
        <p:nvPicPr>
          <p:cNvPr id="15" name="Picture 14" descr="C:\Users\TUAN\Downloads\Luyện tập 1.png">
            <a:extLst>
              <a:ext uri="{FF2B5EF4-FFF2-40B4-BE49-F238E27FC236}">
                <a16:creationId xmlns:a16="http://schemas.microsoft.com/office/drawing/2014/main" id="{FB11240D-746E-4326-9D42-40D315D48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640" y="498933"/>
            <a:ext cx="2237784" cy="863493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AACAFB-10EA-4F1D-A5F9-952110C6E06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640" y="1900771"/>
            <a:ext cx="10011400" cy="247685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B84B5061-485C-48B0-BC11-9EEB74B06A37}"/>
              </a:ext>
            </a:extLst>
          </p:cNvPr>
          <p:cNvSpPr/>
          <p:nvPr/>
        </p:nvSpPr>
        <p:spPr>
          <a:xfrm>
            <a:off x="1113526" y="157552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01A0B6D-426A-4563-9C93-EFC527971F7A}"/>
              </a:ext>
            </a:extLst>
          </p:cNvPr>
          <p:cNvGrpSpPr/>
          <p:nvPr/>
        </p:nvGrpSpPr>
        <p:grpSpPr>
          <a:xfrm>
            <a:off x="1624982" y="1613413"/>
            <a:ext cx="1649811" cy="468262"/>
            <a:chOff x="1424803" y="1434057"/>
            <a:chExt cx="1649811" cy="46826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90DC039-8F2C-4B53-8B4F-1FE3869F9692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2633FA0F-3290-4A0C-9D36-9F6C9A4B921D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4B78088-90AA-4599-9DE1-DE3651788742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8E66494-8AE3-4D9A-8E90-2089A91706A1}"/>
                </a:ext>
              </a:extLst>
            </p:cNvPr>
            <p:cNvSpPr txBox="1"/>
            <p:nvPr/>
          </p:nvSpPr>
          <p:spPr>
            <a:xfrm>
              <a:off x="1424803" y="1434057"/>
              <a:ext cx="1649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a)            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5AC8EFC-53C9-42CB-B481-9494C9B23EEC}"/>
              </a:ext>
            </a:extLst>
          </p:cNvPr>
          <p:cNvSpPr/>
          <p:nvPr/>
        </p:nvSpPr>
        <p:spPr>
          <a:xfrm>
            <a:off x="3525541" y="2285474"/>
            <a:ext cx="649356" cy="609600"/>
          </a:xfrm>
          <a:prstGeom prst="roundRect">
            <a:avLst/>
          </a:prstGeom>
          <a:solidFill>
            <a:srgbClr val="FFD472"/>
          </a:solidFill>
          <a:ln>
            <a:solidFill>
              <a:srgbClr val="FFD4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4DD2953-0284-4510-BFD0-28E5D89E7277}"/>
              </a:ext>
            </a:extLst>
          </p:cNvPr>
          <p:cNvGrpSpPr/>
          <p:nvPr/>
        </p:nvGrpSpPr>
        <p:grpSpPr>
          <a:xfrm>
            <a:off x="5272488" y="2966330"/>
            <a:ext cx="784728" cy="754546"/>
            <a:chOff x="5113000" y="2796209"/>
            <a:chExt cx="784728" cy="754546"/>
          </a:xfrm>
        </p:grpSpPr>
        <p:sp>
          <p:nvSpPr>
            <p:cNvPr id="25" name="Star: 16 Points 24">
              <a:extLst>
                <a:ext uri="{FF2B5EF4-FFF2-40B4-BE49-F238E27FC236}">
                  <a16:creationId xmlns:a16="http://schemas.microsoft.com/office/drawing/2014/main" id="{92CD0F59-8ACA-48A7-BB24-DA5705ED2BC7}"/>
                </a:ext>
              </a:extLst>
            </p:cNvPr>
            <p:cNvSpPr/>
            <p:nvPr/>
          </p:nvSpPr>
          <p:spPr>
            <a:xfrm>
              <a:off x="5113000" y="2796209"/>
              <a:ext cx="784728" cy="754546"/>
            </a:xfrm>
            <a:prstGeom prst="star16">
              <a:avLst>
                <a:gd name="adj" fmla="val 43849"/>
              </a:avLst>
            </a:prstGeom>
            <a:solidFill>
              <a:srgbClr val="C4EBFC"/>
            </a:solidFill>
            <a:ln>
              <a:solidFill>
                <a:srgbClr val="C4EB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3DF3BB0-5968-4F00-BE6C-04877E5ABF35}"/>
                </a:ext>
              </a:extLst>
            </p:cNvPr>
            <p:cNvSpPr/>
            <p:nvPr/>
          </p:nvSpPr>
          <p:spPr>
            <a:xfrm>
              <a:off x="5212655" y="2928557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46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5B2ABBF-29CF-4DC2-93EA-E7852E78C787}"/>
              </a:ext>
            </a:extLst>
          </p:cNvPr>
          <p:cNvGrpSpPr/>
          <p:nvPr/>
        </p:nvGrpSpPr>
        <p:grpSpPr>
          <a:xfrm>
            <a:off x="7980740" y="3228887"/>
            <a:ext cx="784728" cy="753599"/>
            <a:chOff x="7821252" y="3058766"/>
            <a:chExt cx="784728" cy="753599"/>
          </a:xfrm>
        </p:grpSpPr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E2F69F16-2C92-434C-B621-B052A2BB7B97}"/>
                </a:ext>
              </a:extLst>
            </p:cNvPr>
            <p:cNvSpPr/>
            <p:nvPr/>
          </p:nvSpPr>
          <p:spPr>
            <a:xfrm>
              <a:off x="7821252" y="3058766"/>
              <a:ext cx="784728" cy="700434"/>
            </a:xfrm>
            <a:prstGeom prst="triangle">
              <a:avLst/>
            </a:prstGeom>
            <a:solidFill>
              <a:srgbClr val="FCC8C3"/>
            </a:solidFill>
            <a:ln>
              <a:solidFill>
                <a:srgbClr val="FCC8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A2D6760-DF54-4961-AE8F-4E81D1EA7DD4}"/>
                </a:ext>
              </a:extLst>
            </p:cNvPr>
            <p:cNvSpPr/>
            <p:nvPr/>
          </p:nvSpPr>
          <p:spPr>
            <a:xfrm>
              <a:off x="7920906" y="3289145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16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34E27E8-5DC7-49F4-9293-744AD58EB47B}"/>
              </a:ext>
            </a:extLst>
          </p:cNvPr>
          <p:cNvGrpSpPr/>
          <p:nvPr/>
        </p:nvGrpSpPr>
        <p:grpSpPr>
          <a:xfrm>
            <a:off x="9793688" y="2499741"/>
            <a:ext cx="784728" cy="754546"/>
            <a:chOff x="5113000" y="2796209"/>
            <a:chExt cx="784728" cy="754546"/>
          </a:xfrm>
          <a:solidFill>
            <a:srgbClr val="90E3EC"/>
          </a:solidFill>
        </p:grpSpPr>
        <p:sp>
          <p:nvSpPr>
            <p:cNvPr id="31" name="Star: 16 Points 30">
              <a:extLst>
                <a:ext uri="{FF2B5EF4-FFF2-40B4-BE49-F238E27FC236}">
                  <a16:creationId xmlns:a16="http://schemas.microsoft.com/office/drawing/2014/main" id="{E4A43C63-BADF-4BD7-8897-1179110FB7D7}"/>
                </a:ext>
              </a:extLst>
            </p:cNvPr>
            <p:cNvSpPr/>
            <p:nvPr/>
          </p:nvSpPr>
          <p:spPr>
            <a:xfrm>
              <a:off x="5113000" y="2796209"/>
              <a:ext cx="784728" cy="754546"/>
            </a:xfrm>
            <a:prstGeom prst="star16">
              <a:avLst>
                <a:gd name="adj" fmla="val 43849"/>
              </a:avLst>
            </a:prstGeom>
            <a:grpFill/>
            <a:ln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2614E45-1C98-4B17-B0C8-47C10E1F6097}"/>
                </a:ext>
              </a:extLst>
            </p:cNvPr>
            <p:cNvSpPr/>
            <p:nvPr/>
          </p:nvSpPr>
          <p:spPr>
            <a:xfrm>
              <a:off x="5212654" y="2928557"/>
              <a:ext cx="585418" cy="523220"/>
            </a:xfrm>
            <a:prstGeom prst="rect">
              <a:avLst/>
            </a:prstGeom>
            <a:grpFill/>
            <a:ln>
              <a:solidFill>
                <a:srgbClr val="90E3EC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</a:rPr>
                <a:t>31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4D4ABC9-12F6-4276-A2DD-ABD83213F0BF}"/>
              </a:ext>
            </a:extLst>
          </p:cNvPr>
          <p:cNvSpPr txBox="1"/>
          <p:nvPr/>
        </p:nvSpPr>
        <p:spPr>
          <a:xfrm>
            <a:off x="1119715" y="4141762"/>
            <a:ext cx="5210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b) Tính tổng các số hạng bằng nhau.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FD0D03E-F412-40AD-ABFF-6AF2F606A946}"/>
              </a:ext>
            </a:extLst>
          </p:cNvPr>
          <p:cNvSpPr/>
          <p:nvPr/>
        </p:nvSpPr>
        <p:spPr>
          <a:xfrm>
            <a:off x="2341851" y="4757900"/>
            <a:ext cx="2930638" cy="670021"/>
          </a:xfrm>
          <a:prstGeom prst="roundRect">
            <a:avLst>
              <a:gd name="adj" fmla="val 31831"/>
            </a:avLst>
          </a:prstGeom>
          <a:solidFill>
            <a:schemeClr val="bg1"/>
          </a:solidFill>
          <a:ln w="38100">
            <a:solidFill>
              <a:srgbClr val="EDA85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24 + 24 + 24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342CB37-C65C-45FD-B671-778D5CBDDCA5}"/>
              </a:ext>
            </a:extLst>
          </p:cNvPr>
          <p:cNvSpPr/>
          <p:nvPr/>
        </p:nvSpPr>
        <p:spPr>
          <a:xfrm>
            <a:off x="6615074" y="4757900"/>
            <a:ext cx="3374213" cy="670021"/>
          </a:xfrm>
          <a:prstGeom prst="roundRect">
            <a:avLst>
              <a:gd name="adj" fmla="val 29935"/>
            </a:avLst>
          </a:prstGeom>
          <a:solidFill>
            <a:schemeClr val="bg1"/>
          </a:solidFill>
          <a:ln w="38100">
            <a:solidFill>
              <a:srgbClr val="EDA85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tx1"/>
                </a:solidFill>
              </a:rPr>
              <a:t>2 + 2 + 2 + 2 + 2</a:t>
            </a:r>
            <a:endParaRPr lang="vi-VN" sz="2800" dirty="0">
              <a:solidFill>
                <a:schemeClr val="tx1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2287BB3-F889-4F91-B372-C0EA8C24A030}"/>
              </a:ext>
            </a:extLst>
          </p:cNvPr>
          <p:cNvGrpSpPr/>
          <p:nvPr/>
        </p:nvGrpSpPr>
        <p:grpSpPr>
          <a:xfrm>
            <a:off x="3453269" y="5582394"/>
            <a:ext cx="793899" cy="662828"/>
            <a:chOff x="1750173" y="2926500"/>
            <a:chExt cx="793899" cy="66282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53DA2ED-0D85-47EF-95FE-372A1B6570E3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F629313-E161-4E2D-9461-6B58EBA8C29A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72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D2E0463-70B9-481F-974D-3677BCA7B827}"/>
              </a:ext>
            </a:extLst>
          </p:cNvPr>
          <p:cNvGrpSpPr/>
          <p:nvPr/>
        </p:nvGrpSpPr>
        <p:grpSpPr>
          <a:xfrm>
            <a:off x="7997931" y="5588661"/>
            <a:ext cx="793899" cy="662828"/>
            <a:chOff x="1750173" y="2926500"/>
            <a:chExt cx="793899" cy="662828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8D2A7A9-9E38-4184-BD16-8A0097F82E9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027528C-6C92-4FFC-A21A-1FE371C8083D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10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103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  <p:bldP spid="33" grpId="0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F242CF3A-5B1A-4EA7-BDFB-330B3FD43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0760" y="637156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4017E96-AE07-4EB4-9F2D-6D67BE7192ED}"/>
              </a:ext>
            </a:extLst>
          </p:cNvPr>
          <p:cNvSpPr/>
          <p:nvPr/>
        </p:nvSpPr>
        <p:spPr>
          <a:xfrm>
            <a:off x="3178544" y="103898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8E84EA-BAF7-4522-B7E7-F8A37B6B65BD}"/>
              </a:ext>
            </a:extLst>
          </p:cNvPr>
          <p:cNvSpPr txBox="1"/>
          <p:nvPr/>
        </p:nvSpPr>
        <p:spPr>
          <a:xfrm>
            <a:off x="3625776" y="1038984"/>
            <a:ext cx="2188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Cho bảng sau: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341535B-2EC6-465C-92A6-EBABBA53BF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718623"/>
              </p:ext>
            </p:extLst>
          </p:nvPr>
        </p:nvGraphicFramePr>
        <p:xfrm>
          <a:off x="1066603" y="1763964"/>
          <a:ext cx="5638801" cy="38904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5543">
                  <a:extLst>
                    <a:ext uri="{9D8B030D-6E8A-4147-A177-3AD203B41FA5}">
                      <a16:colId xmlns:a16="http://schemas.microsoft.com/office/drawing/2014/main" val="3921487776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1970600277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2862837046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2415953353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2873707317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3693648948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4282844923"/>
                    </a:ext>
                  </a:extLst>
                </a:gridCol>
              </a:tblGrid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114352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496480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29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946073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696141"/>
                  </a:ext>
                </a:extLst>
              </a:tr>
              <a:tr h="778087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39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92450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B09D733-2B86-4F45-9E53-3D1B69B722F5}"/>
              </a:ext>
            </a:extLst>
          </p:cNvPr>
          <p:cNvSpPr txBox="1"/>
          <p:nvPr/>
        </p:nvSpPr>
        <p:spPr>
          <a:xfrm>
            <a:off x="6849722" y="932967"/>
            <a:ext cx="4714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Tính tổng của ba số tròn chục có trong bảng.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666959-9853-4DCE-9757-A049624E3912}"/>
              </a:ext>
            </a:extLst>
          </p:cNvPr>
          <p:cNvSpPr/>
          <p:nvPr/>
        </p:nvSpPr>
        <p:spPr>
          <a:xfrm>
            <a:off x="2676329" y="2552422"/>
            <a:ext cx="809624" cy="73866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chemeClr val="bg1"/>
              </a:solidFill>
            </a:endParaRPr>
          </a:p>
          <a:p>
            <a:pPr algn="ctr"/>
            <a:r>
              <a:rPr lang="vi-VN" sz="3600" dirty="0">
                <a:solidFill>
                  <a:schemeClr val="bg1"/>
                </a:solidFill>
              </a:rPr>
              <a:t>20</a:t>
            </a:r>
          </a:p>
          <a:p>
            <a:pPr algn="ctr"/>
            <a:endParaRPr lang="vi-VN" sz="3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3BB51F-310B-41A9-89AF-861600462481}"/>
              </a:ext>
            </a:extLst>
          </p:cNvPr>
          <p:cNvSpPr/>
          <p:nvPr/>
        </p:nvSpPr>
        <p:spPr>
          <a:xfrm>
            <a:off x="5093875" y="3344575"/>
            <a:ext cx="809624" cy="73866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chemeClr val="bg1"/>
              </a:solidFill>
            </a:endParaRPr>
          </a:p>
          <a:p>
            <a:pPr algn="ctr"/>
            <a:r>
              <a:rPr lang="vi-VN" sz="3600" dirty="0">
                <a:solidFill>
                  <a:schemeClr val="bg1"/>
                </a:solidFill>
              </a:rPr>
              <a:t>30</a:t>
            </a:r>
          </a:p>
          <a:p>
            <a:pPr algn="ctr"/>
            <a:endParaRPr lang="vi-VN" sz="3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B85E28-D793-4766-8537-478D4C7CFFD7}"/>
              </a:ext>
            </a:extLst>
          </p:cNvPr>
          <p:cNvSpPr/>
          <p:nvPr/>
        </p:nvSpPr>
        <p:spPr>
          <a:xfrm>
            <a:off x="1876230" y="4890821"/>
            <a:ext cx="809624" cy="73866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chemeClr val="bg1"/>
              </a:solidFill>
            </a:endParaRPr>
          </a:p>
          <a:p>
            <a:pPr algn="ctr"/>
            <a:r>
              <a:rPr lang="vi-VN" sz="3600" dirty="0">
                <a:solidFill>
                  <a:schemeClr val="bg1"/>
                </a:solidFill>
              </a:rPr>
              <a:t>40</a:t>
            </a:r>
          </a:p>
          <a:p>
            <a:pPr algn="ctr"/>
            <a:endParaRPr lang="vi-VN" sz="3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FD1B02-0385-4307-A215-5F4D54FCF776}"/>
              </a:ext>
            </a:extLst>
          </p:cNvPr>
          <p:cNvSpPr/>
          <p:nvPr/>
        </p:nvSpPr>
        <p:spPr>
          <a:xfrm>
            <a:off x="7291193" y="1983174"/>
            <a:ext cx="3978974" cy="7514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/>
              <a:t>20 + 30 + 40 =         </a:t>
            </a:r>
            <a:r>
              <a:rPr lang="vi-VN" sz="3200" i="1" dirty="0"/>
              <a:t> </a:t>
            </a:r>
            <a:endParaRPr lang="vi-VN" sz="3200" dirty="0">
              <a:latin typeface="Corbel" panose="020B05030202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6EFA4A-AD8F-4AE6-83F9-5DE5F181D95F}"/>
              </a:ext>
            </a:extLst>
          </p:cNvPr>
          <p:cNvSpPr txBox="1"/>
          <p:nvPr/>
        </p:nvSpPr>
        <p:spPr>
          <a:xfrm>
            <a:off x="10081090" y="211104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05C90-294A-4384-8076-E0B492129FE5}"/>
              </a:ext>
            </a:extLst>
          </p:cNvPr>
          <p:cNvSpPr txBox="1"/>
          <p:nvPr/>
        </p:nvSpPr>
        <p:spPr>
          <a:xfrm>
            <a:off x="6849722" y="2862530"/>
            <a:ext cx="4714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b) Hai số nào trong bảng có tổng là 23?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CC64BE-6C18-4450-A645-AACF82250915}"/>
              </a:ext>
            </a:extLst>
          </p:cNvPr>
          <p:cNvSpPr/>
          <p:nvPr/>
        </p:nvSpPr>
        <p:spPr>
          <a:xfrm>
            <a:off x="1066603" y="1783543"/>
            <a:ext cx="796372" cy="7386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11</a:t>
            </a:r>
          </a:p>
          <a:p>
            <a:pPr algn="ctr"/>
            <a:endParaRPr lang="vi-VN" sz="3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81BD4D-F3AD-40E5-AA38-213CE5996F2E}"/>
              </a:ext>
            </a:extLst>
          </p:cNvPr>
          <p:cNvSpPr/>
          <p:nvPr/>
        </p:nvSpPr>
        <p:spPr>
          <a:xfrm>
            <a:off x="1886307" y="1782461"/>
            <a:ext cx="786847" cy="7386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12</a:t>
            </a:r>
          </a:p>
          <a:p>
            <a:pPr algn="ctr"/>
            <a:endParaRPr lang="vi-VN" sz="300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0708FDE-5BFC-41AE-9B2D-5AAF5F13E9B6}"/>
              </a:ext>
            </a:extLst>
          </p:cNvPr>
          <p:cNvSpPr/>
          <p:nvPr/>
        </p:nvSpPr>
        <p:spPr>
          <a:xfrm>
            <a:off x="7858921" y="3794383"/>
            <a:ext cx="2701635" cy="583831"/>
          </a:xfrm>
          <a:prstGeom prst="roundRect">
            <a:avLst>
              <a:gd name="adj" fmla="val 31831"/>
            </a:avLst>
          </a:prstGeom>
          <a:solidFill>
            <a:schemeClr val="bg1"/>
          </a:solidFill>
          <a:ln w="38100">
            <a:solidFill>
              <a:srgbClr val="EDA85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11 + 12 = 23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9A0757-4647-48BA-A3BE-1FB5F7139C01}"/>
              </a:ext>
            </a:extLst>
          </p:cNvPr>
          <p:cNvSpPr txBox="1"/>
          <p:nvPr/>
        </p:nvSpPr>
        <p:spPr>
          <a:xfrm>
            <a:off x="6849722" y="4552248"/>
            <a:ext cx="4714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b) Hai số nào trong bảng có tổng lớn nhất?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E8D818-4FCB-4BBB-AE52-7432BD6E8998}"/>
              </a:ext>
            </a:extLst>
          </p:cNvPr>
          <p:cNvSpPr/>
          <p:nvPr/>
        </p:nvSpPr>
        <p:spPr>
          <a:xfrm>
            <a:off x="5098853" y="4890821"/>
            <a:ext cx="796372" cy="738664"/>
          </a:xfrm>
          <a:prstGeom prst="rect">
            <a:avLst/>
          </a:prstGeom>
          <a:solidFill>
            <a:srgbClr val="90E3EC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44</a:t>
            </a:r>
          </a:p>
          <a:p>
            <a:pPr algn="ctr"/>
            <a:endParaRPr lang="vi-VN" sz="300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2359AF-2C48-4297-B738-355E8F380907}"/>
              </a:ext>
            </a:extLst>
          </p:cNvPr>
          <p:cNvSpPr/>
          <p:nvPr/>
        </p:nvSpPr>
        <p:spPr>
          <a:xfrm>
            <a:off x="5918557" y="4889739"/>
            <a:ext cx="786847" cy="738664"/>
          </a:xfrm>
          <a:prstGeom prst="rect">
            <a:avLst/>
          </a:prstGeom>
          <a:solidFill>
            <a:srgbClr val="90E3EC"/>
          </a:solidFill>
        </p:spPr>
        <p:txBody>
          <a:bodyPr wrap="square">
            <a:spAutoFit/>
          </a:bodyPr>
          <a:lstStyle/>
          <a:p>
            <a:pPr algn="ctr"/>
            <a:endParaRPr lang="vi-VN" sz="300" dirty="0">
              <a:solidFill>
                <a:srgbClr val="FF0000"/>
              </a:solidFill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</a:rPr>
              <a:t>45</a:t>
            </a:r>
          </a:p>
          <a:p>
            <a:pPr algn="ctr"/>
            <a:endParaRPr lang="vi-VN" sz="300" dirty="0">
              <a:solidFill>
                <a:srgbClr val="FF0000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B3EFB39-68E2-4674-ACB9-779A856DEC5E}"/>
              </a:ext>
            </a:extLst>
          </p:cNvPr>
          <p:cNvSpPr/>
          <p:nvPr/>
        </p:nvSpPr>
        <p:spPr>
          <a:xfrm>
            <a:off x="7856247" y="5557279"/>
            <a:ext cx="2701635" cy="583831"/>
          </a:xfrm>
          <a:prstGeom prst="roundRect">
            <a:avLst>
              <a:gd name="adj" fmla="val 31831"/>
            </a:avLst>
          </a:prstGeom>
          <a:solidFill>
            <a:schemeClr val="bg1"/>
          </a:solidFill>
          <a:ln w="38100">
            <a:solidFill>
              <a:srgbClr val="EDA85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44 + 45 = 89</a:t>
            </a:r>
          </a:p>
        </p:txBody>
      </p:sp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 animBg="1"/>
      <p:bldP spid="16" grpId="0" animBg="1"/>
      <p:bldP spid="17" grpId="0" animBg="1"/>
      <p:bldP spid="18" grpId="0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 Thợ Mộc PNG, Vector, PSD, và biểu tượng để tải về miễn phí |  pngtree">
            <a:extLst>
              <a:ext uri="{FF2B5EF4-FFF2-40B4-BE49-F238E27FC236}">
                <a16:creationId xmlns:a16="http://schemas.microsoft.com/office/drawing/2014/main" id="{30990919-D796-4B9F-A734-529290384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3333" y1="37222" x2="43889" y2="37500"/>
                        <a14:foregroundMark x1="43889" y1="37500" x2="43889" y2="37500"/>
                        <a14:foregroundMark x1="54444" y1="46389" x2="54444" y2="46389"/>
                        <a14:foregroundMark x1="82222" y1="54444" x2="82222" y2="54444"/>
                        <a14:foregroundMark x1="82222" y1="54444" x2="82222" y2="54444"/>
                        <a14:foregroundMark x1="84167" y1="41944" x2="84167" y2="41944"/>
                        <a14:foregroundMark x1="44167" y1="36111" x2="44167" y2="36111"/>
                        <a14:foregroundMark x1="43889" y1="36389" x2="43611" y2="3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37" y="2383151"/>
            <a:ext cx="2708952" cy="270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7F98217D-4DBE-419D-8F9E-10ADA0BF1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6476" y="1519658"/>
            <a:ext cx="2237784" cy="863493"/>
          </a:xfrm>
          <a:prstGeom prst="rect">
            <a:avLst/>
          </a:prstGeom>
          <a:noFill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8D33865-8F66-4EAB-AAC2-C20AC4CEDB9E}"/>
              </a:ext>
            </a:extLst>
          </p:cNvPr>
          <p:cNvSpPr/>
          <p:nvPr/>
        </p:nvSpPr>
        <p:spPr>
          <a:xfrm>
            <a:off x="2959960" y="172145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DCEDD1-3A33-47FD-96F7-2B8E7A833C1F}"/>
              </a:ext>
            </a:extLst>
          </p:cNvPr>
          <p:cNvSpPr txBox="1"/>
          <p:nvPr/>
        </p:nvSpPr>
        <p:spPr>
          <a:xfrm>
            <a:off x="3407192" y="1721459"/>
            <a:ext cx="8046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Một thanh gỗ dài 92cm. Bác thợ mộc đã cưa đi một đoạn dài 27cm. Hỏi thanh gỗ còn lại dài bao nhiêu xăng-ti-mét?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6369E7-3244-4643-8A0C-0FCDB2F46911}"/>
              </a:ext>
            </a:extLst>
          </p:cNvPr>
          <p:cNvSpPr txBox="1"/>
          <p:nvPr/>
        </p:nvSpPr>
        <p:spPr>
          <a:xfrm>
            <a:off x="6413229" y="2584952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609D53-8B02-4C91-B386-6A9DF7325F76}"/>
              </a:ext>
            </a:extLst>
          </p:cNvPr>
          <p:cNvSpPr txBox="1"/>
          <p:nvPr/>
        </p:nvSpPr>
        <p:spPr>
          <a:xfrm>
            <a:off x="4284997" y="3085383"/>
            <a:ext cx="6969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Thanh gỗ còn lại dài số xăng-ti-mét là: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1FD636-44C0-40A7-A4BD-39AFD3480BC0}"/>
              </a:ext>
            </a:extLst>
          </p:cNvPr>
          <p:cNvSpPr txBox="1"/>
          <p:nvPr/>
        </p:nvSpPr>
        <p:spPr>
          <a:xfrm>
            <a:off x="4928050" y="3566644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92 – 27 = 65 (cm)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38C03D-3B8B-4C4C-B81E-3D8CD23385B2}"/>
              </a:ext>
            </a:extLst>
          </p:cNvPr>
          <p:cNvSpPr txBox="1"/>
          <p:nvPr/>
        </p:nvSpPr>
        <p:spPr>
          <a:xfrm>
            <a:off x="6097955" y="4052753"/>
            <a:ext cx="393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số: 65cm.</a:t>
            </a:r>
          </a:p>
        </p:txBody>
      </p:sp>
    </p:spTree>
    <p:extLst>
      <p:ext uri="{BB962C8B-B14F-4D97-AF65-F5344CB8AC3E}">
        <p14:creationId xmlns:p14="http://schemas.microsoft.com/office/powerpoint/2010/main" val="153866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8380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C19B4E-9D14-4F7A-9C1D-1344F77727B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0265" y="1385557"/>
            <a:ext cx="6381881" cy="408688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18D64B6E-49A2-432C-9BDD-F94F00D586F1}"/>
              </a:ext>
            </a:extLst>
          </p:cNvPr>
          <p:cNvSpPr/>
          <p:nvPr/>
        </p:nvSpPr>
        <p:spPr>
          <a:xfrm>
            <a:off x="1202337" y="193990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ADCEF5-8A84-4CDE-9137-C7C0E18C159B}"/>
              </a:ext>
            </a:extLst>
          </p:cNvPr>
          <p:cNvGrpSpPr/>
          <p:nvPr/>
        </p:nvGrpSpPr>
        <p:grpSpPr>
          <a:xfrm>
            <a:off x="1766859" y="2010521"/>
            <a:ext cx="1116312" cy="461666"/>
            <a:chOff x="1870518" y="1440653"/>
            <a:chExt cx="1116312" cy="46166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8BA7265-5295-4736-9223-6A39D364640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49048C0C-0D06-48DD-829C-7507CEBC7759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E986214-8F49-4716-8A3E-3B4764C13E97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8A800CB-D424-4B16-B75C-65D7166B681C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45894C14-EDDA-4A0B-9869-A74C85A2D75E}"/>
              </a:ext>
            </a:extLst>
          </p:cNvPr>
          <p:cNvSpPr/>
          <p:nvPr/>
        </p:nvSpPr>
        <p:spPr>
          <a:xfrm rot="5400000">
            <a:off x="2709616" y="2659845"/>
            <a:ext cx="658837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1E3E64-04E6-4532-96E0-2A330491A6BD}"/>
              </a:ext>
            </a:extLst>
          </p:cNvPr>
          <p:cNvSpPr txBox="1"/>
          <p:nvPr/>
        </p:nvSpPr>
        <p:spPr>
          <a:xfrm>
            <a:off x="900090" y="3252289"/>
            <a:ext cx="4100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Số ở trên bằng tổng của hai số ở dưới.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98E9C06-9AD1-481D-B0F9-2A8FEAC22062}"/>
              </a:ext>
            </a:extLst>
          </p:cNvPr>
          <p:cNvSpPr/>
          <p:nvPr/>
        </p:nvSpPr>
        <p:spPr>
          <a:xfrm>
            <a:off x="7974840" y="3986239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39F933F-BA6C-4F4A-B189-CFD938CA7406}"/>
              </a:ext>
            </a:extLst>
          </p:cNvPr>
          <p:cNvSpPr/>
          <p:nvPr/>
        </p:nvSpPr>
        <p:spPr>
          <a:xfrm>
            <a:off x="8961236" y="3986239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30BD28-EA87-4D6A-B8DE-05B67A1834DB}"/>
              </a:ext>
            </a:extLst>
          </p:cNvPr>
          <p:cNvSpPr/>
          <p:nvPr/>
        </p:nvSpPr>
        <p:spPr>
          <a:xfrm>
            <a:off x="7512142" y="3568275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ECFD775-10D4-493F-8BE8-0BF2764996D3}"/>
              </a:ext>
            </a:extLst>
          </p:cNvPr>
          <p:cNvSpPr/>
          <p:nvPr/>
        </p:nvSpPr>
        <p:spPr>
          <a:xfrm>
            <a:off x="8498538" y="3568275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1F00C0-A21B-4D43-BC45-84F573B03DB0}"/>
              </a:ext>
            </a:extLst>
          </p:cNvPr>
          <p:cNvSpPr/>
          <p:nvPr/>
        </p:nvSpPr>
        <p:spPr>
          <a:xfrm>
            <a:off x="8092188" y="3150311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28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4F8E0F-E997-4BFF-A08C-DA42472CA23A}"/>
              </a:ext>
            </a:extLst>
          </p:cNvPr>
          <p:cNvSpPr/>
          <p:nvPr/>
        </p:nvSpPr>
        <p:spPr>
          <a:xfrm>
            <a:off x="7588383" y="2736123"/>
            <a:ext cx="910155" cy="34326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93865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FC81F41-14D1-4661-8B50-FC55698B1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731" y1="91011" x2="25731" y2="91011"/>
                        <a14:foregroundMark x1="27924" y1="97378" x2="27924" y2="97378"/>
                        <a14:foregroundMark x1="50146" y1="93446" x2="50146" y2="93446"/>
                        <a14:foregroundMark x1="60380" y1="84457" x2="53509" y2="91011"/>
                        <a14:foregroundMark x1="61988" y1="85393" x2="73246" y2="83521"/>
                        <a14:foregroundMark x1="21930" y1="97191" x2="21930" y2="97191"/>
                        <a14:foregroundMark x1="24854" y1="98689" x2="24854" y2="98689"/>
                        <a14:foregroundMark x1="10819" y1="85955" x2="10819" y2="85955"/>
                        <a14:foregroundMark x1="24561" y1="93071" x2="5994" y2="77903"/>
                        <a14:foregroundMark x1="6579" y1="77903" x2="10965" y2="51498"/>
                        <a14:foregroundMark x1="8772" y1="55056" x2="11988" y2="34082"/>
                        <a14:foregroundMark x1="12865" y1="44569" x2="6433" y2="43820"/>
                        <a14:foregroundMark x1="16813" y1="35955" x2="18275" y2="31461"/>
                        <a14:foregroundMark x1="23830" y1="37266" x2="20906" y2="29213"/>
                        <a14:foregroundMark x1="21637" y1="25468" x2="27778" y2="16479"/>
                        <a14:foregroundMark x1="21637" y1="24906" x2="33626" y2="8614"/>
                        <a14:foregroundMark x1="55409" y1="12172" x2="35673" y2="8052"/>
                        <a14:foregroundMark x1="51170" y1="10674" x2="44152" y2="6929"/>
                        <a14:foregroundMark x1="55702" y1="13670" x2="63012" y2="22846"/>
                        <a14:foregroundMark x1="60380" y1="18539" x2="61111" y2="14794"/>
                        <a14:foregroundMark x1="59211" y1="14232" x2="57164" y2="11236"/>
                        <a14:foregroundMark x1="54971" y1="9363" x2="55702" y2="13109"/>
                        <a14:foregroundMark x1="34211" y1="10300" x2="25877" y2="14607"/>
                        <a14:foregroundMark x1="65643" y1="5993" x2="69006" y2="26404"/>
                        <a14:foregroundMark x1="66520" y1="6180" x2="67398" y2="8801"/>
                        <a14:foregroundMark x1="68421" y1="8427" x2="71491" y2="24157"/>
                        <a14:foregroundMark x1="76754" y1="13483" x2="76023" y2="32959"/>
                        <a14:foregroundMark x1="87281" y1="13670" x2="82602" y2="34457"/>
                        <a14:foregroundMark x1="82895" y1="11049" x2="90789" y2="21536"/>
                        <a14:foregroundMark x1="83480" y1="32772" x2="92690" y2="41573"/>
                        <a14:foregroundMark x1="92982" y1="44007" x2="92982" y2="53933"/>
                        <a14:foregroundMark x1="93275" y1="53745" x2="90205" y2="61985"/>
                        <a14:foregroundMark x1="91667" y1="60674" x2="85965" y2="68165"/>
                        <a14:foregroundMark x1="85965" y1="67978" x2="80994" y2="71348"/>
                        <a14:foregroundMark x1="81871" y1="71348" x2="78947" y2="73221"/>
                        <a14:foregroundMark x1="52047" y1="93446" x2="40936" y2="92135"/>
                        <a14:foregroundMark x1="43275" y1="94007" x2="36550" y2="89700"/>
                        <a14:foregroundMark x1="36988" y1="89888" x2="26754" y2="94944"/>
                        <a14:foregroundMark x1="24269" y1="94195" x2="15351" y2="89700"/>
                        <a14:foregroundMark x1="63450" y1="5431" x2="63596" y2="16479"/>
                        <a14:foregroundMark x1="65205" y1="4869" x2="67398" y2="16479"/>
                        <a14:foregroundMark x1="64474" y1="4120" x2="67105" y2="6180"/>
                        <a14:foregroundMark x1="69006" y1="15543" x2="75292" y2="12921"/>
                        <a14:foregroundMark x1="79094" y1="14232" x2="86696" y2="11798"/>
                        <a14:foregroundMark x1="88158" y1="13670" x2="89766" y2="21536"/>
                        <a14:foregroundMark x1="90205" y1="22285" x2="86404" y2="26779"/>
                        <a14:foregroundMark x1="89327" y1="25468" x2="87427" y2="26592"/>
                        <a14:backgroundMark x1="42690" y1="2247" x2="58626" y2="1685"/>
                        <a14:backgroundMark x1="56433" y1="5431" x2="67982" y2="562"/>
                        <a14:backgroundMark x1="68567" y1="2434" x2="99415" y2="4494"/>
                        <a14:backgroundMark x1="59357" y1="9176" x2="60819" y2="11049"/>
                        <a14:backgroundMark x1="87427" y1="29026" x2="85819" y2="29588"/>
                        <a14:backgroundMark x1="84942" y1="29775" x2="84942" y2="29775"/>
                        <a14:backgroundMark x1="60819" y1="12547" x2="60819" y2="12547"/>
                        <a14:backgroundMark x1="70322" y1="11798" x2="70322" y2="1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391" y="1097801"/>
            <a:ext cx="6425440" cy="501635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38EE571-8087-43BD-B0F4-269470E818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0579" y="2250275"/>
            <a:ext cx="4560247" cy="35099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B364AE3-7A7D-4732-BA0A-7516A615CB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78" t="17712" r="18101" b="17413"/>
          <a:stretch/>
        </p:blipFill>
        <p:spPr>
          <a:xfrm rot="20647036">
            <a:off x="7771550" y="3509037"/>
            <a:ext cx="1866137" cy="2034651"/>
          </a:xfrm>
          <a:prstGeom prst="rect">
            <a:avLst/>
          </a:prstGeom>
          <a:effectLst>
            <a:outerShdw blurRad="63500" dist="63500" dir="5400000" sx="101000" sy="101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3F09801-48AB-4FB8-8A3B-EBD5FB4CFB32}"/>
              </a:ext>
            </a:extLst>
          </p:cNvPr>
          <p:cNvSpPr txBox="1"/>
          <p:nvPr/>
        </p:nvSpPr>
        <p:spPr>
          <a:xfrm>
            <a:off x="3607396" y="2728814"/>
            <a:ext cx="32055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+mn-lt"/>
              </a:rPr>
              <a:t>Trò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+mn-lt"/>
              </a:rPr>
              <a:t>chơi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+mn-lt"/>
              </a:rPr>
              <a:t>củng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  <a:sym typeface="+mn-lt"/>
              </a:rPr>
              <a:t>cố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56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:a16="http://schemas.microsoft.com/office/drawing/2014/main" xmlns:a14="http://schemas.microsoft.com/office/drawing/2010/main"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4" y="878097"/>
            <a:ext cx="7836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-77118" y="5456733"/>
            <a:ext cx="1226911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18" y="1"/>
            <a:ext cx="1226911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7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14938" y="311806"/>
            <a:ext cx="3695242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82078" y="27283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269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1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594</Words>
  <Application>Microsoft Office PowerPoint</Application>
  <PresentationFormat>Widescreen</PresentationFormat>
  <Paragraphs>158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宋体</vt:lpstr>
      <vt:lpstr>Arial</vt:lpstr>
      <vt:lpstr>Arial-Rounded</vt:lpstr>
      <vt:lpstr>Calibri</vt:lpstr>
      <vt:lpstr>Calibri Light</vt:lpstr>
      <vt:lpstr>Corbel</vt:lpstr>
      <vt:lpstr>等线</vt:lpstr>
      <vt:lpstr>Times New Roman</vt:lpstr>
      <vt:lpstr>Utm AVO</vt:lpstr>
      <vt:lpstr>自定义设计方案</vt:lpstr>
      <vt:lpstr>第一PPT，www.1ppt.com</vt:lpstr>
      <vt:lpstr>Office 主题​​</vt:lpstr>
      <vt:lpstr>1_Office Theme</vt:lpstr>
      <vt:lpstr>Office Theme</vt:lpstr>
      <vt:lpstr>1_https://www.freeppt7.com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17</cp:revision>
  <dcterms:created xsi:type="dcterms:W3CDTF">2021-07-09T06:30:31Z</dcterms:created>
  <dcterms:modified xsi:type="dcterms:W3CDTF">2021-12-30T16:37:53Z</dcterms:modified>
</cp:coreProperties>
</file>