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7762" r:id="rId2"/>
    <p:sldId id="7764" r:id="rId3"/>
    <p:sldId id="835" r:id="rId4"/>
    <p:sldId id="7770" r:id="rId5"/>
    <p:sldId id="7748" r:id="rId6"/>
    <p:sldId id="7776" r:id="rId7"/>
    <p:sldId id="7777" r:id="rId8"/>
    <p:sldId id="7778" r:id="rId9"/>
    <p:sldId id="7779" r:id="rId10"/>
    <p:sldId id="7780" r:id="rId11"/>
    <p:sldId id="7781" r:id="rId12"/>
    <p:sldId id="7782" r:id="rId13"/>
    <p:sldId id="7783" r:id="rId14"/>
    <p:sldId id="7784" r:id="rId15"/>
    <p:sldId id="7790" r:id="rId16"/>
    <p:sldId id="7734" r:id="rId17"/>
    <p:sldId id="7785" r:id="rId18"/>
    <p:sldId id="7766" r:id="rId19"/>
    <p:sldId id="7786" r:id="rId20"/>
    <p:sldId id="7788" r:id="rId21"/>
    <p:sldId id="7749" r:id="rId22"/>
    <p:sldId id="7789" r:id="rId23"/>
    <p:sldId id="77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75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3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6" name="页脚占位符 5">
            <a:extLst>
              <a:ext uri="{FF2B5EF4-FFF2-40B4-BE49-F238E27FC236}">
                <a16:creationId xmlns=""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8" name="页脚占位符 7">
            <a:extLst>
              <a:ext uri="{FF2B5EF4-FFF2-40B4-BE49-F238E27FC236}">
                <a16:creationId xmlns=""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4" name="页脚占位符 3">
            <a:extLst>
              <a:ext uri="{FF2B5EF4-FFF2-40B4-BE49-F238E27FC236}">
                <a16:creationId xmlns=""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3" name="页脚占位符 2">
            <a:extLst>
              <a:ext uri="{FF2B5EF4-FFF2-40B4-BE49-F238E27FC236}">
                <a16:creationId xmlns=""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6" name="页脚占位符 5">
            <a:extLst>
              <a:ext uri="{FF2B5EF4-FFF2-40B4-BE49-F238E27FC236}">
                <a16:creationId xmlns=""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2023/2/19</a:t>
            </a:fld>
            <a:endParaRPr lang="zh-CN" altLang="en-US"/>
          </a:p>
        </p:txBody>
      </p:sp>
      <p:sp>
        <p:nvSpPr>
          <p:cNvPr id="6" name="页脚占位符 5">
            <a:extLst>
              <a:ext uri="{FF2B5EF4-FFF2-40B4-BE49-F238E27FC236}">
                <a16:creationId xmlns=""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2023/2/19</a:t>
            </a:fld>
            <a:endParaRPr lang="zh-CN" altLang="en-US"/>
          </a:p>
        </p:txBody>
      </p:sp>
      <p:sp>
        <p:nvSpPr>
          <p:cNvPr id="5" name="页脚占位符 4">
            <a:extLst>
              <a:ext uri="{FF2B5EF4-FFF2-40B4-BE49-F238E27FC236}">
                <a16:creationId xmlns=""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2BDBEF39-2E9D-4A88-BC3B-C5CC0A808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30.jpeg"/><Relationship Id="rId4" Type="http://schemas.openxmlformats.org/officeDocument/2006/relationships/image" Target="../media/image22.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1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4.pn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4.pn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3.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30.jpeg"/><Relationship Id="rId4" Type="http://schemas.openxmlformats.org/officeDocument/2006/relationships/image" Target="../media/image22.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1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smtClean="0">
                <a:solidFill>
                  <a:schemeClr val="accent1"/>
                </a:solidFill>
                <a:latin typeface="Circle" panose="020B0703020102020204" pitchFamily="34" charset="0"/>
                <a:ea typeface="Cambria" panose="02040503050406030204" pitchFamily="18" charset="0"/>
              </a:rPr>
              <a:t>Luyện tập biện pháp so sánh;</a:t>
            </a:r>
          </a:p>
          <a:p>
            <a:r>
              <a:rPr lang="en-US" sz="3600" smtClean="0">
                <a:solidFill>
                  <a:schemeClr val="accent1"/>
                </a:solidFill>
                <a:latin typeface="Circle" panose="020B0703020102020204" pitchFamily="34" charset="0"/>
                <a:ea typeface="Cambria" panose="02040503050406030204" pitchFamily="18" charset="0"/>
              </a:rPr>
              <a:t> Đặt và trả lời câu hỏi Ở đâu?</a:t>
            </a:r>
            <a:endParaRPr lang="en-US" sz="3600">
              <a:solidFill>
                <a:schemeClr val="accent1"/>
              </a:solidFill>
              <a:latin typeface="Circle" panose="020B0703020102020204" pitchFamily="34" charset="0"/>
              <a:ea typeface="Cambria" panose="02040503050406030204" pitchFamily="18" charset="0"/>
            </a:endParaRP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a:t>
            </a:r>
            <a:r>
              <a:rPr lang="nl-NL" sz="28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hình </a:t>
            </a: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ông hoa- ngọn lửa hồng tươi:  </a:t>
            </a: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so sánh </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a:t>
            </a:r>
            <a:r>
              <a:rPr lang="en-US" sz="2400" b="1" i="1" smtClean="0">
                <a:solidFill>
                  <a:srgbClr val="FF0000"/>
                </a:solidFill>
              </a:rPr>
              <a:t>nõn- ánh </a:t>
            </a:r>
            <a:r>
              <a:rPr lang="en-US" sz="2400" b="1" i="1">
                <a:solidFill>
                  <a:srgbClr val="FF0000"/>
                </a:solidFill>
              </a:rPr>
              <a:t>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 xmlns:a16="http://schemas.microsoft.com/office/drawing/2014/main" id="{A3626E8F-DDD3-49F1-99C3-B59A8CD062ED}"/>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 </a:t>
            </a:r>
            <a:r>
              <a:rPr kumimoji="0" lang="en-US" sz="1800" b="0" i="0" u="none" strike="noStrike" kern="1200" cap="none" spc="0" normalizeH="0" baseline="0" noProof="0" dirty="0" err="1">
                <a:ln>
                  <a:noFill/>
                </a:ln>
                <a:solidFill>
                  <a:prstClr val="white"/>
                </a:solidFill>
                <a:effectLst/>
                <a:uLnTx/>
                <a:uFillTx/>
                <a:ea typeface="+mn-ea"/>
                <a:cs typeface="+mn-cs"/>
              </a:rPr>
              <a:t>Những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sự</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vật</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nào</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được</a:t>
            </a:r>
            <a:r>
              <a:rPr kumimoji="0" lang="en-US" sz="1800" b="0" i="0" u="none" strike="noStrike" kern="1200" cap="none" spc="0" normalizeH="0" baseline="0" noProof="0" dirty="0">
                <a:ln>
                  <a:noFill/>
                </a:ln>
                <a:solidFill>
                  <a:prstClr val="white"/>
                </a:solidFill>
                <a:effectLst/>
                <a:uLnTx/>
                <a:uFillTx/>
                <a:ea typeface="+mn-ea"/>
                <a:cs typeface="+mn-cs"/>
              </a:rPr>
              <a:t> so </a:t>
            </a:r>
            <a:r>
              <a:rPr kumimoji="0" lang="en-US" sz="1800" b="0" i="0" u="none" strike="noStrike" kern="1200" cap="none" spc="0" normalizeH="0" baseline="0" noProof="0" dirty="0" err="1">
                <a:ln>
                  <a:noFill/>
                </a:ln>
                <a:solidFill>
                  <a:prstClr val="white"/>
                </a:solidFill>
                <a:effectLst/>
                <a:uLnTx/>
                <a:uFillTx/>
                <a:ea typeface="+mn-ea"/>
                <a:cs typeface="+mn-cs"/>
              </a:rPr>
              <a:t>sánh</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với</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nhau</a:t>
            </a:r>
            <a:r>
              <a:rPr kumimoji="0" lang="en-US" sz="1800" b="0" i="0" u="none" strike="noStrike" kern="1200" cap="none" spc="0" normalizeH="0" baseline="0" noProof="0" dirty="0">
                <a:ln>
                  <a:noFill/>
                </a:ln>
                <a:solidFill>
                  <a:prstClr val="white"/>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Chúng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được</a:t>
            </a:r>
            <a:r>
              <a:rPr kumimoji="0" lang="en-US" sz="1800" b="0" i="0" u="none" strike="noStrike" kern="1200" cap="none" spc="0" normalizeH="0" baseline="0" noProof="0" dirty="0">
                <a:ln>
                  <a:noFill/>
                </a:ln>
                <a:solidFill>
                  <a:prstClr val="white"/>
                </a:solidFill>
                <a:effectLst/>
                <a:uLnTx/>
                <a:uFillTx/>
                <a:ea typeface="+mn-ea"/>
                <a:cs typeface="+mn-cs"/>
              </a:rPr>
              <a:t> so </a:t>
            </a:r>
            <a:r>
              <a:rPr kumimoji="0" lang="en-US" sz="1800" b="0" i="0" u="none" strike="noStrike" kern="1200" cap="none" spc="0" normalizeH="0" baseline="0" noProof="0" dirty="0" err="1">
                <a:ln>
                  <a:noFill/>
                </a:ln>
                <a:solidFill>
                  <a:prstClr val="white"/>
                </a:solidFill>
                <a:effectLst/>
                <a:uLnTx/>
                <a:uFillTx/>
                <a:ea typeface="+mn-ea"/>
                <a:cs typeface="+mn-cs"/>
              </a:rPr>
              <a:t>sánh</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với</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nhau</a:t>
            </a:r>
            <a:r>
              <a:rPr kumimoji="0" lang="en-US" sz="1800" b="0" i="0" u="none" strike="noStrike" kern="1200" cap="none" spc="0" normalizeH="0" baseline="0" noProof="0" dirty="0">
                <a:ln>
                  <a:noFill/>
                </a:ln>
                <a:solidFill>
                  <a:prstClr val="white"/>
                </a:solidFill>
                <a:effectLst/>
                <a:uLnTx/>
                <a:uFillTx/>
                <a:ea typeface="+mn-ea"/>
                <a:cs typeface="+mn-cs"/>
              </a:rPr>
              <a:t> ở </a:t>
            </a:r>
            <a:r>
              <a:rPr kumimoji="0" lang="en-US" sz="1800" b="0" i="0" u="none" strike="noStrike" kern="1200" cap="none" spc="0" normalizeH="0" baseline="0" noProof="0" dirty="0" err="1">
                <a:ln>
                  <a:noFill/>
                </a:ln>
                <a:solidFill>
                  <a:prstClr val="white"/>
                </a:solidFill>
                <a:effectLst/>
                <a:uLnTx/>
                <a:uFillTx/>
                <a:ea typeface="+mn-ea"/>
                <a:cs typeface="+mn-cs"/>
              </a:rPr>
              <a:t>đặc</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điểm</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gì</a:t>
            </a:r>
            <a:r>
              <a:rPr kumimoji="0" lang="en-US" sz="1800" b="0" i="0" u="none" strike="noStrike" kern="1200" cap="none" spc="0" normalizeH="0" baseline="0" noProof="0" dirty="0">
                <a:ln>
                  <a:noFill/>
                </a:ln>
                <a:solidFill>
                  <a:prstClr val="white"/>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Tác</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dụng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của</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biện</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pháp</a:t>
            </a:r>
            <a:r>
              <a:rPr kumimoji="0" lang="en-US" sz="1800" b="0" i="0" u="none" strike="noStrike" kern="1200" cap="none" spc="0" normalizeH="0" baseline="0" noProof="0" dirty="0">
                <a:ln>
                  <a:noFill/>
                </a:ln>
                <a:solidFill>
                  <a:prstClr val="white"/>
                </a:solidFill>
                <a:effectLst/>
                <a:uLnTx/>
                <a:uFillTx/>
                <a:ea typeface="+mn-ea"/>
                <a:cs typeface="+mn-cs"/>
              </a:rPr>
              <a:t> so </a:t>
            </a:r>
            <a:r>
              <a:rPr kumimoji="0" lang="en-US" sz="1800" b="0" i="0" u="none" strike="noStrike" kern="1200" cap="none" spc="0" normalizeH="0" baseline="0" noProof="0" dirty="0" err="1">
                <a:ln>
                  <a:noFill/>
                </a:ln>
                <a:solidFill>
                  <a:prstClr val="white"/>
                </a:solidFill>
                <a:effectLst/>
                <a:uLnTx/>
                <a:uFillTx/>
                <a:ea typeface="+mn-ea"/>
                <a:cs typeface="+mn-cs"/>
              </a:rPr>
              <a:t>sánh</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trong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miêu</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tả</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sự</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vật</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là</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gì</a:t>
            </a:r>
            <a:r>
              <a:rPr kumimoji="0" lang="en-US" sz="1800" b="0" i="0" u="none" strike="noStrike" kern="1200" cap="none" spc="0" normalizeH="0" baseline="0" noProof="0" dirty="0">
                <a:ln>
                  <a:noFill/>
                </a:ln>
                <a:solidFill>
                  <a:prstClr val="white"/>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Những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sự</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vật</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nào</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được</a:t>
            </a:r>
            <a:r>
              <a:rPr kumimoji="0" lang="en-US" sz="1800" b="0" i="0" u="none" strike="noStrike" kern="1200" cap="none" spc="0" normalizeH="0" baseline="0" noProof="0" dirty="0">
                <a:ln>
                  <a:noFill/>
                </a:ln>
                <a:solidFill>
                  <a:prstClr val="white"/>
                </a:solidFill>
                <a:effectLst/>
                <a:uLnTx/>
                <a:uFillTx/>
                <a:ea typeface="+mn-ea"/>
                <a:cs typeface="+mn-cs"/>
              </a:rPr>
              <a:t> so </a:t>
            </a:r>
            <a:r>
              <a:rPr kumimoji="0" lang="en-US" sz="1800" b="0" i="0" u="none" strike="noStrike" kern="1200" cap="none" spc="0" normalizeH="0" baseline="0" noProof="0" dirty="0" err="1">
                <a:ln>
                  <a:noFill/>
                </a:ln>
                <a:solidFill>
                  <a:prstClr val="white"/>
                </a:solidFill>
                <a:effectLst/>
                <a:uLnTx/>
                <a:uFillTx/>
                <a:ea typeface="+mn-ea"/>
                <a:cs typeface="+mn-cs"/>
              </a:rPr>
              <a:t>sánh</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với</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nhau</a:t>
            </a:r>
            <a:r>
              <a:rPr kumimoji="0" lang="en-US" sz="1800" b="0" i="0" u="none" strike="noStrike" kern="1200" cap="none" spc="0" normalizeH="0" baseline="0" noProof="0" dirty="0">
                <a:ln>
                  <a:noFill/>
                </a:ln>
                <a:solidFill>
                  <a:prstClr val="white"/>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Chúng</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được</a:t>
            </a:r>
            <a:r>
              <a:rPr kumimoji="0" lang="en-US" sz="1800" b="0" i="0" u="none" strike="noStrike" kern="1200" cap="none" spc="0" normalizeH="0" baseline="0" noProof="0" dirty="0">
                <a:ln>
                  <a:noFill/>
                </a:ln>
                <a:solidFill>
                  <a:prstClr val="white"/>
                </a:solidFill>
                <a:effectLst/>
                <a:uLnTx/>
                <a:uFillTx/>
                <a:ea typeface="+mn-ea"/>
                <a:cs typeface="+mn-cs"/>
              </a:rPr>
              <a:t> so </a:t>
            </a:r>
            <a:r>
              <a:rPr kumimoji="0" lang="en-US" sz="1800" b="0" i="0" u="none" strike="noStrike" kern="1200" cap="none" spc="0" normalizeH="0" baseline="0" noProof="0" dirty="0" err="1" smtClean="0">
                <a:ln>
                  <a:noFill/>
                </a:ln>
                <a:solidFill>
                  <a:prstClr val="white"/>
                </a:solidFill>
                <a:effectLst/>
                <a:uLnTx/>
                <a:uFillTx/>
                <a:ea typeface="+mn-ea"/>
                <a:cs typeface="+mn-cs"/>
              </a:rPr>
              <a:t>sánh</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với</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nhau</a:t>
            </a:r>
            <a:r>
              <a:rPr kumimoji="0" lang="en-US" sz="1800" b="0" i="0" u="none" strike="noStrike" kern="1200" cap="none" spc="0" normalizeH="0" baseline="0" noProof="0" dirty="0">
                <a:ln>
                  <a:noFill/>
                </a:ln>
                <a:solidFill>
                  <a:prstClr val="white"/>
                </a:solidFill>
                <a:effectLst/>
                <a:uLnTx/>
                <a:uFillTx/>
                <a:ea typeface="+mn-ea"/>
                <a:cs typeface="+mn-cs"/>
              </a:rPr>
              <a:t> ở </a:t>
            </a:r>
            <a:r>
              <a:rPr kumimoji="0" lang="en-US" sz="1800" b="0" i="0" u="none" strike="noStrike" kern="1200" cap="none" spc="0" normalizeH="0" baseline="0" noProof="0" dirty="0" err="1">
                <a:ln>
                  <a:noFill/>
                </a:ln>
                <a:solidFill>
                  <a:prstClr val="white"/>
                </a:solidFill>
                <a:effectLst/>
                <a:uLnTx/>
                <a:uFillTx/>
                <a:ea typeface="+mn-ea"/>
                <a:cs typeface="+mn-cs"/>
              </a:rPr>
              <a:t>đặc</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điểm</a:t>
            </a:r>
            <a:r>
              <a:rPr kumimoji="0" lang="en-US" sz="1800" b="0" i="0" u="none" strike="noStrike" kern="1200" cap="none" spc="0" normalizeH="0" baseline="0" noProof="0" dirty="0">
                <a:ln>
                  <a:noFill/>
                </a:ln>
                <a:solidFill>
                  <a:prstClr val="white"/>
                </a:solidFill>
                <a:effectLst/>
                <a:uLnTx/>
                <a:uFillTx/>
                <a:ea typeface="+mn-ea"/>
                <a:cs typeface="+mn-cs"/>
              </a:rPr>
              <a:t> </a:t>
            </a:r>
            <a:r>
              <a:rPr kumimoji="0" lang="en-US" sz="1800" b="0" i="0" u="none" strike="noStrike" kern="1200" cap="none" spc="0" normalizeH="0" baseline="0" noProof="0" dirty="0" err="1">
                <a:ln>
                  <a:noFill/>
                </a:ln>
                <a:solidFill>
                  <a:prstClr val="white"/>
                </a:solidFill>
                <a:effectLst/>
                <a:uLnTx/>
                <a:uFillTx/>
                <a:ea typeface="+mn-ea"/>
                <a:cs typeface="+mn-cs"/>
              </a:rPr>
              <a:t>gì</a:t>
            </a:r>
            <a:r>
              <a:rPr kumimoji="0" lang="en-US" sz="1800" b="0" i="0" u="none" strike="noStrike" kern="1200" cap="none" spc="0" normalizeH="0" baseline="0" noProof="0" dirty="0">
                <a:ln>
                  <a:noFill/>
                </a:ln>
                <a:solidFill>
                  <a:prstClr val="white"/>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 </a:t>
            </a:r>
          </a:p>
        </p:txBody>
      </p:sp>
      <p:sp>
        <p:nvSpPr>
          <p:cNvPr id="42" name="TextBox 41">
            <a:extLst>
              <a:ext uri="{FF2B5EF4-FFF2-40B4-BE49-F238E27FC236}">
                <a16:creationId xmlns=""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 Ghi kết</a:t>
            </a:r>
            <a:r>
              <a:rPr kumimoji="0" lang="en-US" sz="32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625285735"/>
              </p:ext>
            </p:extLst>
          </p:nvPr>
        </p:nvGraphicFramePr>
        <p:xfrm>
          <a:off x="1609944" y="2746791"/>
          <a:ext cx="9831093" cy="1308997"/>
        </p:xfrm>
        <a:graphic>
          <a:graphicData uri="http://schemas.openxmlformats.org/drawingml/2006/table">
            <a:tbl>
              <a:tblPr firstRow="1" bandRow="1">
                <a:tableStyleId>{00A15C55-8517-42AA-B614-E9B94910E393}</a:tableStyleId>
              </a:tblPr>
              <a:tblGrid>
                <a:gridCol w="2962056">
                  <a:extLst>
                    <a:ext uri="{9D8B030D-6E8A-4147-A177-3AD203B41FA5}">
                      <a16:colId xmlns="" xmlns:a16="http://schemas.microsoft.com/office/drawing/2014/main" val="2081349138"/>
                    </a:ext>
                  </a:extLst>
                </a:gridCol>
                <a:gridCol w="3200400">
                  <a:extLst>
                    <a:ext uri="{9D8B030D-6E8A-4147-A177-3AD203B41FA5}">
                      <a16:colId xmlns="" xmlns:a16="http://schemas.microsoft.com/office/drawing/2014/main" val="2617668736"/>
                    </a:ext>
                  </a:extLst>
                </a:gridCol>
                <a:gridCol w="3668637">
                  <a:extLst>
                    <a:ext uri="{9D8B030D-6E8A-4147-A177-3AD203B41FA5}">
                      <a16:colId xmlns="" xmlns:a16="http://schemas.microsoft.com/office/drawing/2014/main" val="1020001298"/>
                    </a:ext>
                  </a:extLst>
                </a:gridCol>
              </a:tblGrid>
              <a:tr h="503951">
                <a:tc>
                  <a:txBody>
                    <a:bodyPr/>
                    <a:lstStyle/>
                    <a:p>
                      <a:pPr algn="ctr"/>
                      <a:r>
                        <a:rPr lang="en-US" sz="3200" dirty="0" err="1" smtClean="0">
                          <a:solidFill>
                            <a:schemeClr val="tx1"/>
                          </a:solidFill>
                        </a:rPr>
                        <a:t>Sự</a:t>
                      </a:r>
                      <a:r>
                        <a:rPr lang="en-US" sz="3200" baseline="0" dirty="0" smtClean="0">
                          <a:solidFill>
                            <a:schemeClr val="tx1"/>
                          </a:solidFill>
                        </a:rPr>
                        <a:t> </a:t>
                      </a:r>
                      <a:r>
                        <a:rPr lang="en-US" sz="3200" baseline="0" dirty="0" err="1" smtClean="0">
                          <a:solidFill>
                            <a:schemeClr val="tx1"/>
                          </a:solidFill>
                        </a:rPr>
                        <a:t>vật</a:t>
                      </a:r>
                      <a:r>
                        <a:rPr lang="en-US" sz="3200" baseline="0" dirty="0" smtClean="0">
                          <a:solidFill>
                            <a:schemeClr val="tx1"/>
                          </a:solidFill>
                        </a:rPr>
                        <a:t> 1</a:t>
                      </a:r>
                      <a:endParaRPr lang="en-US" sz="3200" dirty="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 xmlns:a16="http://schemas.microsoft.com/office/drawing/2014/main" val="3909492574"/>
                  </a:ext>
                </a:extLst>
              </a:tr>
              <a:tr h="729877">
                <a:tc>
                  <a:txBody>
                    <a:bodyPr/>
                    <a:lstStyle/>
                    <a:p>
                      <a:pPr algn="ctr"/>
                      <a:r>
                        <a:rPr lang="en-US" sz="3200" smtClean="0">
                          <a:solidFill>
                            <a:schemeClr val="tx1"/>
                          </a:solidFill>
                        </a:rPr>
                        <a:t>cây</a:t>
                      </a:r>
                      <a:r>
                        <a:rPr lang="en-US" sz="3200" baseline="0" smtClean="0">
                          <a:solidFill>
                            <a:schemeClr val="tx1"/>
                          </a:solidFill>
                        </a:rPr>
                        <a:t> gạo</a:t>
                      </a:r>
                      <a:endParaRPr lang="en-US" sz="3200">
                        <a:solidFill>
                          <a:schemeClr val="tx1"/>
                        </a:solidFill>
                      </a:endParaRPr>
                    </a:p>
                  </a:txBody>
                  <a:tcPr/>
                </a:tc>
                <a:tc>
                  <a:txBody>
                    <a:bodyPr/>
                    <a:lstStyle/>
                    <a:p>
                      <a:pPr algn="ctr"/>
                      <a:r>
                        <a:rPr lang="en-US" sz="3200" smtClean="0">
                          <a:solidFill>
                            <a:schemeClr val="tx1"/>
                          </a:solidFill>
                        </a:rPr>
                        <a:t>như</a:t>
                      </a:r>
                      <a:endParaRPr lang="en-US" sz="3200">
                        <a:solidFill>
                          <a:schemeClr val="tx1"/>
                        </a:solidFill>
                      </a:endParaRPr>
                    </a:p>
                  </a:txBody>
                  <a:tcPr/>
                </a:tc>
                <a:tc>
                  <a:txBody>
                    <a:bodyPr/>
                    <a:lstStyle/>
                    <a:p>
                      <a:pPr algn="l"/>
                      <a:r>
                        <a:rPr lang="en-US" sz="3200" dirty="0" err="1" smtClean="0">
                          <a:solidFill>
                            <a:schemeClr val="tx1"/>
                          </a:solidFill>
                        </a:rPr>
                        <a:t>tháp</a:t>
                      </a:r>
                      <a:r>
                        <a:rPr lang="en-US" sz="3200" baseline="0" dirty="0" smtClean="0">
                          <a:solidFill>
                            <a:schemeClr val="tx1"/>
                          </a:solidFill>
                        </a:rPr>
                        <a:t> </a:t>
                      </a:r>
                      <a:r>
                        <a:rPr lang="en-US" sz="3200" baseline="0" dirty="0" err="1" smtClean="0">
                          <a:solidFill>
                            <a:schemeClr val="tx1"/>
                          </a:solidFill>
                        </a:rPr>
                        <a:t>đèn</a:t>
                      </a:r>
                      <a:r>
                        <a:rPr lang="en-US" sz="3200" baseline="0" dirty="0" smtClean="0">
                          <a:solidFill>
                            <a:schemeClr val="tx1"/>
                          </a:solidFill>
                        </a:rPr>
                        <a:t> </a:t>
                      </a:r>
                      <a:r>
                        <a:rPr lang="en-US" sz="3200" baseline="0" dirty="0" err="1" smtClean="0">
                          <a:solidFill>
                            <a:schemeClr val="tx1"/>
                          </a:solidFill>
                        </a:rPr>
                        <a:t>khổng</a:t>
                      </a:r>
                      <a:r>
                        <a:rPr lang="en-US" sz="3200" baseline="0" dirty="0" smtClean="0">
                          <a:solidFill>
                            <a:schemeClr val="tx1"/>
                          </a:solidFill>
                        </a:rPr>
                        <a:t> </a:t>
                      </a:r>
                      <a:r>
                        <a:rPr lang="en-US" sz="3200" baseline="0" dirty="0" err="1" smtClean="0">
                          <a:solidFill>
                            <a:schemeClr val="tx1"/>
                          </a:solidFill>
                        </a:rPr>
                        <a:t>lồ</a:t>
                      </a:r>
                      <a:endParaRPr lang="en-US" sz="3200" dirty="0">
                        <a:solidFill>
                          <a:schemeClr val="tx1"/>
                        </a:solidFill>
                      </a:endParaRPr>
                    </a:p>
                  </a:txBody>
                  <a:tcPr/>
                </a:tc>
                <a:extLst>
                  <a:ext uri="{0D108BD9-81ED-4DB2-BD59-A6C34878D82A}">
                    <a16:rowId xmlns=""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666690795"/>
              </p:ext>
            </p:extLst>
          </p:nvPr>
        </p:nvGraphicFramePr>
        <p:xfrm>
          <a:off x="819246" y="1619031"/>
          <a:ext cx="10415844" cy="3686437"/>
        </p:xfrm>
        <a:graphic>
          <a:graphicData uri="http://schemas.openxmlformats.org/drawingml/2006/table">
            <a:tbl>
              <a:tblPr firstRow="1" bandRow="1">
                <a:tableStyleId>{00A15C55-8517-42AA-B614-E9B94910E393}</a:tableStyleId>
              </a:tblPr>
              <a:tblGrid>
                <a:gridCol w="3353743">
                  <a:extLst>
                    <a:ext uri="{9D8B030D-6E8A-4147-A177-3AD203B41FA5}">
                      <a16:colId xmlns="" xmlns:a16="http://schemas.microsoft.com/office/drawing/2014/main" val="2081349138"/>
                    </a:ext>
                  </a:extLst>
                </a:gridCol>
                <a:gridCol w="2344189">
                  <a:extLst>
                    <a:ext uri="{9D8B030D-6E8A-4147-A177-3AD203B41FA5}">
                      <a16:colId xmlns="" xmlns:a16="http://schemas.microsoft.com/office/drawing/2014/main" val="2617668736"/>
                    </a:ext>
                  </a:extLst>
                </a:gridCol>
                <a:gridCol w="4717912">
                  <a:extLst>
                    <a:ext uri="{9D8B030D-6E8A-4147-A177-3AD203B41FA5}">
                      <a16:colId xmlns="" xmlns:a16="http://schemas.microsoft.com/office/drawing/2014/main" val="1020001298"/>
                    </a:ext>
                  </a:extLst>
                </a:gridCol>
              </a:tblGrid>
              <a:tr h="503951">
                <a:tc>
                  <a:txBody>
                    <a:bodyPr/>
                    <a:lstStyle/>
                    <a:p>
                      <a:pPr algn="ctr"/>
                      <a:r>
                        <a:rPr lang="en-US" sz="3200" dirty="0" err="1" smtClean="0">
                          <a:solidFill>
                            <a:schemeClr val="tx1"/>
                          </a:solidFill>
                        </a:rPr>
                        <a:t>Sự</a:t>
                      </a:r>
                      <a:r>
                        <a:rPr lang="en-US" sz="3200" baseline="0" dirty="0" smtClean="0">
                          <a:solidFill>
                            <a:schemeClr val="tx1"/>
                          </a:solidFill>
                        </a:rPr>
                        <a:t> </a:t>
                      </a:r>
                      <a:r>
                        <a:rPr lang="en-US" sz="3200" baseline="0" dirty="0" err="1" smtClean="0">
                          <a:solidFill>
                            <a:schemeClr val="tx1"/>
                          </a:solidFill>
                        </a:rPr>
                        <a:t>vật</a:t>
                      </a:r>
                      <a:r>
                        <a:rPr lang="en-US" sz="3200" baseline="0" dirty="0" smtClean="0">
                          <a:solidFill>
                            <a:schemeClr val="tx1"/>
                          </a:solidFill>
                        </a:rPr>
                        <a:t> 1</a:t>
                      </a:r>
                      <a:endParaRPr lang="en-US" sz="3200" dirty="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 xmlns:a16="http://schemas.microsoft.com/office/drawing/2014/main" val="3909492574"/>
                  </a:ext>
                </a:extLst>
              </a:tr>
              <a:tr h="729877">
                <a:tc>
                  <a:txBody>
                    <a:bodyPr/>
                    <a:lstStyle/>
                    <a:p>
                      <a:pPr algn="ctr"/>
                      <a:r>
                        <a:rPr lang="en-US" sz="2800" smtClean="0">
                          <a:solidFill>
                            <a:schemeClr val="tx1"/>
                          </a:solidFill>
                        </a:rPr>
                        <a:t>cây</a:t>
                      </a:r>
                      <a:r>
                        <a:rPr lang="en-US" sz="2800" baseline="0" smtClean="0">
                          <a:solidFill>
                            <a:schemeClr val="tx1"/>
                          </a:solidFill>
                        </a:rPr>
                        <a:t> gạo</a:t>
                      </a:r>
                      <a:endParaRPr lang="en-US" sz="2800">
                        <a:solidFill>
                          <a:schemeClr val="tx1"/>
                        </a:solidFill>
                      </a:endParaRPr>
                    </a:p>
                  </a:txBody>
                  <a:tcPr/>
                </a:tc>
                <a:tc>
                  <a:txBody>
                    <a:bodyPr/>
                    <a:lstStyle/>
                    <a:p>
                      <a:pPr algn="ctr"/>
                      <a:r>
                        <a:rPr lang="en-US" sz="2800" smtClean="0">
                          <a:solidFill>
                            <a:schemeClr val="tx1"/>
                          </a:solidFill>
                        </a:rPr>
                        <a:t>như</a:t>
                      </a:r>
                      <a:endParaRPr lang="en-US" sz="2800">
                        <a:solidFill>
                          <a:schemeClr val="tx1"/>
                        </a:solidFill>
                      </a:endParaRPr>
                    </a:p>
                  </a:txBody>
                  <a:tcPr/>
                </a:tc>
                <a:tc>
                  <a:txBody>
                    <a:bodyPr/>
                    <a:lstStyle/>
                    <a:p>
                      <a:pPr algn="ctr"/>
                      <a:r>
                        <a:rPr lang="en-US" sz="2800" smtClean="0">
                          <a:solidFill>
                            <a:schemeClr val="tx1"/>
                          </a:solidFill>
                        </a:rPr>
                        <a:t>tháp</a:t>
                      </a:r>
                      <a:r>
                        <a:rPr lang="en-US" sz="2800" baseline="0" smtClean="0">
                          <a:solidFill>
                            <a:schemeClr val="tx1"/>
                          </a:solidFill>
                        </a:rPr>
                        <a:t> đèn khổng lồ</a:t>
                      </a:r>
                      <a:endParaRPr lang="en-US" sz="2800">
                        <a:solidFill>
                          <a:schemeClr val="tx1"/>
                        </a:solidFill>
                      </a:endParaRPr>
                    </a:p>
                  </a:txBody>
                  <a:tcPr/>
                </a:tc>
                <a:extLst>
                  <a:ext uri="{0D108BD9-81ED-4DB2-BD59-A6C34878D82A}">
                    <a16:rowId xmlns="" xmlns:a16="http://schemas.microsoft.com/office/drawing/2014/main" val="1543210486"/>
                  </a:ext>
                </a:extLst>
              </a:tr>
              <a:tr h="729877">
                <a:tc>
                  <a:txBody>
                    <a:bodyPr/>
                    <a:lstStyle/>
                    <a:p>
                      <a:pPr algn="ctr"/>
                      <a:r>
                        <a:rPr lang="en-US" sz="2800" dirty="0" err="1" smtClean="0">
                          <a:solidFill>
                            <a:schemeClr val="tx1"/>
                          </a:solidFill>
                        </a:rPr>
                        <a:t>hàng</a:t>
                      </a:r>
                      <a:r>
                        <a:rPr lang="en-US" sz="2800" baseline="0" dirty="0" smtClean="0">
                          <a:solidFill>
                            <a:schemeClr val="tx1"/>
                          </a:solidFill>
                        </a:rPr>
                        <a:t> </a:t>
                      </a:r>
                      <a:r>
                        <a:rPr lang="en-US" sz="2800" baseline="0" dirty="0" err="1" smtClean="0">
                          <a:solidFill>
                            <a:schemeClr val="tx1"/>
                          </a:solidFill>
                        </a:rPr>
                        <a:t>ngàn</a:t>
                      </a:r>
                      <a:r>
                        <a:rPr lang="en-US" sz="2800" baseline="0" dirty="0" smtClean="0">
                          <a:solidFill>
                            <a:schemeClr val="tx1"/>
                          </a:solidFill>
                        </a:rPr>
                        <a:t> </a:t>
                      </a:r>
                    </a:p>
                    <a:p>
                      <a:pPr algn="ctr"/>
                      <a:r>
                        <a:rPr lang="en-US" sz="2800" baseline="0" dirty="0" err="1" smtClean="0">
                          <a:solidFill>
                            <a:schemeClr val="tx1"/>
                          </a:solidFill>
                        </a:rPr>
                        <a:t>bông</a:t>
                      </a:r>
                      <a:r>
                        <a:rPr lang="en-US" sz="2800" baseline="0" dirty="0" smtClean="0">
                          <a:solidFill>
                            <a:schemeClr val="tx1"/>
                          </a:solidFill>
                        </a:rPr>
                        <a:t> </a:t>
                      </a:r>
                      <a:r>
                        <a:rPr lang="en-US" sz="2800" baseline="0" dirty="0" err="1" smtClean="0">
                          <a:solidFill>
                            <a:schemeClr val="tx1"/>
                          </a:solidFill>
                        </a:rPr>
                        <a:t>hoa</a:t>
                      </a:r>
                      <a:endParaRPr lang="en-US" sz="2800" dirty="0">
                        <a:solidFill>
                          <a:schemeClr val="tx1"/>
                        </a:solidFill>
                      </a:endParaRPr>
                    </a:p>
                  </a:txBody>
                  <a:tcPr/>
                </a:tc>
                <a:tc>
                  <a:txBody>
                    <a:bodyPr/>
                    <a:lstStyle/>
                    <a:p>
                      <a:pPr algn="ctr"/>
                      <a:r>
                        <a:rPr lang="en-US" sz="2800" smtClean="0">
                          <a:solidFill>
                            <a:schemeClr val="tx1"/>
                          </a:solidFill>
                        </a:rPr>
                        <a:t>là</a:t>
                      </a:r>
                      <a:r>
                        <a:rPr lang="en-US" sz="2800" baseline="0" smtClean="0">
                          <a:solidFill>
                            <a:schemeClr val="tx1"/>
                          </a:solidFill>
                        </a:rPr>
                        <a:t> </a:t>
                      </a:r>
                      <a:endParaRPr lang="en-US" sz="2800">
                        <a:solidFill>
                          <a:schemeClr val="tx1"/>
                        </a:solidFill>
                      </a:endParaRPr>
                    </a:p>
                  </a:txBody>
                  <a:tcPr/>
                </a:tc>
                <a:tc>
                  <a:txBody>
                    <a:bodyPr/>
                    <a:lstStyle/>
                    <a:p>
                      <a:pPr algn="ctr"/>
                      <a:r>
                        <a:rPr lang="en-US" sz="2800" dirty="0" err="1" smtClean="0">
                          <a:solidFill>
                            <a:schemeClr val="tx1"/>
                          </a:solidFill>
                        </a:rPr>
                        <a:t>hàng</a:t>
                      </a:r>
                      <a:r>
                        <a:rPr lang="en-US" sz="2800" baseline="0" dirty="0" smtClean="0">
                          <a:solidFill>
                            <a:schemeClr val="tx1"/>
                          </a:solidFill>
                        </a:rPr>
                        <a:t> </a:t>
                      </a:r>
                      <a:r>
                        <a:rPr lang="en-US" sz="2800" baseline="0" dirty="0" err="1" smtClean="0">
                          <a:solidFill>
                            <a:schemeClr val="tx1"/>
                          </a:solidFill>
                        </a:rPr>
                        <a:t>ngàn</a:t>
                      </a:r>
                      <a:r>
                        <a:rPr lang="en-US" sz="2800" baseline="0" dirty="0" smtClean="0">
                          <a:solidFill>
                            <a:schemeClr val="tx1"/>
                          </a:solidFill>
                        </a:rPr>
                        <a:t> </a:t>
                      </a:r>
                      <a:r>
                        <a:rPr lang="en-US" sz="2800" baseline="0" dirty="0" err="1" smtClean="0">
                          <a:solidFill>
                            <a:schemeClr val="tx1"/>
                          </a:solidFill>
                        </a:rPr>
                        <a:t>ngọn</a:t>
                      </a:r>
                      <a:r>
                        <a:rPr lang="en-US" sz="2800" baseline="0" dirty="0" smtClean="0">
                          <a:solidFill>
                            <a:schemeClr val="tx1"/>
                          </a:solidFill>
                        </a:rPr>
                        <a:t> </a:t>
                      </a:r>
                      <a:r>
                        <a:rPr lang="en-US" sz="2800" baseline="0" dirty="0" err="1" smtClean="0">
                          <a:solidFill>
                            <a:schemeClr val="tx1"/>
                          </a:solidFill>
                        </a:rPr>
                        <a:t>lửa</a:t>
                      </a:r>
                      <a:r>
                        <a:rPr lang="en-US" sz="2800" baseline="0" dirty="0" smtClean="0">
                          <a:solidFill>
                            <a:schemeClr val="tx1"/>
                          </a:solidFill>
                        </a:rPr>
                        <a:t> </a:t>
                      </a:r>
                    </a:p>
                    <a:p>
                      <a:pPr algn="ctr"/>
                      <a:r>
                        <a:rPr lang="en-US" sz="2800" baseline="0" dirty="0" err="1" smtClean="0">
                          <a:solidFill>
                            <a:schemeClr val="tx1"/>
                          </a:solidFill>
                        </a:rPr>
                        <a:t>hồng</a:t>
                      </a:r>
                      <a:r>
                        <a:rPr lang="en-US" sz="2800" baseline="0" dirty="0" smtClean="0">
                          <a:solidFill>
                            <a:schemeClr val="tx1"/>
                          </a:solidFill>
                        </a:rPr>
                        <a:t> </a:t>
                      </a:r>
                      <a:r>
                        <a:rPr lang="en-US" sz="2800" baseline="0" dirty="0" err="1" smtClean="0">
                          <a:solidFill>
                            <a:schemeClr val="tx1"/>
                          </a:solidFill>
                        </a:rPr>
                        <a:t>tươi</a:t>
                      </a:r>
                      <a:endParaRPr lang="en-US" sz="2800" dirty="0">
                        <a:solidFill>
                          <a:schemeClr val="tx1"/>
                        </a:solidFill>
                      </a:endParaRPr>
                    </a:p>
                  </a:txBody>
                  <a:tcPr/>
                </a:tc>
                <a:extLst>
                  <a:ext uri="{0D108BD9-81ED-4DB2-BD59-A6C34878D82A}">
                    <a16:rowId xmlns="" xmlns:a16="http://schemas.microsoft.com/office/drawing/2014/main" val="2343356392"/>
                  </a:ext>
                </a:extLst>
              </a:tr>
              <a:tr h="729877">
                <a:tc>
                  <a:txBody>
                    <a:bodyPr/>
                    <a:lstStyle/>
                    <a:p>
                      <a:pPr algn="ctr"/>
                      <a:r>
                        <a:rPr lang="en-US" sz="2800" smtClean="0">
                          <a:solidFill>
                            <a:schemeClr val="tx1"/>
                          </a:solidFill>
                        </a:rPr>
                        <a:t>hàng</a:t>
                      </a:r>
                      <a:r>
                        <a:rPr lang="en-US" sz="2800" baseline="0" smtClean="0">
                          <a:solidFill>
                            <a:schemeClr val="tx1"/>
                          </a:solidFill>
                        </a:rPr>
                        <a:t> ngàn búp nõn</a:t>
                      </a:r>
                      <a:endParaRPr lang="en-US" sz="2800">
                        <a:solidFill>
                          <a:schemeClr val="tx1"/>
                        </a:solidFill>
                      </a:endParaRPr>
                    </a:p>
                  </a:txBody>
                  <a:tcPr/>
                </a:tc>
                <a:tc>
                  <a:txBody>
                    <a:bodyPr/>
                    <a:lstStyle/>
                    <a:p>
                      <a:pPr algn="ctr"/>
                      <a:r>
                        <a:rPr lang="en-US" sz="2800" smtClean="0">
                          <a:solidFill>
                            <a:schemeClr val="tx1"/>
                          </a:solidFill>
                        </a:rPr>
                        <a:t>là</a:t>
                      </a:r>
                      <a:endParaRPr lang="en-US" sz="2800">
                        <a:solidFill>
                          <a:schemeClr val="tx1"/>
                        </a:solidFill>
                      </a:endParaRPr>
                    </a:p>
                  </a:txBody>
                  <a:tcPr/>
                </a:tc>
                <a:tc>
                  <a:txBody>
                    <a:bodyPr/>
                    <a:lstStyle/>
                    <a:p>
                      <a:pPr algn="ctr"/>
                      <a:r>
                        <a:rPr lang="en-US" sz="2800" dirty="0" err="1" smtClean="0">
                          <a:solidFill>
                            <a:schemeClr val="tx1"/>
                          </a:solidFill>
                        </a:rPr>
                        <a:t>hàng</a:t>
                      </a:r>
                      <a:r>
                        <a:rPr lang="en-US" sz="2800" baseline="0" dirty="0" smtClean="0">
                          <a:solidFill>
                            <a:schemeClr val="tx1"/>
                          </a:solidFill>
                        </a:rPr>
                        <a:t> </a:t>
                      </a:r>
                      <a:r>
                        <a:rPr lang="en-US" sz="2800" baseline="0" dirty="0" err="1" smtClean="0">
                          <a:solidFill>
                            <a:schemeClr val="tx1"/>
                          </a:solidFill>
                        </a:rPr>
                        <a:t>ngàn</a:t>
                      </a:r>
                      <a:r>
                        <a:rPr lang="en-US" sz="2800" baseline="0" dirty="0" smtClean="0">
                          <a:solidFill>
                            <a:schemeClr val="tx1"/>
                          </a:solidFill>
                        </a:rPr>
                        <a:t> </a:t>
                      </a:r>
                      <a:r>
                        <a:rPr lang="en-US" sz="2800" baseline="0" dirty="0" err="1" smtClean="0">
                          <a:solidFill>
                            <a:schemeClr val="tx1"/>
                          </a:solidFill>
                        </a:rPr>
                        <a:t>ánh</a:t>
                      </a:r>
                      <a:r>
                        <a:rPr lang="en-US" sz="2800" baseline="0" dirty="0" smtClean="0">
                          <a:solidFill>
                            <a:schemeClr val="tx1"/>
                          </a:solidFill>
                        </a:rPr>
                        <a:t> </a:t>
                      </a:r>
                      <a:r>
                        <a:rPr lang="en-US" sz="2800" baseline="0" dirty="0" err="1" smtClean="0">
                          <a:solidFill>
                            <a:schemeClr val="tx1"/>
                          </a:solidFill>
                        </a:rPr>
                        <a:t>nến</a:t>
                      </a:r>
                      <a:endParaRPr lang="en-US" sz="2800" baseline="0" dirty="0" smtClean="0">
                        <a:solidFill>
                          <a:schemeClr val="tx1"/>
                        </a:solidFill>
                      </a:endParaRPr>
                    </a:p>
                    <a:p>
                      <a:pPr algn="ctr"/>
                      <a:r>
                        <a:rPr lang="en-US" sz="2800" baseline="0" dirty="0" smtClean="0">
                          <a:solidFill>
                            <a:schemeClr val="tx1"/>
                          </a:solidFill>
                        </a:rPr>
                        <a:t> </a:t>
                      </a:r>
                      <a:r>
                        <a:rPr lang="en-US" sz="2800" baseline="0" dirty="0" err="1" smtClean="0">
                          <a:solidFill>
                            <a:schemeClr val="tx1"/>
                          </a:solidFill>
                        </a:rPr>
                        <a:t>trong</a:t>
                      </a:r>
                      <a:r>
                        <a:rPr lang="en-US" sz="2800" baseline="0" dirty="0" smtClean="0">
                          <a:solidFill>
                            <a:schemeClr val="tx1"/>
                          </a:solidFill>
                        </a:rPr>
                        <a:t> </a:t>
                      </a:r>
                      <a:r>
                        <a:rPr lang="en-US" sz="2800" baseline="0" dirty="0" err="1" smtClean="0">
                          <a:solidFill>
                            <a:schemeClr val="tx1"/>
                          </a:solidFill>
                        </a:rPr>
                        <a:t>xanh</a:t>
                      </a:r>
                      <a:endParaRPr lang="en-US" sz="2800" dirty="0">
                        <a:solidFill>
                          <a:schemeClr val="tx1"/>
                        </a:solidFill>
                      </a:endParaRPr>
                    </a:p>
                  </a:txBody>
                  <a:tcPr/>
                </a:tc>
                <a:extLst>
                  <a:ext uri="{0D108BD9-81ED-4DB2-BD59-A6C34878D82A}">
                    <a16:rowId xmlns=""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 xmlns:a16="http://schemas.microsoft.com/office/drawing/2014/main" id="{24FE8E21-A61E-4E20-B651-F109E3DAA674}"/>
              </a:ext>
            </a:extLst>
          </p:cNvPr>
          <p:cNvPicPr>
            <a:picLocks noChangeAspect="1"/>
          </p:cNvPicPr>
          <p:nvPr/>
        </p:nvPicPr>
        <p:blipFill>
          <a:blip r:embed="rId11"/>
          <a:stretch>
            <a:fillRect/>
          </a:stretch>
        </p:blipFill>
        <p:spPr>
          <a:xfrm>
            <a:off x="391609" y="2160985"/>
            <a:ext cx="6895174" cy="2566638"/>
          </a:xfrm>
          <a:prstGeom prst="rect">
            <a:avLst/>
          </a:prstGeom>
        </p:spPr>
      </p:pic>
    </p:spTree>
    <p:extLst>
      <p:ext uri="{BB962C8B-B14F-4D97-AF65-F5344CB8AC3E}">
        <p14:creationId xmlns:p14="http://schemas.microsoft.com/office/powerpoint/2010/main" val="242239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a:t>
            </a:r>
            <a:r>
              <a:rPr lang="nl-NL" sz="2400" b="1" smtClean="0">
                <a:latin typeface="Arial" panose="020B0604020202020204" pitchFamily="34" charset="0"/>
                <a:cs typeface="Arial" panose="020B0604020202020204" pitchFamily="34" charset="0"/>
              </a:rPr>
              <a:t>nhau (hình dạng, màu sắc, ...) . </a:t>
            </a:r>
            <a:r>
              <a:rPr lang="nl-NL" sz="2400" b="1">
                <a:latin typeface="Arial" panose="020B0604020202020204" pitchFamily="34" charset="0"/>
                <a:cs typeface="Arial" panose="020B0604020202020204" pitchFamily="34" charset="0"/>
              </a:rPr>
              <a:t>Đặt câu so sánh các sự vật đó với nhau</a:t>
            </a:r>
            <a:r>
              <a:rPr lang="nl-NL" sz="2400" b="1" smtClean="0">
                <a:latin typeface="Arial" panose="020B0604020202020204" pitchFamily="34" charset="0"/>
                <a:cs typeface="Arial" panose="020B0604020202020204" pitchFamily="34" charset="0"/>
              </a:rPr>
              <a:t>.</a:t>
            </a:r>
          </a:p>
          <a:p>
            <a:pPr algn="just">
              <a:lnSpc>
                <a:spcPct val="107000"/>
              </a:lnSpc>
              <a:spcAft>
                <a:spcPts val="800"/>
              </a:spcAft>
            </a:pPr>
            <a:r>
              <a:rPr lang="nl-NL" sz="2400" b="1" smtClean="0">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 xmlns:a16="http://schemas.microsoft.com/office/drawing/2014/main" id="{F7C34FA1-7C92-49F4-AD5D-8AF2D260F9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a:t>
            </a:r>
            <a:r>
              <a:rPr lang="nl-NL" sz="2800" b="1" smtClean="0">
                <a:latin typeface="Arial" panose="020B0604020202020204" pitchFamily="34" charset="0"/>
                <a:cs typeface="Arial" panose="020B0604020202020204" pitchFamily="34" charset="0"/>
              </a:rPr>
              <a:t>văn sau:</a:t>
            </a:r>
          </a:p>
          <a:p>
            <a:endParaRPr lang="nl-NL" sz="2800" b="1" smtClean="0">
              <a:latin typeface="Arial" panose="020B0604020202020204" pitchFamily="34" charset="0"/>
              <a:cs typeface="Arial" panose="020B0604020202020204" pitchFamily="34" charset="0"/>
            </a:endParaRPr>
          </a:p>
          <a:p>
            <a:r>
              <a:rPr lang="en-US" smtClean="0"/>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r>
              <a:rPr lang="vi-VN" sz="2400" smtClean="0">
                <a:solidFill>
                  <a:schemeClr val="tx1"/>
                </a:solidFill>
              </a:rPr>
              <a:t>.</a:t>
            </a:r>
            <a:endParaRPr lang="en-US" sz="2400" smtClean="0">
              <a:solidFill>
                <a:schemeClr val="tx1"/>
              </a:solidFill>
            </a:endParaRPr>
          </a:p>
          <a:p>
            <a:pPr algn="just"/>
            <a:r>
              <a:rPr lang="en-US" sz="2400" smtClean="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smtClean="0">
                <a:solidFill>
                  <a:srgbClr val="00B050"/>
                </a:solidFill>
                <a:latin typeface="Arial" panose="020B0604020202020204" pitchFamily="34" charset="0"/>
                <a:cs typeface="Arial" panose="020B0604020202020204" pitchFamily="34" charset="0"/>
              </a:rPr>
              <a:t>M:  </a:t>
            </a:r>
            <a:r>
              <a:rPr lang="en-US" sz="2400" smtClean="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smtClean="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smtClean="0">
                <a:solidFill>
                  <a:srgbClr val="FF0000"/>
                </a:solidFill>
                <a:latin typeface="Circle" panose="020B0703020102020204" pitchFamily="34" charset="0"/>
              </a:rPr>
              <a:t>Thảo luận nhóm đôi</a:t>
            </a:r>
            <a:endParaRPr lang="en-US" sz="4000">
              <a:solidFill>
                <a:srgbClr val="FF0000"/>
              </a:solidFill>
              <a:latin typeface="Circle" panose="020B0703020102020204" pitchFamily="34" charset="0"/>
            </a:endParaRP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 xmlns:a16="http://schemas.microsoft.com/office/drawing/2014/main" id="{A61B0905-909A-47A4-B21B-AA7ED597414D}"/>
              </a:ext>
            </a:extLst>
          </p:cNvPr>
          <p:cNvPicPr>
            <a:picLocks noChangeAspect="1"/>
          </p:cNvPicPr>
          <p:nvPr/>
        </p:nvPicPr>
        <p:blipFill>
          <a:blip r:embed="rId12"/>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 xmlns:a16="http://schemas.microsoft.com/office/drawing/2014/main" id="{A3626E8F-DDD3-49F1-99C3-B59A8CD062ED}"/>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 xmlns:a16="http://schemas.microsoft.com/office/drawing/2014/main" id="{274EBFAC-E876-4B17-8670-58B7FA6A976D}"/>
              </a:ext>
            </a:extLst>
          </p:cNvPr>
          <p:cNvSpPr txBox="1"/>
          <p:nvPr/>
        </p:nvSpPr>
        <p:spPr>
          <a:xfrm>
            <a:off x="2658527" y="1076378"/>
            <a:ext cx="5399474" cy="3108543"/>
          </a:xfrm>
          <a:prstGeom prst="rect">
            <a:avLst/>
          </a:prstGeom>
          <a:noFill/>
        </p:spPr>
        <p:txBody>
          <a:bodyPr wrap="square">
            <a:spAutoFit/>
          </a:bodyPr>
          <a:lstStyle/>
          <a:p>
            <a:r>
              <a:rPr lang="pt-BR" sz="2800" dirty="0">
                <a:solidFill>
                  <a:srgbClr val="FF0000"/>
                </a:solidFill>
              </a:rPr>
              <a:t>- </a:t>
            </a:r>
            <a:r>
              <a:rPr lang="pt-BR" sz="2800" b="1" dirty="0">
                <a:solidFill>
                  <a:srgbClr val="FF0000"/>
                </a:solidFill>
                <a:latin typeface="Times New Roman" pitchFamily="18" charset="0"/>
                <a:cs typeface="Times New Roman" pitchFamily="18" charset="0"/>
              </a:rPr>
              <a:t>Khi hỏi về địa điểm,nơi chốn ta thường dùng từ “ở đâu” để hỏi. Từ ở đâu thường đứng cuối câu hỏi</a:t>
            </a:r>
            <a:r>
              <a:rPr lang="pt-BR" sz="2800" b="1" dirty="0" smtClean="0">
                <a:solidFill>
                  <a:srgbClr val="FF0000"/>
                </a:solidFill>
                <a:latin typeface="Times New Roman" pitchFamily="18" charset="0"/>
                <a:cs typeface="Times New Roman" pitchFamily="18" charset="0"/>
              </a:rPr>
              <a:t>? </a:t>
            </a:r>
            <a:r>
              <a:rPr lang="pt-BR" sz="2800" b="1" dirty="0">
                <a:solidFill>
                  <a:srgbClr val="FF0000"/>
                </a:solidFill>
                <a:latin typeface="Times New Roman" pitchFamily="18" charset="0"/>
                <a:cs typeface="Times New Roman" pitchFamily="18" charset="0"/>
              </a:rPr>
              <a:t>Khi trả lời câu hỏi </a:t>
            </a:r>
            <a:r>
              <a:rPr lang="pt-BR" sz="2800" b="1" i="1" dirty="0">
                <a:solidFill>
                  <a:srgbClr val="FF0000"/>
                </a:solidFill>
                <a:latin typeface="Times New Roman" pitchFamily="18" charset="0"/>
                <a:cs typeface="Times New Roman" pitchFamily="18" charset="0"/>
              </a:rPr>
              <a:t>Ở đâu</a:t>
            </a:r>
            <a:r>
              <a:rPr lang="pt-BR" sz="2800" b="1" dirty="0">
                <a:solidFill>
                  <a:srgbClr val="FF0000"/>
                </a:solidFill>
                <a:latin typeface="Times New Roman" pitchFamily="18" charset="0"/>
                <a:cs typeface="Times New Roman" pitchFamily="18" charset="0"/>
              </a:rPr>
              <a:t> chúng ta có thể nêu ý trả lời câu hỏi ở cuối câu hoặc đầu câu sao cho </a:t>
            </a:r>
            <a:r>
              <a:rPr lang="pt-BR" sz="2800" b="1">
                <a:solidFill>
                  <a:srgbClr val="FF0000"/>
                </a:solidFill>
                <a:latin typeface="Times New Roman" pitchFamily="18" charset="0"/>
                <a:cs typeface="Times New Roman" pitchFamily="18" charset="0"/>
              </a:rPr>
              <a:t>phù </a:t>
            </a:r>
            <a:r>
              <a:rPr lang="pt-BR" sz="2800" b="1" smtClean="0">
                <a:solidFill>
                  <a:srgbClr val="FF0000"/>
                </a:solidFill>
                <a:latin typeface="Times New Roman" pitchFamily="18" charset="0"/>
                <a:cs typeface="Times New Roman" pitchFamily="18" charset="0"/>
              </a:rPr>
              <a:t>hợp.</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18346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a:t>
            </a:r>
            <a:r>
              <a:rPr lang="en-US" smtClean="0"/>
              <a:t>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smtClean="0"/>
              <a:t> </a:t>
            </a:r>
            <a:r>
              <a:rPr lang="en-US"/>
              <a:t>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a:t>
            </a:r>
            <a:r>
              <a:rPr lang="en-US" sz="3200" b="1" kern="0" smtClean="0">
                <a:solidFill>
                  <a:srgbClr val="000000"/>
                </a:solidFill>
                <a:latin typeface="Arial" panose="020B0604020202020204" pitchFamily="34" charset="0"/>
                <a:cs typeface="Arial" panose="020B0604020202020204" pitchFamily="34" charset="0"/>
                <a:sym typeface="Arial"/>
              </a:rPr>
              <a:t>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800" smtClean="0">
                <a:solidFill>
                  <a:schemeClr val="tx1"/>
                </a:solidFill>
              </a:rPr>
              <a:t>Từ </a:t>
            </a:r>
            <a:r>
              <a:rPr lang="vi-VN" sz="28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a:t>
            </a:r>
            <a:r>
              <a:rPr lang="en-US" sz="2400" smtClean="0">
                <a:latin typeface="Arial" panose="020B0604020202020204" pitchFamily="34" charset="0"/>
                <a:cs typeface="Arial" panose="020B0604020202020204" pitchFamily="34" charset="0"/>
              </a:rPr>
              <a:t>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400" smtClean="0">
                <a:solidFill>
                  <a:schemeClr val="tx1"/>
                </a:solidFill>
              </a:rPr>
              <a:t>Từ </a:t>
            </a:r>
            <a:r>
              <a:rPr lang="vi-VN" sz="24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a:t>
            </a:r>
            <a:r>
              <a:rPr lang="en-US" sz="2400" b="1" i="1" smtClean="0">
                <a:solidFill>
                  <a:srgbClr val="FF0000"/>
                </a:solidFill>
              </a:rPr>
              <a:t>ây gạo</a:t>
            </a:r>
            <a:endParaRPr lang="en-US" sz="2400" b="1" i="1">
              <a:solidFill>
                <a:srgbClr val="FF0000"/>
              </a:solidFill>
            </a:endParaRPr>
          </a:p>
        </p:txBody>
      </p:sp>
      <p:sp>
        <p:nvSpPr>
          <p:cNvPr id="24" name="TextBox 23"/>
          <p:cNvSpPr txBox="1"/>
          <p:nvPr/>
        </p:nvSpPr>
        <p:spPr>
          <a:xfrm>
            <a:off x="7103669" y="5403402"/>
            <a:ext cx="3220738" cy="461665"/>
          </a:xfrm>
          <a:prstGeom prst="rect">
            <a:avLst/>
          </a:prstGeom>
          <a:noFill/>
        </p:spPr>
        <p:txBody>
          <a:bodyPr wrap="square" rtlCol="0">
            <a:spAutoFit/>
          </a:bodyPr>
          <a:lstStyle/>
          <a:p>
            <a:r>
              <a:rPr lang="en-US" sz="2400" b="1" i="1" dirty="0" err="1">
                <a:solidFill>
                  <a:srgbClr val="FF0000"/>
                </a:solidFill>
              </a:rPr>
              <a:t>t</a:t>
            </a:r>
            <a:r>
              <a:rPr lang="en-US" sz="2400" b="1" i="1" dirty="0" err="1" smtClean="0">
                <a:solidFill>
                  <a:srgbClr val="FF0000"/>
                </a:solidFill>
              </a:rPr>
              <a:t>háp</a:t>
            </a:r>
            <a:r>
              <a:rPr lang="en-US" sz="2400" b="1" i="1" dirty="0" smtClean="0">
                <a:solidFill>
                  <a:srgbClr val="FF0000"/>
                </a:solidFill>
              </a:rPr>
              <a:t> </a:t>
            </a:r>
            <a:r>
              <a:rPr lang="en-US" sz="2400" b="1" i="1" dirty="0" err="1" smtClean="0">
                <a:solidFill>
                  <a:srgbClr val="FF0000"/>
                </a:solidFill>
              </a:rPr>
              <a:t>đèn</a:t>
            </a:r>
            <a:r>
              <a:rPr lang="en-US" sz="2400" b="1" i="1" dirty="0" smtClean="0">
                <a:solidFill>
                  <a:srgbClr val="FF0000"/>
                </a:solidFill>
              </a:rPr>
              <a:t> </a:t>
            </a:r>
            <a:r>
              <a:rPr lang="en-US" sz="2400" b="1" i="1" dirty="0" err="1" smtClean="0">
                <a:solidFill>
                  <a:srgbClr val="FF0000"/>
                </a:solidFill>
              </a:rPr>
              <a:t>khổng</a:t>
            </a:r>
            <a:r>
              <a:rPr lang="en-US" sz="2400" b="1" i="1" dirty="0" smtClean="0">
                <a:solidFill>
                  <a:srgbClr val="FF0000"/>
                </a:solidFill>
              </a:rPr>
              <a:t> </a:t>
            </a:r>
            <a:r>
              <a:rPr lang="en-US" sz="2400" b="1" i="1" dirty="0" err="1" smtClean="0">
                <a:solidFill>
                  <a:srgbClr val="FF0000"/>
                </a:solidFill>
              </a:rPr>
              <a:t>lồ</a:t>
            </a:r>
            <a:endParaRPr lang="en-US" sz="2400" b="1" i="1" dirty="0">
              <a:solidFill>
                <a:srgbClr val="FF0000"/>
              </a:solidFill>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ông</a:t>
            </a:r>
            <a:r>
              <a:rPr kumimoji="0" lang="en-US" sz="2400" b="1" i="1" u="none" strike="noStrike" kern="1200" cap="none" spc="0" normalizeH="0" noProof="0" smtClean="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smtClean="0">
                <a:ln>
                  <a:noFill/>
                </a:ln>
                <a:solidFill>
                  <a:srgbClr val="FF0000"/>
                </a:solidFill>
                <a:effectLst/>
                <a:uLnTx/>
                <a:uFillTx/>
                <a:ea typeface="+mn-ea"/>
                <a:cs typeface="+mn-cs"/>
              </a:rPr>
              <a:t>gọn lửa</a:t>
            </a:r>
            <a:r>
              <a:rPr kumimoji="0" lang="en-US" sz="2400" b="1" i="1" u="none" strike="noStrike" kern="1200" cap="none" spc="0" normalizeH="0" noProof="0" smtClean="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úp</a:t>
            </a:r>
            <a:r>
              <a:rPr kumimoji="0" lang="en-US" sz="2400" b="1" i="1" u="none" strike="noStrike" kern="1200" cap="none" spc="0" normalizeH="0" noProof="0" smtClean="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smtClean="0">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được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sánh với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551</Words>
  <Application>Microsoft Office PowerPoint</Application>
  <PresentationFormat>Custom</PresentationFormat>
  <Paragraphs>178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51</cp:revision>
  <dcterms:created xsi:type="dcterms:W3CDTF">2022-05-21T09:20:50Z</dcterms:created>
  <dcterms:modified xsi:type="dcterms:W3CDTF">2023-02-19T02:49:50Z</dcterms:modified>
</cp:coreProperties>
</file>