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32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32" r:id="rId2"/>
    <p:sldId id="330" r:id="rId3"/>
    <p:sldId id="259" r:id="rId4"/>
    <p:sldId id="258" r:id="rId5"/>
    <p:sldId id="339" r:id="rId6"/>
    <p:sldId id="262" r:id="rId7"/>
    <p:sldId id="333" r:id="rId8"/>
    <p:sldId id="288" r:id="rId9"/>
    <p:sldId id="269" r:id="rId10"/>
    <p:sldId id="270" r:id="rId11"/>
    <p:sldId id="272" r:id="rId12"/>
    <p:sldId id="273" r:id="rId13"/>
    <p:sldId id="274" r:id="rId14"/>
    <p:sldId id="275" r:id="rId15"/>
    <p:sldId id="276" r:id="rId16"/>
    <p:sldId id="337" r:id="rId17"/>
    <p:sldId id="277" r:id="rId18"/>
    <p:sldId id="278" r:id="rId19"/>
    <p:sldId id="279" r:id="rId20"/>
    <p:sldId id="331" r:id="rId21"/>
    <p:sldId id="280" r:id="rId22"/>
    <p:sldId id="282" r:id="rId23"/>
    <p:sldId id="285" r:id="rId24"/>
    <p:sldId id="287" r:id="rId25"/>
    <p:sldId id="283" r:id="rId26"/>
    <p:sldId id="284" r:id="rId27"/>
    <p:sldId id="286" r:id="rId28"/>
    <p:sldId id="323" r:id="rId29"/>
    <p:sldId id="334" r:id="rId30"/>
    <p:sldId id="324" r:id="rId31"/>
    <p:sldId id="335" r:id="rId32"/>
    <p:sldId id="325" r:id="rId33"/>
    <p:sldId id="326" r:id="rId34"/>
    <p:sldId id="327" r:id="rId35"/>
    <p:sldId id="328" r:id="rId36"/>
    <p:sldId id="338" r:id="rId37"/>
    <p:sldId id="340" r:id="rId38"/>
    <p:sldId id="341" r:id="rId39"/>
    <p:sldId id="342" r:id="rId40"/>
    <p:sldId id="343" r:id="rId41"/>
    <p:sldId id="344" r:id="rId42"/>
    <p:sldId id="345" r:id="rId43"/>
    <p:sldId id="329" r:id="rId4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2">
          <p15:clr>
            <a:srgbClr val="A4A3A4"/>
          </p15:clr>
        </p15:guide>
        <p15:guide id="2" pos="287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B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658" y="67"/>
      </p:cViewPr>
      <p:guideLst>
        <p:guide orient="horz" pos="1572"/>
        <p:guide pos="287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30DB7-9A2F-4BE5-9C4D-AB670BB65DC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D4584-F1AD-40A8-BA34-DEB078931F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30DB7-9A2F-4BE5-9C4D-AB670BB65DC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D4584-F1AD-40A8-BA34-DEB078931F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30DB7-9A2F-4BE5-9C4D-AB670BB65DC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D4584-F1AD-40A8-BA34-DEB078931F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838B674C-FDC5-4504-81AA-5AE118A3816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862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30DB7-9A2F-4BE5-9C4D-AB670BB65DC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D4584-F1AD-40A8-BA34-DEB078931F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30DB7-9A2F-4BE5-9C4D-AB670BB65DC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D4584-F1AD-40A8-BA34-DEB078931F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30DB7-9A2F-4BE5-9C4D-AB670BB65DC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D4584-F1AD-40A8-BA34-DEB078931F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30DB7-9A2F-4BE5-9C4D-AB670BB65DC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D4584-F1AD-40A8-BA34-DEB078931F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30DB7-9A2F-4BE5-9C4D-AB670BB65DC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D4584-F1AD-40A8-BA34-DEB078931F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30DB7-9A2F-4BE5-9C4D-AB670BB65DC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D4584-F1AD-40A8-BA34-DEB078931F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30DB7-9A2F-4BE5-9C4D-AB670BB65DC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D4584-F1AD-40A8-BA34-DEB078931F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30DB7-9A2F-4BE5-9C4D-AB670BB65DC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D4584-F1AD-40A8-BA34-DEB078931F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30DB7-9A2F-4BE5-9C4D-AB670BB65DC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D4584-F1AD-40A8-BA34-DEB078931F4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10" Type="http://schemas.openxmlformats.org/officeDocument/2006/relationships/image" Target="../media/image62.jpeg"/><Relationship Id="rId4" Type="http://schemas.openxmlformats.org/officeDocument/2006/relationships/image" Target="../media/image56.png"/><Relationship Id="rId9" Type="http://schemas.openxmlformats.org/officeDocument/2006/relationships/image" Target="../media/image6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7.png"/><Relationship Id="rId10" Type="http://schemas.openxmlformats.org/officeDocument/2006/relationships/image" Target="../media/image55.png"/><Relationship Id="rId4" Type="http://schemas.openxmlformats.org/officeDocument/2006/relationships/image" Target="../media/image61.jpeg"/><Relationship Id="rId9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9200" y="742950"/>
            <a:ext cx="6934200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CHÀO MỪNG CÁC EM ĐẾN VỚI TIẾT ĐẠO ĐỨC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2508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34322"/>
            <a:ext cx="4101837" cy="1887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708" y="304800"/>
            <a:ext cx="2718729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34322"/>
            <a:ext cx="4191000" cy="1887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5750"/>
            <a:ext cx="29718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489" y="295275"/>
            <a:ext cx="2776803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352255" y="2266950"/>
            <a:ext cx="2531270" cy="98194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38200" y="133350"/>
            <a:ext cx="7543800" cy="6858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8600" y="1743075"/>
            <a:ext cx="3993204" cy="280035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nhiều nguyên nhân nhưng chủ yếu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vi-V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con người: lái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nhanh, vượt ẩu,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chấp hành luật giao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vi-V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472" y="2914650"/>
            <a:ext cx="4392614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050034"/>
            <a:ext cx="4240212" cy="209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own Arrow 1"/>
          <p:cNvSpPr/>
          <p:nvPr/>
        </p:nvSpPr>
        <p:spPr>
          <a:xfrm>
            <a:off x="2173640" y="1050035"/>
            <a:ext cx="484632" cy="514350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742950"/>
            <a:ext cx="4174293" cy="2644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26" y="895350"/>
            <a:ext cx="4073781" cy="2827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33400" y="4019550"/>
            <a:ext cx="8229600" cy="64770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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Do ý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thức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người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tham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gia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giao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thông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gây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ra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 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57350"/>
            <a:ext cx="4191000" cy="3028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57350"/>
            <a:ext cx="4191000" cy="3027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85800" y="209550"/>
            <a:ext cx="8153400" cy="879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ão </a:t>
            </a:r>
            <a:r>
              <a:rPr lang="en-US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sạt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lở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915" y="1657350"/>
            <a:ext cx="4038601" cy="2952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99" y="1657350"/>
            <a:ext cx="4368800" cy="2972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80999" y="133351"/>
            <a:ext cx="8458201" cy="1066799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ổ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09600" y="209550"/>
            <a:ext cx="8077200" cy="6858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để tham gia giao thông an 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8600" y="1847848"/>
            <a:ext cx="4876800" cy="237273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 tôn trọng và chấp hành luật giao thông, vận động mọi người cùng tham gia giao thông an toàn. 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123951"/>
            <a:ext cx="3708991" cy="381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76350"/>
            <a:ext cx="9143999" cy="34861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200" y="285750"/>
            <a:ext cx="9067800" cy="5724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</a:pPr>
            <a:r>
              <a:rPr lang="vi-VN" sz="24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Nêu những việc cần làm để phòng tránh tai nạn giao thông cho trẻ.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244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1450"/>
            <a:ext cx="8686800" cy="48006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10" y="800100"/>
            <a:ext cx="3876675" cy="1870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81000" y="3486150"/>
            <a:ext cx="4114800" cy="108585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xe đạp không được đi hàng </a:t>
            </a:r>
            <a:r>
              <a:rPr lang="vi-V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hàng</a:t>
            </a:r>
            <a:r>
              <a:rPr lang="vi-VN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52647" y="1047750"/>
            <a:ext cx="4114800" cy="156125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đi xe máy phải đội mũ bảo hiểm và thắt dây an toàn.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10" y="2800350"/>
            <a:ext cx="3876675" cy="2112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438150"/>
            <a:ext cx="4084955" cy="143573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đúng phần đường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4800" y="2647950"/>
            <a:ext cx="4084956" cy="20574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 túc thực hiện theo tín hiệu đèn báo giao thông, quan sát trước khi qua đường.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590" y="133350"/>
            <a:ext cx="4156990" cy="2225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590" y="2495549"/>
            <a:ext cx="4200652" cy="25302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3543946" y="165248"/>
            <a:ext cx="4951708" cy="2343150"/>
          </a:xfrm>
          <a:prstGeom prst="cloudCallout">
            <a:avLst>
              <a:gd name="adj1" fmla="val -56745"/>
              <a:gd name="adj2" fmla="val 56409"/>
            </a:avLst>
          </a:prstGeom>
          <a:ln w="190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exagon 4"/>
          <p:cNvSpPr/>
          <p:nvPr/>
        </p:nvSpPr>
        <p:spPr>
          <a:xfrm>
            <a:off x="0" y="3407008"/>
            <a:ext cx="9144000" cy="1736492"/>
          </a:xfrm>
          <a:prstGeom prst="hexagon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7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</a:t>
            </a:r>
            <a:r>
              <a:rPr lang="vi-VN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luật giao thông </a:t>
            </a:r>
            <a:r>
              <a:rPr lang="vi-VN" sz="27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vi-VN" sz="27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 nhiệm </a:t>
            </a:r>
            <a:r>
              <a:rPr lang="vi-VN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mỗi người dân để tự bảo vệ mình, bảo vệ mọi người và đảm bảo an toàn giao thông.</a:t>
            </a:r>
            <a:endParaRPr lang="en-US" sz="27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6019800" y="2621826"/>
            <a:ext cx="484632" cy="733806"/>
          </a:xfrm>
          <a:prstGeom prst="downArrow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48188"/>
            <a:ext cx="2447925" cy="2407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98730" y="971550"/>
            <a:ext cx="37898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KHỞI ĐỘNG 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6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6800" y="2190750"/>
            <a:ext cx="7315200" cy="1631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HOẠT ĐỘNG 2: </a:t>
            </a:r>
          </a:p>
          <a:p>
            <a:pPr algn="ctr"/>
            <a:r>
              <a:rPr lang="en-US" sz="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THỰC HÀNH – LUYỆN TẬP</a:t>
            </a:r>
            <a:endParaRPr lang="en-US" sz="5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098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95300" y="14547"/>
            <a:ext cx="8153400" cy="8046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1: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tranh nào dưới đây thể hiện việc thực hiện đúng Luật giao thông? Vì sao?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60118"/>
            <a:ext cx="9143999" cy="41833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1999"/>
            <a:ext cx="7772399" cy="3714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0" y="4476750"/>
            <a:ext cx="9144000" cy="533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 xe đạp sát lề đường bên phải, chỉ chở thêm 1 người.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71800" y="133350"/>
            <a:ext cx="3200400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/>
              <a:t>Đúng</a:t>
            </a:r>
            <a:r>
              <a:rPr lang="en-US" sz="2800" dirty="0" smtClean="0"/>
              <a:t> </a:t>
            </a:r>
            <a:r>
              <a:rPr lang="en-US" sz="2800" dirty="0" err="1" smtClean="0"/>
              <a:t>luật</a:t>
            </a:r>
            <a:r>
              <a:rPr lang="en-US" sz="2800" dirty="0" smtClean="0"/>
              <a:t> </a:t>
            </a:r>
            <a:r>
              <a:rPr lang="en-US" sz="2800" dirty="0" err="1" smtClean="0"/>
              <a:t>giao</a:t>
            </a:r>
            <a:r>
              <a:rPr lang="en-US" sz="2800" dirty="0" smtClean="0"/>
              <a:t> </a:t>
            </a:r>
            <a:r>
              <a:rPr lang="en-US" sz="2800" dirty="0" err="1" smtClean="0"/>
              <a:t>thông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4095750"/>
            <a:ext cx="9144000" cy="104775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Nghiêm túc thực hiện theo chỉ dẫn của đèn tín hiệu và đội mũ bảo hiểm.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95349"/>
            <a:ext cx="7772400" cy="320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5600" y="133350"/>
            <a:ext cx="3657600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 smtClean="0"/>
              <a:t>Đúng</a:t>
            </a:r>
            <a:r>
              <a:rPr lang="en-US" sz="3200" dirty="0" smtClean="0"/>
              <a:t> </a:t>
            </a:r>
            <a:r>
              <a:rPr lang="en-US" sz="3200" dirty="0" err="1" smtClean="0"/>
              <a:t>luật</a:t>
            </a:r>
            <a:r>
              <a:rPr lang="en-US" sz="3200" dirty="0" smtClean="0"/>
              <a:t> </a:t>
            </a:r>
            <a:r>
              <a:rPr lang="en-US" sz="3200" dirty="0" err="1" smtClean="0"/>
              <a:t>giao</a:t>
            </a:r>
            <a:r>
              <a:rPr lang="en-US" sz="3200" dirty="0" smtClean="0"/>
              <a:t> </a:t>
            </a:r>
            <a:r>
              <a:rPr lang="en-US" sz="3200" dirty="0" err="1" smtClean="0"/>
              <a:t>thông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4552950"/>
            <a:ext cx="9144000" cy="43815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Dừng lại trước rào chắn khi có tàu chạy qua.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99825"/>
            <a:ext cx="7620000" cy="319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5600" y="253322"/>
            <a:ext cx="3200400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/>
              <a:t>Đúng</a:t>
            </a:r>
            <a:r>
              <a:rPr lang="en-US" sz="2800" dirty="0" smtClean="0"/>
              <a:t> </a:t>
            </a:r>
            <a:r>
              <a:rPr lang="en-US" sz="2800" dirty="0" err="1" smtClean="0"/>
              <a:t>luật</a:t>
            </a:r>
            <a:r>
              <a:rPr lang="en-US" sz="2800" dirty="0" smtClean="0"/>
              <a:t> </a:t>
            </a:r>
            <a:r>
              <a:rPr lang="en-US" sz="2800" dirty="0" err="1" smtClean="0"/>
              <a:t>giao</a:t>
            </a:r>
            <a:r>
              <a:rPr lang="en-US" sz="2800" dirty="0" smtClean="0"/>
              <a:t> </a:t>
            </a:r>
            <a:r>
              <a:rPr lang="en-US" sz="2800" dirty="0" err="1" smtClean="0"/>
              <a:t>thông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8239"/>
            <a:ext cx="7620000" cy="3249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0" y="4248150"/>
            <a:ext cx="9144000" cy="64238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 vừa chạy nhanh, vừa chở quá  nhiều đồ và người trên xe.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47900" y="216057"/>
            <a:ext cx="4800600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 smtClean="0"/>
              <a:t>Không</a:t>
            </a:r>
            <a:r>
              <a:rPr lang="en-US" sz="3200" dirty="0" smtClean="0"/>
              <a:t> </a:t>
            </a:r>
            <a:r>
              <a:rPr lang="en-US" sz="3200" dirty="0" err="1" smtClean="0"/>
              <a:t>đúng</a:t>
            </a:r>
            <a:r>
              <a:rPr lang="en-US" sz="3200" dirty="0" smtClean="0"/>
              <a:t> </a:t>
            </a:r>
            <a:r>
              <a:rPr lang="en-US" sz="3200" dirty="0" err="1" smtClean="0"/>
              <a:t>luật</a:t>
            </a:r>
            <a:r>
              <a:rPr lang="en-US" sz="3200" dirty="0" smtClean="0"/>
              <a:t> </a:t>
            </a:r>
            <a:r>
              <a:rPr lang="en-US" sz="3200" dirty="0" err="1" smtClean="0"/>
              <a:t>giao</a:t>
            </a:r>
            <a:r>
              <a:rPr lang="en-US" sz="3200" dirty="0" smtClean="0"/>
              <a:t> </a:t>
            </a:r>
            <a:r>
              <a:rPr lang="en-US" sz="3200" dirty="0" err="1" smtClean="0"/>
              <a:t>thông</a:t>
            </a:r>
            <a:endParaRPr lang="en-US" sz="3200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438150"/>
            <a:ext cx="7848600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0" y="3943350"/>
            <a:ext cx="9144000" cy="10287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Chăn thả trâu bò trên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 gây nguy hiểm cho người tham gia giao thông.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47900" y="81975"/>
            <a:ext cx="4800600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 smtClean="0"/>
              <a:t>Không</a:t>
            </a:r>
            <a:r>
              <a:rPr lang="en-US" sz="3200" dirty="0" smtClean="0"/>
              <a:t> </a:t>
            </a:r>
            <a:r>
              <a:rPr lang="en-US" sz="3200" dirty="0" err="1" smtClean="0"/>
              <a:t>đúng</a:t>
            </a:r>
            <a:r>
              <a:rPr lang="en-US" sz="3200" dirty="0" smtClean="0"/>
              <a:t> </a:t>
            </a:r>
            <a:r>
              <a:rPr lang="en-US" sz="3200" dirty="0" err="1" smtClean="0"/>
              <a:t>luật</a:t>
            </a:r>
            <a:r>
              <a:rPr lang="en-US" sz="3200" dirty="0" smtClean="0"/>
              <a:t> </a:t>
            </a:r>
            <a:r>
              <a:rPr lang="en-US" sz="3200" dirty="0" err="1" smtClean="0"/>
              <a:t>giao</a:t>
            </a:r>
            <a:r>
              <a:rPr lang="en-US" sz="3200" dirty="0" smtClean="0"/>
              <a:t> </a:t>
            </a:r>
            <a:r>
              <a:rPr lang="en-US" sz="3200" dirty="0" err="1" smtClean="0"/>
              <a:t>thông</a:t>
            </a:r>
            <a:endParaRPr lang="en-US" sz="32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66750"/>
            <a:ext cx="7620000" cy="3309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0" y="4400550"/>
            <a:ext cx="9144000" cy="4953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 ngược chiều, xe đạp không được đi vào.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47900" y="57150"/>
            <a:ext cx="4800600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 smtClean="0"/>
              <a:t>Không</a:t>
            </a:r>
            <a:r>
              <a:rPr lang="en-US" sz="3200" dirty="0" smtClean="0"/>
              <a:t> </a:t>
            </a:r>
            <a:r>
              <a:rPr lang="en-US" sz="3200" dirty="0" err="1" smtClean="0"/>
              <a:t>đúng</a:t>
            </a:r>
            <a:r>
              <a:rPr lang="en-US" sz="3200" dirty="0" smtClean="0"/>
              <a:t> </a:t>
            </a:r>
            <a:r>
              <a:rPr lang="en-US" sz="3200" dirty="0" err="1" smtClean="0"/>
              <a:t>luật</a:t>
            </a:r>
            <a:r>
              <a:rPr lang="en-US" sz="3200" dirty="0" smtClean="0"/>
              <a:t> </a:t>
            </a:r>
            <a:r>
              <a:rPr lang="en-US" sz="3200" dirty="0" err="1" smtClean="0"/>
              <a:t>giao</a:t>
            </a:r>
            <a:r>
              <a:rPr lang="en-US" sz="3200" dirty="0" smtClean="0"/>
              <a:t> </a:t>
            </a:r>
            <a:r>
              <a:rPr lang="en-US" sz="3200" dirty="0" err="1" smtClean="0"/>
              <a:t>thông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5000"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1196590" y="133350"/>
            <a:ext cx="6791908" cy="101566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u="sng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u="sng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b="1" u="sng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363444" y="1275130"/>
            <a:ext cx="8458200" cy="327782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fontAlgn="base">
              <a:spcAft>
                <a:spcPct val="0"/>
              </a:spcAft>
              <a:buClr>
                <a:srgbClr val="56C7AA"/>
              </a:buClr>
              <a:buSzPct val="60000"/>
              <a:buNone/>
              <a:defRPr/>
            </a:pPr>
            <a:r>
              <a:rPr lang="en-US" sz="22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a, </a:t>
            </a:r>
            <a:r>
              <a:rPr lang="en-US" sz="225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Một</a:t>
            </a:r>
            <a:r>
              <a:rPr lang="en-US" sz="22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nhóm</a:t>
            </a:r>
            <a:r>
              <a:rPr lang="en-US" sz="22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học</a:t>
            </a:r>
            <a:r>
              <a:rPr lang="en-US" sz="22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sinh</a:t>
            </a:r>
            <a:r>
              <a:rPr lang="en-US" sz="22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đang</a:t>
            </a:r>
            <a:r>
              <a:rPr lang="en-US" sz="22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đá</a:t>
            </a:r>
            <a:r>
              <a:rPr lang="en-US" sz="22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bóng</a:t>
            </a:r>
            <a:r>
              <a:rPr lang="en-US" sz="22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giữa</a:t>
            </a:r>
            <a:r>
              <a:rPr lang="en-US" sz="22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lòng</a:t>
            </a:r>
            <a:r>
              <a:rPr lang="en-US" sz="22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đường</a:t>
            </a:r>
            <a:r>
              <a:rPr lang="en-US" sz="22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.</a:t>
            </a:r>
          </a:p>
          <a:p>
            <a:pPr marL="0" indent="0" algn="just" fontAlgn="base">
              <a:spcAft>
                <a:spcPct val="0"/>
              </a:spcAft>
              <a:buClr>
                <a:srgbClr val="56C7AA"/>
              </a:buClr>
              <a:buSzPct val="60000"/>
              <a:buNone/>
              <a:defRPr/>
            </a:pPr>
            <a:r>
              <a:rPr lang="en-US" sz="22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b, Hai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bạn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đang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ngồi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chơi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trên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đường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tàu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hoả</a:t>
            </a:r>
            <a:r>
              <a:rPr lang="en-US" sz="22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.</a:t>
            </a:r>
          </a:p>
          <a:p>
            <a:pPr marL="0" indent="0" algn="just" fontAlgn="base">
              <a:spcAft>
                <a:spcPct val="0"/>
              </a:spcAft>
              <a:buClr>
                <a:srgbClr val="56C7AA"/>
              </a:buClr>
              <a:buSzPct val="60000"/>
              <a:buNone/>
              <a:defRPr/>
            </a:pPr>
            <a:r>
              <a:rPr lang="en-US" sz="22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c, Hai </a:t>
            </a:r>
            <a:r>
              <a:rPr lang="en-US" sz="225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người</a:t>
            </a:r>
            <a:r>
              <a:rPr lang="en-US" sz="22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đang</a:t>
            </a:r>
            <a:r>
              <a:rPr lang="en-US" sz="22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phơi</a:t>
            </a:r>
            <a:r>
              <a:rPr lang="en-US" sz="22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rơm</a:t>
            </a:r>
            <a:r>
              <a:rPr lang="en-US" sz="22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rạ</a:t>
            </a:r>
            <a:r>
              <a:rPr lang="en-US" sz="22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trên</a:t>
            </a:r>
            <a:r>
              <a:rPr lang="en-US" sz="22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đường</a:t>
            </a:r>
            <a:r>
              <a:rPr lang="en-US" sz="22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quốc</a:t>
            </a:r>
            <a:r>
              <a:rPr lang="en-US" sz="22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lộ</a:t>
            </a:r>
            <a:endParaRPr lang="en-US" sz="225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</a:endParaRPr>
          </a:p>
          <a:p>
            <a:pPr marL="0" indent="0" algn="just" fontAlgn="base">
              <a:spcAft>
                <a:spcPct val="0"/>
              </a:spcAft>
              <a:buClr>
                <a:srgbClr val="56C7AA"/>
              </a:buClr>
              <a:buSzPct val="60000"/>
              <a:buNone/>
              <a:defRPr/>
            </a:pPr>
            <a:r>
              <a:rPr lang="en-US" sz="22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d, </a:t>
            </a:r>
            <a:r>
              <a:rPr lang="en-US" sz="225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Một</a:t>
            </a:r>
            <a:r>
              <a:rPr lang="en-US" sz="22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nhóm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thiếu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niên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đang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đứng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xem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và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cổ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vũ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cho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đám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thanh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niên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đua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xe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máy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trái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phép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.</a:t>
            </a:r>
          </a:p>
          <a:p>
            <a:pPr marL="0" indent="0" algn="just" fontAlgn="base">
              <a:spcAft>
                <a:spcPct val="0"/>
              </a:spcAft>
              <a:buClr>
                <a:srgbClr val="56C7AA"/>
              </a:buClr>
              <a:buSzPct val="60000"/>
              <a:buNone/>
              <a:defRPr/>
            </a:pPr>
            <a:r>
              <a:rPr lang="en-US" sz="22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đ,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Học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sinh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tan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trường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đang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tụ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tập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dưới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lòng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đường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trước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cổng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trường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.</a:t>
            </a:r>
          </a:p>
          <a:p>
            <a:pPr marL="0" indent="0" algn="just" fontAlgn="base">
              <a:spcAft>
                <a:spcPct val="0"/>
              </a:spcAft>
              <a:buClr>
                <a:srgbClr val="56C7AA"/>
              </a:buClr>
              <a:buSzPct val="60000"/>
              <a:buNone/>
              <a:defRPr/>
            </a:pPr>
            <a:r>
              <a:rPr lang="en-US" sz="22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e,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Để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trâu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bò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đi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lung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tung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trên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đường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quốc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lộ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.</a:t>
            </a:r>
          </a:p>
          <a:p>
            <a:pPr marL="0" indent="0" algn="just" fontAlgn="base">
              <a:spcAft>
                <a:spcPct val="0"/>
              </a:spcAft>
              <a:buClr>
                <a:srgbClr val="56C7AA"/>
              </a:buClr>
              <a:buSzPct val="60000"/>
              <a:buNone/>
              <a:defRPr/>
            </a:pP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g</a:t>
            </a:r>
            <a:r>
              <a:rPr lang="en-US" sz="22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Đò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qua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sông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chở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quá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số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người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quy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định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685800" y="4629150"/>
            <a:ext cx="7162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56C7AA"/>
              </a:buClr>
              <a:buSzPct val="60000"/>
              <a:defRPr/>
            </a:pPr>
            <a:r>
              <a:rPr lang="en-US" sz="24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Hãy ghi các dự đoán của em và gửi tới GVCN.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4616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61950"/>
            <a:ext cx="9143999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Em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hãy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dự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đoán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xem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điều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gì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có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thể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xảy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ra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trong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tình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huống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sau</a:t>
            </a:r>
            <a:r>
              <a:rPr lang="en-US" sz="2400" b="1" dirty="0" smtClean="0"/>
              <a:t>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123950"/>
            <a:ext cx="7086600" cy="3200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19200" y="4400550"/>
            <a:ext cx="746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Aft>
                <a:spcPct val="0"/>
              </a:spcAft>
              <a:buClr>
                <a:srgbClr val="56C7AA"/>
              </a:buClr>
              <a:buSzPct val="60000"/>
              <a:defRPr/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a,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Một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nhóm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học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sinh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đang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đá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bóng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giữa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lòng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đường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3706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51052" y="769281"/>
            <a:ext cx="8513618" cy="6096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1.Thế nào là tham gia các hoạt động nhân đạo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2477" y="2670531"/>
            <a:ext cx="8763000" cy="762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tên các hoạt động mà em tham </a:t>
            </a:r>
            <a:r>
              <a:rPr lang="vi-V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4383" y="1737081"/>
            <a:ext cx="8804275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3200" b="1" dirty="0">
                <a:latin typeface="+mj-lt"/>
              </a:rPr>
              <a:t>      </a:t>
            </a:r>
            <a:r>
              <a:rPr lang="vi-VN" sz="2800" b="1" dirty="0">
                <a:latin typeface="+mj-lt"/>
              </a:rPr>
              <a:t>Giúp đỡ những người gặp khó khăn </a:t>
            </a:r>
            <a:r>
              <a:rPr lang="vi-VN" sz="2800" b="1" dirty="0" smtClean="0">
                <a:latin typeface="+mj-lt"/>
              </a:rPr>
              <a:t>hoạn</a:t>
            </a:r>
            <a:r>
              <a:rPr lang="en-US" sz="2800" b="1" dirty="0" smtClean="0">
                <a:latin typeface="+mj-lt"/>
              </a:rPr>
              <a:t> </a:t>
            </a:r>
            <a:r>
              <a:rPr lang="vi-VN" sz="2800" b="1" dirty="0" smtClean="0">
                <a:latin typeface="+mj-lt"/>
              </a:rPr>
              <a:t>nạn</a:t>
            </a:r>
            <a:r>
              <a:rPr lang="vi-VN" sz="2800" b="1" dirty="0">
                <a:latin typeface="+mj-lt"/>
              </a:rPr>
              <a:t>.</a:t>
            </a:r>
            <a:endParaRPr lang="en-US" sz="2800" b="1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5958" y="3747868"/>
            <a:ext cx="889270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ight Arrow 2"/>
          <p:cNvSpPr/>
          <p:nvPr/>
        </p:nvSpPr>
        <p:spPr>
          <a:xfrm>
            <a:off x="270102" y="1872763"/>
            <a:ext cx="576580" cy="354965"/>
          </a:xfrm>
          <a:prstGeom prst="rightArrow">
            <a:avLst>
              <a:gd name="adj1" fmla="val 4966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222477" y="3945610"/>
            <a:ext cx="576580" cy="354965"/>
          </a:xfrm>
          <a:prstGeom prst="rightArrow">
            <a:avLst>
              <a:gd name="adj1" fmla="val 49668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bldLvl="0" animBg="1"/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636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648633"/>
              </p:ext>
            </p:extLst>
          </p:nvPr>
        </p:nvGraphicFramePr>
        <p:xfrm>
          <a:off x="1126331" y="4559796"/>
          <a:ext cx="7062787" cy="456010"/>
        </p:xfrm>
        <a:graphic>
          <a:graphicData uri="http://schemas.openxmlformats.org/drawingml/2006/table">
            <a:tbl>
              <a:tblPr/>
              <a:tblGrid>
                <a:gridCol w="70627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60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b, 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Hai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bạn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đang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ngồi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chơi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trên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đường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tàu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hoả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361950"/>
            <a:ext cx="9143999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Em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hãy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dự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đoán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xem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điều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gì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có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thể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xảy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ra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trong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tình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huống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sau</a:t>
            </a:r>
            <a:r>
              <a:rPr lang="en-US" sz="2400" b="1" dirty="0" smtClean="0"/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23950"/>
            <a:ext cx="7198518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16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551" y="438150"/>
            <a:ext cx="9242337" cy="7254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" y="4525962"/>
            <a:ext cx="9144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56C7AA"/>
              </a:buClr>
              <a:buSzPct val="60000"/>
              <a:defRPr/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c, Hai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người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đang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phơi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rơm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rạ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trên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đường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quốc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lộ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76350"/>
            <a:ext cx="70104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51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0" y="361950"/>
            <a:ext cx="9144000" cy="461665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Em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hãy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dự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đoán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xem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điều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gì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có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thể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xảy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ra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trong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tình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huống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sau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:</a:t>
            </a:r>
          </a:p>
        </p:txBody>
      </p:sp>
      <p:graphicFrame>
        <p:nvGraphicFramePr>
          <p:cNvPr id="72708" name="Group 4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3007643457"/>
              </p:ext>
            </p:extLst>
          </p:nvPr>
        </p:nvGraphicFramePr>
        <p:xfrm>
          <a:off x="0" y="4300538"/>
          <a:ext cx="9143999" cy="800100"/>
        </p:xfrm>
        <a:graphic>
          <a:graphicData uri="http://schemas.openxmlformats.org/drawingml/2006/table">
            <a:tbl>
              <a:tblPr/>
              <a:tblGrid>
                <a:gridCol w="9143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d,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Một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nhóm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thiếu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niên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đang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đứng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xem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và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cổ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vũ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cho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đám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thanh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niên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đua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xe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máy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trái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phép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</a:t>
                      </a:r>
                    </a:p>
                  </a:txBody>
                  <a:tcPr marL="68580" marR="68580"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23950"/>
            <a:ext cx="6934199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2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732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5915364"/>
              </p:ext>
            </p:extLst>
          </p:nvPr>
        </p:nvGraphicFramePr>
        <p:xfrm>
          <a:off x="0" y="4324350"/>
          <a:ext cx="9144000" cy="800100"/>
        </p:xfrm>
        <a:graphic>
          <a:graphicData uri="http://schemas.openxmlformats.org/drawingml/2006/table">
            <a:tbl>
              <a:tblPr/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1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đ,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Học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sinh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tan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trường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đang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tụ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tập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dưới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lòng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đường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trước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cổng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trường</a:t>
                      </a:r>
                      <a:r>
                        <a:rPr kumimoji="0" lang="vi-V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" y="285750"/>
            <a:ext cx="9242337" cy="7254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23950"/>
            <a:ext cx="72390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60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756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7465160"/>
              </p:ext>
            </p:extLst>
          </p:nvPr>
        </p:nvGraphicFramePr>
        <p:xfrm>
          <a:off x="0" y="4476750"/>
          <a:ext cx="9372600" cy="540544"/>
        </p:xfrm>
        <a:graphic>
          <a:graphicData uri="http://schemas.openxmlformats.org/drawingml/2006/table">
            <a:tbl>
              <a:tblPr/>
              <a:tblGrid>
                <a:gridCol w="937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05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e,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Để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bò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đi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lung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tung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trên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đường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quốc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lộ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</a:t>
                      </a:r>
                    </a:p>
                  </a:txBody>
                  <a:tcPr marL="68580" marR="68580"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74762" name="Group 10"/>
          <p:cNvGrpSpPr>
            <a:grpSpLocks/>
          </p:cNvGrpSpPr>
          <p:nvPr/>
        </p:nvGrpSpPr>
        <p:grpSpPr bwMode="auto">
          <a:xfrm>
            <a:off x="762000" y="1257300"/>
            <a:ext cx="7620000" cy="3067050"/>
            <a:chOff x="204" y="989"/>
            <a:chExt cx="5398" cy="2206"/>
          </a:xfrm>
        </p:grpSpPr>
        <p:pic>
          <p:nvPicPr>
            <p:cNvPr id="74763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026"/>
              <a:ext cx="2586" cy="2132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764" name="Picture 12" descr="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9" y="989"/>
              <a:ext cx="2813" cy="2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1313"/>
            <a:ext cx="9242337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780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8781100"/>
              </p:ext>
            </p:extLst>
          </p:nvPr>
        </p:nvGraphicFramePr>
        <p:xfrm>
          <a:off x="-14344" y="4476750"/>
          <a:ext cx="9144000" cy="609600"/>
        </p:xfrm>
        <a:graphic>
          <a:graphicData uri="http://schemas.openxmlformats.org/drawingml/2006/table">
            <a:tbl>
              <a:tblPr/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g,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Đò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qua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sông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chở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quá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số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người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quy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định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44" y="329126"/>
            <a:ext cx="9242337" cy="7254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00150"/>
            <a:ext cx="7162800" cy="31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7339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6800" y="2190750"/>
            <a:ext cx="7315200" cy="1631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rPr>
              <a:t>HOẠT ĐỘNG 3: </a:t>
            </a:r>
          </a:p>
          <a:p>
            <a:pPr algn="ctr"/>
            <a:r>
              <a:rPr lang="en-US" sz="5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rPr>
              <a:t>VẬN DỤNG </a:t>
            </a:r>
            <a:endParaRPr lang="en-US" sz="5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770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H7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WordArt 11"/>
          <p:cNvSpPr>
            <a:spLocks noChangeArrowheads="1" noChangeShapeType="1" noTextEdit="1"/>
          </p:cNvSpPr>
          <p:nvPr/>
        </p:nvSpPr>
        <p:spPr bwMode="auto">
          <a:xfrm>
            <a:off x="3943350" y="971550"/>
            <a:ext cx="1714500" cy="4643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TRÒ CHƠI</a:t>
            </a:r>
            <a:endParaRPr lang="en-US" sz="30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7578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3" t="2362" r="25307" b="18375"/>
          <a:stretch>
            <a:fillRect/>
          </a:stretch>
        </p:blipFill>
        <p:spPr bwMode="auto">
          <a:xfrm>
            <a:off x="6572250" y="3886201"/>
            <a:ext cx="757238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0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9" r="10695" b="19167"/>
          <a:stretch>
            <a:fillRect/>
          </a:stretch>
        </p:blipFill>
        <p:spPr bwMode="auto">
          <a:xfrm>
            <a:off x="6400800" y="2571750"/>
            <a:ext cx="877491" cy="76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1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67" b="14240"/>
          <a:stretch>
            <a:fillRect/>
          </a:stretch>
        </p:blipFill>
        <p:spPr bwMode="auto">
          <a:xfrm>
            <a:off x="4972050" y="2400301"/>
            <a:ext cx="856060" cy="79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3" name="Picture 17" descr="cam di xe da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57"/>
          <a:stretch>
            <a:fillRect/>
          </a:stretch>
        </p:blipFill>
        <p:spPr bwMode="auto">
          <a:xfrm>
            <a:off x="1771650" y="2457450"/>
            <a:ext cx="901304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4" name="Picture 18" descr="bien cam di n-chie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8"/>
          <a:stretch>
            <a:fillRect/>
          </a:stretch>
        </p:blipFill>
        <p:spPr bwMode="auto">
          <a:xfrm>
            <a:off x="3200401" y="3771900"/>
            <a:ext cx="851297" cy="820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7" name="Picture 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" t="3409" r="19231" b="13637"/>
          <a:stretch>
            <a:fillRect/>
          </a:stretch>
        </p:blipFill>
        <p:spPr bwMode="auto">
          <a:xfrm>
            <a:off x="4914900" y="3886200"/>
            <a:ext cx="883444" cy="837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8" name="Picture 22" descr="bien cho xe tho s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1" r="11711"/>
          <a:stretch>
            <a:fillRect/>
          </a:stretch>
        </p:blipFill>
        <p:spPr bwMode="auto">
          <a:xfrm>
            <a:off x="3600450" y="2400300"/>
            <a:ext cx="808435" cy="778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9" name="Picture 23" descr="bien danh cho di b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2" t="6383" r="6804"/>
          <a:stretch>
            <a:fillRect/>
          </a:stretch>
        </p:blipFill>
        <p:spPr bwMode="auto">
          <a:xfrm>
            <a:off x="1714500" y="3714750"/>
            <a:ext cx="85606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WordArt 21"/>
          <p:cNvSpPr>
            <a:spLocks noChangeArrowheads="1" noChangeShapeType="1" noTextEdit="1"/>
          </p:cNvSpPr>
          <p:nvPr/>
        </p:nvSpPr>
        <p:spPr bwMode="auto">
          <a:xfrm>
            <a:off x="3543300" y="1628775"/>
            <a:ext cx="2628900" cy="400050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2700" b="1" kern="1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-50000" kx="-2453608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nhanh,ai đúng?</a:t>
            </a:r>
          </a:p>
        </p:txBody>
      </p:sp>
    </p:spTree>
    <p:extLst>
      <p:ext uri="{BB962C8B-B14F-4D97-AF65-F5344CB8AC3E}">
        <p14:creationId xmlns:p14="http://schemas.microsoft.com/office/powerpoint/2010/main" val="5992145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5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5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75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75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75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5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75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75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H7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3" t="2362" r="25307" b="18375"/>
          <a:stretch>
            <a:fillRect/>
          </a:stretch>
        </p:blipFill>
        <p:spPr bwMode="auto">
          <a:xfrm>
            <a:off x="1714500" y="1371600"/>
            <a:ext cx="1844279" cy="1910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1" name="Text Box 11"/>
          <p:cNvSpPr txBox="1">
            <a:spLocks noChangeArrowheads="1"/>
          </p:cNvSpPr>
          <p:nvPr/>
        </p:nvSpPr>
        <p:spPr bwMode="auto">
          <a:xfrm>
            <a:off x="1257300" y="3686175"/>
            <a:ext cx="33147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3000" b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một chiều</a:t>
            </a:r>
          </a:p>
        </p:txBody>
      </p:sp>
      <p:pic>
        <p:nvPicPr>
          <p:cNvPr id="76814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" t="3409" r="19231" b="13637"/>
          <a:stretch>
            <a:fillRect/>
          </a:stretch>
        </p:blipFill>
        <p:spPr bwMode="auto">
          <a:xfrm>
            <a:off x="5201841" y="1295400"/>
            <a:ext cx="1950244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5" name="Text Box 15"/>
          <p:cNvSpPr txBox="1">
            <a:spLocks noChangeArrowheads="1"/>
          </p:cNvSpPr>
          <p:nvPr/>
        </p:nvSpPr>
        <p:spPr bwMode="auto">
          <a:xfrm>
            <a:off x="5143500" y="3708798"/>
            <a:ext cx="24574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27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 rẽ trái</a:t>
            </a:r>
          </a:p>
        </p:txBody>
      </p:sp>
    </p:spTree>
    <p:extLst>
      <p:ext uri="{BB962C8B-B14F-4D97-AF65-F5344CB8AC3E}">
        <p14:creationId xmlns:p14="http://schemas.microsoft.com/office/powerpoint/2010/main" val="99481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68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6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76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6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6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1" grpId="0"/>
      <p:bldP spid="768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H7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5" name="Picture 11" descr="bien cam di n-chie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" t="2257" r="8069" b="3581"/>
          <a:stretch>
            <a:fillRect/>
          </a:stretch>
        </p:blipFill>
        <p:spPr bwMode="auto">
          <a:xfrm>
            <a:off x="5543550" y="1252537"/>
            <a:ext cx="1988344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6" name="Text Box 12"/>
          <p:cNvSpPr txBox="1">
            <a:spLocks noChangeArrowheads="1"/>
          </p:cNvSpPr>
          <p:nvPr/>
        </p:nvSpPr>
        <p:spPr bwMode="auto">
          <a:xfrm>
            <a:off x="4686300" y="4057650"/>
            <a:ext cx="3314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30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 đi ngược chiều</a:t>
            </a:r>
          </a:p>
        </p:txBody>
      </p:sp>
      <p:pic>
        <p:nvPicPr>
          <p:cNvPr id="77837" name="Picture 13" descr="cam di xe d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57"/>
          <a:stretch>
            <a:fillRect/>
          </a:stretch>
        </p:blipFill>
        <p:spPr bwMode="auto">
          <a:xfrm>
            <a:off x="1657350" y="1600200"/>
            <a:ext cx="21717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8" name="Text Box 14"/>
          <p:cNvSpPr txBox="1">
            <a:spLocks noChangeArrowheads="1"/>
          </p:cNvSpPr>
          <p:nvPr/>
        </p:nvSpPr>
        <p:spPr bwMode="auto">
          <a:xfrm>
            <a:off x="1314450" y="4000501"/>
            <a:ext cx="25146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2700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 xe đạp</a:t>
            </a:r>
          </a:p>
        </p:txBody>
      </p:sp>
    </p:spTree>
    <p:extLst>
      <p:ext uri="{BB962C8B-B14F-4D97-AF65-F5344CB8AC3E}">
        <p14:creationId xmlns:p14="http://schemas.microsoft.com/office/powerpoint/2010/main" val="112299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7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78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7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7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6" grpId="0"/>
      <p:bldP spid="778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0" y="1687437"/>
            <a:ext cx="5303154" cy="65571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48200" y="992823"/>
            <a:ext cx="17540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</a:blip>
          <a:srcRect/>
          <a:stretch>
            <a:fillRect/>
          </a:stretch>
        </p:blipFill>
        <p:spPr bwMode="auto">
          <a:xfrm>
            <a:off x="7678305" y="4212864"/>
            <a:ext cx="120650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</a:blip>
          <a:srcRect/>
          <a:stretch>
            <a:fillRect/>
          </a:stretch>
        </p:blipFill>
        <p:spPr bwMode="auto">
          <a:xfrm>
            <a:off x="380423" y="3686537"/>
            <a:ext cx="120650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</a:blip>
          <a:srcRect/>
          <a:stretch>
            <a:fillRect/>
          </a:stretch>
        </p:blipFill>
        <p:spPr bwMode="auto">
          <a:xfrm>
            <a:off x="381058" y="690880"/>
            <a:ext cx="120650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</a:blip>
          <a:srcRect/>
          <a:stretch>
            <a:fillRect/>
          </a:stretch>
        </p:blipFill>
        <p:spPr bwMode="auto">
          <a:xfrm>
            <a:off x="8229600" y="825425"/>
            <a:ext cx="120650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734"/>
            <a:ext cx="9067800" cy="85725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 smtClean="0"/>
              <a:t>ba</a:t>
            </a:r>
            <a:r>
              <a:rPr lang="en-US" dirty="0" smtClean="0"/>
              <a:t>,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smtClean="0"/>
              <a:t>29 </a:t>
            </a:r>
            <a:r>
              <a:rPr lang="en-US" dirty="0" err="1"/>
              <a:t>tháng</a:t>
            </a:r>
            <a:r>
              <a:rPr lang="en-US" dirty="0"/>
              <a:t> 3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smtClean="0"/>
              <a:t>2023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H7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9" name="Picture 11" descr="bien cho xe tho s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1" r="11711"/>
          <a:stretch>
            <a:fillRect/>
          </a:stretch>
        </p:blipFill>
        <p:spPr bwMode="auto">
          <a:xfrm>
            <a:off x="2128838" y="1628775"/>
            <a:ext cx="17145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9" r="10695" b="19167"/>
          <a:stretch>
            <a:fillRect/>
          </a:stretch>
        </p:blipFill>
        <p:spPr bwMode="auto">
          <a:xfrm>
            <a:off x="4950619" y="1628775"/>
            <a:ext cx="19431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61" name="Text Box 13"/>
          <p:cNvSpPr txBox="1">
            <a:spLocks noChangeArrowheads="1"/>
          </p:cNvSpPr>
          <p:nvPr/>
        </p:nvSpPr>
        <p:spPr bwMode="auto">
          <a:xfrm>
            <a:off x="5200650" y="4008835"/>
            <a:ext cx="18288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 lại</a:t>
            </a:r>
          </a:p>
        </p:txBody>
      </p:sp>
      <p:sp>
        <p:nvSpPr>
          <p:cNvPr id="78862" name="Text Box 14"/>
          <p:cNvSpPr txBox="1">
            <a:spLocks noChangeArrowheads="1"/>
          </p:cNvSpPr>
          <p:nvPr/>
        </p:nvSpPr>
        <p:spPr bwMode="auto">
          <a:xfrm>
            <a:off x="1657350" y="3794523"/>
            <a:ext cx="31432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24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dành riêng 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24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xe thô sơ</a:t>
            </a:r>
          </a:p>
        </p:txBody>
      </p:sp>
    </p:spTree>
    <p:extLst>
      <p:ext uri="{BB962C8B-B14F-4D97-AF65-F5344CB8AC3E}">
        <p14:creationId xmlns:p14="http://schemas.microsoft.com/office/powerpoint/2010/main" val="408342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8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8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86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86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788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788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78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78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61" grpId="0"/>
      <p:bldP spid="7886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H7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3" name="Picture 11" descr="bien danh cho di b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2" t="6383" r="6804"/>
          <a:stretch>
            <a:fillRect/>
          </a:stretch>
        </p:blipFill>
        <p:spPr bwMode="auto">
          <a:xfrm>
            <a:off x="1732360" y="1200150"/>
            <a:ext cx="17145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5" name="Text Box 13"/>
          <p:cNvSpPr txBox="1">
            <a:spLocks noChangeArrowheads="1"/>
          </p:cNvSpPr>
          <p:nvPr/>
        </p:nvSpPr>
        <p:spPr bwMode="auto">
          <a:xfrm>
            <a:off x="1218010" y="3508773"/>
            <a:ext cx="2743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2400" b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dành riêng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2400" b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người đi bộ</a:t>
            </a:r>
          </a:p>
        </p:txBody>
      </p:sp>
      <p:pic>
        <p:nvPicPr>
          <p:cNvPr id="79888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67" b="14240"/>
          <a:stretch>
            <a:fillRect/>
          </a:stretch>
        </p:blipFill>
        <p:spPr bwMode="auto">
          <a:xfrm>
            <a:off x="4663679" y="1085850"/>
            <a:ext cx="21145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9" name="Text Box 17"/>
          <p:cNvSpPr txBox="1">
            <a:spLocks noChangeArrowheads="1"/>
          </p:cNvSpPr>
          <p:nvPr/>
        </p:nvSpPr>
        <p:spPr bwMode="auto">
          <a:xfrm>
            <a:off x="4457700" y="3394473"/>
            <a:ext cx="3257550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3000" b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nhau 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3000" b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tín hiệu đèn</a:t>
            </a:r>
          </a:p>
        </p:txBody>
      </p:sp>
    </p:spTree>
    <p:extLst>
      <p:ext uri="{BB962C8B-B14F-4D97-AF65-F5344CB8AC3E}">
        <p14:creationId xmlns:p14="http://schemas.microsoft.com/office/powerpoint/2010/main" val="20137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9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79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79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5" grpId="0"/>
      <p:bldP spid="7988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H7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4" name="Picture 14" descr="cam di xe d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57"/>
          <a:stretch>
            <a:fillRect/>
          </a:stretch>
        </p:blipFill>
        <p:spPr bwMode="auto">
          <a:xfrm>
            <a:off x="1600200" y="400050"/>
            <a:ext cx="108585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5" name="Picture 15" descr="bien cho xe tho s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1" r="11711"/>
          <a:stretch>
            <a:fillRect/>
          </a:stretch>
        </p:blipFill>
        <p:spPr bwMode="auto">
          <a:xfrm>
            <a:off x="3143250" y="171450"/>
            <a:ext cx="1143000" cy="123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6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67" b="14240"/>
          <a:stretch>
            <a:fillRect/>
          </a:stretch>
        </p:blipFill>
        <p:spPr bwMode="auto">
          <a:xfrm>
            <a:off x="4800600" y="0"/>
            <a:ext cx="14287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7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9" r="10695" b="19167"/>
          <a:stretch>
            <a:fillRect/>
          </a:stretch>
        </p:blipFill>
        <p:spPr bwMode="auto">
          <a:xfrm>
            <a:off x="6515100" y="114300"/>
            <a:ext cx="12001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8" name="Picture 18" descr="bien danh cho di b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2" t="6383" r="6804"/>
          <a:stretch>
            <a:fillRect/>
          </a:stretch>
        </p:blipFill>
        <p:spPr bwMode="auto">
          <a:xfrm>
            <a:off x="1485900" y="2743200"/>
            <a:ext cx="10858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9" name="Picture 19" descr="bien cam di n-chie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8"/>
          <a:stretch>
            <a:fillRect/>
          </a:stretch>
        </p:blipFill>
        <p:spPr bwMode="auto">
          <a:xfrm>
            <a:off x="3143250" y="2743200"/>
            <a:ext cx="11430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0" name="Picture 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" t="3409" r="19231" b="13637"/>
          <a:stretch>
            <a:fillRect/>
          </a:stretch>
        </p:blipFill>
        <p:spPr bwMode="auto">
          <a:xfrm>
            <a:off x="4857750" y="2743200"/>
            <a:ext cx="1054894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1" name="Picture 2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3" t="2362" r="25307" b="18375"/>
          <a:stretch>
            <a:fillRect/>
          </a:stretch>
        </p:blipFill>
        <p:spPr bwMode="auto">
          <a:xfrm>
            <a:off x="6515100" y="2857500"/>
            <a:ext cx="12573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2" name="Text Box 22"/>
          <p:cNvSpPr txBox="1">
            <a:spLocks noChangeArrowheads="1"/>
          </p:cNvSpPr>
          <p:nvPr/>
        </p:nvSpPr>
        <p:spPr bwMode="auto">
          <a:xfrm>
            <a:off x="6686550" y="4057651"/>
            <a:ext cx="971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18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một</a:t>
            </a:r>
            <a:r>
              <a:rPr lang="en-US" altLang="vi-VN" sz="135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</a:p>
        </p:txBody>
      </p:sp>
      <p:sp>
        <p:nvSpPr>
          <p:cNvPr id="81943" name="Text Box 23"/>
          <p:cNvSpPr txBox="1">
            <a:spLocks noChangeArrowheads="1"/>
          </p:cNvSpPr>
          <p:nvPr/>
        </p:nvSpPr>
        <p:spPr bwMode="auto">
          <a:xfrm>
            <a:off x="1600200" y="1600201"/>
            <a:ext cx="9715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 đi xe đạp</a:t>
            </a:r>
          </a:p>
        </p:txBody>
      </p:sp>
      <p:sp>
        <p:nvSpPr>
          <p:cNvPr id="81944" name="Text Box 24"/>
          <p:cNvSpPr txBox="1">
            <a:spLocks noChangeArrowheads="1"/>
          </p:cNvSpPr>
          <p:nvPr/>
        </p:nvSpPr>
        <p:spPr bwMode="auto">
          <a:xfrm>
            <a:off x="3143250" y="1371600"/>
            <a:ext cx="105727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dành riêng cho xe thô sơ</a:t>
            </a:r>
          </a:p>
        </p:txBody>
      </p:sp>
      <p:sp>
        <p:nvSpPr>
          <p:cNvPr id="81945" name="Text Box 25"/>
          <p:cNvSpPr txBox="1">
            <a:spLocks noChangeArrowheads="1"/>
          </p:cNvSpPr>
          <p:nvPr/>
        </p:nvSpPr>
        <p:spPr bwMode="auto">
          <a:xfrm>
            <a:off x="4514850" y="1371600"/>
            <a:ext cx="2000250" cy="90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21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nhau có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21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tín hiệu đèn</a:t>
            </a:r>
          </a:p>
        </p:txBody>
      </p:sp>
      <p:sp>
        <p:nvSpPr>
          <p:cNvPr id="81946" name="Text Box 26"/>
          <p:cNvSpPr txBox="1">
            <a:spLocks noChangeArrowheads="1"/>
          </p:cNvSpPr>
          <p:nvPr/>
        </p:nvSpPr>
        <p:spPr bwMode="auto">
          <a:xfrm>
            <a:off x="6743700" y="1543050"/>
            <a:ext cx="9715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18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 lại</a:t>
            </a:r>
          </a:p>
        </p:txBody>
      </p:sp>
      <p:sp>
        <p:nvSpPr>
          <p:cNvPr id="81947" name="Text Box 27"/>
          <p:cNvSpPr txBox="1">
            <a:spLocks noChangeArrowheads="1"/>
          </p:cNvSpPr>
          <p:nvPr/>
        </p:nvSpPr>
        <p:spPr bwMode="auto">
          <a:xfrm>
            <a:off x="1314450" y="3943350"/>
            <a:ext cx="14287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18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dành riêng cho người đi bộ</a:t>
            </a:r>
          </a:p>
        </p:txBody>
      </p:sp>
      <p:sp>
        <p:nvSpPr>
          <p:cNvPr id="81948" name="Text Box 28"/>
          <p:cNvSpPr txBox="1">
            <a:spLocks noChangeArrowheads="1"/>
          </p:cNvSpPr>
          <p:nvPr/>
        </p:nvSpPr>
        <p:spPr bwMode="auto">
          <a:xfrm>
            <a:off x="3200400" y="4000500"/>
            <a:ext cx="971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18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 đi ngược chiều</a:t>
            </a:r>
          </a:p>
        </p:txBody>
      </p:sp>
      <p:sp>
        <p:nvSpPr>
          <p:cNvPr id="81949" name="Text Box 29"/>
          <p:cNvSpPr txBox="1">
            <a:spLocks noChangeArrowheads="1"/>
          </p:cNvSpPr>
          <p:nvPr/>
        </p:nvSpPr>
        <p:spPr bwMode="auto">
          <a:xfrm>
            <a:off x="4800600" y="4286251"/>
            <a:ext cx="9715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1800" b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 rẽ trái</a:t>
            </a:r>
          </a:p>
        </p:txBody>
      </p:sp>
    </p:spTree>
    <p:extLst>
      <p:ext uri="{BB962C8B-B14F-4D97-AF65-F5344CB8AC3E}">
        <p14:creationId xmlns:p14="http://schemas.microsoft.com/office/powerpoint/2010/main" val="113943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1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1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81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81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81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1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81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81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81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81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81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81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81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81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81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81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3" grpId="0"/>
      <p:bldP spid="81944" grpId="0"/>
      <p:bldP spid="81945" grpId="0"/>
      <p:bldP spid="81946" grpId="0"/>
      <p:bldP spid="8194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4" name="Picture 6" descr="dib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171950"/>
            <a:ext cx="9144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 Box 2"/>
          <p:cNvSpPr txBox="1">
            <a:spLocks noChangeArrowheads="1"/>
          </p:cNvSpPr>
          <p:nvPr/>
        </p:nvSpPr>
        <p:spPr bwMode="auto">
          <a:xfrm>
            <a:off x="3790950" y="717194"/>
            <a:ext cx="40005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u="sng" smtClean="0">
                <a:solidFill>
                  <a:srgbClr val="000066"/>
                </a:solidFill>
                <a:cs typeface="Arial" charset="0"/>
              </a:rPr>
              <a:t>Ở NHÀ</a:t>
            </a:r>
            <a:endParaRPr lang="en-US" sz="4000" b="1" u="sng" dirty="0">
              <a:solidFill>
                <a:srgbClr val="000066"/>
              </a:solidFill>
              <a:cs typeface="Arial" charset="0"/>
            </a:endParaRPr>
          </a:p>
        </p:txBody>
      </p:sp>
      <p:pic>
        <p:nvPicPr>
          <p:cNvPr id="12" name="Picture 3" descr="Picture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478467"/>
            <a:ext cx="1943100" cy="1711128"/>
          </a:xfrm>
          <a:effectLst>
            <a:softEdge rad="112500"/>
          </a:effec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590800" y="1926447"/>
            <a:ext cx="6400800" cy="1938992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nhớ.</a:t>
            </a:r>
            <a:endParaRPr lang="en-US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uân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thông.</a:t>
            </a:r>
            <a:endParaRPr lang="en-US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huẩn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81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rcRect l="9067" t="1756" r="2844" b="5536"/>
          <a:stretch>
            <a:fillRect/>
          </a:stretch>
        </p:blipFill>
        <p:spPr>
          <a:xfrm>
            <a:off x="-76200" y="3504943"/>
            <a:ext cx="1563862" cy="1638557"/>
          </a:xfrm>
          <a:prstGeom prst="ellipse">
            <a:avLst/>
          </a:prstGeom>
        </p:spPr>
      </p:pic>
      <p:sp>
        <p:nvSpPr>
          <p:cNvPr id="5" name="Up Ribbon 4"/>
          <p:cNvSpPr/>
          <p:nvPr/>
        </p:nvSpPr>
        <p:spPr>
          <a:xfrm>
            <a:off x="1028699" y="133350"/>
            <a:ext cx="6705600" cy="1066800"/>
          </a:xfrm>
          <a:prstGeom prst="ribbon2">
            <a:avLst>
              <a:gd name="adj1" fmla="val 7252"/>
              <a:gd name="adj2" fmla="val 65474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en-US" sz="28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đổi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1627822"/>
            <a:ext cx="8762999" cy="147732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000" u="sng" dirty="0" smtClean="0">
                <a:solidFill>
                  <a:srgbClr val="002060"/>
                </a:solidFill>
              </a:rPr>
              <a:t>Câu 1</a:t>
            </a:r>
            <a:r>
              <a:rPr lang="en-US" sz="3000" dirty="0" smtClean="0">
                <a:solidFill>
                  <a:srgbClr val="002060"/>
                </a:solidFill>
              </a:rPr>
              <a:t>: Tai </a:t>
            </a:r>
            <a:r>
              <a:rPr lang="en-US" sz="3000" dirty="0" err="1" smtClean="0">
                <a:solidFill>
                  <a:srgbClr val="002060"/>
                </a:solidFill>
              </a:rPr>
              <a:t>nạn</a:t>
            </a:r>
            <a:r>
              <a:rPr lang="en-US" sz="3000" dirty="0" smtClean="0">
                <a:solidFill>
                  <a:srgbClr val="002060"/>
                </a:solidFill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</a:rPr>
              <a:t>giao</a:t>
            </a:r>
            <a:r>
              <a:rPr lang="en-US" sz="3000" dirty="0" smtClean="0">
                <a:solidFill>
                  <a:srgbClr val="002060"/>
                </a:solidFill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</a:rPr>
              <a:t>thông</a:t>
            </a:r>
            <a:r>
              <a:rPr lang="en-US" sz="3000" dirty="0" smtClean="0">
                <a:solidFill>
                  <a:srgbClr val="002060"/>
                </a:solidFill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</a:rPr>
              <a:t>để</a:t>
            </a:r>
            <a:r>
              <a:rPr lang="en-US" sz="3000" dirty="0" smtClean="0">
                <a:solidFill>
                  <a:srgbClr val="002060"/>
                </a:solidFill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</a:rPr>
              <a:t>lại</a:t>
            </a:r>
            <a:r>
              <a:rPr lang="en-US" sz="3000" dirty="0" smtClean="0">
                <a:solidFill>
                  <a:srgbClr val="002060"/>
                </a:solidFill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</a:rPr>
              <a:t>những</a:t>
            </a:r>
            <a:r>
              <a:rPr lang="en-US" sz="3000" dirty="0" smtClean="0">
                <a:solidFill>
                  <a:srgbClr val="002060"/>
                </a:solidFill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</a:rPr>
              <a:t>hậu</a:t>
            </a:r>
            <a:r>
              <a:rPr lang="en-US" sz="3000" dirty="0" smtClean="0">
                <a:solidFill>
                  <a:srgbClr val="002060"/>
                </a:solidFill>
              </a:rPr>
              <a:t> </a:t>
            </a:r>
            <a:r>
              <a:rPr lang="en-US" sz="3000" err="1" smtClean="0">
                <a:solidFill>
                  <a:srgbClr val="002060"/>
                </a:solidFill>
              </a:rPr>
              <a:t>quả</a:t>
            </a:r>
            <a:r>
              <a:rPr lang="en-US" sz="3000" smtClean="0">
                <a:solidFill>
                  <a:srgbClr val="002060"/>
                </a:solidFill>
              </a:rPr>
              <a:t> gì?</a:t>
            </a:r>
            <a:endParaRPr lang="en-US" sz="3000" dirty="0" smtClean="0">
              <a:solidFill>
                <a:srgbClr val="002060"/>
              </a:solidFill>
            </a:endParaRPr>
          </a:p>
          <a:p>
            <a:r>
              <a:rPr lang="en-US" sz="3000" u="sng" smtClean="0">
                <a:solidFill>
                  <a:srgbClr val="002060"/>
                </a:solidFill>
              </a:rPr>
              <a:t>Câu </a:t>
            </a:r>
            <a:r>
              <a:rPr lang="en-US" sz="3000" u="sng" dirty="0" smtClean="0">
                <a:solidFill>
                  <a:srgbClr val="002060"/>
                </a:solidFill>
              </a:rPr>
              <a:t>2</a:t>
            </a:r>
            <a:r>
              <a:rPr lang="en-US" sz="3000" dirty="0" smtClean="0">
                <a:solidFill>
                  <a:srgbClr val="002060"/>
                </a:solidFill>
              </a:rPr>
              <a:t>: </a:t>
            </a:r>
            <a:r>
              <a:rPr lang="en-US" sz="3000" dirty="0" err="1" smtClean="0">
                <a:solidFill>
                  <a:srgbClr val="002060"/>
                </a:solidFill>
              </a:rPr>
              <a:t>Tại</a:t>
            </a:r>
            <a:r>
              <a:rPr lang="en-US" sz="3000" dirty="0" smtClean="0">
                <a:solidFill>
                  <a:srgbClr val="002060"/>
                </a:solidFill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</a:rPr>
              <a:t>sao</a:t>
            </a:r>
            <a:r>
              <a:rPr lang="en-US" sz="3000" dirty="0" smtClean="0">
                <a:solidFill>
                  <a:srgbClr val="002060"/>
                </a:solidFill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</a:rPr>
              <a:t>lại</a:t>
            </a:r>
            <a:r>
              <a:rPr lang="en-US" sz="3000" dirty="0" smtClean="0">
                <a:solidFill>
                  <a:srgbClr val="002060"/>
                </a:solidFill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</a:rPr>
              <a:t>xảy</a:t>
            </a:r>
            <a:r>
              <a:rPr lang="en-US" sz="3000" dirty="0" smtClean="0">
                <a:solidFill>
                  <a:srgbClr val="002060"/>
                </a:solidFill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</a:rPr>
              <a:t>ra</a:t>
            </a:r>
            <a:r>
              <a:rPr lang="en-US" sz="3000" dirty="0" smtClean="0">
                <a:solidFill>
                  <a:srgbClr val="002060"/>
                </a:solidFill>
              </a:rPr>
              <a:t> tai </a:t>
            </a:r>
            <a:r>
              <a:rPr lang="en-US" sz="3000" dirty="0" err="1" smtClean="0">
                <a:solidFill>
                  <a:srgbClr val="002060"/>
                </a:solidFill>
              </a:rPr>
              <a:t>nạn</a:t>
            </a:r>
            <a:r>
              <a:rPr lang="en-US" sz="3000" dirty="0" smtClean="0">
                <a:solidFill>
                  <a:srgbClr val="002060"/>
                </a:solidFill>
              </a:rPr>
              <a:t> </a:t>
            </a:r>
            <a:r>
              <a:rPr lang="en-US" sz="3000" err="1" smtClean="0">
                <a:solidFill>
                  <a:srgbClr val="002060"/>
                </a:solidFill>
              </a:rPr>
              <a:t>giao</a:t>
            </a:r>
            <a:r>
              <a:rPr lang="en-US" sz="3000" smtClean="0">
                <a:solidFill>
                  <a:srgbClr val="002060"/>
                </a:solidFill>
              </a:rPr>
              <a:t> thông?</a:t>
            </a:r>
            <a:endParaRPr lang="en-US" sz="3000" dirty="0" smtClean="0">
              <a:solidFill>
                <a:srgbClr val="002060"/>
              </a:solidFill>
            </a:endParaRPr>
          </a:p>
          <a:p>
            <a:r>
              <a:rPr lang="en-US" sz="3000" u="sng" smtClean="0">
                <a:solidFill>
                  <a:srgbClr val="002060"/>
                </a:solidFill>
              </a:rPr>
              <a:t>Câu </a:t>
            </a:r>
            <a:r>
              <a:rPr lang="en-US" sz="3000" u="sng" dirty="0" smtClean="0">
                <a:solidFill>
                  <a:srgbClr val="002060"/>
                </a:solidFill>
              </a:rPr>
              <a:t>3</a:t>
            </a:r>
            <a:r>
              <a:rPr lang="en-US" sz="3000" dirty="0" smtClean="0">
                <a:solidFill>
                  <a:srgbClr val="002060"/>
                </a:solidFill>
              </a:rPr>
              <a:t>: </a:t>
            </a:r>
            <a:r>
              <a:rPr lang="en-US" sz="3000" dirty="0" err="1" smtClean="0">
                <a:solidFill>
                  <a:srgbClr val="002060"/>
                </a:solidFill>
              </a:rPr>
              <a:t>Em</a:t>
            </a:r>
            <a:r>
              <a:rPr lang="en-US" sz="3000" dirty="0" smtClean="0">
                <a:solidFill>
                  <a:srgbClr val="002060"/>
                </a:solidFill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</a:rPr>
              <a:t>cần</a:t>
            </a:r>
            <a:r>
              <a:rPr lang="en-US" sz="3000" dirty="0" smtClean="0">
                <a:solidFill>
                  <a:srgbClr val="002060"/>
                </a:solidFill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</a:rPr>
              <a:t>làm</a:t>
            </a:r>
            <a:r>
              <a:rPr lang="en-US" sz="3000" dirty="0" smtClean="0">
                <a:solidFill>
                  <a:srgbClr val="002060"/>
                </a:solidFill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</a:rPr>
              <a:t>gì</a:t>
            </a:r>
            <a:r>
              <a:rPr lang="en-US" sz="3000" dirty="0" smtClean="0">
                <a:solidFill>
                  <a:srgbClr val="002060"/>
                </a:solidFill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</a:rPr>
              <a:t>để</a:t>
            </a:r>
            <a:r>
              <a:rPr lang="en-US" sz="3000" dirty="0" smtClean="0">
                <a:solidFill>
                  <a:srgbClr val="002060"/>
                </a:solidFill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</a:rPr>
              <a:t>tham</a:t>
            </a:r>
            <a:r>
              <a:rPr lang="en-US" sz="3000" dirty="0" smtClean="0">
                <a:solidFill>
                  <a:srgbClr val="002060"/>
                </a:solidFill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</a:rPr>
              <a:t>gia</a:t>
            </a:r>
            <a:r>
              <a:rPr lang="en-US" sz="3000" dirty="0" smtClean="0">
                <a:solidFill>
                  <a:srgbClr val="002060"/>
                </a:solidFill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</a:rPr>
              <a:t>giao</a:t>
            </a:r>
            <a:r>
              <a:rPr lang="en-US" sz="3000" dirty="0" smtClean="0">
                <a:solidFill>
                  <a:srgbClr val="002060"/>
                </a:solidFill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</a:rPr>
              <a:t>thông</a:t>
            </a:r>
            <a:r>
              <a:rPr lang="en-US" sz="3000" dirty="0" smtClean="0">
                <a:solidFill>
                  <a:srgbClr val="002060"/>
                </a:solidFill>
              </a:rPr>
              <a:t> an </a:t>
            </a:r>
            <a:r>
              <a:rPr lang="en-US" sz="3000" err="1" smtClean="0">
                <a:solidFill>
                  <a:srgbClr val="002060"/>
                </a:solidFill>
              </a:rPr>
              <a:t>toàn</a:t>
            </a:r>
            <a:r>
              <a:rPr lang="en-US" sz="3000" smtClean="0">
                <a:solidFill>
                  <a:srgbClr val="00206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7473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819150"/>
            <a:ext cx="8915400" cy="28931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3200" b="1" dirty="0">
                <a:latin typeface="+mj-lt"/>
              </a:rPr>
              <a:t>Thông tin:</a:t>
            </a:r>
          </a:p>
          <a:p>
            <a:pPr algn="just"/>
            <a:r>
              <a:rPr lang="vi-VN" sz="3000" dirty="0">
                <a:latin typeface="+mj-lt"/>
              </a:rPr>
              <a:t>* Trong những năm gần đây, đã xảy ra nhiều tai nạn giao thông trên toàn quốc. Nhiều người bị thương, bị chết; kinh tế bị thiệt hại do hậu quả của tai nạn giao thông. 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Tai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nạn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vi-VN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thể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xảy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thủy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altLang="en-US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hàng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1504950"/>
            <a:ext cx="8762999" cy="24006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000" u="sng" dirty="0" smtClean="0">
                <a:solidFill>
                  <a:srgbClr val="002060"/>
                </a:solidFill>
              </a:rPr>
              <a:t>Câu 1</a:t>
            </a:r>
            <a:r>
              <a:rPr lang="en-US" sz="3000" dirty="0" smtClean="0">
                <a:solidFill>
                  <a:srgbClr val="002060"/>
                </a:solidFill>
              </a:rPr>
              <a:t>: Tai </a:t>
            </a:r>
            <a:r>
              <a:rPr lang="en-US" sz="3000" dirty="0" err="1" smtClean="0">
                <a:solidFill>
                  <a:srgbClr val="002060"/>
                </a:solidFill>
              </a:rPr>
              <a:t>nạn</a:t>
            </a:r>
            <a:r>
              <a:rPr lang="en-US" sz="3000" dirty="0" smtClean="0">
                <a:solidFill>
                  <a:srgbClr val="002060"/>
                </a:solidFill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</a:rPr>
              <a:t>giao</a:t>
            </a:r>
            <a:r>
              <a:rPr lang="en-US" sz="3000" dirty="0" smtClean="0">
                <a:solidFill>
                  <a:srgbClr val="002060"/>
                </a:solidFill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</a:rPr>
              <a:t>thông</a:t>
            </a:r>
            <a:r>
              <a:rPr lang="en-US" sz="3000" dirty="0" smtClean="0">
                <a:solidFill>
                  <a:srgbClr val="002060"/>
                </a:solidFill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</a:rPr>
              <a:t>để</a:t>
            </a:r>
            <a:r>
              <a:rPr lang="en-US" sz="3000" dirty="0" smtClean="0">
                <a:solidFill>
                  <a:srgbClr val="002060"/>
                </a:solidFill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</a:rPr>
              <a:t>lại</a:t>
            </a:r>
            <a:r>
              <a:rPr lang="en-US" sz="3000" dirty="0" smtClean="0">
                <a:solidFill>
                  <a:srgbClr val="002060"/>
                </a:solidFill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</a:rPr>
              <a:t>những</a:t>
            </a:r>
            <a:r>
              <a:rPr lang="en-US" sz="3000" dirty="0" smtClean="0">
                <a:solidFill>
                  <a:srgbClr val="002060"/>
                </a:solidFill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</a:rPr>
              <a:t>hậu</a:t>
            </a:r>
            <a:r>
              <a:rPr lang="en-US" sz="3000" dirty="0" smtClean="0">
                <a:solidFill>
                  <a:srgbClr val="002060"/>
                </a:solidFill>
              </a:rPr>
              <a:t> </a:t>
            </a:r>
            <a:r>
              <a:rPr lang="en-US" sz="3000" err="1" smtClean="0">
                <a:solidFill>
                  <a:srgbClr val="002060"/>
                </a:solidFill>
              </a:rPr>
              <a:t>quả</a:t>
            </a:r>
            <a:r>
              <a:rPr lang="en-US" sz="3000" smtClean="0">
                <a:solidFill>
                  <a:srgbClr val="002060"/>
                </a:solidFill>
              </a:rPr>
              <a:t> gì?</a:t>
            </a:r>
            <a:endParaRPr lang="en-US" sz="3000" dirty="0" smtClean="0">
              <a:solidFill>
                <a:srgbClr val="002060"/>
              </a:solidFill>
            </a:endParaRPr>
          </a:p>
          <a:p>
            <a:endParaRPr lang="en-US" sz="3000" dirty="0" smtClean="0">
              <a:solidFill>
                <a:srgbClr val="002060"/>
              </a:solidFill>
            </a:endParaRPr>
          </a:p>
          <a:p>
            <a:r>
              <a:rPr lang="en-US" sz="3000" u="sng" dirty="0" smtClean="0">
                <a:solidFill>
                  <a:srgbClr val="002060"/>
                </a:solidFill>
              </a:rPr>
              <a:t>Câu 2</a:t>
            </a:r>
            <a:r>
              <a:rPr lang="en-US" sz="3000" dirty="0" smtClean="0">
                <a:solidFill>
                  <a:srgbClr val="002060"/>
                </a:solidFill>
              </a:rPr>
              <a:t>: </a:t>
            </a:r>
            <a:r>
              <a:rPr lang="en-US" sz="3000" dirty="0" err="1" smtClean="0">
                <a:solidFill>
                  <a:srgbClr val="002060"/>
                </a:solidFill>
              </a:rPr>
              <a:t>Tại</a:t>
            </a:r>
            <a:r>
              <a:rPr lang="en-US" sz="3000" dirty="0" smtClean="0">
                <a:solidFill>
                  <a:srgbClr val="002060"/>
                </a:solidFill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</a:rPr>
              <a:t>sao</a:t>
            </a:r>
            <a:r>
              <a:rPr lang="en-US" sz="3000" dirty="0" smtClean="0">
                <a:solidFill>
                  <a:srgbClr val="002060"/>
                </a:solidFill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</a:rPr>
              <a:t>lại</a:t>
            </a:r>
            <a:r>
              <a:rPr lang="en-US" sz="3000" dirty="0" smtClean="0">
                <a:solidFill>
                  <a:srgbClr val="002060"/>
                </a:solidFill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</a:rPr>
              <a:t>xảy</a:t>
            </a:r>
            <a:r>
              <a:rPr lang="en-US" sz="3000" dirty="0" smtClean="0">
                <a:solidFill>
                  <a:srgbClr val="002060"/>
                </a:solidFill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</a:rPr>
              <a:t>ra</a:t>
            </a:r>
            <a:r>
              <a:rPr lang="en-US" sz="3000" dirty="0" smtClean="0">
                <a:solidFill>
                  <a:srgbClr val="002060"/>
                </a:solidFill>
              </a:rPr>
              <a:t> tai </a:t>
            </a:r>
            <a:r>
              <a:rPr lang="en-US" sz="3000" dirty="0" err="1" smtClean="0">
                <a:solidFill>
                  <a:srgbClr val="002060"/>
                </a:solidFill>
              </a:rPr>
              <a:t>nạn</a:t>
            </a:r>
            <a:r>
              <a:rPr lang="en-US" sz="3000" dirty="0" smtClean="0">
                <a:solidFill>
                  <a:srgbClr val="002060"/>
                </a:solidFill>
              </a:rPr>
              <a:t> </a:t>
            </a:r>
            <a:r>
              <a:rPr lang="en-US" sz="3000" err="1" smtClean="0">
                <a:solidFill>
                  <a:srgbClr val="002060"/>
                </a:solidFill>
              </a:rPr>
              <a:t>giao</a:t>
            </a:r>
            <a:r>
              <a:rPr lang="en-US" sz="3000" smtClean="0">
                <a:solidFill>
                  <a:srgbClr val="002060"/>
                </a:solidFill>
              </a:rPr>
              <a:t> thông?</a:t>
            </a:r>
            <a:endParaRPr lang="en-US" sz="3000" dirty="0" smtClean="0">
              <a:solidFill>
                <a:srgbClr val="002060"/>
              </a:solidFill>
            </a:endParaRPr>
          </a:p>
          <a:p>
            <a:endParaRPr lang="en-US" sz="3000" dirty="0" smtClean="0">
              <a:solidFill>
                <a:srgbClr val="002060"/>
              </a:solidFill>
            </a:endParaRPr>
          </a:p>
          <a:p>
            <a:r>
              <a:rPr lang="en-US" sz="3000" u="sng" dirty="0" err="1" smtClean="0">
                <a:solidFill>
                  <a:srgbClr val="002060"/>
                </a:solidFill>
              </a:rPr>
              <a:t>Câu</a:t>
            </a:r>
            <a:r>
              <a:rPr lang="en-US" sz="3000" u="sng" dirty="0" smtClean="0">
                <a:solidFill>
                  <a:srgbClr val="002060"/>
                </a:solidFill>
              </a:rPr>
              <a:t> 3</a:t>
            </a:r>
            <a:r>
              <a:rPr lang="en-US" sz="3000" dirty="0" smtClean="0">
                <a:solidFill>
                  <a:srgbClr val="002060"/>
                </a:solidFill>
              </a:rPr>
              <a:t>: </a:t>
            </a:r>
            <a:r>
              <a:rPr lang="en-US" sz="3000" dirty="0" err="1" smtClean="0">
                <a:solidFill>
                  <a:srgbClr val="002060"/>
                </a:solidFill>
              </a:rPr>
              <a:t>Em</a:t>
            </a:r>
            <a:r>
              <a:rPr lang="en-US" sz="3000" dirty="0" smtClean="0">
                <a:solidFill>
                  <a:srgbClr val="002060"/>
                </a:solidFill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</a:rPr>
              <a:t>cần</a:t>
            </a:r>
            <a:r>
              <a:rPr lang="en-US" sz="3000" dirty="0" smtClean="0">
                <a:solidFill>
                  <a:srgbClr val="002060"/>
                </a:solidFill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</a:rPr>
              <a:t>làm</a:t>
            </a:r>
            <a:r>
              <a:rPr lang="en-US" sz="3000" dirty="0" smtClean="0">
                <a:solidFill>
                  <a:srgbClr val="002060"/>
                </a:solidFill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</a:rPr>
              <a:t>gì</a:t>
            </a:r>
            <a:r>
              <a:rPr lang="en-US" sz="3000" dirty="0" smtClean="0">
                <a:solidFill>
                  <a:srgbClr val="002060"/>
                </a:solidFill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</a:rPr>
              <a:t>để</a:t>
            </a:r>
            <a:r>
              <a:rPr lang="en-US" sz="3000" dirty="0" smtClean="0">
                <a:solidFill>
                  <a:srgbClr val="002060"/>
                </a:solidFill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</a:rPr>
              <a:t>tham</a:t>
            </a:r>
            <a:r>
              <a:rPr lang="en-US" sz="3000" dirty="0" smtClean="0">
                <a:solidFill>
                  <a:srgbClr val="002060"/>
                </a:solidFill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</a:rPr>
              <a:t>gia</a:t>
            </a:r>
            <a:r>
              <a:rPr lang="en-US" sz="3000" dirty="0" smtClean="0">
                <a:solidFill>
                  <a:srgbClr val="002060"/>
                </a:solidFill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</a:rPr>
              <a:t>giao</a:t>
            </a:r>
            <a:r>
              <a:rPr lang="en-US" sz="3000" dirty="0" smtClean="0">
                <a:solidFill>
                  <a:srgbClr val="002060"/>
                </a:solidFill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</a:rPr>
              <a:t>thông</a:t>
            </a:r>
            <a:r>
              <a:rPr lang="en-US" sz="3000" dirty="0" smtClean="0">
                <a:solidFill>
                  <a:srgbClr val="002060"/>
                </a:solidFill>
              </a:rPr>
              <a:t> an </a:t>
            </a:r>
            <a:r>
              <a:rPr lang="en-US" sz="3000" dirty="0" err="1" smtClean="0">
                <a:solidFill>
                  <a:srgbClr val="002060"/>
                </a:solidFill>
              </a:rPr>
              <a:t>toàn</a:t>
            </a:r>
            <a:r>
              <a:rPr lang="en-US" sz="3000" dirty="0" smtClean="0">
                <a:solidFill>
                  <a:srgbClr val="002060"/>
                </a:solidFill>
              </a:rPr>
              <a:t>? </a:t>
            </a:r>
            <a:endParaRPr lang="en-US" sz="3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0568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3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6200" y="438150"/>
            <a:ext cx="8991600" cy="97155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1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vi-VN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:Tai nạn giao thông </a:t>
            </a:r>
            <a:r>
              <a:rPr lang="vi-VN" sz="3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hậu quả gì 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5442" y="2038350"/>
            <a:ext cx="5842289" cy="2618349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 nạn giao thông để lại rất nhiều hậu quả: </a:t>
            </a:r>
            <a:r>
              <a:rPr lang="vi-VN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 thất về người và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(người chết, người bị thương, bị tàn tật, x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hỏng</a:t>
            </a:r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trệ</a:t>
            </a:r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43600" y="1657350"/>
            <a:ext cx="2988310" cy="3058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92" y="922110"/>
            <a:ext cx="4360471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488" y="922110"/>
            <a:ext cx="3899821" cy="1929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3" y="3017690"/>
            <a:ext cx="4360471" cy="201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870" y="3017689"/>
            <a:ext cx="3904439" cy="201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3307483" y="2349991"/>
            <a:ext cx="2743200" cy="10287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3000" y="185095"/>
            <a:ext cx="6857999" cy="54611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1105</Words>
  <Application>Microsoft Office PowerPoint</Application>
  <PresentationFormat>On-screen Show (16:9)</PresentationFormat>
  <Paragraphs>105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Thứ ba, ngày 29 tháng 3 năm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Thế nào là tham gia các hoạt động nhân đạo?</dc:title>
  <dc:creator>Windows User</dc:creator>
  <cp:lastModifiedBy>Windows User</cp:lastModifiedBy>
  <cp:revision>101</cp:revision>
  <dcterms:created xsi:type="dcterms:W3CDTF">2020-05-28T15:02:00Z</dcterms:created>
  <dcterms:modified xsi:type="dcterms:W3CDTF">2023-04-19T13:54:19Z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1033-11.2.0.9363</vt:lpwstr>
  </property>
</Properties>
</file>