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42"/>
  </p:notesMasterIdLst>
  <p:sldIdLst>
    <p:sldId id="445" r:id="rId3"/>
    <p:sldId id="282" r:id="rId4"/>
    <p:sldId id="280" r:id="rId5"/>
    <p:sldId id="386" r:id="rId6"/>
    <p:sldId id="283" r:id="rId7"/>
    <p:sldId id="278" r:id="rId8"/>
    <p:sldId id="366" r:id="rId9"/>
    <p:sldId id="311" r:id="rId10"/>
    <p:sldId id="447" r:id="rId11"/>
    <p:sldId id="579" r:id="rId12"/>
    <p:sldId id="533" r:id="rId13"/>
    <p:sldId id="583" r:id="rId14"/>
    <p:sldId id="584" r:id="rId15"/>
    <p:sldId id="585" r:id="rId16"/>
    <p:sldId id="477" r:id="rId17"/>
    <p:sldId id="460" r:id="rId18"/>
    <p:sldId id="310" r:id="rId19"/>
    <p:sldId id="562" r:id="rId20"/>
    <p:sldId id="575" r:id="rId21"/>
    <p:sldId id="586" r:id="rId22"/>
    <p:sldId id="587" r:id="rId23"/>
    <p:sldId id="588" r:id="rId24"/>
    <p:sldId id="495" r:id="rId25"/>
    <p:sldId id="590" r:id="rId26"/>
    <p:sldId id="591" r:id="rId27"/>
    <p:sldId id="592" r:id="rId28"/>
    <p:sldId id="593" r:id="rId29"/>
    <p:sldId id="559" r:id="rId30"/>
    <p:sldId id="594" r:id="rId31"/>
    <p:sldId id="595" r:id="rId32"/>
    <p:sldId id="596" r:id="rId33"/>
    <p:sldId id="597" r:id="rId34"/>
    <p:sldId id="598" r:id="rId35"/>
    <p:sldId id="599" r:id="rId36"/>
    <p:sldId id="600" r:id="rId37"/>
    <p:sldId id="601" r:id="rId38"/>
    <p:sldId id="292" r:id="rId39"/>
    <p:sldId id="293" r:id="rId40"/>
    <p:sldId id="27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003FBC"/>
    <a:srgbClr val="FFFF99"/>
    <a:srgbClr val="00FFCC"/>
    <a:srgbClr val="004DE6"/>
    <a:srgbClr val="DDBA59"/>
    <a:srgbClr val="006600"/>
    <a:srgbClr val="99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90326" autoAdjust="0"/>
  </p:normalViewPr>
  <p:slideViewPr>
    <p:cSldViewPr snapToGrid="0">
      <p:cViewPr varScale="1">
        <p:scale>
          <a:sx n="71" d="100"/>
          <a:sy n="71" d="100"/>
        </p:scale>
        <p:origin x="107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0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75229" y="678542"/>
            <a:ext cx="10134600" cy="184694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hãy, đừng, chớ, nên, phải,…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trước một động từ.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vua hoàn gươm lại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vua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hoàn gươm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Vương!</a:t>
            </a:r>
            <a:endParaRPr lang="en-US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en-US" b="1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3389085" y="1602013"/>
            <a:ext cx="169091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86429" y="2754086"/>
            <a:ext cx="8102600" cy="325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 </a:t>
            </a:r>
            <a:r>
              <a:rPr lang="vi-VN" altLang="en-US" sz="2800" b="1">
                <a:cs typeface="Times New Roman" panose="02020603050405020304" pitchFamily="18" charset="0"/>
              </a:rPr>
              <a:t>Nhà vua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hãy</a:t>
            </a:r>
            <a:r>
              <a:rPr lang="vi-VN" altLang="en-US" sz="2800" b="1" i="1">
                <a:solidFill>
                  <a:srgbClr val="CCFF9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>
                <a:cs typeface="Times New Roman" panose="02020603050405020304" pitchFamily="18" charset="0"/>
              </a:rPr>
              <a:t>hoàn gươm</a:t>
            </a:r>
            <a:r>
              <a:rPr lang="vi-VN" altLang="en-US" sz="2800" b="1">
                <a:cs typeface="Times New Roman" panose="02020603050405020304" pitchFamily="18" charset="0"/>
              </a:rPr>
              <a:t> lại cho Long Vương!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cs typeface="Times New Roman" panose="02020603050405020304" pitchFamily="18" charset="0"/>
              </a:rPr>
              <a:t>Nhà vua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vi-VN" altLang="en-US" sz="2800" b="1" i="1">
                <a:solidFill>
                  <a:srgbClr val="CCFF9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>
                <a:cs typeface="Times New Roman" panose="02020603050405020304" pitchFamily="18" charset="0"/>
              </a:rPr>
              <a:t>hoàn gươm</a:t>
            </a:r>
            <a:r>
              <a:rPr lang="vi-VN" altLang="en-US" sz="2800" b="1">
                <a:cs typeface="Times New Roman" panose="02020603050405020304" pitchFamily="18" charset="0"/>
              </a:rPr>
              <a:t> lại cho Long Vương!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cs typeface="Times New Roman" panose="02020603050405020304" pitchFamily="18" charset="0"/>
              </a:rPr>
              <a:t>Nhà vua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vi-VN" altLang="en-US" sz="2800" b="1" i="1">
                <a:solidFill>
                  <a:srgbClr val="CCFF9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>
                <a:cs typeface="Times New Roman" panose="02020603050405020304" pitchFamily="18" charset="0"/>
              </a:rPr>
              <a:t>hoàn gươm</a:t>
            </a:r>
            <a:r>
              <a:rPr lang="vi-VN" altLang="en-US" sz="2800" b="1">
                <a:cs typeface="Times New Roman" panose="02020603050405020304" pitchFamily="18" charset="0"/>
              </a:rPr>
              <a:t> lại cho Long Vương!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cs typeface="Times New Roman" panose="02020603050405020304" pitchFamily="18" charset="0"/>
              </a:rPr>
              <a:t>Nhà vua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altLang="en-US" sz="2800" b="1" i="1">
                <a:solidFill>
                  <a:srgbClr val="CCFF9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>
                <a:cs typeface="Times New Roman" panose="02020603050405020304" pitchFamily="18" charset="0"/>
              </a:rPr>
              <a:t>hoàn gươm</a:t>
            </a:r>
            <a:r>
              <a:rPr lang="vi-VN" altLang="en-US" sz="2800" b="1">
                <a:cs typeface="Times New Roman" panose="02020603050405020304" pitchFamily="18" charset="0"/>
              </a:rPr>
              <a:t> lại cho Long Vương!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800" b="1">
                <a:cs typeface="Times New Roman" panose="02020603050405020304" pitchFamily="18" charset="0"/>
              </a:rPr>
              <a:t>Nhà vua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en-US" sz="2800" b="1" i="1">
                <a:solidFill>
                  <a:srgbClr val="CCFF99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 u="sng">
                <a:cs typeface="Times New Roman" panose="02020603050405020304" pitchFamily="18" charset="0"/>
              </a:rPr>
              <a:t>hoàn gươm</a:t>
            </a:r>
            <a:r>
              <a:rPr lang="vi-VN" altLang="en-US" sz="2800" b="1">
                <a:cs typeface="Times New Roman" panose="02020603050405020304" pitchFamily="18" charset="0"/>
              </a:rPr>
              <a:t> lại cho Long Vương!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vi-VN" altLang="en-US" sz="28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18343" y="1179286"/>
            <a:ext cx="8229600" cy="12736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đi, thôi, nào, …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vào cuối câu.</a:t>
            </a:r>
          </a:p>
          <a:p>
            <a:pPr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Nhà vua hoàn gươm lại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Vương…....... </a:t>
            </a:r>
          </a:p>
          <a:p>
            <a:pPr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vi-VN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55801" y="2855687"/>
            <a:ext cx="8102600" cy="1919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		   </a:t>
            </a:r>
            <a:r>
              <a:rPr lang="vi-VN" altLang="en-US" sz="2800" b="1">
                <a:cs typeface="Times New Roman" panose="02020603050405020304" pitchFamily="18" charset="0"/>
              </a:rPr>
              <a:t>Nhà vua hoàn gươm lại cho Long Vương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i="1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>
                <a:cs typeface="Times New Roman" panose="02020603050405020304" pitchFamily="18" charset="0"/>
              </a:rPr>
              <a:t>Nhà vua hoàn gươm lại cho Long Vương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thôi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>
                <a:cs typeface="Times New Roman" panose="02020603050405020304" pitchFamily="18" charset="0"/>
              </a:rPr>
              <a:t>Nhà vua hoàn gươm lại cho Long Vương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nào</a:t>
            </a:r>
            <a:r>
              <a:rPr lang="vi-VN" altLang="en-US" sz="2800" b="1" i="1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72343" y="805542"/>
            <a:ext cx="8229600" cy="208280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vi-VN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nghị, xin, mong,...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đầu câu.</a:t>
            </a:r>
            <a:endParaRPr lang="en-US" alt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……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vua hoàn gươm lại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Vương.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35843" y="2888344"/>
            <a:ext cx="8102600" cy="142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		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Xin</a:t>
            </a:r>
            <a:r>
              <a:rPr lang="vi-VN" altLang="en-US" sz="2800" b="1" i="1"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cs typeface="Times New Roman" panose="02020603050405020304" pitchFamily="18" charset="0"/>
              </a:rPr>
              <a:t>nhà vua hoàn gươm lại cho Long Vương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altLang="en-US" sz="2800" b="1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i="1">
                <a:solidFill>
                  <a:schemeClr val="accent2"/>
                </a:solidFill>
                <a:cs typeface="Times New Roman" panose="02020603050405020304" pitchFamily="18" charset="0"/>
              </a:rPr>
              <a:t>Mong </a:t>
            </a:r>
            <a:r>
              <a:rPr lang="vi-VN" altLang="en-US" sz="2800" b="1">
                <a:cs typeface="Times New Roman" panose="02020603050405020304" pitchFamily="18" charset="0"/>
              </a:rPr>
              <a:t>nhà vua hoàn gươm lại cho Long Vương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altLang="en-US" sz="2800" b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00628" y="765629"/>
            <a:ext cx="8229600" cy="48307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giọng điệu.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vua hoàn gươm lại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Vương!</a:t>
            </a:r>
          </a:p>
          <a:p>
            <a:pPr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89086" y="1977572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cao giọng, đọc dứt khoát)</a:t>
            </a:r>
            <a:endParaRPr lang="vi-VN" altLang="en-US" sz="2800" i="1" u="none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8257" y="1558934"/>
            <a:ext cx="6729413" cy="2693753"/>
            <a:chOff x="2928257" y="1561784"/>
            <a:chExt cx="6729413" cy="2182903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>
              <a:off x="2928257" y="1785257"/>
              <a:ext cx="6729413" cy="1959430"/>
            </a:xfrm>
            <a:prstGeom prst="wedgeEllipseCallout">
              <a:avLst>
                <a:gd name="adj1" fmla="val -56350"/>
                <a:gd name="adj2" fmla="val 886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3200" b="1" u="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44963" y="1561784"/>
              <a:ext cx="6096000" cy="16710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altLang="en-US" sz="3200" b="1">
                <a:latin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en-US" sz="3200" b="1">
                <a:latin typeface="Tahom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những cách nào để đặt </a:t>
              </a:r>
            </a:p>
            <a:p>
              <a:pPr algn="ctr"/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khiến?</a:t>
              </a:r>
              <a:endParaRPr lang="vi-VN" altLang="en-US" sz="3200" b="1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66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444172" y="2137588"/>
            <a:ext cx="9557656" cy="3058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đặt câu khiến, có thể dùng một trong những cách sau:</a:t>
            </a:r>
          </a:p>
          <a:p>
            <a:pPr>
              <a:buFontTx/>
              <a:buNone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đừng, chớ, nên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phải,....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trước động từ.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từ lên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đi, thôi, nào,....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cuối câu.</a:t>
            </a:r>
          </a:p>
          <a:p>
            <a:pPr>
              <a:buFontTx/>
              <a:buNone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từ đề nghị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mong,....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đầu câu.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Dùng giọng điệ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phù hợp với câu khiến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39370" y="769257"/>
            <a:ext cx="9136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Chuyển các câu kể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thành câu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khiến: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657" y="1426366"/>
            <a:ext cx="39624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Nam đi học.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Thanh đi lao động.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Ngân chăm chỉ.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Giang phấn đấu học giỏi.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6057" y="3898908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M: </a:t>
            </a:r>
            <a:r>
              <a:rPr lang="en-US" sz="2800" b="1">
                <a:solidFill>
                  <a:srgbClr val="003FBC"/>
                </a:solidFill>
                <a:cs typeface="Times New Roman" panose="02020603050405020304" pitchFamily="18" charset="0"/>
              </a:rPr>
              <a:t>- </a:t>
            </a: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Nam đi học đi!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003FBC"/>
                </a:solidFill>
                <a:cs typeface="Times New Roman" panose="02020603050405020304" pitchFamily="18" charset="0"/>
              </a:rPr>
              <a:t>  - </a:t>
            </a: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Nam phải đi học!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    </a:t>
            </a:r>
            <a:r>
              <a:rPr lang="en-US" sz="2800" b="1">
                <a:solidFill>
                  <a:srgbClr val="003FBC"/>
                </a:solidFill>
                <a:cs typeface="Times New Roman" panose="02020603050405020304" pitchFamily="18" charset="0"/>
              </a:rPr>
              <a:t>  - </a:t>
            </a:r>
            <a:r>
              <a:rPr lang="vi-VN" sz="2800" b="1">
                <a:solidFill>
                  <a:srgbClr val="003FBC"/>
                </a:solidFill>
                <a:cs typeface="Times New Roman" panose="02020603050405020304" pitchFamily="18" charset="0"/>
              </a:rPr>
              <a:t>Nam hãy đi học đi!</a:t>
            </a:r>
            <a:endParaRPr lang="vi-VN" sz="2800" b="1" dirty="0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91657" y="1426366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Thanh đi lao động.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8286" y="2418451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phải đi lao động!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nên đi lao động!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đi lao động thôi nào!</a:t>
            </a:r>
            <a:endParaRPr lang="vi-VN" sz="2800" b="1" dirty="0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 rot="2919412">
            <a:off x="2224990" y="2262131"/>
            <a:ext cx="1248228" cy="653143"/>
          </a:xfrm>
          <a:prstGeom prst="curvedUpArrow">
            <a:avLst>
              <a:gd name="adj1" fmla="val 25000"/>
              <a:gd name="adj2" fmla="val 70246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91657" y="1426366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Ngân chăm chỉ.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8286" y="2418451"/>
            <a:ext cx="60960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phải chăm chỉ lên!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hãy chăm chỉ nào!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Ngân hãy chăm chỉ hơn!</a:t>
            </a:r>
            <a:endParaRPr lang="vi-VN" sz="2800" b="1" dirty="0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 rot="2919412">
            <a:off x="2224990" y="2262131"/>
            <a:ext cx="1248228" cy="653143"/>
          </a:xfrm>
          <a:prstGeom prst="curvedUpArrow">
            <a:avLst>
              <a:gd name="adj1" fmla="val 25000"/>
              <a:gd name="adj2" fmla="val 70246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91657" y="1426366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800">
                <a:cs typeface="Times New Roman" panose="02020603050405020304" pitchFamily="18" charset="0"/>
              </a:rPr>
              <a:t>Giang phấn đấu học giỏi.</a:t>
            </a:r>
            <a:endParaRPr lang="vi-VN" sz="2800" dirty="0"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8286" y="2418451"/>
            <a:ext cx="6096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phải phấn đấu học giỏi!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hãy phấn đấu học giỏi!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cần phấn đấu học giỏi!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Giang phấn đấu học giỏi!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Curved Up Arrow 1"/>
          <p:cNvSpPr/>
          <p:nvPr/>
        </p:nvSpPr>
        <p:spPr>
          <a:xfrm rot="2919412">
            <a:off x="2224990" y="2262131"/>
            <a:ext cx="1248228" cy="653143"/>
          </a:xfrm>
          <a:prstGeom prst="curvedUpArrow">
            <a:avLst>
              <a:gd name="adj1" fmla="val 25000"/>
              <a:gd name="adj2" fmla="val 70246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cách đặt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đặt câu khiến trong các tình huống khác nhau.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4268587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 đúng câu khiến với giọng điệu phù hợp.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8057" y="947058"/>
            <a:ext cx="9586686" cy="46264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Tx/>
              <a:buNone/>
              <a:defRPr/>
            </a:pP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Đặt câu khiến phù hợp với các tình huống sau: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Vào giờ kiểm tra, chẳng may bút của em bị hỏng. Em biết bạn em có hai bút. Hãy nói với bạn một câu để mượn bút.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Em gọi điện thoại cho bạn,gặp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người ở đầu dây bên kia là bố của bạn. 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ãy nói một câu với bác để bác chuyển máy cho em nói chuyện với bạn em.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Em đang tìm nhà bạn bỗng gặp một chú từ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một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nhà gần đấy bước ra.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nói một câu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nhờ chú ấy chỉ đường.</a:t>
            </a:r>
          </a:p>
          <a:p>
            <a:pPr algn="just">
              <a:lnSpc>
                <a:spcPct val="114000"/>
              </a:lnSpc>
              <a:defRPr/>
            </a:pPr>
            <a:endParaRPr lang="vi-VN" altLang="en-US" sz="2800">
              <a:solidFill>
                <a:schemeClr val="tx1"/>
              </a:solidFill>
            </a:endParaRPr>
          </a:p>
          <a:p>
            <a:pPr algn="just">
              <a:lnSpc>
                <a:spcPct val="114000"/>
              </a:lnSpc>
              <a:defRPr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8057" y="947058"/>
            <a:ext cx="9586686" cy="19848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Tx/>
              <a:buNone/>
              <a:defRPr/>
            </a:pP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Đặt câu khiến phù hợp với các tình huống sau: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Vào giờ kiểm tra, chẳng may bút của em bị hỏng. Em biết bạn em có hai bút. Hãy nói với bạn một câu để mượn bút.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endParaRPr lang="vi-VN" altLang="en-US" sz="2800">
              <a:solidFill>
                <a:schemeClr val="tx1"/>
              </a:solidFill>
            </a:endParaRPr>
          </a:p>
          <a:p>
            <a:pPr algn="just">
              <a:lnSpc>
                <a:spcPct val="114000"/>
              </a:lnSpc>
              <a:defRPr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8943" y="3062515"/>
            <a:ext cx="702491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cho tớ mượn bút của cậu với!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ơi cho tớ mượn cái bút nào!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mượn cậu cái bút nhé!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ơn cho mình mượn cái bút nhé!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8057" y="947058"/>
            <a:ext cx="9586686" cy="19848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Tx/>
              <a:buNone/>
              <a:defRPr/>
            </a:pP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Đặt câu khiến phù hợp với các tình huống sau: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Em gọi điện thoại cho bạn,gặp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người ở đầu dây bên kia là bố của bạn. 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ãy nói một câu với bác để bác chuyển máy cho em nói chuyện với bạn em. </a:t>
            </a:r>
            <a:endParaRPr lang="en-US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endParaRPr lang="vi-VN" altLang="en-US" sz="2800">
              <a:solidFill>
                <a:schemeClr val="tx1"/>
              </a:solidFill>
            </a:endParaRPr>
          </a:p>
          <a:p>
            <a:pPr algn="just">
              <a:lnSpc>
                <a:spcPct val="114000"/>
              </a:lnSpc>
              <a:defRPr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857" y="3280230"/>
            <a:ext cx="9786258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 bác, bác cho cháu nói chuyện với bạn Giang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phép bác cho cháu nói chuyện với bạn Giang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làm ơn cho cháu nói chuyện với bạn Giang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bác chuyển máy cho cháu nói chuyện với bạn Giang ạ!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8057" y="947058"/>
            <a:ext cx="9586686" cy="19848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Tx/>
              <a:buNone/>
              <a:defRPr/>
            </a:pP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Đặt câu khiến phù hợp với các tình huống sau: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Em đang tìm nhà bạn bỗng gặp một chú từ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một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nhà gần đấy bước ra.Hãy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nói một câu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nhờ chú ấy chỉ đường.</a:t>
            </a:r>
          </a:p>
          <a:p>
            <a:pPr algn="just">
              <a:lnSpc>
                <a:spcPct val="114000"/>
              </a:lnSpc>
              <a:buFontTx/>
              <a:buNone/>
              <a:defRPr/>
            </a:pP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  </a:t>
            </a:r>
            <a:endParaRPr lang="vi-VN" altLang="en-US" sz="2800">
              <a:solidFill>
                <a:schemeClr val="tx1"/>
              </a:solidFill>
            </a:endParaRPr>
          </a:p>
          <a:p>
            <a:pPr algn="just">
              <a:lnSpc>
                <a:spcPct val="114000"/>
              </a:lnSpc>
              <a:defRPr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142" y="2931886"/>
            <a:ext cx="97862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ơi, chú chỉ giúp cháu nhà bạn Oanh với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chú chỉ giúp cháu nhà bạn Oanh ở đâu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làm ơn chỉ giúp cháu nhà bạn Oanh ở đâu ạ!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cách đặt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đặt câu khiến trong các tình huống khác nhau.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4268587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 đúng câu khiến với giọng điệu phù hợp.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239881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9" y="1023256"/>
            <a:ext cx="8991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khiến theo những yêu cầu dưới đây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động từ.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sau động từ.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chủ ngữ.</a:t>
            </a:r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9" y="1023256"/>
            <a:ext cx="899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khiến theo những yêu cầu dưới đây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động từ.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5170" y="2491350"/>
            <a:ext cx="97862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giúp mình giải bài toán này nhé!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trật tự nào.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đóng hộ minh cái cửa sổ với.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9" y="1023256"/>
            <a:ext cx="899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khiến theo những yêu cầu dưới đây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sau động từ.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5170" y="2491350"/>
            <a:ext cx="97862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làm bài đó đi.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chơi nhảy dây nào!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về thôi!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9" y="1023256"/>
            <a:ext cx="8991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khiến theo những yêu cầu dưới đây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chủ ngữ.</a:t>
            </a:r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5170" y="2491350"/>
            <a:ext cx="97862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mẹ hãy tha lỗi cho con!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bạn bỏ qua cho mình!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thầy cho em vào lớp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mẹ cho con đi chơi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em luôn cố gắng học giỏi.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bạn luôn mạnh khỏe.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9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cách đặt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đặt câu khiến trong các tình huống khác nhau.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4268587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 đúng câu khiến với giọng điệu phù hợp.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239881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20279" y="3747292"/>
            <a:ext cx="760359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1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8" y="645885"/>
            <a:ext cx="941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Nêu tình huống có thể sử dụng các câu khiến nói trên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485" y="1379932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động từ.</a:t>
            </a:r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485" y="1903152"/>
            <a:ext cx="9786258" cy="366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giúp mình giải bài toán này nhé!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hãy trật tự nào.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03F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đóng hộ mình cái cửa sổ với.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170" y="2508423"/>
            <a:ext cx="872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Khi em không giải được bài toán khó, nhờ bạn hướng dẫn cách giải.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5170" y="3925243"/>
            <a:ext cx="872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Khi bạn mất trật tự trong giờ học, em muốn bạn giữ trật tự.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170" y="5326152"/>
            <a:ext cx="8726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Em muốn nhờ em đóng cửa sổ.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8" y="645885"/>
            <a:ext cx="941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Nêu tình huống có thể sử dụng các câu khiến nói trên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485" y="1379932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sau động từ.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485" y="1903152"/>
            <a:ext cx="978625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làm bài đó đi.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chơi nhảy dây nào!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về thôi!</a:t>
            </a:r>
            <a:endParaRPr lang="vi-VN" sz="2800" b="1">
              <a:solidFill>
                <a:srgbClr val="003FBC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485" y="3506667"/>
            <a:ext cx="872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Khi em muốn rủ bạn cùng làm một việc gì đó (làm bài, chơi nhảy dây, về nhà,…)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42798" y="645885"/>
            <a:ext cx="941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 Nêu tình huống có thể sử dụng các câu khiến nói trên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63485" y="1379932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Câu khiến có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en-US" sz="2800" b="1" i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vi-VN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ở trước chủ ngữ.</a:t>
            </a:r>
            <a:endParaRPr lang="en-US" altLang="en-US" sz="2800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1298" y="2273636"/>
            <a:ext cx="57094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mẹ hãy tha lỗi cho con!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bạn bỏ qua cho mình!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thầy cho em vào lớp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mẹ cho con đi chơi ạ!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em luôn cố gắng học giỏi.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bạn luôn mạnh khỏe.</a:t>
            </a:r>
            <a:endParaRPr lang="vi-VN" sz="2800" b="1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256" y="2202845"/>
            <a:ext cx="4620988" cy="3173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có lỗi và muốn xin lỗi người khác.</a:t>
            </a:r>
          </a:p>
          <a:p>
            <a:pPr marL="457200" lvl="0" indent="-457200" algn="just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muốn xin phép người lớn cho làm việc gì đó.</a:t>
            </a:r>
          </a:p>
          <a:p>
            <a:pPr marL="457200" lvl="0" indent="-457200" algn="just" fontAlgn="base">
              <a:lnSpc>
                <a:spcPct val="114000"/>
              </a:lnSpc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mong muốn một điều gì tốt đẹp.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cách đặt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đặt câu khiến trong các tình huống khác nhau.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4268587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 đúng câu khiến với giọng điệu phù hợp.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239881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20279" y="3747292"/>
            <a:ext cx="760359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II</a:t>
            </a:r>
            <a:endParaRPr lang="en-US" i="1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94856" y="2320192"/>
            <a:ext cx="73151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đặt một câu khiến để nói với bạn, với anh chị hoặc với cô giáo (thầy giáo).</a:t>
            </a: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9979" y="1806750"/>
            <a:ext cx="7352364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đặt câu khiến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cách đặt câu khiến.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0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đặt câu khiến trong các tình huống khác nhau.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4268587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Nói đúng câu khiến với giọng điệu phù hợp.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30941" y="910210"/>
            <a:ext cx="10780488" cy="553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4000"/>
              </a:lnSpc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Cho câu kể sau đây:</a:t>
            </a:r>
          </a:p>
          <a:p>
            <a:pPr algn="ctr"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vua hoàn gươm lại</a:t>
            </a:r>
            <a:r>
              <a:rPr lang="en-US" altLang="en-US" sz="2800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Long Vương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u="none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Hãy chuyển câu kể thành câu khiến bằng một trong những cách sau:</a:t>
            </a:r>
          </a:p>
          <a:p>
            <a:pPr marL="457200" indent="-457200" eaLnBrk="1" hangingPunct="1">
              <a:lnSpc>
                <a:spcPct val="114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đừng, chớ, nên, phải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u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……vào trước một động từ.</a:t>
            </a:r>
          </a:p>
          <a:p>
            <a:pPr marL="457200" indent="-457200" eaLnBrk="1" hangingPunct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thôi, nào</a:t>
            </a:r>
            <a:r>
              <a:rPr lang="en-US" altLang="en-US" sz="2800" b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vào cuối câu.</a:t>
            </a:r>
          </a:p>
          <a:p>
            <a:pPr marL="457200" indent="-457200" eaLnBrk="1" hangingPunct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en-US" altLang="en-US" sz="2800" b="1" i="1" u="none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nghị, xin, mong, ……</a:t>
            </a:r>
            <a:r>
              <a:rPr lang="en-US" altLang="en-US" sz="2800" b="1" u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vào đầu câu.</a:t>
            </a:r>
          </a:p>
          <a:p>
            <a:pPr marL="457200" indent="-457200" eaLnBrk="1" hangingPunct="1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giọng điệu.</a:t>
            </a:r>
          </a:p>
          <a:p>
            <a:pPr eaLnBrk="1" hangingPunct="1">
              <a:lnSpc>
                <a:spcPct val="114000"/>
              </a:lnSpc>
            </a:pPr>
            <a:endParaRPr lang="en-US" altLang="en-US" sz="2000" u="none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endParaRPr lang="en-US" altLang="en-US" sz="2000" u="none">
              <a:solidFill>
                <a:srgbClr val="FFFF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ct val="50000"/>
              </a:spcBef>
            </a:pPr>
            <a:r>
              <a:rPr lang="en-US" altLang="en-US" sz="2000" u="none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endParaRPr lang="vi-VN" altLang="en-US" sz="2000" u="none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1744</Words>
  <Application>Microsoft Office PowerPoint</Application>
  <PresentationFormat>Widescreen</PresentationFormat>
  <Paragraphs>219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368</cp:revision>
  <dcterms:created xsi:type="dcterms:W3CDTF">2021-08-04T18:52:07Z</dcterms:created>
  <dcterms:modified xsi:type="dcterms:W3CDTF">2022-03-14T14:24:21Z</dcterms:modified>
</cp:coreProperties>
</file>