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media/audio3.wav" ContentType="audio/wav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544" r:id="rId2"/>
    <p:sldId id="546" r:id="rId3"/>
    <p:sldId id="545" r:id="rId4"/>
    <p:sldId id="556" r:id="rId5"/>
    <p:sldId id="557" r:id="rId6"/>
    <p:sldId id="549" r:id="rId7"/>
    <p:sldId id="568" r:id="rId8"/>
    <p:sldId id="554" r:id="rId9"/>
    <p:sldId id="547" r:id="rId10"/>
    <p:sldId id="548" r:id="rId11"/>
    <p:sldId id="521" r:id="rId12"/>
    <p:sldId id="522" r:id="rId13"/>
    <p:sldId id="523" r:id="rId14"/>
    <p:sldId id="524" r:id="rId15"/>
    <p:sldId id="555" r:id="rId16"/>
    <p:sldId id="550" r:id="rId17"/>
    <p:sldId id="551" r:id="rId18"/>
    <p:sldId id="569" r:id="rId19"/>
    <p:sldId id="560" r:id="rId20"/>
    <p:sldId id="570" r:id="rId21"/>
    <p:sldId id="561" r:id="rId22"/>
    <p:sldId id="565" r:id="rId23"/>
    <p:sldId id="564" r:id="rId24"/>
    <p:sldId id="562" r:id="rId25"/>
    <p:sldId id="563" r:id="rId26"/>
    <p:sldId id="566" r:id="rId27"/>
    <p:sldId id="567" r:id="rId28"/>
    <p:sldId id="531" r:id="rId29"/>
    <p:sldId id="532" r:id="rId30"/>
    <p:sldId id="534" r:id="rId31"/>
    <p:sldId id="530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66CC"/>
    <a:srgbClr val="008000"/>
    <a:srgbClr val="FF3300"/>
    <a:srgbClr val="FF3399"/>
    <a:srgbClr val="FF0000"/>
    <a:srgbClr val="CC00CC"/>
    <a:srgbClr val="0000CC"/>
    <a:srgbClr val="3402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06" autoAdjust="0"/>
    <p:restoredTop sz="95958" autoAdjust="0"/>
  </p:normalViewPr>
  <p:slideViewPr>
    <p:cSldViewPr>
      <p:cViewPr varScale="1">
        <p:scale>
          <a:sx n="74" d="100"/>
          <a:sy n="74" d="100"/>
        </p:scale>
        <p:origin x="123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Nhấn soạn thảo các kiểu văn bản trang cái</a:t>
            </a:r>
          </a:p>
          <a:p>
            <a:pPr lvl="1"/>
            <a:r>
              <a:rPr lang="en-US" noProof="0" smtClean="0"/>
              <a:t>Mức hai</a:t>
            </a:r>
          </a:p>
          <a:p>
            <a:pPr lvl="2"/>
            <a:r>
              <a:rPr lang="en-US" noProof="0" smtClean="0"/>
              <a:t>Mức ba</a:t>
            </a:r>
          </a:p>
          <a:p>
            <a:pPr lvl="3"/>
            <a:r>
              <a:rPr lang="en-US" noProof="0" smtClean="0"/>
              <a:t>Mức bốn</a:t>
            </a:r>
          </a:p>
          <a:p>
            <a:pPr lvl="4"/>
            <a:r>
              <a:rPr lang="en-US" noProof="0" smtClean="0"/>
              <a:t>Mức năm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238E9FF-D3F0-4204-8140-9264502702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650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8616B-5798-400E-A3A8-E7DB06B0D7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981200" y="33940"/>
            <a:ext cx="579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Thứ</a:t>
            </a:r>
            <a:r>
              <a:rPr lang="en-US" sz="2800" baseline="0" dirty="0" smtClean="0"/>
              <a:t> năm ngày 25 tháng 3 năm 2021</a:t>
            </a:r>
            <a:endParaRPr lang="en-US" sz="28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4267200" y="3810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Toán</a:t>
            </a:r>
            <a:endParaRPr lang="en-US" sz="2800" u="sng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3238500" y="762000"/>
            <a:ext cx="3086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Diện</a:t>
            </a:r>
            <a:r>
              <a:rPr lang="en-US" sz="2800" b="1" baseline="0" dirty="0" smtClean="0"/>
              <a:t> tích hình thoi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092680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A8533-3DA5-48A7-B815-F369C49563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330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84A79-8B8C-49CE-A9BA-CDCA8B8B88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20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AB8BB-B4C6-4BFB-AC50-96EFE39B74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78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89D727-5038-4C12-BA8B-9211FA8FBD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3926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D0F98-703F-41B6-B00B-B5856774C4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730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AB596-B5D8-49CB-826F-1528DA0E7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885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39A89-282D-40EB-9444-747B25E6E6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444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4C932-58D3-482C-BE76-F92354B9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837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276DA-71A9-472E-8160-F649A56F4C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01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80207-8E3F-4DDB-B474-E654C98C40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284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CB979-B67A-4718-AAA1-6FD99AE310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963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2F18D-9DC3-484C-9A52-C4908BEF6C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951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D5110-F0EA-4370-9B16-7FB4F09CCB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586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Nhấn soạn thảo kiểu tiêu đề trang cái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Nhấn soạn thảo các kiểu văn bản trang cái</a:t>
            </a:r>
          </a:p>
          <a:p>
            <a:pPr lvl="1"/>
            <a:r>
              <a:rPr lang="en-US" smtClean="0"/>
              <a:t>Mức hai</a:t>
            </a:r>
          </a:p>
          <a:p>
            <a:pPr lvl="2"/>
            <a:r>
              <a:rPr lang="en-US" smtClean="0"/>
              <a:t>Mức ba</a:t>
            </a:r>
          </a:p>
          <a:p>
            <a:pPr lvl="3"/>
            <a:r>
              <a:rPr lang="en-US" smtClean="0"/>
              <a:t>Mức bốn</a:t>
            </a:r>
          </a:p>
          <a:p>
            <a:pPr lvl="4"/>
            <a:r>
              <a:rPr lang="en-US" smtClean="0"/>
              <a:t>Mức năm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F198593-0644-4809-80AE-F1E510C664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gi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gif"/><Relationship Id="rId4" Type="http://schemas.openxmlformats.org/officeDocument/2006/relationships/image" Target="../media/image2.jp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gif"/><Relationship Id="rId4" Type="http://schemas.openxmlformats.org/officeDocument/2006/relationships/image" Target="../media/image2.jp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9" y="0"/>
            <a:ext cx="9144000" cy="67818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 rot="20968893">
            <a:off x="685630" y="2116522"/>
            <a:ext cx="7543800" cy="2362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800">
              <a:defRPr/>
            </a:pPr>
            <a:r>
              <a:rPr lang="en-US" sz="4800" b="1" dirty="0">
                <a:ln w="6600">
                  <a:solidFill>
                    <a:srgbClr val="333399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rgbClr val="333399"/>
                  </a:outerShdw>
                </a:effectLst>
                <a:ea typeface="宋体"/>
              </a:rPr>
              <a:t>CHÀO MỪNG CÁC CON</a:t>
            </a:r>
          </a:p>
          <a:p>
            <a:pPr algn="ctr" defTabSz="685800">
              <a:defRPr/>
            </a:pPr>
            <a:r>
              <a:rPr lang="en-US" sz="4800" b="1" dirty="0">
                <a:ln w="6600">
                  <a:solidFill>
                    <a:srgbClr val="333399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rgbClr val="333399"/>
                  </a:outerShdw>
                </a:effectLst>
                <a:ea typeface="宋体"/>
              </a:rPr>
              <a:t>ĐẾN VỚI TIẾT HỌC </a:t>
            </a:r>
            <a:endParaRPr lang="vi-VN" sz="4800" b="1" dirty="0">
              <a:ln w="6600">
                <a:solidFill>
                  <a:srgbClr val="333399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tl" rotWithShape="0">
                  <a:srgbClr val="333399"/>
                </a:outerShdw>
              </a:effectLst>
              <a:ea typeface="宋体"/>
            </a:endParaRPr>
          </a:p>
          <a:p>
            <a:pPr algn="ctr" defTabSz="685800">
              <a:defRPr/>
            </a:pPr>
            <a:r>
              <a:rPr lang="en-US" sz="4800" b="1" dirty="0">
                <a:ln w="6600">
                  <a:solidFill>
                    <a:srgbClr val="333399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rgbClr val="333399"/>
                  </a:outerShdw>
                </a:effectLst>
                <a:ea typeface="宋体"/>
              </a:rPr>
              <a:t>MÔN TOÁN</a:t>
            </a:r>
            <a:r>
              <a:rPr lang="vi-VN" sz="4800" b="1" dirty="0">
                <a:ln w="6600">
                  <a:solidFill>
                    <a:srgbClr val="333399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rgbClr val="333399"/>
                  </a:outerShdw>
                </a:effectLst>
                <a:ea typeface="宋体"/>
              </a:rPr>
              <a:t> – LỚP 4</a:t>
            </a:r>
            <a:endParaRPr lang="en-US" sz="4800" b="1" dirty="0">
              <a:ln w="6600">
                <a:solidFill>
                  <a:srgbClr val="333399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tl" rotWithShape="0">
                  <a:srgbClr val="333399"/>
                </a:outerShdw>
              </a:effectLst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105857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5"/>
          <p:cNvSpPr>
            <a:spLocks noChangeShapeType="1"/>
          </p:cNvSpPr>
          <p:nvPr/>
        </p:nvSpPr>
        <p:spPr bwMode="auto">
          <a:xfrm>
            <a:off x="925513" y="3154363"/>
            <a:ext cx="3333750" cy="1587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458788" y="2820988"/>
            <a:ext cx="4857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A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2297113" y="1630363"/>
            <a:ext cx="6064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4264025" y="2819400"/>
            <a:ext cx="423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C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2365375" y="4144963"/>
            <a:ext cx="5445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D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2165350" y="4678363"/>
            <a:ext cx="9699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2563813" y="2697163"/>
            <a:ext cx="4254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O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0" y="2773363"/>
            <a:ext cx="6064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/>
              <a:t>n</a:t>
            </a:r>
          </a:p>
        </p:txBody>
      </p:sp>
      <p:grpSp>
        <p:nvGrpSpPr>
          <p:cNvPr id="12" name="Group 50"/>
          <p:cNvGrpSpPr>
            <a:grpSpLocks/>
          </p:cNvGrpSpPr>
          <p:nvPr/>
        </p:nvGrpSpPr>
        <p:grpSpPr bwMode="auto">
          <a:xfrm>
            <a:off x="4876800" y="1630363"/>
            <a:ext cx="4267200" cy="2835275"/>
            <a:chOff x="3072" y="1507"/>
            <a:chExt cx="2688" cy="1786"/>
          </a:xfrm>
        </p:grpSpPr>
        <p:sp>
          <p:nvSpPr>
            <p:cNvPr id="13" name="AutoShape 13"/>
            <p:cNvSpPr>
              <a:spLocks noChangeArrowheads="1"/>
            </p:cNvSpPr>
            <p:nvPr/>
          </p:nvSpPr>
          <p:spPr bwMode="auto">
            <a:xfrm>
              <a:off x="3344" y="1843"/>
              <a:ext cx="2138" cy="1248"/>
            </a:xfrm>
            <a:prstGeom prst="diamond">
              <a:avLst/>
            </a:prstGeom>
            <a:solidFill>
              <a:srgbClr val="FFFF00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af-ZA">
                <a:solidFill>
                  <a:srgbClr val="0000FF"/>
                </a:solidFill>
              </a:endParaRPr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>
              <a:off x="4413" y="1849"/>
              <a:ext cx="0" cy="124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>
              <a:off x="3359" y="2467"/>
              <a:ext cx="2101" cy="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6" name="Text Box 16"/>
            <p:cNvSpPr txBox="1">
              <a:spLocks noChangeArrowheads="1"/>
            </p:cNvSpPr>
            <p:nvPr/>
          </p:nvSpPr>
          <p:spPr bwMode="auto">
            <a:xfrm>
              <a:off x="3072" y="2256"/>
              <a:ext cx="30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A</a:t>
              </a:r>
            </a:p>
          </p:txBody>
        </p:sp>
        <p:sp>
          <p:nvSpPr>
            <p:cNvPr id="17" name="Text Box 17"/>
            <p:cNvSpPr txBox="1">
              <a:spLocks noChangeArrowheads="1"/>
            </p:cNvSpPr>
            <p:nvPr/>
          </p:nvSpPr>
          <p:spPr bwMode="auto">
            <a:xfrm>
              <a:off x="4224" y="1507"/>
              <a:ext cx="38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B</a:t>
              </a:r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5493" y="2287"/>
              <a:ext cx="267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C</a:t>
              </a:r>
            </a:p>
          </p:txBody>
        </p:sp>
        <p:sp>
          <p:nvSpPr>
            <p:cNvPr id="19" name="AutoShape 19"/>
            <p:cNvSpPr>
              <a:spLocks noChangeArrowheads="1"/>
            </p:cNvSpPr>
            <p:nvPr/>
          </p:nvSpPr>
          <p:spPr bwMode="auto">
            <a:xfrm rot="5400000">
              <a:off x="4631" y="2254"/>
              <a:ext cx="624" cy="1049"/>
            </a:xfrm>
            <a:prstGeom prst="rtTriangle">
              <a:avLst/>
            </a:prstGeom>
            <a:solidFill>
              <a:srgbClr val="FF0000"/>
            </a:solidFill>
            <a:ln w="28575" cap="sq">
              <a:solidFill>
                <a:srgbClr val="0000FF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vi-VN"/>
            </a:p>
          </p:txBody>
        </p:sp>
        <p:sp>
          <p:nvSpPr>
            <p:cNvPr id="20" name="AutoShape 20"/>
            <p:cNvSpPr>
              <a:spLocks noChangeArrowheads="1"/>
            </p:cNvSpPr>
            <p:nvPr/>
          </p:nvSpPr>
          <p:spPr bwMode="auto">
            <a:xfrm rot="5400000" flipV="1">
              <a:off x="3582" y="2255"/>
              <a:ext cx="624" cy="1048"/>
            </a:xfrm>
            <a:prstGeom prst="rtTriangle">
              <a:avLst/>
            </a:prstGeom>
            <a:solidFill>
              <a:srgbClr val="FF0000"/>
            </a:solidFill>
            <a:ln w="28575" cap="sq">
              <a:solidFill>
                <a:srgbClr val="0000FF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vi-VN"/>
            </a:p>
          </p:txBody>
        </p:sp>
        <p:sp>
          <p:nvSpPr>
            <p:cNvPr id="21" name="Rectangle 21"/>
            <p:cNvSpPr>
              <a:spLocks noChangeArrowheads="1"/>
            </p:cNvSpPr>
            <p:nvPr/>
          </p:nvSpPr>
          <p:spPr bwMode="auto">
            <a:xfrm>
              <a:off x="3312" y="2466"/>
              <a:ext cx="2208" cy="70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vi-VN"/>
            </a:p>
          </p:txBody>
        </p:sp>
        <p:sp>
          <p:nvSpPr>
            <p:cNvPr id="22" name="Text Box 22"/>
            <p:cNvSpPr txBox="1">
              <a:spLocks noChangeArrowheads="1"/>
            </p:cNvSpPr>
            <p:nvPr/>
          </p:nvSpPr>
          <p:spPr bwMode="auto">
            <a:xfrm>
              <a:off x="4272" y="2448"/>
              <a:ext cx="267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O</a:t>
              </a:r>
            </a:p>
          </p:txBody>
        </p:sp>
        <p:grpSp>
          <p:nvGrpSpPr>
            <p:cNvPr id="23" name="Group 23"/>
            <p:cNvGrpSpPr>
              <a:grpSpLocks/>
            </p:cNvGrpSpPr>
            <p:nvPr/>
          </p:nvGrpSpPr>
          <p:grpSpPr bwMode="auto">
            <a:xfrm>
              <a:off x="3334" y="2467"/>
              <a:ext cx="2148" cy="509"/>
              <a:chOff x="1380" y="2592"/>
              <a:chExt cx="2700" cy="1392"/>
            </a:xfrm>
          </p:grpSpPr>
          <p:sp>
            <p:nvSpPr>
              <p:cNvPr id="25" name="Line 24"/>
              <p:cNvSpPr>
                <a:spLocks noChangeShapeType="1"/>
              </p:cNvSpPr>
              <p:nvPr/>
            </p:nvSpPr>
            <p:spPr bwMode="auto">
              <a:xfrm>
                <a:off x="1392" y="2592"/>
                <a:ext cx="0" cy="134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6" name="Line 25"/>
              <p:cNvSpPr>
                <a:spLocks noChangeShapeType="1"/>
              </p:cNvSpPr>
              <p:nvPr/>
            </p:nvSpPr>
            <p:spPr bwMode="auto">
              <a:xfrm>
                <a:off x="4080" y="2592"/>
                <a:ext cx="0" cy="13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7" name="Line 26"/>
              <p:cNvSpPr>
                <a:spLocks noChangeShapeType="1"/>
              </p:cNvSpPr>
              <p:nvPr/>
            </p:nvSpPr>
            <p:spPr bwMode="auto">
              <a:xfrm>
                <a:off x="1380" y="3936"/>
                <a:ext cx="2688" cy="0"/>
              </a:xfrm>
              <a:prstGeom prst="line">
                <a:avLst/>
              </a:prstGeom>
              <a:noFill/>
              <a:ln w="28575" cap="sq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24" name="Text Box 29"/>
            <p:cNvSpPr txBox="1">
              <a:spLocks noChangeArrowheads="1"/>
            </p:cNvSpPr>
            <p:nvPr/>
          </p:nvSpPr>
          <p:spPr bwMode="auto">
            <a:xfrm>
              <a:off x="4141" y="2928"/>
              <a:ext cx="61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>
                  <a:solidFill>
                    <a:srgbClr val="FF0000"/>
                  </a:solidFill>
                </a:rPr>
                <a:t>m</a:t>
              </a:r>
            </a:p>
          </p:txBody>
        </p:sp>
      </p:grpSp>
      <p:sp>
        <p:nvSpPr>
          <p:cNvPr id="28" name="Rectangle 30"/>
          <p:cNvSpPr>
            <a:spLocks noChangeArrowheads="1"/>
          </p:cNvSpPr>
          <p:nvPr/>
        </p:nvSpPr>
        <p:spPr bwMode="auto">
          <a:xfrm>
            <a:off x="809625" y="3171825"/>
            <a:ext cx="3505200" cy="10191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vi-VN"/>
          </a:p>
        </p:txBody>
      </p:sp>
      <p:grpSp>
        <p:nvGrpSpPr>
          <p:cNvPr id="29" name="Group 31"/>
          <p:cNvGrpSpPr>
            <a:grpSpLocks/>
          </p:cNvGrpSpPr>
          <p:nvPr/>
        </p:nvGrpSpPr>
        <p:grpSpPr bwMode="auto">
          <a:xfrm>
            <a:off x="884238" y="3154363"/>
            <a:ext cx="3409950" cy="1752600"/>
            <a:chOff x="1380" y="2592"/>
            <a:chExt cx="2700" cy="1392"/>
          </a:xfrm>
        </p:grpSpPr>
        <p:sp>
          <p:nvSpPr>
            <p:cNvPr id="30" name="Line 32"/>
            <p:cNvSpPr>
              <a:spLocks noChangeShapeType="1"/>
            </p:cNvSpPr>
            <p:nvPr/>
          </p:nvSpPr>
          <p:spPr bwMode="auto">
            <a:xfrm>
              <a:off x="1392" y="2592"/>
              <a:ext cx="0" cy="134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" name="Line 33"/>
            <p:cNvSpPr>
              <a:spLocks noChangeShapeType="1"/>
            </p:cNvSpPr>
            <p:nvPr/>
          </p:nvSpPr>
          <p:spPr bwMode="auto">
            <a:xfrm>
              <a:off x="4080" y="2592"/>
              <a:ext cx="0" cy="13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2" name="Line 34"/>
            <p:cNvSpPr>
              <a:spLocks noChangeShapeType="1"/>
            </p:cNvSpPr>
            <p:nvPr/>
          </p:nvSpPr>
          <p:spPr bwMode="auto">
            <a:xfrm>
              <a:off x="1380" y="3936"/>
              <a:ext cx="2688" cy="0"/>
            </a:xfrm>
            <a:prstGeom prst="line">
              <a:avLst/>
            </a:prstGeom>
            <a:noFill/>
            <a:ln w="28575" cap="sq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33" name="Group 35"/>
          <p:cNvGrpSpPr>
            <a:grpSpLocks/>
          </p:cNvGrpSpPr>
          <p:nvPr/>
        </p:nvGrpSpPr>
        <p:grpSpPr bwMode="auto">
          <a:xfrm>
            <a:off x="530225" y="2163763"/>
            <a:ext cx="2019300" cy="1981200"/>
            <a:chOff x="768" y="1968"/>
            <a:chExt cx="1968" cy="1248"/>
          </a:xfrm>
        </p:grpSpPr>
        <p:grpSp>
          <p:nvGrpSpPr>
            <p:cNvPr id="34" name="Group 36"/>
            <p:cNvGrpSpPr>
              <a:grpSpLocks/>
            </p:cNvGrpSpPr>
            <p:nvPr/>
          </p:nvGrpSpPr>
          <p:grpSpPr bwMode="auto">
            <a:xfrm>
              <a:off x="768" y="1968"/>
              <a:ext cx="1968" cy="1248"/>
              <a:chOff x="768" y="1968"/>
              <a:chExt cx="1968" cy="1248"/>
            </a:xfrm>
          </p:grpSpPr>
          <p:sp>
            <p:nvSpPr>
              <p:cNvPr id="36" name="Line 37"/>
              <p:cNvSpPr>
                <a:spLocks noChangeShapeType="1"/>
              </p:cNvSpPr>
              <p:nvPr/>
            </p:nvSpPr>
            <p:spPr bwMode="auto">
              <a:xfrm>
                <a:off x="768" y="1968"/>
                <a:ext cx="19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7" name="Line 38"/>
              <p:cNvSpPr>
                <a:spLocks noChangeShapeType="1"/>
              </p:cNvSpPr>
              <p:nvPr/>
            </p:nvSpPr>
            <p:spPr bwMode="auto">
              <a:xfrm>
                <a:off x="768" y="3216"/>
                <a:ext cx="19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35" name="Line 39"/>
            <p:cNvSpPr>
              <a:spLocks noChangeShapeType="1"/>
            </p:cNvSpPr>
            <p:nvPr/>
          </p:nvSpPr>
          <p:spPr bwMode="auto">
            <a:xfrm>
              <a:off x="768" y="1968"/>
              <a:ext cx="0" cy="12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38" name="AutoShape 40"/>
          <p:cNvSpPr>
            <a:spLocks noChangeArrowheads="1"/>
          </p:cNvSpPr>
          <p:nvPr/>
        </p:nvSpPr>
        <p:spPr bwMode="auto">
          <a:xfrm>
            <a:off x="873125" y="2162175"/>
            <a:ext cx="3394075" cy="1981200"/>
          </a:xfrm>
          <a:prstGeom prst="diamond">
            <a:avLst/>
          </a:prstGeom>
          <a:solidFill>
            <a:srgbClr val="FFFF00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af-ZA">
              <a:solidFill>
                <a:srgbClr val="0000FF"/>
              </a:solidFill>
            </a:endParaRPr>
          </a:p>
        </p:txBody>
      </p:sp>
      <p:grpSp>
        <p:nvGrpSpPr>
          <p:cNvPr id="39" name="Group 41"/>
          <p:cNvGrpSpPr>
            <a:grpSpLocks/>
          </p:cNvGrpSpPr>
          <p:nvPr/>
        </p:nvGrpSpPr>
        <p:grpSpPr bwMode="auto">
          <a:xfrm>
            <a:off x="914400" y="3152775"/>
            <a:ext cx="3354388" cy="990600"/>
            <a:chOff x="1632" y="3360"/>
            <a:chExt cx="2209" cy="624"/>
          </a:xfrm>
        </p:grpSpPr>
        <p:sp>
          <p:nvSpPr>
            <p:cNvPr id="40" name="AutoShape 42"/>
            <p:cNvSpPr>
              <a:spLocks noChangeArrowheads="1"/>
            </p:cNvSpPr>
            <p:nvPr/>
          </p:nvSpPr>
          <p:spPr bwMode="auto">
            <a:xfrm rot="5400000">
              <a:off x="2977" y="3119"/>
              <a:ext cx="624" cy="1105"/>
            </a:xfrm>
            <a:prstGeom prst="rtTriangle">
              <a:avLst/>
            </a:prstGeom>
            <a:solidFill>
              <a:srgbClr val="FFCCFF"/>
            </a:solidFill>
            <a:ln w="19050">
              <a:solidFill>
                <a:srgbClr val="0000FF"/>
              </a:solidFill>
              <a:prstDash val="sysDot"/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vi-VN"/>
            </a:p>
          </p:txBody>
        </p:sp>
        <p:sp>
          <p:nvSpPr>
            <p:cNvPr id="41" name="AutoShape 43"/>
            <p:cNvSpPr>
              <a:spLocks noChangeArrowheads="1"/>
            </p:cNvSpPr>
            <p:nvPr/>
          </p:nvSpPr>
          <p:spPr bwMode="auto">
            <a:xfrm rot="5400000" flipV="1">
              <a:off x="1872" y="3120"/>
              <a:ext cx="624" cy="1104"/>
            </a:xfrm>
            <a:prstGeom prst="rtTriangle">
              <a:avLst/>
            </a:prstGeom>
            <a:solidFill>
              <a:srgbClr val="FFCCFF"/>
            </a:solidFill>
            <a:ln w="19050">
              <a:solidFill>
                <a:srgbClr val="0000FF"/>
              </a:solidFill>
              <a:prstDash val="sysDot"/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vi-VN"/>
            </a:p>
          </p:txBody>
        </p:sp>
      </p:grpSp>
      <p:sp>
        <p:nvSpPr>
          <p:cNvPr id="42" name="AutoShape 44"/>
          <p:cNvSpPr>
            <a:spLocks noChangeArrowheads="1"/>
          </p:cNvSpPr>
          <p:nvPr/>
        </p:nvSpPr>
        <p:spPr bwMode="auto">
          <a:xfrm rot="5400000">
            <a:off x="2902743" y="2829067"/>
            <a:ext cx="990600" cy="1665288"/>
          </a:xfrm>
          <a:prstGeom prst="rtTriangle">
            <a:avLst/>
          </a:prstGeom>
          <a:solidFill>
            <a:srgbClr val="FF00FF"/>
          </a:solidFill>
          <a:ln w="1905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43" name="AutoShape 45"/>
          <p:cNvSpPr>
            <a:spLocks noChangeArrowheads="1"/>
          </p:cNvSpPr>
          <p:nvPr/>
        </p:nvSpPr>
        <p:spPr bwMode="auto">
          <a:xfrm rot="5400000" flipV="1">
            <a:off x="1254125" y="2813845"/>
            <a:ext cx="990600" cy="1695450"/>
          </a:xfrm>
          <a:prstGeom prst="rtTriangle">
            <a:avLst/>
          </a:prstGeom>
          <a:solidFill>
            <a:srgbClr val="FF00FF"/>
          </a:solidFill>
          <a:ln w="1905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44" name="Line 46"/>
          <p:cNvSpPr>
            <a:spLocks noChangeShapeType="1"/>
          </p:cNvSpPr>
          <p:nvPr/>
        </p:nvSpPr>
        <p:spPr bwMode="auto">
          <a:xfrm>
            <a:off x="2568575" y="2173288"/>
            <a:ext cx="0" cy="1981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5" name="Text Box 47"/>
          <p:cNvSpPr txBox="1">
            <a:spLocks noChangeArrowheads="1"/>
          </p:cNvSpPr>
          <p:nvPr/>
        </p:nvSpPr>
        <p:spPr bwMode="auto">
          <a:xfrm>
            <a:off x="5791200" y="4343400"/>
            <a:ext cx="2438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Hình ghép</a:t>
            </a:r>
          </a:p>
        </p:txBody>
      </p:sp>
      <p:sp>
        <p:nvSpPr>
          <p:cNvPr id="46" name="Text Box 73"/>
          <p:cNvSpPr txBox="1">
            <a:spLocks noChangeArrowheads="1"/>
          </p:cNvSpPr>
          <p:nvPr/>
        </p:nvSpPr>
        <p:spPr bwMode="auto">
          <a:xfrm>
            <a:off x="4792662" y="1614487"/>
            <a:ext cx="6937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</a:rPr>
              <a:t>M</a:t>
            </a:r>
          </a:p>
        </p:txBody>
      </p:sp>
      <p:sp>
        <p:nvSpPr>
          <p:cNvPr id="47" name="Text Box 74"/>
          <p:cNvSpPr txBox="1">
            <a:spLocks noChangeArrowheads="1"/>
          </p:cNvSpPr>
          <p:nvPr/>
        </p:nvSpPr>
        <p:spPr bwMode="auto">
          <a:xfrm>
            <a:off x="8297863" y="1614487"/>
            <a:ext cx="6937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</a:rPr>
              <a:t>N</a:t>
            </a:r>
          </a:p>
        </p:txBody>
      </p:sp>
      <p:sp>
        <p:nvSpPr>
          <p:cNvPr id="48" name="Text Box 89"/>
          <p:cNvSpPr txBox="1">
            <a:spLocks noChangeArrowheads="1"/>
          </p:cNvSpPr>
          <p:nvPr/>
        </p:nvSpPr>
        <p:spPr bwMode="auto">
          <a:xfrm>
            <a:off x="2225675" y="2644914"/>
            <a:ext cx="4413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4000" dirty="0">
                <a:solidFill>
                  <a:srgbClr val="0000FF"/>
                </a:solidFill>
              </a:rPr>
              <a:t>o</a:t>
            </a:r>
          </a:p>
        </p:txBody>
      </p:sp>
      <p:grpSp>
        <p:nvGrpSpPr>
          <p:cNvPr id="49" name="Group 80"/>
          <p:cNvGrpSpPr>
            <a:grpSpLocks/>
          </p:cNvGrpSpPr>
          <p:nvPr/>
        </p:nvGrpSpPr>
        <p:grpSpPr bwMode="auto">
          <a:xfrm>
            <a:off x="7058025" y="2362200"/>
            <a:ext cx="409575" cy="838200"/>
            <a:chOff x="4800" y="2160"/>
            <a:chExt cx="258" cy="528"/>
          </a:xfrm>
        </p:grpSpPr>
        <p:sp>
          <p:nvSpPr>
            <p:cNvPr id="50" name="Text Box 63"/>
            <p:cNvSpPr txBox="1">
              <a:spLocks noChangeArrowheads="1"/>
            </p:cNvSpPr>
            <p:nvPr/>
          </p:nvSpPr>
          <p:spPr bwMode="auto">
            <a:xfrm>
              <a:off x="4818" y="2400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FF0000"/>
                  </a:solidFill>
                </a:rPr>
                <a:t>2</a:t>
              </a:r>
            </a:p>
          </p:txBody>
        </p:sp>
        <p:grpSp>
          <p:nvGrpSpPr>
            <p:cNvPr id="51" name="Group 67"/>
            <p:cNvGrpSpPr>
              <a:grpSpLocks/>
            </p:cNvGrpSpPr>
            <p:nvPr/>
          </p:nvGrpSpPr>
          <p:grpSpPr bwMode="auto">
            <a:xfrm>
              <a:off x="4800" y="2160"/>
              <a:ext cx="240" cy="327"/>
              <a:chOff x="5040" y="2064"/>
              <a:chExt cx="240" cy="327"/>
            </a:xfrm>
          </p:grpSpPr>
          <p:sp>
            <p:nvSpPr>
              <p:cNvPr id="52" name="Text Box 62"/>
              <p:cNvSpPr txBox="1">
                <a:spLocks noChangeArrowheads="1"/>
              </p:cNvSpPr>
              <p:nvPr/>
            </p:nvSpPr>
            <p:spPr bwMode="auto">
              <a:xfrm>
                <a:off x="5040" y="2064"/>
                <a:ext cx="24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800" dirty="0">
                    <a:solidFill>
                      <a:srgbClr val="FF0000"/>
                    </a:solidFill>
                  </a:rPr>
                  <a:t>n</a:t>
                </a:r>
              </a:p>
            </p:txBody>
          </p:sp>
          <p:sp>
            <p:nvSpPr>
              <p:cNvPr id="53" name="Line 64"/>
              <p:cNvSpPr>
                <a:spLocks noChangeShapeType="1"/>
              </p:cNvSpPr>
              <p:nvPr/>
            </p:nvSpPr>
            <p:spPr bwMode="auto">
              <a:xfrm>
                <a:off x="5040" y="2346"/>
                <a:ext cx="240" cy="0"/>
              </a:xfrm>
              <a:prstGeom prst="line">
                <a:avLst/>
              </a:prstGeom>
              <a:noFill/>
              <a:ln w="12700" cap="sq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  <p:grpSp>
        <p:nvGrpSpPr>
          <p:cNvPr id="54" name="Group 86"/>
          <p:cNvGrpSpPr>
            <a:grpSpLocks/>
          </p:cNvGrpSpPr>
          <p:nvPr/>
        </p:nvGrpSpPr>
        <p:grpSpPr bwMode="auto">
          <a:xfrm>
            <a:off x="2552700" y="3171825"/>
            <a:ext cx="390525" cy="866775"/>
            <a:chOff x="3264" y="2208"/>
            <a:chExt cx="246" cy="546"/>
          </a:xfrm>
        </p:grpSpPr>
        <p:sp>
          <p:nvSpPr>
            <p:cNvPr id="55" name="Text Box 75"/>
            <p:cNvSpPr txBox="1">
              <a:spLocks noChangeArrowheads="1"/>
            </p:cNvSpPr>
            <p:nvPr/>
          </p:nvSpPr>
          <p:spPr bwMode="auto">
            <a:xfrm>
              <a:off x="3270" y="2466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</a:rPr>
                <a:t>2</a:t>
              </a:r>
            </a:p>
          </p:txBody>
        </p:sp>
        <p:sp>
          <p:nvSpPr>
            <p:cNvPr id="56" name="Text Box 77"/>
            <p:cNvSpPr txBox="1">
              <a:spLocks noChangeArrowheads="1"/>
            </p:cNvSpPr>
            <p:nvPr/>
          </p:nvSpPr>
          <p:spPr bwMode="auto">
            <a:xfrm>
              <a:off x="3264" y="2208"/>
              <a:ext cx="2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dirty="0">
                  <a:solidFill>
                    <a:srgbClr val="0000FF"/>
                  </a:solidFill>
                </a:rPr>
                <a:t>n</a:t>
              </a:r>
            </a:p>
          </p:txBody>
        </p:sp>
        <p:sp>
          <p:nvSpPr>
            <p:cNvPr id="57" name="Line 78"/>
            <p:cNvSpPr>
              <a:spLocks noChangeShapeType="1"/>
            </p:cNvSpPr>
            <p:nvPr/>
          </p:nvSpPr>
          <p:spPr bwMode="auto">
            <a:xfrm>
              <a:off x="3264" y="2490"/>
              <a:ext cx="240" cy="0"/>
            </a:xfrm>
            <a:prstGeom prst="line">
              <a:avLst/>
            </a:prstGeom>
            <a:noFill/>
            <a:ln w="12700" cap="sq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58" name="Group 81"/>
          <p:cNvGrpSpPr>
            <a:grpSpLocks/>
          </p:cNvGrpSpPr>
          <p:nvPr/>
        </p:nvGrpSpPr>
        <p:grpSpPr bwMode="auto">
          <a:xfrm>
            <a:off x="2568688" y="2286000"/>
            <a:ext cx="444500" cy="884238"/>
            <a:chOff x="4800" y="2131"/>
            <a:chExt cx="280" cy="557"/>
          </a:xfrm>
        </p:grpSpPr>
        <p:sp>
          <p:nvSpPr>
            <p:cNvPr id="59" name="Text Box 82"/>
            <p:cNvSpPr txBox="1">
              <a:spLocks noChangeArrowheads="1"/>
            </p:cNvSpPr>
            <p:nvPr/>
          </p:nvSpPr>
          <p:spPr bwMode="auto">
            <a:xfrm>
              <a:off x="4818" y="2400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FF0000"/>
                  </a:solidFill>
                </a:rPr>
                <a:t>2</a:t>
              </a:r>
            </a:p>
          </p:txBody>
        </p:sp>
        <p:grpSp>
          <p:nvGrpSpPr>
            <p:cNvPr id="60" name="Group 83"/>
            <p:cNvGrpSpPr>
              <a:grpSpLocks/>
            </p:cNvGrpSpPr>
            <p:nvPr/>
          </p:nvGrpSpPr>
          <p:grpSpPr bwMode="auto">
            <a:xfrm>
              <a:off x="4800" y="2131"/>
              <a:ext cx="280" cy="330"/>
              <a:chOff x="5040" y="2035"/>
              <a:chExt cx="280" cy="330"/>
            </a:xfrm>
          </p:grpSpPr>
          <p:sp>
            <p:nvSpPr>
              <p:cNvPr id="61" name="Text Box 84"/>
              <p:cNvSpPr txBox="1">
                <a:spLocks noChangeArrowheads="1"/>
              </p:cNvSpPr>
              <p:nvPr/>
            </p:nvSpPr>
            <p:spPr bwMode="auto">
              <a:xfrm>
                <a:off x="5040" y="2035"/>
                <a:ext cx="280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800" dirty="0">
                    <a:solidFill>
                      <a:srgbClr val="FF0000"/>
                    </a:solidFill>
                  </a:rPr>
                  <a:t>n</a:t>
                </a:r>
              </a:p>
            </p:txBody>
          </p:sp>
          <p:sp>
            <p:nvSpPr>
              <p:cNvPr id="62" name="Line 85"/>
              <p:cNvSpPr>
                <a:spLocks noChangeShapeType="1"/>
              </p:cNvSpPr>
              <p:nvPr/>
            </p:nvSpPr>
            <p:spPr bwMode="auto">
              <a:xfrm>
                <a:off x="5040" y="2346"/>
                <a:ext cx="240" cy="0"/>
              </a:xfrm>
              <a:prstGeom prst="line">
                <a:avLst/>
              </a:prstGeom>
              <a:noFill/>
              <a:ln w="12700" cap="sq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32827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719 -0.07547 C 0.01771 -0.17755 0.01805 -0.27801 0.01979 -0.3794 C 0.02187 -0.49584 0.02118 -0.40857 0.02587 -0.47315 C 0.02812 -0.5044 0.02239 -0.55047 0.04739 -0.5625 C 0.39219 -0.55047 0.30486 -0.66297 0.30486 -0.14699 " pathEditMode="relative" rAng="0" ptsTypes="AAAAA">
                                      <p:cBhvr>
                                        <p:cTn id="17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61" y="-24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85 -0.09908 C 0.0099 -0.21273 -0.08073 -0.39097 0.01181 -0.43912 C 0.20781 -0.54074 0.59271 -0.65324 0.66111 -0.42616 C 0.66701 -0.3287 0.66701 -0.25671 0.66701 -0.14838 " pathEditMode="relative" rAng="0" ptsTypes="AAAA">
                                      <p:cBhvr>
                                        <p:cTn id="21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955" y="-229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5" grpId="0"/>
      <p:bldP spid="46" grpId="0"/>
      <p:bldP spid="4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70"/>
          <p:cNvGrpSpPr>
            <a:grpSpLocks/>
          </p:cNvGrpSpPr>
          <p:nvPr/>
        </p:nvGrpSpPr>
        <p:grpSpPr bwMode="auto">
          <a:xfrm>
            <a:off x="-207776" y="643414"/>
            <a:ext cx="9144000" cy="3098731"/>
            <a:chOff x="0" y="768"/>
            <a:chExt cx="5760" cy="2185"/>
          </a:xfrm>
        </p:grpSpPr>
        <p:sp>
          <p:nvSpPr>
            <p:cNvPr id="8218" name="Line 7"/>
            <p:cNvSpPr>
              <a:spLocks noChangeShapeType="1"/>
            </p:cNvSpPr>
            <p:nvPr/>
          </p:nvSpPr>
          <p:spPr bwMode="auto">
            <a:xfrm>
              <a:off x="583" y="1728"/>
              <a:ext cx="2100" cy="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8219" name="Text Box 8"/>
            <p:cNvSpPr txBox="1">
              <a:spLocks noChangeArrowheads="1"/>
            </p:cNvSpPr>
            <p:nvPr/>
          </p:nvSpPr>
          <p:spPr bwMode="auto">
            <a:xfrm>
              <a:off x="289" y="1518"/>
              <a:ext cx="306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A</a:t>
              </a:r>
            </a:p>
          </p:txBody>
        </p:sp>
        <p:sp>
          <p:nvSpPr>
            <p:cNvPr id="8220" name="Text Box 9"/>
            <p:cNvSpPr txBox="1">
              <a:spLocks noChangeArrowheads="1"/>
            </p:cNvSpPr>
            <p:nvPr/>
          </p:nvSpPr>
          <p:spPr bwMode="auto">
            <a:xfrm>
              <a:off x="1447" y="768"/>
              <a:ext cx="382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B</a:t>
              </a:r>
            </a:p>
          </p:txBody>
        </p:sp>
        <p:sp>
          <p:nvSpPr>
            <p:cNvPr id="8221" name="Text Box 10"/>
            <p:cNvSpPr txBox="1">
              <a:spLocks noChangeArrowheads="1"/>
            </p:cNvSpPr>
            <p:nvPr/>
          </p:nvSpPr>
          <p:spPr bwMode="auto">
            <a:xfrm>
              <a:off x="2686" y="1517"/>
              <a:ext cx="267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C</a:t>
              </a:r>
            </a:p>
          </p:txBody>
        </p:sp>
        <p:sp>
          <p:nvSpPr>
            <p:cNvPr id="8222" name="Text Box 11"/>
            <p:cNvSpPr txBox="1">
              <a:spLocks noChangeArrowheads="1"/>
            </p:cNvSpPr>
            <p:nvPr/>
          </p:nvSpPr>
          <p:spPr bwMode="auto">
            <a:xfrm>
              <a:off x="1490" y="2352"/>
              <a:ext cx="343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D</a:t>
              </a:r>
            </a:p>
          </p:txBody>
        </p:sp>
        <p:sp>
          <p:nvSpPr>
            <p:cNvPr id="8223" name="Text Box 12"/>
            <p:cNvSpPr txBox="1">
              <a:spLocks noChangeArrowheads="1"/>
            </p:cNvSpPr>
            <p:nvPr/>
          </p:nvSpPr>
          <p:spPr bwMode="auto">
            <a:xfrm>
              <a:off x="1364" y="2544"/>
              <a:ext cx="611" cy="4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>
                  <a:solidFill>
                    <a:srgbClr val="FF0000"/>
                  </a:solidFill>
                </a:rPr>
                <a:t>m</a:t>
              </a:r>
            </a:p>
          </p:txBody>
        </p:sp>
        <p:sp>
          <p:nvSpPr>
            <p:cNvPr id="8224" name="Text Box 22"/>
            <p:cNvSpPr txBox="1">
              <a:spLocks noChangeArrowheads="1"/>
            </p:cNvSpPr>
            <p:nvPr/>
          </p:nvSpPr>
          <p:spPr bwMode="auto">
            <a:xfrm>
              <a:off x="1615" y="1439"/>
              <a:ext cx="268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O</a:t>
              </a:r>
            </a:p>
          </p:txBody>
        </p:sp>
        <p:sp>
          <p:nvSpPr>
            <p:cNvPr id="8225" name="Text Box 23"/>
            <p:cNvSpPr txBox="1">
              <a:spLocks noChangeArrowheads="1"/>
            </p:cNvSpPr>
            <p:nvPr/>
          </p:nvSpPr>
          <p:spPr bwMode="auto">
            <a:xfrm>
              <a:off x="0" y="1488"/>
              <a:ext cx="382" cy="4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/>
                <a:t>n</a:t>
              </a:r>
            </a:p>
          </p:txBody>
        </p:sp>
        <p:sp>
          <p:nvSpPr>
            <p:cNvPr id="8226" name="AutoShape 32"/>
            <p:cNvSpPr>
              <a:spLocks noChangeArrowheads="1"/>
            </p:cNvSpPr>
            <p:nvPr/>
          </p:nvSpPr>
          <p:spPr bwMode="auto">
            <a:xfrm>
              <a:off x="3344" y="1104"/>
              <a:ext cx="2138" cy="1248"/>
            </a:xfrm>
            <a:prstGeom prst="diamond">
              <a:avLst/>
            </a:prstGeom>
            <a:solidFill>
              <a:srgbClr val="FFFF00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af-ZA">
                <a:solidFill>
                  <a:srgbClr val="0000FF"/>
                </a:solidFill>
              </a:endParaRPr>
            </a:p>
          </p:txBody>
        </p:sp>
        <p:sp>
          <p:nvSpPr>
            <p:cNvPr id="8227" name="Line 33"/>
            <p:cNvSpPr>
              <a:spLocks noChangeShapeType="1"/>
            </p:cNvSpPr>
            <p:nvPr/>
          </p:nvSpPr>
          <p:spPr bwMode="auto">
            <a:xfrm>
              <a:off x="4413" y="1110"/>
              <a:ext cx="0" cy="124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8228" name="Line 34"/>
            <p:cNvSpPr>
              <a:spLocks noChangeShapeType="1"/>
            </p:cNvSpPr>
            <p:nvPr/>
          </p:nvSpPr>
          <p:spPr bwMode="auto">
            <a:xfrm>
              <a:off x="3359" y="1728"/>
              <a:ext cx="2101" cy="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8229" name="Text Box 35"/>
            <p:cNvSpPr txBox="1">
              <a:spLocks noChangeArrowheads="1"/>
            </p:cNvSpPr>
            <p:nvPr/>
          </p:nvSpPr>
          <p:spPr bwMode="auto">
            <a:xfrm>
              <a:off x="3072" y="1517"/>
              <a:ext cx="306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A</a:t>
              </a:r>
            </a:p>
          </p:txBody>
        </p:sp>
        <p:sp>
          <p:nvSpPr>
            <p:cNvPr id="8230" name="Text Box 36"/>
            <p:cNvSpPr txBox="1">
              <a:spLocks noChangeArrowheads="1"/>
            </p:cNvSpPr>
            <p:nvPr/>
          </p:nvSpPr>
          <p:spPr bwMode="auto">
            <a:xfrm>
              <a:off x="4224" y="768"/>
              <a:ext cx="382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B</a:t>
              </a:r>
            </a:p>
          </p:txBody>
        </p:sp>
        <p:sp>
          <p:nvSpPr>
            <p:cNvPr id="8231" name="Text Box 37"/>
            <p:cNvSpPr txBox="1">
              <a:spLocks noChangeArrowheads="1"/>
            </p:cNvSpPr>
            <p:nvPr/>
          </p:nvSpPr>
          <p:spPr bwMode="auto">
            <a:xfrm>
              <a:off x="5493" y="1548"/>
              <a:ext cx="267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C</a:t>
              </a:r>
            </a:p>
          </p:txBody>
        </p:sp>
        <p:sp>
          <p:nvSpPr>
            <p:cNvPr id="8232" name="AutoShape 51"/>
            <p:cNvSpPr>
              <a:spLocks noChangeArrowheads="1"/>
            </p:cNvSpPr>
            <p:nvPr/>
          </p:nvSpPr>
          <p:spPr bwMode="auto">
            <a:xfrm rot="5400000">
              <a:off x="4631" y="1515"/>
              <a:ext cx="624" cy="1049"/>
            </a:xfrm>
            <a:prstGeom prst="rtTriangle">
              <a:avLst/>
            </a:prstGeom>
            <a:solidFill>
              <a:srgbClr val="FF0000"/>
            </a:solidFill>
            <a:ln w="28575" cap="sq">
              <a:solidFill>
                <a:srgbClr val="0000FF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vi-VN"/>
            </a:p>
          </p:txBody>
        </p:sp>
        <p:sp>
          <p:nvSpPr>
            <p:cNvPr id="8233" name="AutoShape 52"/>
            <p:cNvSpPr>
              <a:spLocks noChangeArrowheads="1"/>
            </p:cNvSpPr>
            <p:nvPr/>
          </p:nvSpPr>
          <p:spPr bwMode="auto">
            <a:xfrm rot="5400000" flipV="1">
              <a:off x="3582" y="1516"/>
              <a:ext cx="624" cy="1048"/>
            </a:xfrm>
            <a:prstGeom prst="rtTriangle">
              <a:avLst/>
            </a:prstGeom>
            <a:solidFill>
              <a:srgbClr val="FF0000"/>
            </a:solidFill>
            <a:ln w="28575" cap="sq">
              <a:solidFill>
                <a:srgbClr val="0000FF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vi-VN"/>
            </a:p>
          </p:txBody>
        </p:sp>
        <p:sp>
          <p:nvSpPr>
            <p:cNvPr id="8234" name="Rectangle 54"/>
            <p:cNvSpPr>
              <a:spLocks noChangeArrowheads="1"/>
            </p:cNvSpPr>
            <p:nvPr/>
          </p:nvSpPr>
          <p:spPr bwMode="auto">
            <a:xfrm>
              <a:off x="3312" y="1727"/>
              <a:ext cx="2208" cy="70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vi-VN"/>
            </a:p>
          </p:txBody>
        </p:sp>
        <p:sp>
          <p:nvSpPr>
            <p:cNvPr id="8235" name="Text Box 49"/>
            <p:cNvSpPr txBox="1">
              <a:spLocks noChangeArrowheads="1"/>
            </p:cNvSpPr>
            <p:nvPr/>
          </p:nvSpPr>
          <p:spPr bwMode="auto">
            <a:xfrm>
              <a:off x="4272" y="1709"/>
              <a:ext cx="267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O</a:t>
              </a:r>
            </a:p>
          </p:txBody>
        </p:sp>
        <p:grpSp>
          <p:nvGrpSpPr>
            <p:cNvPr id="8236" name="Group 45"/>
            <p:cNvGrpSpPr>
              <a:grpSpLocks/>
            </p:cNvGrpSpPr>
            <p:nvPr/>
          </p:nvGrpSpPr>
          <p:grpSpPr bwMode="auto">
            <a:xfrm>
              <a:off x="3334" y="1728"/>
              <a:ext cx="2148" cy="509"/>
              <a:chOff x="1380" y="2592"/>
              <a:chExt cx="2700" cy="1392"/>
            </a:xfrm>
          </p:grpSpPr>
          <p:sp>
            <p:nvSpPr>
              <p:cNvPr id="8256" name="Line 46"/>
              <p:cNvSpPr>
                <a:spLocks noChangeShapeType="1"/>
              </p:cNvSpPr>
              <p:nvPr/>
            </p:nvSpPr>
            <p:spPr bwMode="auto">
              <a:xfrm>
                <a:off x="1392" y="2592"/>
                <a:ext cx="0" cy="134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257" name="Line 47"/>
              <p:cNvSpPr>
                <a:spLocks noChangeShapeType="1"/>
              </p:cNvSpPr>
              <p:nvPr/>
            </p:nvSpPr>
            <p:spPr bwMode="auto">
              <a:xfrm>
                <a:off x="4080" y="2592"/>
                <a:ext cx="0" cy="13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258" name="Line 48"/>
              <p:cNvSpPr>
                <a:spLocks noChangeShapeType="1"/>
              </p:cNvSpPr>
              <p:nvPr/>
            </p:nvSpPr>
            <p:spPr bwMode="auto">
              <a:xfrm>
                <a:off x="1380" y="3936"/>
                <a:ext cx="2688" cy="0"/>
              </a:xfrm>
              <a:prstGeom prst="line">
                <a:avLst/>
              </a:prstGeom>
              <a:noFill/>
              <a:ln w="28575" cap="sq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8237" name="AutoShape 55"/>
            <p:cNvSpPr>
              <a:spLocks noChangeArrowheads="1"/>
            </p:cNvSpPr>
            <p:nvPr/>
          </p:nvSpPr>
          <p:spPr bwMode="auto">
            <a:xfrm rot="5400000">
              <a:off x="3573" y="890"/>
              <a:ext cx="624" cy="1049"/>
            </a:xfrm>
            <a:prstGeom prst="rtTriangle">
              <a:avLst/>
            </a:prstGeom>
            <a:solidFill>
              <a:srgbClr val="FF00FF"/>
            </a:solidFill>
            <a:ln w="28575" cap="sq">
              <a:solidFill>
                <a:srgbClr val="0000FF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vi-VN"/>
            </a:p>
          </p:txBody>
        </p:sp>
        <p:sp>
          <p:nvSpPr>
            <p:cNvPr id="8238" name="AutoShape 56"/>
            <p:cNvSpPr>
              <a:spLocks noChangeArrowheads="1"/>
            </p:cNvSpPr>
            <p:nvPr/>
          </p:nvSpPr>
          <p:spPr bwMode="auto">
            <a:xfrm rot="5400000" flipV="1">
              <a:off x="4646" y="891"/>
              <a:ext cx="624" cy="1048"/>
            </a:xfrm>
            <a:prstGeom prst="rtTriangle">
              <a:avLst/>
            </a:prstGeom>
            <a:solidFill>
              <a:srgbClr val="FF00FF"/>
            </a:solidFill>
            <a:ln w="28575" cap="sq">
              <a:solidFill>
                <a:srgbClr val="0000FF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vi-VN"/>
            </a:p>
          </p:txBody>
        </p:sp>
        <p:sp>
          <p:nvSpPr>
            <p:cNvPr id="8239" name="Text Box 39"/>
            <p:cNvSpPr txBox="1">
              <a:spLocks noChangeArrowheads="1"/>
            </p:cNvSpPr>
            <p:nvPr/>
          </p:nvSpPr>
          <p:spPr bwMode="auto">
            <a:xfrm>
              <a:off x="4141" y="2189"/>
              <a:ext cx="610" cy="4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>
                  <a:solidFill>
                    <a:srgbClr val="FF0000"/>
                  </a:solidFill>
                </a:rPr>
                <a:t>m</a:t>
              </a:r>
            </a:p>
          </p:txBody>
        </p:sp>
        <p:sp>
          <p:nvSpPr>
            <p:cNvPr id="8240" name="Rectangle 57"/>
            <p:cNvSpPr>
              <a:spLocks noChangeArrowheads="1"/>
            </p:cNvSpPr>
            <p:nvPr/>
          </p:nvSpPr>
          <p:spPr bwMode="auto">
            <a:xfrm>
              <a:off x="510" y="1739"/>
              <a:ext cx="2208" cy="64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vi-VN"/>
            </a:p>
          </p:txBody>
        </p:sp>
        <p:grpSp>
          <p:nvGrpSpPr>
            <p:cNvPr id="8241" name="Group 18"/>
            <p:cNvGrpSpPr>
              <a:grpSpLocks/>
            </p:cNvGrpSpPr>
            <p:nvPr/>
          </p:nvGrpSpPr>
          <p:grpSpPr bwMode="auto">
            <a:xfrm>
              <a:off x="557" y="1728"/>
              <a:ext cx="2148" cy="960"/>
              <a:chOff x="1380" y="2592"/>
              <a:chExt cx="2700" cy="1392"/>
            </a:xfrm>
          </p:grpSpPr>
          <p:sp>
            <p:nvSpPr>
              <p:cNvPr id="8253" name="Line 19"/>
              <p:cNvSpPr>
                <a:spLocks noChangeShapeType="1"/>
              </p:cNvSpPr>
              <p:nvPr/>
            </p:nvSpPr>
            <p:spPr bwMode="auto">
              <a:xfrm>
                <a:off x="1392" y="2592"/>
                <a:ext cx="0" cy="134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254" name="Line 20"/>
              <p:cNvSpPr>
                <a:spLocks noChangeShapeType="1"/>
              </p:cNvSpPr>
              <p:nvPr/>
            </p:nvSpPr>
            <p:spPr bwMode="auto">
              <a:xfrm>
                <a:off x="4080" y="2592"/>
                <a:ext cx="0" cy="13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255" name="Line 21"/>
              <p:cNvSpPr>
                <a:spLocks noChangeShapeType="1"/>
              </p:cNvSpPr>
              <p:nvPr/>
            </p:nvSpPr>
            <p:spPr bwMode="auto">
              <a:xfrm>
                <a:off x="1380" y="3936"/>
                <a:ext cx="2688" cy="0"/>
              </a:xfrm>
              <a:prstGeom prst="line">
                <a:avLst/>
              </a:prstGeom>
              <a:noFill/>
              <a:ln w="28575" cap="sq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8242" name="Group 13"/>
            <p:cNvGrpSpPr>
              <a:grpSpLocks/>
            </p:cNvGrpSpPr>
            <p:nvPr/>
          </p:nvGrpSpPr>
          <p:grpSpPr bwMode="auto">
            <a:xfrm>
              <a:off x="334" y="1104"/>
              <a:ext cx="1272" cy="1248"/>
              <a:chOff x="768" y="1968"/>
              <a:chExt cx="1968" cy="1248"/>
            </a:xfrm>
          </p:grpSpPr>
          <p:grpSp>
            <p:nvGrpSpPr>
              <p:cNvPr id="8249" name="Group 14"/>
              <p:cNvGrpSpPr>
                <a:grpSpLocks/>
              </p:cNvGrpSpPr>
              <p:nvPr/>
            </p:nvGrpSpPr>
            <p:grpSpPr bwMode="auto">
              <a:xfrm>
                <a:off x="768" y="1968"/>
                <a:ext cx="1968" cy="1248"/>
                <a:chOff x="768" y="1968"/>
                <a:chExt cx="1968" cy="1248"/>
              </a:xfrm>
            </p:grpSpPr>
            <p:sp>
              <p:nvSpPr>
                <p:cNvPr id="8251" name="Line 15"/>
                <p:cNvSpPr>
                  <a:spLocks noChangeShapeType="1"/>
                </p:cNvSpPr>
                <p:nvPr/>
              </p:nvSpPr>
              <p:spPr bwMode="auto">
                <a:xfrm>
                  <a:off x="768" y="1968"/>
                  <a:ext cx="19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8252" name="Line 16"/>
                <p:cNvSpPr>
                  <a:spLocks noChangeShapeType="1"/>
                </p:cNvSpPr>
                <p:nvPr/>
              </p:nvSpPr>
              <p:spPr bwMode="auto">
                <a:xfrm>
                  <a:off x="768" y="3216"/>
                  <a:ext cx="19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8250" name="Line 17"/>
              <p:cNvSpPr>
                <a:spLocks noChangeShapeType="1"/>
              </p:cNvSpPr>
              <p:nvPr/>
            </p:nvSpPr>
            <p:spPr bwMode="auto">
              <a:xfrm>
                <a:off x="768" y="1968"/>
                <a:ext cx="0" cy="12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8243" name="AutoShape 5"/>
            <p:cNvSpPr>
              <a:spLocks noChangeArrowheads="1"/>
            </p:cNvSpPr>
            <p:nvPr/>
          </p:nvSpPr>
          <p:spPr bwMode="auto">
            <a:xfrm>
              <a:off x="550" y="1103"/>
              <a:ext cx="2138" cy="1248"/>
            </a:xfrm>
            <a:prstGeom prst="diamond">
              <a:avLst/>
            </a:prstGeom>
            <a:solidFill>
              <a:srgbClr val="FFFF00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af-ZA">
                <a:solidFill>
                  <a:srgbClr val="0000FF"/>
                </a:solidFill>
              </a:endParaRPr>
            </a:p>
          </p:txBody>
        </p:sp>
        <p:grpSp>
          <p:nvGrpSpPr>
            <p:cNvPr id="8244" name="Group 61"/>
            <p:cNvGrpSpPr>
              <a:grpSpLocks/>
            </p:cNvGrpSpPr>
            <p:nvPr/>
          </p:nvGrpSpPr>
          <p:grpSpPr bwMode="auto">
            <a:xfrm>
              <a:off x="558" y="1727"/>
              <a:ext cx="2113" cy="624"/>
              <a:chOff x="1632" y="3360"/>
              <a:chExt cx="2209" cy="624"/>
            </a:xfrm>
          </p:grpSpPr>
          <p:sp>
            <p:nvSpPr>
              <p:cNvPr id="8247" name="AutoShape 58"/>
              <p:cNvSpPr>
                <a:spLocks noChangeArrowheads="1"/>
              </p:cNvSpPr>
              <p:nvPr/>
            </p:nvSpPr>
            <p:spPr bwMode="auto">
              <a:xfrm rot="5400000">
                <a:off x="2977" y="3119"/>
                <a:ext cx="624" cy="1105"/>
              </a:xfrm>
              <a:prstGeom prst="rtTriangle">
                <a:avLst/>
              </a:prstGeom>
              <a:solidFill>
                <a:srgbClr val="FFCCFF"/>
              </a:solidFill>
              <a:ln w="19050">
                <a:solidFill>
                  <a:srgbClr val="0000FF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vi-VN"/>
              </a:p>
            </p:txBody>
          </p:sp>
          <p:sp>
            <p:nvSpPr>
              <p:cNvPr id="8248" name="AutoShape 59"/>
              <p:cNvSpPr>
                <a:spLocks noChangeArrowheads="1"/>
              </p:cNvSpPr>
              <p:nvPr/>
            </p:nvSpPr>
            <p:spPr bwMode="auto">
              <a:xfrm rot="5400000" flipV="1">
                <a:off x="1872" y="3120"/>
                <a:ext cx="624" cy="1104"/>
              </a:xfrm>
              <a:prstGeom prst="rtTriangle">
                <a:avLst/>
              </a:prstGeom>
              <a:solidFill>
                <a:srgbClr val="FFCCFF"/>
              </a:solidFill>
              <a:ln w="19050">
                <a:solidFill>
                  <a:srgbClr val="0000FF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vi-VN"/>
              </a:p>
            </p:txBody>
          </p:sp>
        </p:grpSp>
        <p:sp>
          <p:nvSpPr>
            <p:cNvPr id="8245" name="Line 6"/>
            <p:cNvSpPr>
              <a:spLocks noChangeShapeType="1"/>
            </p:cNvSpPr>
            <p:nvPr/>
          </p:nvSpPr>
          <p:spPr bwMode="auto">
            <a:xfrm>
              <a:off x="1618" y="1110"/>
              <a:ext cx="0" cy="124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54339" name="Text Box 67"/>
          <p:cNvSpPr txBox="1">
            <a:spLocks noChangeArrowheads="1"/>
          </p:cNvSpPr>
          <p:nvPr/>
        </p:nvSpPr>
        <p:spPr bwMode="auto">
          <a:xfrm>
            <a:off x="370400" y="4779284"/>
            <a:ext cx="8229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/>
              <a:t>2. </a:t>
            </a:r>
            <a:r>
              <a:rPr lang="en-US" sz="2800" dirty="0" err="1"/>
              <a:t>Chiều</a:t>
            </a:r>
            <a:r>
              <a:rPr lang="en-US" sz="2800" dirty="0"/>
              <a:t> </a:t>
            </a:r>
            <a:r>
              <a:rPr lang="en-US" sz="2800" dirty="0" err="1"/>
              <a:t>dài</a:t>
            </a:r>
            <a:r>
              <a:rPr lang="en-US" sz="2800" dirty="0"/>
              <a:t> </a:t>
            </a:r>
            <a:r>
              <a:rPr lang="en-US" sz="2800" dirty="0" err="1"/>
              <a:t>hình</a:t>
            </a:r>
            <a:r>
              <a:rPr lang="en-US" sz="2800" dirty="0"/>
              <a:t> </a:t>
            </a:r>
            <a:r>
              <a:rPr lang="en-US" sz="2800" dirty="0" err="1"/>
              <a:t>chữ</a:t>
            </a:r>
            <a:r>
              <a:rPr lang="en-US" sz="2800" dirty="0"/>
              <a:t> </a:t>
            </a:r>
            <a:r>
              <a:rPr lang="en-US" sz="2800" dirty="0" err="1"/>
              <a:t>nhật</a:t>
            </a:r>
            <a:r>
              <a:rPr lang="en-US" sz="2800" dirty="0"/>
              <a:t> </a:t>
            </a:r>
            <a:r>
              <a:rPr lang="en-US" sz="2800" dirty="0" err="1"/>
              <a:t>với</a:t>
            </a:r>
            <a:r>
              <a:rPr lang="en-US" sz="2800" dirty="0"/>
              <a:t> </a:t>
            </a:r>
            <a:r>
              <a:rPr lang="en-US" sz="2800" dirty="0" err="1"/>
              <a:t>đường</a:t>
            </a:r>
            <a:r>
              <a:rPr lang="en-US" sz="2800" dirty="0"/>
              <a:t> </a:t>
            </a:r>
            <a:r>
              <a:rPr lang="en-US" sz="2800" dirty="0" err="1"/>
              <a:t>chéo</a:t>
            </a:r>
            <a:r>
              <a:rPr lang="en-US" sz="2800" dirty="0"/>
              <a:t> AC.</a:t>
            </a:r>
          </a:p>
        </p:txBody>
      </p:sp>
      <p:grpSp>
        <p:nvGrpSpPr>
          <p:cNvPr id="54344" name="Group 72"/>
          <p:cNvGrpSpPr>
            <a:grpSpLocks/>
          </p:cNvGrpSpPr>
          <p:nvPr/>
        </p:nvGrpSpPr>
        <p:grpSpPr bwMode="auto">
          <a:xfrm>
            <a:off x="272698" y="3306648"/>
            <a:ext cx="8610600" cy="2709863"/>
            <a:chOff x="192" y="2431"/>
            <a:chExt cx="5424" cy="1707"/>
          </a:xfrm>
        </p:grpSpPr>
        <p:sp>
          <p:nvSpPr>
            <p:cNvPr id="8215" name="Text Box 65"/>
            <p:cNvSpPr txBox="1">
              <a:spLocks noChangeArrowheads="1"/>
            </p:cNvSpPr>
            <p:nvPr/>
          </p:nvSpPr>
          <p:spPr bwMode="auto">
            <a:xfrm>
              <a:off x="1344" y="2431"/>
              <a:ext cx="319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 b="1" dirty="0" err="1"/>
                <a:t>Hãy</a:t>
              </a:r>
              <a:r>
                <a:rPr lang="en-US" sz="2800" b="1" dirty="0"/>
                <a:t> so </a:t>
              </a:r>
              <a:r>
                <a:rPr lang="en-US" sz="2800" b="1" dirty="0" err="1"/>
                <a:t>sánh</a:t>
              </a:r>
              <a:r>
                <a:rPr lang="en-US" sz="2800" b="1" dirty="0"/>
                <a:t>: </a:t>
              </a:r>
            </a:p>
          </p:txBody>
        </p:sp>
        <p:sp>
          <p:nvSpPr>
            <p:cNvPr id="8216" name="Text Box 66"/>
            <p:cNvSpPr txBox="1">
              <a:spLocks noChangeArrowheads="1"/>
            </p:cNvSpPr>
            <p:nvPr/>
          </p:nvSpPr>
          <p:spPr bwMode="auto">
            <a:xfrm>
              <a:off x="234" y="2832"/>
              <a:ext cx="5382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marL="342900" indent="-3429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AutoNum type="arabicPeriod"/>
              </a:pPr>
              <a:r>
                <a:rPr lang="en-US" sz="2800" dirty="0" smtClean="0"/>
                <a:t>Diện tích </a:t>
              </a:r>
              <a:r>
                <a:rPr lang="en-US" sz="2800" dirty="0"/>
                <a:t>hình thoi ABCD với </a:t>
              </a:r>
              <a:r>
                <a:rPr lang="en-US" sz="2800" dirty="0" smtClean="0"/>
                <a:t>diện tích </a:t>
              </a:r>
              <a:r>
                <a:rPr lang="en-US" sz="2800" dirty="0"/>
                <a:t>hình chữ nhật MNCA.</a:t>
              </a:r>
            </a:p>
          </p:txBody>
        </p:sp>
        <p:sp>
          <p:nvSpPr>
            <p:cNvPr id="8217" name="Rectangle 68"/>
            <p:cNvSpPr>
              <a:spLocks noChangeArrowheads="1"/>
            </p:cNvSpPr>
            <p:nvPr/>
          </p:nvSpPr>
          <p:spPr bwMode="auto">
            <a:xfrm>
              <a:off x="192" y="2746"/>
              <a:ext cx="5424" cy="1392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vi-VN" sz="2800"/>
            </a:p>
          </p:txBody>
        </p:sp>
      </p:grpSp>
      <p:sp>
        <p:nvSpPr>
          <p:cNvPr id="54343" name="Text Box 71"/>
          <p:cNvSpPr txBox="1">
            <a:spLocks noChangeArrowheads="1"/>
          </p:cNvSpPr>
          <p:nvPr/>
        </p:nvSpPr>
        <p:spPr bwMode="auto">
          <a:xfrm>
            <a:off x="370400" y="5340643"/>
            <a:ext cx="8229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/>
              <a:t>3. </a:t>
            </a:r>
            <a:r>
              <a:rPr lang="en-US" sz="2800" dirty="0" err="1"/>
              <a:t>Chiều</a:t>
            </a:r>
            <a:r>
              <a:rPr lang="en-US" sz="2800" dirty="0"/>
              <a:t> </a:t>
            </a:r>
            <a:r>
              <a:rPr lang="en-US" sz="2800" dirty="0" err="1"/>
              <a:t>rộng</a:t>
            </a:r>
            <a:r>
              <a:rPr lang="en-US" sz="2800" dirty="0"/>
              <a:t> </a:t>
            </a:r>
            <a:r>
              <a:rPr lang="en-US" sz="2800" dirty="0" err="1"/>
              <a:t>hình</a:t>
            </a:r>
            <a:r>
              <a:rPr lang="en-US" sz="2800" dirty="0"/>
              <a:t> </a:t>
            </a:r>
            <a:r>
              <a:rPr lang="en-US" sz="2800" dirty="0" err="1"/>
              <a:t>chữ</a:t>
            </a:r>
            <a:r>
              <a:rPr lang="en-US" sz="2800" dirty="0"/>
              <a:t> </a:t>
            </a:r>
            <a:r>
              <a:rPr lang="en-US" sz="2800" dirty="0" err="1"/>
              <a:t>nhật</a:t>
            </a:r>
            <a:r>
              <a:rPr lang="en-US" sz="2800" dirty="0"/>
              <a:t> </a:t>
            </a:r>
            <a:r>
              <a:rPr lang="en-US" sz="2800" dirty="0" err="1"/>
              <a:t>với</a:t>
            </a:r>
            <a:r>
              <a:rPr lang="en-US" sz="2800" dirty="0"/>
              <a:t> </a:t>
            </a:r>
            <a:r>
              <a:rPr lang="en-US" sz="2800" dirty="0" err="1"/>
              <a:t>đường</a:t>
            </a:r>
            <a:r>
              <a:rPr lang="en-US" sz="2800" dirty="0"/>
              <a:t> </a:t>
            </a:r>
            <a:r>
              <a:rPr lang="en-US" sz="2800" dirty="0" err="1"/>
              <a:t>chéo</a:t>
            </a:r>
            <a:r>
              <a:rPr lang="en-US" sz="2800" dirty="0"/>
              <a:t> BD.</a:t>
            </a:r>
          </a:p>
        </p:txBody>
      </p:sp>
      <p:sp>
        <p:nvSpPr>
          <p:cNvPr id="8198" name="Text Box 73"/>
          <p:cNvSpPr txBox="1">
            <a:spLocks noChangeArrowheads="1"/>
          </p:cNvSpPr>
          <p:nvPr/>
        </p:nvSpPr>
        <p:spPr bwMode="auto">
          <a:xfrm>
            <a:off x="4724400" y="609600"/>
            <a:ext cx="6937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</a:rPr>
              <a:t>M</a:t>
            </a:r>
          </a:p>
        </p:txBody>
      </p:sp>
      <p:sp>
        <p:nvSpPr>
          <p:cNvPr id="8199" name="Text Box 74"/>
          <p:cNvSpPr txBox="1">
            <a:spLocks noChangeArrowheads="1"/>
          </p:cNvSpPr>
          <p:nvPr/>
        </p:nvSpPr>
        <p:spPr bwMode="auto">
          <a:xfrm>
            <a:off x="8297863" y="671513"/>
            <a:ext cx="6937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</a:rPr>
              <a:t>N</a:t>
            </a:r>
          </a:p>
        </p:txBody>
      </p:sp>
      <p:sp>
        <p:nvSpPr>
          <p:cNvPr id="8203" name="Text Box 89"/>
          <p:cNvSpPr txBox="1">
            <a:spLocks noChangeArrowheads="1"/>
          </p:cNvSpPr>
          <p:nvPr/>
        </p:nvSpPr>
        <p:spPr bwMode="auto">
          <a:xfrm>
            <a:off x="1981200" y="1411427"/>
            <a:ext cx="4413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4000" dirty="0">
                <a:solidFill>
                  <a:srgbClr val="0000FF"/>
                </a:solidFill>
              </a:rPr>
              <a:t>o</a:t>
            </a:r>
          </a:p>
        </p:txBody>
      </p:sp>
      <p:grpSp>
        <p:nvGrpSpPr>
          <p:cNvPr id="59" name="Group 80"/>
          <p:cNvGrpSpPr>
            <a:grpSpLocks/>
          </p:cNvGrpSpPr>
          <p:nvPr/>
        </p:nvGrpSpPr>
        <p:grpSpPr bwMode="auto">
          <a:xfrm>
            <a:off x="6867525" y="1128713"/>
            <a:ext cx="409575" cy="838200"/>
            <a:chOff x="4800" y="2160"/>
            <a:chExt cx="258" cy="528"/>
          </a:xfrm>
        </p:grpSpPr>
        <p:sp>
          <p:nvSpPr>
            <p:cNvPr id="60" name="Text Box 63"/>
            <p:cNvSpPr txBox="1">
              <a:spLocks noChangeArrowheads="1"/>
            </p:cNvSpPr>
            <p:nvPr/>
          </p:nvSpPr>
          <p:spPr bwMode="auto">
            <a:xfrm>
              <a:off x="4818" y="2400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FF0000"/>
                  </a:solidFill>
                </a:rPr>
                <a:t>2</a:t>
              </a:r>
            </a:p>
          </p:txBody>
        </p:sp>
        <p:grpSp>
          <p:nvGrpSpPr>
            <p:cNvPr id="61" name="Group 67"/>
            <p:cNvGrpSpPr>
              <a:grpSpLocks/>
            </p:cNvGrpSpPr>
            <p:nvPr/>
          </p:nvGrpSpPr>
          <p:grpSpPr bwMode="auto">
            <a:xfrm>
              <a:off x="4800" y="2160"/>
              <a:ext cx="240" cy="327"/>
              <a:chOff x="5040" y="2064"/>
              <a:chExt cx="240" cy="327"/>
            </a:xfrm>
          </p:grpSpPr>
          <p:sp>
            <p:nvSpPr>
              <p:cNvPr id="62" name="Text Box 62"/>
              <p:cNvSpPr txBox="1">
                <a:spLocks noChangeArrowheads="1"/>
              </p:cNvSpPr>
              <p:nvPr/>
            </p:nvSpPr>
            <p:spPr bwMode="auto">
              <a:xfrm>
                <a:off x="5040" y="2064"/>
                <a:ext cx="24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800">
                    <a:solidFill>
                      <a:srgbClr val="FF0000"/>
                    </a:solidFill>
                  </a:rPr>
                  <a:t>n</a:t>
                </a:r>
              </a:p>
            </p:txBody>
          </p:sp>
          <p:sp>
            <p:nvSpPr>
              <p:cNvPr id="63" name="Line 64"/>
              <p:cNvSpPr>
                <a:spLocks noChangeShapeType="1"/>
              </p:cNvSpPr>
              <p:nvPr/>
            </p:nvSpPr>
            <p:spPr bwMode="auto">
              <a:xfrm>
                <a:off x="5040" y="2346"/>
                <a:ext cx="240" cy="0"/>
              </a:xfrm>
              <a:prstGeom prst="line">
                <a:avLst/>
              </a:prstGeom>
              <a:noFill/>
              <a:ln w="12700" cap="sq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  <p:grpSp>
        <p:nvGrpSpPr>
          <p:cNvPr id="64" name="Group 86"/>
          <p:cNvGrpSpPr>
            <a:grpSpLocks/>
          </p:cNvGrpSpPr>
          <p:nvPr/>
        </p:nvGrpSpPr>
        <p:grpSpPr bwMode="auto">
          <a:xfrm>
            <a:off x="2438400" y="1862138"/>
            <a:ext cx="390525" cy="866775"/>
            <a:chOff x="3264" y="2208"/>
            <a:chExt cx="246" cy="546"/>
          </a:xfrm>
        </p:grpSpPr>
        <p:sp>
          <p:nvSpPr>
            <p:cNvPr id="65" name="Text Box 75"/>
            <p:cNvSpPr txBox="1">
              <a:spLocks noChangeArrowheads="1"/>
            </p:cNvSpPr>
            <p:nvPr/>
          </p:nvSpPr>
          <p:spPr bwMode="auto">
            <a:xfrm>
              <a:off x="3270" y="2466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</a:rPr>
                <a:t>2</a:t>
              </a:r>
            </a:p>
          </p:txBody>
        </p:sp>
        <p:sp>
          <p:nvSpPr>
            <p:cNvPr id="66" name="Text Box 77"/>
            <p:cNvSpPr txBox="1">
              <a:spLocks noChangeArrowheads="1"/>
            </p:cNvSpPr>
            <p:nvPr/>
          </p:nvSpPr>
          <p:spPr bwMode="auto">
            <a:xfrm>
              <a:off x="3264" y="2208"/>
              <a:ext cx="2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dirty="0">
                  <a:solidFill>
                    <a:srgbClr val="0000FF"/>
                  </a:solidFill>
                </a:rPr>
                <a:t>n</a:t>
              </a:r>
            </a:p>
          </p:txBody>
        </p:sp>
        <p:sp>
          <p:nvSpPr>
            <p:cNvPr id="69" name="Line 78"/>
            <p:cNvSpPr>
              <a:spLocks noChangeShapeType="1"/>
            </p:cNvSpPr>
            <p:nvPr/>
          </p:nvSpPr>
          <p:spPr bwMode="auto">
            <a:xfrm>
              <a:off x="3264" y="2490"/>
              <a:ext cx="240" cy="0"/>
            </a:xfrm>
            <a:prstGeom prst="line">
              <a:avLst/>
            </a:prstGeom>
            <a:noFill/>
            <a:ln w="12700" cap="sq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72" name="Group 81"/>
          <p:cNvGrpSpPr>
            <a:grpSpLocks/>
          </p:cNvGrpSpPr>
          <p:nvPr/>
        </p:nvGrpSpPr>
        <p:grpSpPr bwMode="auto">
          <a:xfrm>
            <a:off x="2454388" y="1128713"/>
            <a:ext cx="409575" cy="838200"/>
            <a:chOff x="4800" y="2160"/>
            <a:chExt cx="258" cy="528"/>
          </a:xfrm>
        </p:grpSpPr>
        <p:sp>
          <p:nvSpPr>
            <p:cNvPr id="73" name="Text Box 82"/>
            <p:cNvSpPr txBox="1">
              <a:spLocks noChangeArrowheads="1"/>
            </p:cNvSpPr>
            <p:nvPr/>
          </p:nvSpPr>
          <p:spPr bwMode="auto">
            <a:xfrm>
              <a:off x="4818" y="2400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FF0000"/>
                  </a:solidFill>
                </a:rPr>
                <a:t>2</a:t>
              </a:r>
            </a:p>
          </p:txBody>
        </p:sp>
        <p:grpSp>
          <p:nvGrpSpPr>
            <p:cNvPr id="74" name="Group 83"/>
            <p:cNvGrpSpPr>
              <a:grpSpLocks/>
            </p:cNvGrpSpPr>
            <p:nvPr/>
          </p:nvGrpSpPr>
          <p:grpSpPr bwMode="auto">
            <a:xfrm>
              <a:off x="4800" y="2160"/>
              <a:ext cx="240" cy="327"/>
              <a:chOff x="5040" y="2064"/>
              <a:chExt cx="240" cy="327"/>
            </a:xfrm>
          </p:grpSpPr>
          <p:sp>
            <p:nvSpPr>
              <p:cNvPr id="75" name="Text Box 84"/>
              <p:cNvSpPr txBox="1">
                <a:spLocks noChangeArrowheads="1"/>
              </p:cNvSpPr>
              <p:nvPr/>
            </p:nvSpPr>
            <p:spPr bwMode="auto">
              <a:xfrm>
                <a:off x="5040" y="2064"/>
                <a:ext cx="24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800">
                    <a:solidFill>
                      <a:srgbClr val="FF0000"/>
                    </a:solidFill>
                  </a:rPr>
                  <a:t>n</a:t>
                </a:r>
              </a:p>
            </p:txBody>
          </p:sp>
          <p:sp>
            <p:nvSpPr>
              <p:cNvPr id="79" name="Line 85"/>
              <p:cNvSpPr>
                <a:spLocks noChangeShapeType="1"/>
              </p:cNvSpPr>
              <p:nvPr/>
            </p:nvSpPr>
            <p:spPr bwMode="auto">
              <a:xfrm>
                <a:off x="5040" y="2346"/>
                <a:ext cx="240" cy="0"/>
              </a:xfrm>
              <a:prstGeom prst="line">
                <a:avLst/>
              </a:prstGeom>
              <a:noFill/>
              <a:ln w="12700" cap="sq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16297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39" grpId="0"/>
      <p:bldP spid="5434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3"/>
          <p:cNvGrpSpPr>
            <a:grpSpLocks/>
          </p:cNvGrpSpPr>
          <p:nvPr/>
        </p:nvGrpSpPr>
        <p:grpSpPr bwMode="auto">
          <a:xfrm>
            <a:off x="49344" y="769539"/>
            <a:ext cx="9144000" cy="3098730"/>
            <a:chOff x="0" y="768"/>
            <a:chExt cx="5760" cy="2185"/>
          </a:xfrm>
        </p:grpSpPr>
        <p:sp>
          <p:nvSpPr>
            <p:cNvPr id="9245" name="Line 4"/>
            <p:cNvSpPr>
              <a:spLocks noChangeShapeType="1"/>
            </p:cNvSpPr>
            <p:nvPr/>
          </p:nvSpPr>
          <p:spPr bwMode="auto">
            <a:xfrm>
              <a:off x="583" y="1728"/>
              <a:ext cx="2100" cy="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246" name="Text Box 5"/>
            <p:cNvSpPr txBox="1">
              <a:spLocks noChangeArrowheads="1"/>
            </p:cNvSpPr>
            <p:nvPr/>
          </p:nvSpPr>
          <p:spPr bwMode="auto">
            <a:xfrm>
              <a:off x="289" y="1518"/>
              <a:ext cx="306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A</a:t>
              </a:r>
            </a:p>
          </p:txBody>
        </p:sp>
        <p:sp>
          <p:nvSpPr>
            <p:cNvPr id="9247" name="Text Box 6"/>
            <p:cNvSpPr txBox="1">
              <a:spLocks noChangeArrowheads="1"/>
            </p:cNvSpPr>
            <p:nvPr/>
          </p:nvSpPr>
          <p:spPr bwMode="auto">
            <a:xfrm>
              <a:off x="1447" y="768"/>
              <a:ext cx="382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B</a:t>
              </a:r>
            </a:p>
          </p:txBody>
        </p:sp>
        <p:sp>
          <p:nvSpPr>
            <p:cNvPr id="9248" name="Text Box 7"/>
            <p:cNvSpPr txBox="1">
              <a:spLocks noChangeArrowheads="1"/>
            </p:cNvSpPr>
            <p:nvPr/>
          </p:nvSpPr>
          <p:spPr bwMode="auto">
            <a:xfrm>
              <a:off x="2686" y="1517"/>
              <a:ext cx="267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C</a:t>
              </a:r>
            </a:p>
          </p:txBody>
        </p:sp>
        <p:sp>
          <p:nvSpPr>
            <p:cNvPr id="9249" name="Text Box 8"/>
            <p:cNvSpPr txBox="1">
              <a:spLocks noChangeArrowheads="1"/>
            </p:cNvSpPr>
            <p:nvPr/>
          </p:nvSpPr>
          <p:spPr bwMode="auto">
            <a:xfrm>
              <a:off x="1490" y="2352"/>
              <a:ext cx="343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D</a:t>
              </a:r>
            </a:p>
          </p:txBody>
        </p:sp>
        <p:sp>
          <p:nvSpPr>
            <p:cNvPr id="9250" name="Text Box 9"/>
            <p:cNvSpPr txBox="1">
              <a:spLocks noChangeArrowheads="1"/>
            </p:cNvSpPr>
            <p:nvPr/>
          </p:nvSpPr>
          <p:spPr bwMode="auto">
            <a:xfrm>
              <a:off x="1364" y="2544"/>
              <a:ext cx="611" cy="4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>
                  <a:solidFill>
                    <a:srgbClr val="FF0000"/>
                  </a:solidFill>
                </a:rPr>
                <a:t>m</a:t>
              </a:r>
            </a:p>
          </p:txBody>
        </p:sp>
        <p:sp>
          <p:nvSpPr>
            <p:cNvPr id="9251" name="Text Box 10"/>
            <p:cNvSpPr txBox="1">
              <a:spLocks noChangeArrowheads="1"/>
            </p:cNvSpPr>
            <p:nvPr/>
          </p:nvSpPr>
          <p:spPr bwMode="auto">
            <a:xfrm>
              <a:off x="1615" y="1439"/>
              <a:ext cx="268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O</a:t>
              </a:r>
            </a:p>
          </p:txBody>
        </p:sp>
        <p:sp>
          <p:nvSpPr>
            <p:cNvPr id="9252" name="Text Box 11"/>
            <p:cNvSpPr txBox="1">
              <a:spLocks noChangeArrowheads="1"/>
            </p:cNvSpPr>
            <p:nvPr/>
          </p:nvSpPr>
          <p:spPr bwMode="auto">
            <a:xfrm>
              <a:off x="0" y="1488"/>
              <a:ext cx="382" cy="4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/>
                <a:t>n</a:t>
              </a:r>
            </a:p>
          </p:txBody>
        </p:sp>
        <p:sp>
          <p:nvSpPr>
            <p:cNvPr id="9253" name="AutoShape 12"/>
            <p:cNvSpPr>
              <a:spLocks noChangeArrowheads="1"/>
            </p:cNvSpPr>
            <p:nvPr/>
          </p:nvSpPr>
          <p:spPr bwMode="auto">
            <a:xfrm>
              <a:off x="3344" y="1104"/>
              <a:ext cx="2138" cy="1248"/>
            </a:xfrm>
            <a:prstGeom prst="diamond">
              <a:avLst/>
            </a:prstGeom>
            <a:solidFill>
              <a:srgbClr val="FFFF00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af-ZA">
                <a:solidFill>
                  <a:srgbClr val="0000FF"/>
                </a:solidFill>
              </a:endParaRPr>
            </a:p>
          </p:txBody>
        </p:sp>
        <p:sp>
          <p:nvSpPr>
            <p:cNvPr id="9254" name="Line 13"/>
            <p:cNvSpPr>
              <a:spLocks noChangeShapeType="1"/>
            </p:cNvSpPr>
            <p:nvPr/>
          </p:nvSpPr>
          <p:spPr bwMode="auto">
            <a:xfrm>
              <a:off x="4413" y="1110"/>
              <a:ext cx="0" cy="124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255" name="Line 14"/>
            <p:cNvSpPr>
              <a:spLocks noChangeShapeType="1"/>
            </p:cNvSpPr>
            <p:nvPr/>
          </p:nvSpPr>
          <p:spPr bwMode="auto">
            <a:xfrm>
              <a:off x="3359" y="1728"/>
              <a:ext cx="2101" cy="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256" name="Text Box 15"/>
            <p:cNvSpPr txBox="1">
              <a:spLocks noChangeArrowheads="1"/>
            </p:cNvSpPr>
            <p:nvPr/>
          </p:nvSpPr>
          <p:spPr bwMode="auto">
            <a:xfrm>
              <a:off x="3072" y="1517"/>
              <a:ext cx="306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A</a:t>
              </a:r>
            </a:p>
          </p:txBody>
        </p:sp>
        <p:sp>
          <p:nvSpPr>
            <p:cNvPr id="9257" name="Text Box 16"/>
            <p:cNvSpPr txBox="1">
              <a:spLocks noChangeArrowheads="1"/>
            </p:cNvSpPr>
            <p:nvPr/>
          </p:nvSpPr>
          <p:spPr bwMode="auto">
            <a:xfrm>
              <a:off x="4224" y="768"/>
              <a:ext cx="382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B</a:t>
              </a:r>
            </a:p>
          </p:txBody>
        </p:sp>
        <p:sp>
          <p:nvSpPr>
            <p:cNvPr id="9258" name="Text Box 17"/>
            <p:cNvSpPr txBox="1">
              <a:spLocks noChangeArrowheads="1"/>
            </p:cNvSpPr>
            <p:nvPr/>
          </p:nvSpPr>
          <p:spPr bwMode="auto">
            <a:xfrm>
              <a:off x="5493" y="1548"/>
              <a:ext cx="267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C</a:t>
              </a:r>
            </a:p>
          </p:txBody>
        </p:sp>
        <p:sp>
          <p:nvSpPr>
            <p:cNvPr id="9259" name="AutoShape 18"/>
            <p:cNvSpPr>
              <a:spLocks noChangeArrowheads="1"/>
            </p:cNvSpPr>
            <p:nvPr/>
          </p:nvSpPr>
          <p:spPr bwMode="auto">
            <a:xfrm rot="5400000">
              <a:off x="4631" y="1515"/>
              <a:ext cx="624" cy="1049"/>
            </a:xfrm>
            <a:prstGeom prst="rtTriangle">
              <a:avLst/>
            </a:prstGeom>
            <a:solidFill>
              <a:srgbClr val="FF0000"/>
            </a:solidFill>
            <a:ln w="28575" cap="sq">
              <a:solidFill>
                <a:srgbClr val="0000FF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vi-VN"/>
            </a:p>
          </p:txBody>
        </p:sp>
        <p:sp>
          <p:nvSpPr>
            <p:cNvPr id="9260" name="AutoShape 19"/>
            <p:cNvSpPr>
              <a:spLocks noChangeArrowheads="1"/>
            </p:cNvSpPr>
            <p:nvPr/>
          </p:nvSpPr>
          <p:spPr bwMode="auto">
            <a:xfrm rot="5400000" flipV="1">
              <a:off x="3582" y="1516"/>
              <a:ext cx="624" cy="1048"/>
            </a:xfrm>
            <a:prstGeom prst="rtTriangle">
              <a:avLst/>
            </a:prstGeom>
            <a:solidFill>
              <a:srgbClr val="FF0000"/>
            </a:solidFill>
            <a:ln w="28575" cap="sq">
              <a:solidFill>
                <a:srgbClr val="0000FF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vi-VN"/>
            </a:p>
          </p:txBody>
        </p:sp>
        <p:sp>
          <p:nvSpPr>
            <p:cNvPr id="9261" name="Rectangle 20"/>
            <p:cNvSpPr>
              <a:spLocks noChangeArrowheads="1"/>
            </p:cNvSpPr>
            <p:nvPr/>
          </p:nvSpPr>
          <p:spPr bwMode="auto">
            <a:xfrm>
              <a:off x="3312" y="1727"/>
              <a:ext cx="2208" cy="70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vi-VN"/>
            </a:p>
          </p:txBody>
        </p:sp>
        <p:sp>
          <p:nvSpPr>
            <p:cNvPr id="9262" name="Text Box 21"/>
            <p:cNvSpPr txBox="1">
              <a:spLocks noChangeArrowheads="1"/>
            </p:cNvSpPr>
            <p:nvPr/>
          </p:nvSpPr>
          <p:spPr bwMode="auto">
            <a:xfrm>
              <a:off x="4272" y="1709"/>
              <a:ext cx="267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O</a:t>
              </a:r>
            </a:p>
          </p:txBody>
        </p:sp>
        <p:grpSp>
          <p:nvGrpSpPr>
            <p:cNvPr id="9263" name="Group 22"/>
            <p:cNvGrpSpPr>
              <a:grpSpLocks/>
            </p:cNvGrpSpPr>
            <p:nvPr/>
          </p:nvGrpSpPr>
          <p:grpSpPr bwMode="auto">
            <a:xfrm>
              <a:off x="3334" y="1728"/>
              <a:ext cx="2148" cy="509"/>
              <a:chOff x="1380" y="2592"/>
              <a:chExt cx="2700" cy="1392"/>
            </a:xfrm>
          </p:grpSpPr>
          <p:sp>
            <p:nvSpPr>
              <p:cNvPr id="9283" name="Line 23"/>
              <p:cNvSpPr>
                <a:spLocks noChangeShapeType="1"/>
              </p:cNvSpPr>
              <p:nvPr/>
            </p:nvSpPr>
            <p:spPr bwMode="auto">
              <a:xfrm>
                <a:off x="1392" y="2592"/>
                <a:ext cx="0" cy="134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284" name="Line 24"/>
              <p:cNvSpPr>
                <a:spLocks noChangeShapeType="1"/>
              </p:cNvSpPr>
              <p:nvPr/>
            </p:nvSpPr>
            <p:spPr bwMode="auto">
              <a:xfrm>
                <a:off x="4080" y="2592"/>
                <a:ext cx="0" cy="13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285" name="Line 25"/>
              <p:cNvSpPr>
                <a:spLocks noChangeShapeType="1"/>
              </p:cNvSpPr>
              <p:nvPr/>
            </p:nvSpPr>
            <p:spPr bwMode="auto">
              <a:xfrm>
                <a:off x="1380" y="3936"/>
                <a:ext cx="2688" cy="0"/>
              </a:xfrm>
              <a:prstGeom prst="line">
                <a:avLst/>
              </a:prstGeom>
              <a:noFill/>
              <a:ln w="28575" cap="sq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9264" name="AutoShape 26"/>
            <p:cNvSpPr>
              <a:spLocks noChangeArrowheads="1"/>
            </p:cNvSpPr>
            <p:nvPr/>
          </p:nvSpPr>
          <p:spPr bwMode="auto">
            <a:xfrm rot="5400000">
              <a:off x="3573" y="890"/>
              <a:ext cx="624" cy="1049"/>
            </a:xfrm>
            <a:prstGeom prst="rtTriangle">
              <a:avLst/>
            </a:prstGeom>
            <a:solidFill>
              <a:srgbClr val="FF00FF"/>
            </a:solidFill>
            <a:ln w="28575" cap="sq">
              <a:solidFill>
                <a:srgbClr val="0000FF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vi-VN"/>
            </a:p>
          </p:txBody>
        </p:sp>
        <p:sp>
          <p:nvSpPr>
            <p:cNvPr id="9265" name="AutoShape 27"/>
            <p:cNvSpPr>
              <a:spLocks noChangeArrowheads="1"/>
            </p:cNvSpPr>
            <p:nvPr/>
          </p:nvSpPr>
          <p:spPr bwMode="auto">
            <a:xfrm rot="5400000" flipV="1">
              <a:off x="4646" y="891"/>
              <a:ext cx="624" cy="1048"/>
            </a:xfrm>
            <a:prstGeom prst="rtTriangle">
              <a:avLst/>
            </a:prstGeom>
            <a:solidFill>
              <a:srgbClr val="FF00FF"/>
            </a:solidFill>
            <a:ln w="28575" cap="sq">
              <a:solidFill>
                <a:srgbClr val="0000FF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vi-VN"/>
            </a:p>
          </p:txBody>
        </p:sp>
        <p:sp>
          <p:nvSpPr>
            <p:cNvPr id="9266" name="Text Box 28"/>
            <p:cNvSpPr txBox="1">
              <a:spLocks noChangeArrowheads="1"/>
            </p:cNvSpPr>
            <p:nvPr/>
          </p:nvSpPr>
          <p:spPr bwMode="auto">
            <a:xfrm>
              <a:off x="4141" y="2189"/>
              <a:ext cx="610" cy="4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>
                  <a:solidFill>
                    <a:srgbClr val="FF0000"/>
                  </a:solidFill>
                </a:rPr>
                <a:t>m</a:t>
              </a:r>
            </a:p>
          </p:txBody>
        </p:sp>
        <p:sp>
          <p:nvSpPr>
            <p:cNvPr id="9267" name="Rectangle 29"/>
            <p:cNvSpPr>
              <a:spLocks noChangeArrowheads="1"/>
            </p:cNvSpPr>
            <p:nvPr/>
          </p:nvSpPr>
          <p:spPr bwMode="auto">
            <a:xfrm>
              <a:off x="510" y="1739"/>
              <a:ext cx="2208" cy="64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vi-VN"/>
            </a:p>
          </p:txBody>
        </p:sp>
        <p:grpSp>
          <p:nvGrpSpPr>
            <p:cNvPr id="9268" name="Group 30"/>
            <p:cNvGrpSpPr>
              <a:grpSpLocks/>
            </p:cNvGrpSpPr>
            <p:nvPr/>
          </p:nvGrpSpPr>
          <p:grpSpPr bwMode="auto">
            <a:xfrm>
              <a:off x="557" y="1728"/>
              <a:ext cx="2148" cy="960"/>
              <a:chOff x="1380" y="2592"/>
              <a:chExt cx="2700" cy="1392"/>
            </a:xfrm>
          </p:grpSpPr>
          <p:sp>
            <p:nvSpPr>
              <p:cNvPr id="9280" name="Line 31"/>
              <p:cNvSpPr>
                <a:spLocks noChangeShapeType="1"/>
              </p:cNvSpPr>
              <p:nvPr/>
            </p:nvSpPr>
            <p:spPr bwMode="auto">
              <a:xfrm>
                <a:off x="1392" y="2592"/>
                <a:ext cx="0" cy="134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281" name="Line 32"/>
              <p:cNvSpPr>
                <a:spLocks noChangeShapeType="1"/>
              </p:cNvSpPr>
              <p:nvPr/>
            </p:nvSpPr>
            <p:spPr bwMode="auto">
              <a:xfrm>
                <a:off x="4080" y="2592"/>
                <a:ext cx="0" cy="13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282" name="Line 33"/>
              <p:cNvSpPr>
                <a:spLocks noChangeShapeType="1"/>
              </p:cNvSpPr>
              <p:nvPr/>
            </p:nvSpPr>
            <p:spPr bwMode="auto">
              <a:xfrm>
                <a:off x="1380" y="3936"/>
                <a:ext cx="2688" cy="0"/>
              </a:xfrm>
              <a:prstGeom prst="line">
                <a:avLst/>
              </a:prstGeom>
              <a:noFill/>
              <a:ln w="28575" cap="sq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9269" name="Group 34"/>
            <p:cNvGrpSpPr>
              <a:grpSpLocks/>
            </p:cNvGrpSpPr>
            <p:nvPr/>
          </p:nvGrpSpPr>
          <p:grpSpPr bwMode="auto">
            <a:xfrm>
              <a:off x="334" y="1104"/>
              <a:ext cx="1272" cy="1248"/>
              <a:chOff x="768" y="1968"/>
              <a:chExt cx="1968" cy="1248"/>
            </a:xfrm>
          </p:grpSpPr>
          <p:grpSp>
            <p:nvGrpSpPr>
              <p:cNvPr id="9276" name="Group 35"/>
              <p:cNvGrpSpPr>
                <a:grpSpLocks/>
              </p:cNvGrpSpPr>
              <p:nvPr/>
            </p:nvGrpSpPr>
            <p:grpSpPr bwMode="auto">
              <a:xfrm>
                <a:off x="768" y="1968"/>
                <a:ext cx="1968" cy="1248"/>
                <a:chOff x="768" y="1968"/>
                <a:chExt cx="1968" cy="1248"/>
              </a:xfrm>
            </p:grpSpPr>
            <p:sp>
              <p:nvSpPr>
                <p:cNvPr id="9278" name="Line 36"/>
                <p:cNvSpPr>
                  <a:spLocks noChangeShapeType="1"/>
                </p:cNvSpPr>
                <p:nvPr/>
              </p:nvSpPr>
              <p:spPr bwMode="auto">
                <a:xfrm>
                  <a:off x="768" y="1968"/>
                  <a:ext cx="19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9279" name="Line 37"/>
                <p:cNvSpPr>
                  <a:spLocks noChangeShapeType="1"/>
                </p:cNvSpPr>
                <p:nvPr/>
              </p:nvSpPr>
              <p:spPr bwMode="auto">
                <a:xfrm>
                  <a:off x="768" y="3216"/>
                  <a:ext cx="19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9277" name="Line 38"/>
              <p:cNvSpPr>
                <a:spLocks noChangeShapeType="1"/>
              </p:cNvSpPr>
              <p:nvPr/>
            </p:nvSpPr>
            <p:spPr bwMode="auto">
              <a:xfrm>
                <a:off x="768" y="1968"/>
                <a:ext cx="0" cy="12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9270" name="AutoShape 39"/>
            <p:cNvSpPr>
              <a:spLocks noChangeArrowheads="1"/>
            </p:cNvSpPr>
            <p:nvPr/>
          </p:nvSpPr>
          <p:spPr bwMode="auto">
            <a:xfrm>
              <a:off x="550" y="1103"/>
              <a:ext cx="2138" cy="1248"/>
            </a:xfrm>
            <a:prstGeom prst="diamond">
              <a:avLst/>
            </a:prstGeom>
            <a:solidFill>
              <a:srgbClr val="FFFF00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af-ZA">
                <a:solidFill>
                  <a:srgbClr val="0000FF"/>
                </a:solidFill>
              </a:endParaRPr>
            </a:p>
          </p:txBody>
        </p:sp>
        <p:grpSp>
          <p:nvGrpSpPr>
            <p:cNvPr id="9271" name="Group 40"/>
            <p:cNvGrpSpPr>
              <a:grpSpLocks/>
            </p:cNvGrpSpPr>
            <p:nvPr/>
          </p:nvGrpSpPr>
          <p:grpSpPr bwMode="auto">
            <a:xfrm>
              <a:off x="558" y="1727"/>
              <a:ext cx="2113" cy="624"/>
              <a:chOff x="1632" y="3360"/>
              <a:chExt cx="2209" cy="624"/>
            </a:xfrm>
          </p:grpSpPr>
          <p:sp>
            <p:nvSpPr>
              <p:cNvPr id="9274" name="AutoShape 41"/>
              <p:cNvSpPr>
                <a:spLocks noChangeArrowheads="1"/>
              </p:cNvSpPr>
              <p:nvPr/>
            </p:nvSpPr>
            <p:spPr bwMode="auto">
              <a:xfrm rot="5400000">
                <a:off x="2977" y="3119"/>
                <a:ext cx="624" cy="1105"/>
              </a:xfrm>
              <a:prstGeom prst="rtTriangle">
                <a:avLst/>
              </a:prstGeom>
              <a:solidFill>
                <a:srgbClr val="FFCCFF"/>
              </a:solidFill>
              <a:ln w="19050">
                <a:solidFill>
                  <a:srgbClr val="0000FF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vi-VN"/>
              </a:p>
            </p:txBody>
          </p:sp>
          <p:sp>
            <p:nvSpPr>
              <p:cNvPr id="9275" name="AutoShape 42"/>
              <p:cNvSpPr>
                <a:spLocks noChangeArrowheads="1"/>
              </p:cNvSpPr>
              <p:nvPr/>
            </p:nvSpPr>
            <p:spPr bwMode="auto">
              <a:xfrm rot="5400000" flipV="1">
                <a:off x="1872" y="3120"/>
                <a:ext cx="624" cy="1104"/>
              </a:xfrm>
              <a:prstGeom prst="rtTriangle">
                <a:avLst/>
              </a:prstGeom>
              <a:solidFill>
                <a:srgbClr val="FFCCFF"/>
              </a:solidFill>
              <a:ln w="19050">
                <a:solidFill>
                  <a:srgbClr val="0000FF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vi-VN"/>
              </a:p>
            </p:txBody>
          </p:sp>
        </p:grpSp>
        <p:sp>
          <p:nvSpPr>
            <p:cNvPr id="9272" name="Line 43"/>
            <p:cNvSpPr>
              <a:spLocks noChangeShapeType="1"/>
            </p:cNvSpPr>
            <p:nvPr/>
          </p:nvSpPr>
          <p:spPr bwMode="auto">
            <a:xfrm>
              <a:off x="1618" y="1110"/>
              <a:ext cx="0" cy="124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56365" name="Text Box 45"/>
          <p:cNvSpPr txBox="1">
            <a:spLocks noChangeArrowheads="1"/>
          </p:cNvSpPr>
          <p:nvPr/>
        </p:nvSpPr>
        <p:spPr bwMode="auto">
          <a:xfrm>
            <a:off x="396594" y="4630567"/>
            <a:ext cx="8229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/>
              <a:t>2.Chiều dài hình chữ nhật bằng đường chéo AC.</a:t>
            </a:r>
          </a:p>
        </p:txBody>
      </p:sp>
      <p:grpSp>
        <p:nvGrpSpPr>
          <p:cNvPr id="56381" name="Group 61"/>
          <p:cNvGrpSpPr>
            <a:grpSpLocks/>
          </p:cNvGrpSpPr>
          <p:nvPr/>
        </p:nvGrpSpPr>
        <p:grpSpPr bwMode="auto">
          <a:xfrm>
            <a:off x="229906" y="3719513"/>
            <a:ext cx="8929688" cy="2486025"/>
            <a:chOff x="135" y="2784"/>
            <a:chExt cx="5625" cy="1566"/>
          </a:xfrm>
        </p:grpSpPr>
        <p:sp>
          <p:nvSpPr>
            <p:cNvPr id="9243" name="Text Box 48"/>
            <p:cNvSpPr txBox="1">
              <a:spLocks noChangeArrowheads="1"/>
            </p:cNvSpPr>
            <p:nvPr/>
          </p:nvSpPr>
          <p:spPr bwMode="auto">
            <a:xfrm>
              <a:off x="240" y="2784"/>
              <a:ext cx="5520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AutoNum type="arabicPeriod"/>
              </a:pPr>
              <a:r>
                <a:rPr lang="en-US" sz="2800" dirty="0" smtClean="0"/>
                <a:t>Diện tích </a:t>
              </a:r>
              <a:r>
                <a:rPr lang="en-US" sz="2800" dirty="0"/>
                <a:t>hình thoi ABCD bằng </a:t>
              </a:r>
              <a:r>
                <a:rPr lang="en-US" sz="2800" dirty="0" smtClean="0"/>
                <a:t>diện tích </a:t>
              </a:r>
              <a:r>
                <a:rPr lang="en-US" sz="2800" dirty="0"/>
                <a:t>hình chữ nhật MNCA.</a:t>
              </a:r>
            </a:p>
          </p:txBody>
        </p:sp>
        <p:sp>
          <p:nvSpPr>
            <p:cNvPr id="9244" name="Rectangle 49"/>
            <p:cNvSpPr>
              <a:spLocks noChangeArrowheads="1"/>
            </p:cNvSpPr>
            <p:nvPr/>
          </p:nvSpPr>
          <p:spPr bwMode="auto">
            <a:xfrm>
              <a:off x="135" y="2814"/>
              <a:ext cx="5568" cy="1536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vi-VN" sz="2800"/>
            </a:p>
          </p:txBody>
        </p:sp>
      </p:grpSp>
      <p:sp>
        <p:nvSpPr>
          <p:cNvPr id="9221" name="Text Box 51"/>
          <p:cNvSpPr txBox="1">
            <a:spLocks noChangeArrowheads="1"/>
          </p:cNvSpPr>
          <p:nvPr/>
        </p:nvSpPr>
        <p:spPr bwMode="auto">
          <a:xfrm>
            <a:off x="4800600" y="809625"/>
            <a:ext cx="6937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</a:rPr>
              <a:t>M</a:t>
            </a:r>
          </a:p>
        </p:txBody>
      </p:sp>
      <p:sp>
        <p:nvSpPr>
          <p:cNvPr id="9222" name="Text Box 52"/>
          <p:cNvSpPr txBox="1">
            <a:spLocks noChangeArrowheads="1"/>
          </p:cNvSpPr>
          <p:nvPr/>
        </p:nvSpPr>
        <p:spPr bwMode="auto">
          <a:xfrm>
            <a:off x="8602663" y="762000"/>
            <a:ext cx="6937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N</a:t>
            </a:r>
          </a:p>
        </p:txBody>
      </p:sp>
      <p:grpSp>
        <p:nvGrpSpPr>
          <p:cNvPr id="56380" name="Group 60"/>
          <p:cNvGrpSpPr>
            <a:grpSpLocks/>
          </p:cNvGrpSpPr>
          <p:nvPr/>
        </p:nvGrpSpPr>
        <p:grpSpPr bwMode="auto">
          <a:xfrm>
            <a:off x="419100" y="5135397"/>
            <a:ext cx="8763000" cy="1058865"/>
            <a:chOff x="240" y="3657"/>
            <a:chExt cx="5520" cy="667"/>
          </a:xfrm>
        </p:grpSpPr>
        <p:sp>
          <p:nvSpPr>
            <p:cNvPr id="9238" name="Text Box 50"/>
            <p:cNvSpPr txBox="1">
              <a:spLocks noChangeArrowheads="1"/>
            </p:cNvSpPr>
            <p:nvPr/>
          </p:nvSpPr>
          <p:spPr bwMode="auto">
            <a:xfrm>
              <a:off x="240" y="3763"/>
              <a:ext cx="5520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dirty="0"/>
                <a:t>3.Chiều rộng hình chữ nhật bằng     đường chéo BD.</a:t>
              </a:r>
            </a:p>
          </p:txBody>
        </p:sp>
        <p:grpSp>
          <p:nvGrpSpPr>
            <p:cNvPr id="9239" name="Group 59"/>
            <p:cNvGrpSpPr>
              <a:grpSpLocks/>
            </p:cNvGrpSpPr>
            <p:nvPr/>
          </p:nvGrpSpPr>
          <p:grpSpPr bwMode="auto">
            <a:xfrm>
              <a:off x="3233" y="3657"/>
              <a:ext cx="288" cy="667"/>
              <a:chOff x="3233" y="3657"/>
              <a:chExt cx="288" cy="667"/>
            </a:xfrm>
          </p:grpSpPr>
          <p:sp>
            <p:nvSpPr>
              <p:cNvPr id="9240" name="Text Box 53"/>
              <p:cNvSpPr txBox="1">
                <a:spLocks noChangeArrowheads="1"/>
              </p:cNvSpPr>
              <p:nvPr/>
            </p:nvSpPr>
            <p:spPr bwMode="auto">
              <a:xfrm>
                <a:off x="3263" y="3657"/>
                <a:ext cx="228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800" dirty="0"/>
                  <a:t>1</a:t>
                </a:r>
              </a:p>
            </p:txBody>
          </p:sp>
          <p:sp>
            <p:nvSpPr>
              <p:cNvPr id="9241" name="Line 54"/>
              <p:cNvSpPr>
                <a:spLocks noChangeShapeType="1"/>
              </p:cNvSpPr>
              <p:nvPr/>
            </p:nvSpPr>
            <p:spPr bwMode="auto">
              <a:xfrm flipV="1">
                <a:off x="3293" y="3987"/>
                <a:ext cx="198" cy="1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2800"/>
              </a:p>
            </p:txBody>
          </p:sp>
          <p:sp>
            <p:nvSpPr>
              <p:cNvPr id="9242" name="Text Box 55"/>
              <p:cNvSpPr txBox="1">
                <a:spLocks noChangeArrowheads="1"/>
              </p:cNvSpPr>
              <p:nvPr/>
            </p:nvSpPr>
            <p:spPr bwMode="auto">
              <a:xfrm>
                <a:off x="3233" y="3994"/>
                <a:ext cx="288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800" dirty="0"/>
                  <a:t>2</a:t>
                </a:r>
              </a:p>
            </p:txBody>
          </p:sp>
        </p:grpSp>
      </p:grpSp>
      <p:grpSp>
        <p:nvGrpSpPr>
          <p:cNvPr id="9224" name="Group 80"/>
          <p:cNvGrpSpPr>
            <a:grpSpLocks/>
          </p:cNvGrpSpPr>
          <p:nvPr/>
        </p:nvGrpSpPr>
        <p:grpSpPr bwMode="auto">
          <a:xfrm>
            <a:off x="7051562" y="1252538"/>
            <a:ext cx="409575" cy="838200"/>
            <a:chOff x="4800" y="2160"/>
            <a:chExt cx="258" cy="528"/>
          </a:xfrm>
        </p:grpSpPr>
        <p:sp>
          <p:nvSpPr>
            <p:cNvPr id="9234" name="Text Box 63"/>
            <p:cNvSpPr txBox="1">
              <a:spLocks noChangeArrowheads="1"/>
            </p:cNvSpPr>
            <p:nvPr/>
          </p:nvSpPr>
          <p:spPr bwMode="auto">
            <a:xfrm>
              <a:off x="4818" y="2400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FF0000"/>
                  </a:solidFill>
                </a:rPr>
                <a:t>2</a:t>
              </a:r>
            </a:p>
          </p:txBody>
        </p:sp>
        <p:grpSp>
          <p:nvGrpSpPr>
            <p:cNvPr id="9235" name="Group 67"/>
            <p:cNvGrpSpPr>
              <a:grpSpLocks/>
            </p:cNvGrpSpPr>
            <p:nvPr/>
          </p:nvGrpSpPr>
          <p:grpSpPr bwMode="auto">
            <a:xfrm>
              <a:off x="4800" y="2160"/>
              <a:ext cx="240" cy="327"/>
              <a:chOff x="5040" y="2064"/>
              <a:chExt cx="240" cy="327"/>
            </a:xfrm>
          </p:grpSpPr>
          <p:sp>
            <p:nvSpPr>
              <p:cNvPr id="9236" name="Text Box 62"/>
              <p:cNvSpPr txBox="1">
                <a:spLocks noChangeArrowheads="1"/>
              </p:cNvSpPr>
              <p:nvPr/>
            </p:nvSpPr>
            <p:spPr bwMode="auto">
              <a:xfrm>
                <a:off x="5040" y="2064"/>
                <a:ext cx="24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800">
                    <a:solidFill>
                      <a:srgbClr val="FF0000"/>
                    </a:solidFill>
                  </a:rPr>
                  <a:t>n</a:t>
                </a:r>
              </a:p>
            </p:txBody>
          </p:sp>
          <p:sp>
            <p:nvSpPr>
              <p:cNvPr id="9237" name="Line 64"/>
              <p:cNvSpPr>
                <a:spLocks noChangeShapeType="1"/>
              </p:cNvSpPr>
              <p:nvPr/>
            </p:nvSpPr>
            <p:spPr bwMode="auto">
              <a:xfrm>
                <a:off x="5040" y="2346"/>
                <a:ext cx="240" cy="0"/>
              </a:xfrm>
              <a:prstGeom prst="line">
                <a:avLst/>
              </a:prstGeom>
              <a:noFill/>
              <a:ln w="12700" cap="sq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  <p:grpSp>
        <p:nvGrpSpPr>
          <p:cNvPr id="9225" name="Group 86"/>
          <p:cNvGrpSpPr>
            <a:grpSpLocks/>
          </p:cNvGrpSpPr>
          <p:nvPr/>
        </p:nvGrpSpPr>
        <p:grpSpPr bwMode="auto">
          <a:xfrm>
            <a:off x="2622437" y="1985963"/>
            <a:ext cx="390525" cy="866775"/>
            <a:chOff x="3264" y="2208"/>
            <a:chExt cx="246" cy="546"/>
          </a:xfrm>
        </p:grpSpPr>
        <p:sp>
          <p:nvSpPr>
            <p:cNvPr id="9231" name="Text Box 75"/>
            <p:cNvSpPr txBox="1">
              <a:spLocks noChangeArrowheads="1"/>
            </p:cNvSpPr>
            <p:nvPr/>
          </p:nvSpPr>
          <p:spPr bwMode="auto">
            <a:xfrm>
              <a:off x="3270" y="2466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0000FF"/>
                  </a:solidFill>
                </a:rPr>
                <a:t>2</a:t>
              </a:r>
            </a:p>
          </p:txBody>
        </p:sp>
        <p:sp>
          <p:nvSpPr>
            <p:cNvPr id="9232" name="Text Box 77"/>
            <p:cNvSpPr txBox="1">
              <a:spLocks noChangeArrowheads="1"/>
            </p:cNvSpPr>
            <p:nvPr/>
          </p:nvSpPr>
          <p:spPr bwMode="auto">
            <a:xfrm>
              <a:off x="3264" y="2208"/>
              <a:ext cx="2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n</a:t>
              </a:r>
            </a:p>
          </p:txBody>
        </p:sp>
        <p:sp>
          <p:nvSpPr>
            <p:cNvPr id="9233" name="Line 78"/>
            <p:cNvSpPr>
              <a:spLocks noChangeShapeType="1"/>
            </p:cNvSpPr>
            <p:nvPr/>
          </p:nvSpPr>
          <p:spPr bwMode="auto">
            <a:xfrm>
              <a:off x="3264" y="2490"/>
              <a:ext cx="240" cy="0"/>
            </a:xfrm>
            <a:prstGeom prst="line">
              <a:avLst/>
            </a:prstGeom>
            <a:noFill/>
            <a:ln w="12700" cap="sq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9226" name="Group 81"/>
          <p:cNvGrpSpPr>
            <a:grpSpLocks/>
          </p:cNvGrpSpPr>
          <p:nvPr/>
        </p:nvGrpSpPr>
        <p:grpSpPr bwMode="auto">
          <a:xfrm>
            <a:off x="2638425" y="1252538"/>
            <a:ext cx="409575" cy="838200"/>
            <a:chOff x="4800" y="2160"/>
            <a:chExt cx="258" cy="528"/>
          </a:xfrm>
        </p:grpSpPr>
        <p:sp>
          <p:nvSpPr>
            <p:cNvPr id="9227" name="Text Box 82"/>
            <p:cNvSpPr txBox="1">
              <a:spLocks noChangeArrowheads="1"/>
            </p:cNvSpPr>
            <p:nvPr/>
          </p:nvSpPr>
          <p:spPr bwMode="auto">
            <a:xfrm>
              <a:off x="4818" y="2400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FF0000"/>
                  </a:solidFill>
                </a:rPr>
                <a:t>2</a:t>
              </a:r>
            </a:p>
          </p:txBody>
        </p:sp>
        <p:grpSp>
          <p:nvGrpSpPr>
            <p:cNvPr id="9228" name="Group 83"/>
            <p:cNvGrpSpPr>
              <a:grpSpLocks/>
            </p:cNvGrpSpPr>
            <p:nvPr/>
          </p:nvGrpSpPr>
          <p:grpSpPr bwMode="auto">
            <a:xfrm>
              <a:off x="4800" y="2160"/>
              <a:ext cx="240" cy="327"/>
              <a:chOff x="5040" y="2064"/>
              <a:chExt cx="240" cy="327"/>
            </a:xfrm>
          </p:grpSpPr>
          <p:sp>
            <p:nvSpPr>
              <p:cNvPr id="9229" name="Text Box 84"/>
              <p:cNvSpPr txBox="1">
                <a:spLocks noChangeArrowheads="1"/>
              </p:cNvSpPr>
              <p:nvPr/>
            </p:nvSpPr>
            <p:spPr bwMode="auto">
              <a:xfrm>
                <a:off x="5040" y="2064"/>
                <a:ext cx="24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800">
                    <a:solidFill>
                      <a:srgbClr val="FF0000"/>
                    </a:solidFill>
                  </a:rPr>
                  <a:t>n</a:t>
                </a:r>
              </a:p>
            </p:txBody>
          </p:sp>
          <p:sp>
            <p:nvSpPr>
              <p:cNvPr id="9230" name="Line 85"/>
              <p:cNvSpPr>
                <a:spLocks noChangeShapeType="1"/>
              </p:cNvSpPr>
              <p:nvPr/>
            </p:nvSpPr>
            <p:spPr bwMode="auto">
              <a:xfrm>
                <a:off x="5040" y="2346"/>
                <a:ext cx="240" cy="0"/>
              </a:xfrm>
              <a:prstGeom prst="line">
                <a:avLst/>
              </a:prstGeom>
              <a:noFill/>
              <a:ln w="12700" cap="sq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  <p:sp>
        <p:nvSpPr>
          <p:cNvPr id="75" name="Text Box 89"/>
          <p:cNvSpPr txBox="1">
            <a:spLocks noChangeArrowheads="1"/>
          </p:cNvSpPr>
          <p:nvPr/>
        </p:nvSpPr>
        <p:spPr bwMode="auto">
          <a:xfrm>
            <a:off x="2209800" y="1379051"/>
            <a:ext cx="4413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4000" dirty="0">
                <a:solidFill>
                  <a:srgbClr val="0000FF"/>
                </a:solidFill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3467722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6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6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6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6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6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6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6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3"/>
          <p:cNvGrpSpPr>
            <a:grpSpLocks/>
          </p:cNvGrpSpPr>
          <p:nvPr/>
        </p:nvGrpSpPr>
        <p:grpSpPr bwMode="auto">
          <a:xfrm>
            <a:off x="-32710" y="406470"/>
            <a:ext cx="9144000" cy="3098730"/>
            <a:chOff x="0" y="768"/>
            <a:chExt cx="5760" cy="2185"/>
          </a:xfrm>
        </p:grpSpPr>
        <p:sp>
          <p:nvSpPr>
            <p:cNvPr id="10279" name="Line 4"/>
            <p:cNvSpPr>
              <a:spLocks noChangeShapeType="1"/>
            </p:cNvSpPr>
            <p:nvPr/>
          </p:nvSpPr>
          <p:spPr bwMode="auto">
            <a:xfrm>
              <a:off x="583" y="1728"/>
              <a:ext cx="2100" cy="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280" name="Text Box 5"/>
            <p:cNvSpPr txBox="1">
              <a:spLocks noChangeArrowheads="1"/>
            </p:cNvSpPr>
            <p:nvPr/>
          </p:nvSpPr>
          <p:spPr bwMode="auto">
            <a:xfrm>
              <a:off x="289" y="1518"/>
              <a:ext cx="306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A</a:t>
              </a:r>
            </a:p>
          </p:txBody>
        </p:sp>
        <p:sp>
          <p:nvSpPr>
            <p:cNvPr id="10281" name="Text Box 6"/>
            <p:cNvSpPr txBox="1">
              <a:spLocks noChangeArrowheads="1"/>
            </p:cNvSpPr>
            <p:nvPr/>
          </p:nvSpPr>
          <p:spPr bwMode="auto">
            <a:xfrm>
              <a:off x="1447" y="768"/>
              <a:ext cx="382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B</a:t>
              </a:r>
            </a:p>
          </p:txBody>
        </p:sp>
        <p:sp>
          <p:nvSpPr>
            <p:cNvPr id="10282" name="Text Box 7"/>
            <p:cNvSpPr txBox="1">
              <a:spLocks noChangeArrowheads="1"/>
            </p:cNvSpPr>
            <p:nvPr/>
          </p:nvSpPr>
          <p:spPr bwMode="auto">
            <a:xfrm>
              <a:off x="2686" y="1517"/>
              <a:ext cx="267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C</a:t>
              </a:r>
            </a:p>
          </p:txBody>
        </p:sp>
        <p:sp>
          <p:nvSpPr>
            <p:cNvPr id="10283" name="Text Box 8"/>
            <p:cNvSpPr txBox="1">
              <a:spLocks noChangeArrowheads="1"/>
            </p:cNvSpPr>
            <p:nvPr/>
          </p:nvSpPr>
          <p:spPr bwMode="auto">
            <a:xfrm>
              <a:off x="1490" y="2352"/>
              <a:ext cx="343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D</a:t>
              </a:r>
            </a:p>
          </p:txBody>
        </p:sp>
        <p:sp>
          <p:nvSpPr>
            <p:cNvPr id="10284" name="Text Box 9"/>
            <p:cNvSpPr txBox="1">
              <a:spLocks noChangeArrowheads="1"/>
            </p:cNvSpPr>
            <p:nvPr/>
          </p:nvSpPr>
          <p:spPr bwMode="auto">
            <a:xfrm>
              <a:off x="1364" y="2544"/>
              <a:ext cx="611" cy="4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>
                  <a:solidFill>
                    <a:srgbClr val="FF0000"/>
                  </a:solidFill>
                </a:rPr>
                <a:t>m</a:t>
              </a:r>
            </a:p>
          </p:txBody>
        </p:sp>
        <p:sp>
          <p:nvSpPr>
            <p:cNvPr id="10285" name="Text Box 10"/>
            <p:cNvSpPr txBox="1">
              <a:spLocks noChangeArrowheads="1"/>
            </p:cNvSpPr>
            <p:nvPr/>
          </p:nvSpPr>
          <p:spPr bwMode="auto">
            <a:xfrm>
              <a:off x="1615" y="1439"/>
              <a:ext cx="268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O</a:t>
              </a:r>
            </a:p>
          </p:txBody>
        </p:sp>
        <p:sp>
          <p:nvSpPr>
            <p:cNvPr id="10286" name="Text Box 11"/>
            <p:cNvSpPr txBox="1">
              <a:spLocks noChangeArrowheads="1"/>
            </p:cNvSpPr>
            <p:nvPr/>
          </p:nvSpPr>
          <p:spPr bwMode="auto">
            <a:xfrm>
              <a:off x="0" y="1488"/>
              <a:ext cx="382" cy="4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/>
                <a:t>n</a:t>
              </a:r>
            </a:p>
          </p:txBody>
        </p:sp>
        <p:sp>
          <p:nvSpPr>
            <p:cNvPr id="10287" name="AutoShape 12"/>
            <p:cNvSpPr>
              <a:spLocks noChangeArrowheads="1"/>
            </p:cNvSpPr>
            <p:nvPr/>
          </p:nvSpPr>
          <p:spPr bwMode="auto">
            <a:xfrm>
              <a:off x="3344" y="1104"/>
              <a:ext cx="2138" cy="1248"/>
            </a:xfrm>
            <a:prstGeom prst="diamond">
              <a:avLst/>
            </a:prstGeom>
            <a:solidFill>
              <a:srgbClr val="FFFF00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af-ZA">
                <a:solidFill>
                  <a:srgbClr val="0000FF"/>
                </a:solidFill>
              </a:endParaRPr>
            </a:p>
          </p:txBody>
        </p:sp>
        <p:sp>
          <p:nvSpPr>
            <p:cNvPr id="10288" name="Line 13"/>
            <p:cNvSpPr>
              <a:spLocks noChangeShapeType="1"/>
            </p:cNvSpPr>
            <p:nvPr/>
          </p:nvSpPr>
          <p:spPr bwMode="auto">
            <a:xfrm>
              <a:off x="4413" y="1110"/>
              <a:ext cx="0" cy="124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289" name="Line 14"/>
            <p:cNvSpPr>
              <a:spLocks noChangeShapeType="1"/>
            </p:cNvSpPr>
            <p:nvPr/>
          </p:nvSpPr>
          <p:spPr bwMode="auto">
            <a:xfrm>
              <a:off x="3359" y="1728"/>
              <a:ext cx="2101" cy="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290" name="Text Box 15"/>
            <p:cNvSpPr txBox="1">
              <a:spLocks noChangeArrowheads="1"/>
            </p:cNvSpPr>
            <p:nvPr/>
          </p:nvSpPr>
          <p:spPr bwMode="auto">
            <a:xfrm>
              <a:off x="3072" y="1517"/>
              <a:ext cx="306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A</a:t>
              </a:r>
            </a:p>
          </p:txBody>
        </p:sp>
        <p:sp>
          <p:nvSpPr>
            <p:cNvPr id="10291" name="Text Box 16"/>
            <p:cNvSpPr txBox="1">
              <a:spLocks noChangeArrowheads="1"/>
            </p:cNvSpPr>
            <p:nvPr/>
          </p:nvSpPr>
          <p:spPr bwMode="auto">
            <a:xfrm>
              <a:off x="4224" y="768"/>
              <a:ext cx="382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B</a:t>
              </a:r>
            </a:p>
          </p:txBody>
        </p:sp>
        <p:sp>
          <p:nvSpPr>
            <p:cNvPr id="10292" name="Text Box 17"/>
            <p:cNvSpPr txBox="1">
              <a:spLocks noChangeArrowheads="1"/>
            </p:cNvSpPr>
            <p:nvPr/>
          </p:nvSpPr>
          <p:spPr bwMode="auto">
            <a:xfrm>
              <a:off x="5493" y="1548"/>
              <a:ext cx="267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C</a:t>
              </a:r>
            </a:p>
          </p:txBody>
        </p:sp>
        <p:sp>
          <p:nvSpPr>
            <p:cNvPr id="10293" name="AutoShape 18"/>
            <p:cNvSpPr>
              <a:spLocks noChangeArrowheads="1"/>
            </p:cNvSpPr>
            <p:nvPr/>
          </p:nvSpPr>
          <p:spPr bwMode="auto">
            <a:xfrm rot="5400000">
              <a:off x="4631" y="1515"/>
              <a:ext cx="624" cy="1049"/>
            </a:xfrm>
            <a:prstGeom prst="rtTriangle">
              <a:avLst/>
            </a:prstGeom>
            <a:solidFill>
              <a:srgbClr val="FF0000"/>
            </a:solidFill>
            <a:ln w="28575" cap="sq">
              <a:solidFill>
                <a:srgbClr val="0000FF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vi-VN"/>
            </a:p>
          </p:txBody>
        </p:sp>
        <p:sp>
          <p:nvSpPr>
            <p:cNvPr id="10294" name="AutoShape 19"/>
            <p:cNvSpPr>
              <a:spLocks noChangeArrowheads="1"/>
            </p:cNvSpPr>
            <p:nvPr/>
          </p:nvSpPr>
          <p:spPr bwMode="auto">
            <a:xfrm rot="5400000" flipV="1">
              <a:off x="3582" y="1516"/>
              <a:ext cx="624" cy="1048"/>
            </a:xfrm>
            <a:prstGeom prst="rtTriangle">
              <a:avLst/>
            </a:prstGeom>
            <a:solidFill>
              <a:srgbClr val="FF0000"/>
            </a:solidFill>
            <a:ln w="28575" cap="sq">
              <a:solidFill>
                <a:srgbClr val="0000FF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vi-VN"/>
            </a:p>
          </p:txBody>
        </p:sp>
        <p:sp>
          <p:nvSpPr>
            <p:cNvPr id="10295" name="Rectangle 20"/>
            <p:cNvSpPr>
              <a:spLocks noChangeArrowheads="1"/>
            </p:cNvSpPr>
            <p:nvPr/>
          </p:nvSpPr>
          <p:spPr bwMode="auto">
            <a:xfrm>
              <a:off x="3312" y="1727"/>
              <a:ext cx="2208" cy="70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vi-VN"/>
            </a:p>
          </p:txBody>
        </p:sp>
        <p:sp>
          <p:nvSpPr>
            <p:cNvPr id="10296" name="Text Box 21"/>
            <p:cNvSpPr txBox="1">
              <a:spLocks noChangeArrowheads="1"/>
            </p:cNvSpPr>
            <p:nvPr/>
          </p:nvSpPr>
          <p:spPr bwMode="auto">
            <a:xfrm>
              <a:off x="4272" y="1709"/>
              <a:ext cx="267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O</a:t>
              </a:r>
            </a:p>
          </p:txBody>
        </p:sp>
        <p:grpSp>
          <p:nvGrpSpPr>
            <p:cNvPr id="10297" name="Group 22"/>
            <p:cNvGrpSpPr>
              <a:grpSpLocks/>
            </p:cNvGrpSpPr>
            <p:nvPr/>
          </p:nvGrpSpPr>
          <p:grpSpPr bwMode="auto">
            <a:xfrm>
              <a:off x="3334" y="1728"/>
              <a:ext cx="2148" cy="509"/>
              <a:chOff x="1380" y="2592"/>
              <a:chExt cx="2700" cy="1392"/>
            </a:xfrm>
          </p:grpSpPr>
          <p:sp>
            <p:nvSpPr>
              <p:cNvPr id="10317" name="Line 23"/>
              <p:cNvSpPr>
                <a:spLocks noChangeShapeType="1"/>
              </p:cNvSpPr>
              <p:nvPr/>
            </p:nvSpPr>
            <p:spPr bwMode="auto">
              <a:xfrm>
                <a:off x="1392" y="2592"/>
                <a:ext cx="0" cy="134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318" name="Line 24"/>
              <p:cNvSpPr>
                <a:spLocks noChangeShapeType="1"/>
              </p:cNvSpPr>
              <p:nvPr/>
            </p:nvSpPr>
            <p:spPr bwMode="auto">
              <a:xfrm>
                <a:off x="4080" y="2592"/>
                <a:ext cx="0" cy="13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319" name="Line 25"/>
              <p:cNvSpPr>
                <a:spLocks noChangeShapeType="1"/>
              </p:cNvSpPr>
              <p:nvPr/>
            </p:nvSpPr>
            <p:spPr bwMode="auto">
              <a:xfrm>
                <a:off x="1380" y="3936"/>
                <a:ext cx="2688" cy="0"/>
              </a:xfrm>
              <a:prstGeom prst="line">
                <a:avLst/>
              </a:prstGeom>
              <a:noFill/>
              <a:ln w="28575" cap="sq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10298" name="AutoShape 26"/>
            <p:cNvSpPr>
              <a:spLocks noChangeArrowheads="1"/>
            </p:cNvSpPr>
            <p:nvPr/>
          </p:nvSpPr>
          <p:spPr bwMode="auto">
            <a:xfrm rot="5400000">
              <a:off x="3573" y="890"/>
              <a:ext cx="624" cy="1049"/>
            </a:xfrm>
            <a:prstGeom prst="rtTriangle">
              <a:avLst/>
            </a:prstGeom>
            <a:solidFill>
              <a:srgbClr val="FF00FF"/>
            </a:solidFill>
            <a:ln w="28575" cap="sq">
              <a:solidFill>
                <a:srgbClr val="0000FF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vi-VN"/>
            </a:p>
          </p:txBody>
        </p:sp>
        <p:sp>
          <p:nvSpPr>
            <p:cNvPr id="10299" name="AutoShape 27"/>
            <p:cNvSpPr>
              <a:spLocks noChangeArrowheads="1"/>
            </p:cNvSpPr>
            <p:nvPr/>
          </p:nvSpPr>
          <p:spPr bwMode="auto">
            <a:xfrm rot="5400000" flipV="1">
              <a:off x="4646" y="891"/>
              <a:ext cx="624" cy="1048"/>
            </a:xfrm>
            <a:prstGeom prst="rtTriangle">
              <a:avLst/>
            </a:prstGeom>
            <a:solidFill>
              <a:srgbClr val="FF00FF"/>
            </a:solidFill>
            <a:ln w="28575" cap="sq">
              <a:solidFill>
                <a:srgbClr val="0000FF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vi-VN"/>
            </a:p>
          </p:txBody>
        </p:sp>
        <p:sp>
          <p:nvSpPr>
            <p:cNvPr id="10300" name="Text Box 28"/>
            <p:cNvSpPr txBox="1">
              <a:spLocks noChangeArrowheads="1"/>
            </p:cNvSpPr>
            <p:nvPr/>
          </p:nvSpPr>
          <p:spPr bwMode="auto">
            <a:xfrm>
              <a:off x="4141" y="2189"/>
              <a:ext cx="610" cy="4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>
                  <a:solidFill>
                    <a:srgbClr val="FF0000"/>
                  </a:solidFill>
                </a:rPr>
                <a:t>m</a:t>
              </a:r>
            </a:p>
          </p:txBody>
        </p:sp>
        <p:sp>
          <p:nvSpPr>
            <p:cNvPr id="10301" name="Rectangle 29"/>
            <p:cNvSpPr>
              <a:spLocks noChangeArrowheads="1"/>
            </p:cNvSpPr>
            <p:nvPr/>
          </p:nvSpPr>
          <p:spPr bwMode="auto">
            <a:xfrm>
              <a:off x="510" y="1739"/>
              <a:ext cx="2208" cy="64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vi-VN"/>
            </a:p>
          </p:txBody>
        </p:sp>
        <p:grpSp>
          <p:nvGrpSpPr>
            <p:cNvPr id="10302" name="Group 30"/>
            <p:cNvGrpSpPr>
              <a:grpSpLocks/>
            </p:cNvGrpSpPr>
            <p:nvPr/>
          </p:nvGrpSpPr>
          <p:grpSpPr bwMode="auto">
            <a:xfrm>
              <a:off x="557" y="1728"/>
              <a:ext cx="2148" cy="960"/>
              <a:chOff x="1380" y="2592"/>
              <a:chExt cx="2700" cy="1392"/>
            </a:xfrm>
          </p:grpSpPr>
          <p:sp>
            <p:nvSpPr>
              <p:cNvPr id="10314" name="Line 31"/>
              <p:cNvSpPr>
                <a:spLocks noChangeShapeType="1"/>
              </p:cNvSpPr>
              <p:nvPr/>
            </p:nvSpPr>
            <p:spPr bwMode="auto">
              <a:xfrm>
                <a:off x="1392" y="2592"/>
                <a:ext cx="0" cy="134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315" name="Line 32"/>
              <p:cNvSpPr>
                <a:spLocks noChangeShapeType="1"/>
              </p:cNvSpPr>
              <p:nvPr/>
            </p:nvSpPr>
            <p:spPr bwMode="auto">
              <a:xfrm>
                <a:off x="4080" y="2592"/>
                <a:ext cx="0" cy="13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316" name="Line 33"/>
              <p:cNvSpPr>
                <a:spLocks noChangeShapeType="1"/>
              </p:cNvSpPr>
              <p:nvPr/>
            </p:nvSpPr>
            <p:spPr bwMode="auto">
              <a:xfrm>
                <a:off x="1380" y="3936"/>
                <a:ext cx="2688" cy="0"/>
              </a:xfrm>
              <a:prstGeom prst="line">
                <a:avLst/>
              </a:prstGeom>
              <a:noFill/>
              <a:ln w="28575" cap="sq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10303" name="Group 34"/>
            <p:cNvGrpSpPr>
              <a:grpSpLocks/>
            </p:cNvGrpSpPr>
            <p:nvPr/>
          </p:nvGrpSpPr>
          <p:grpSpPr bwMode="auto">
            <a:xfrm>
              <a:off x="334" y="1104"/>
              <a:ext cx="1272" cy="1248"/>
              <a:chOff x="768" y="1968"/>
              <a:chExt cx="1968" cy="1248"/>
            </a:xfrm>
          </p:grpSpPr>
          <p:grpSp>
            <p:nvGrpSpPr>
              <p:cNvPr id="10310" name="Group 35"/>
              <p:cNvGrpSpPr>
                <a:grpSpLocks/>
              </p:cNvGrpSpPr>
              <p:nvPr/>
            </p:nvGrpSpPr>
            <p:grpSpPr bwMode="auto">
              <a:xfrm>
                <a:off x="768" y="1968"/>
                <a:ext cx="1968" cy="1248"/>
                <a:chOff x="768" y="1968"/>
                <a:chExt cx="1968" cy="1248"/>
              </a:xfrm>
            </p:grpSpPr>
            <p:sp>
              <p:nvSpPr>
                <p:cNvPr id="10312" name="Line 36"/>
                <p:cNvSpPr>
                  <a:spLocks noChangeShapeType="1"/>
                </p:cNvSpPr>
                <p:nvPr/>
              </p:nvSpPr>
              <p:spPr bwMode="auto">
                <a:xfrm>
                  <a:off x="768" y="1968"/>
                  <a:ext cx="19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10313" name="Line 37"/>
                <p:cNvSpPr>
                  <a:spLocks noChangeShapeType="1"/>
                </p:cNvSpPr>
                <p:nvPr/>
              </p:nvSpPr>
              <p:spPr bwMode="auto">
                <a:xfrm>
                  <a:off x="768" y="3216"/>
                  <a:ext cx="19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10311" name="Line 38"/>
              <p:cNvSpPr>
                <a:spLocks noChangeShapeType="1"/>
              </p:cNvSpPr>
              <p:nvPr/>
            </p:nvSpPr>
            <p:spPr bwMode="auto">
              <a:xfrm>
                <a:off x="768" y="1968"/>
                <a:ext cx="0" cy="12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10304" name="AutoShape 39"/>
            <p:cNvSpPr>
              <a:spLocks noChangeArrowheads="1"/>
            </p:cNvSpPr>
            <p:nvPr/>
          </p:nvSpPr>
          <p:spPr bwMode="auto">
            <a:xfrm>
              <a:off x="550" y="1103"/>
              <a:ext cx="2138" cy="1248"/>
            </a:xfrm>
            <a:prstGeom prst="diamond">
              <a:avLst/>
            </a:prstGeom>
            <a:solidFill>
              <a:srgbClr val="FFFF00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af-ZA">
                <a:solidFill>
                  <a:srgbClr val="0000FF"/>
                </a:solidFill>
              </a:endParaRPr>
            </a:p>
          </p:txBody>
        </p:sp>
        <p:grpSp>
          <p:nvGrpSpPr>
            <p:cNvPr id="10305" name="Group 40"/>
            <p:cNvGrpSpPr>
              <a:grpSpLocks/>
            </p:cNvGrpSpPr>
            <p:nvPr/>
          </p:nvGrpSpPr>
          <p:grpSpPr bwMode="auto">
            <a:xfrm>
              <a:off x="558" y="1727"/>
              <a:ext cx="2113" cy="624"/>
              <a:chOff x="1632" y="3360"/>
              <a:chExt cx="2209" cy="624"/>
            </a:xfrm>
          </p:grpSpPr>
          <p:sp>
            <p:nvSpPr>
              <p:cNvPr id="10308" name="AutoShape 41"/>
              <p:cNvSpPr>
                <a:spLocks noChangeArrowheads="1"/>
              </p:cNvSpPr>
              <p:nvPr/>
            </p:nvSpPr>
            <p:spPr bwMode="auto">
              <a:xfrm rot="5400000">
                <a:off x="2977" y="3119"/>
                <a:ext cx="624" cy="1105"/>
              </a:xfrm>
              <a:prstGeom prst="rtTriangle">
                <a:avLst/>
              </a:prstGeom>
              <a:solidFill>
                <a:srgbClr val="FFCCFF"/>
              </a:solidFill>
              <a:ln w="19050">
                <a:solidFill>
                  <a:srgbClr val="0000FF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vi-VN"/>
              </a:p>
            </p:txBody>
          </p:sp>
          <p:sp>
            <p:nvSpPr>
              <p:cNvPr id="10309" name="AutoShape 42"/>
              <p:cNvSpPr>
                <a:spLocks noChangeArrowheads="1"/>
              </p:cNvSpPr>
              <p:nvPr/>
            </p:nvSpPr>
            <p:spPr bwMode="auto">
              <a:xfrm rot="5400000" flipV="1">
                <a:off x="1872" y="3120"/>
                <a:ext cx="624" cy="1104"/>
              </a:xfrm>
              <a:prstGeom prst="rtTriangle">
                <a:avLst/>
              </a:prstGeom>
              <a:solidFill>
                <a:srgbClr val="FFCCFF"/>
              </a:solidFill>
              <a:ln w="19050">
                <a:solidFill>
                  <a:srgbClr val="0000FF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vi-VN"/>
              </a:p>
            </p:txBody>
          </p:sp>
        </p:grpSp>
        <p:sp>
          <p:nvSpPr>
            <p:cNvPr id="10306" name="Line 43"/>
            <p:cNvSpPr>
              <a:spLocks noChangeShapeType="1"/>
            </p:cNvSpPr>
            <p:nvPr/>
          </p:nvSpPr>
          <p:spPr bwMode="auto">
            <a:xfrm>
              <a:off x="1618" y="1110"/>
              <a:ext cx="0" cy="124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58415" name="Text Box 47"/>
          <p:cNvSpPr txBox="1">
            <a:spLocks noChangeArrowheads="1"/>
          </p:cNvSpPr>
          <p:nvPr/>
        </p:nvSpPr>
        <p:spPr bwMode="auto">
          <a:xfrm>
            <a:off x="171656" y="3854157"/>
            <a:ext cx="60900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Diện tích </a:t>
            </a:r>
            <a:r>
              <a:rPr lang="en-US" sz="2800" dirty="0"/>
              <a:t>hình chữ nhật MNCA là: </a:t>
            </a:r>
          </a:p>
        </p:txBody>
      </p:sp>
      <p:sp>
        <p:nvSpPr>
          <p:cNvPr id="10244" name="Rectangle 48"/>
          <p:cNvSpPr>
            <a:spLocks noChangeArrowheads="1"/>
          </p:cNvSpPr>
          <p:nvPr/>
        </p:nvSpPr>
        <p:spPr bwMode="auto">
          <a:xfrm>
            <a:off x="171656" y="3603056"/>
            <a:ext cx="8839200" cy="2286000"/>
          </a:xfrm>
          <a:prstGeom prst="rect">
            <a:avLst/>
          </a:prstGeom>
          <a:noFill/>
          <a:ln w="38100" cap="sq">
            <a:solidFill>
              <a:srgbClr val="CC00CC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10245" name="Text Box 49"/>
          <p:cNvSpPr txBox="1">
            <a:spLocks noChangeArrowheads="1"/>
          </p:cNvSpPr>
          <p:nvPr/>
        </p:nvSpPr>
        <p:spPr bwMode="auto">
          <a:xfrm>
            <a:off x="4691690" y="428625"/>
            <a:ext cx="6937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M</a:t>
            </a:r>
          </a:p>
        </p:txBody>
      </p:sp>
      <p:sp>
        <p:nvSpPr>
          <p:cNvPr id="10246" name="Text Box 50"/>
          <p:cNvSpPr txBox="1">
            <a:spLocks noChangeArrowheads="1"/>
          </p:cNvSpPr>
          <p:nvPr/>
        </p:nvSpPr>
        <p:spPr bwMode="auto">
          <a:xfrm>
            <a:off x="8493753" y="381000"/>
            <a:ext cx="6937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N</a:t>
            </a:r>
          </a:p>
        </p:txBody>
      </p:sp>
      <p:grpSp>
        <p:nvGrpSpPr>
          <p:cNvPr id="10247" name="Group 57"/>
          <p:cNvGrpSpPr>
            <a:grpSpLocks/>
          </p:cNvGrpSpPr>
          <p:nvPr/>
        </p:nvGrpSpPr>
        <p:grpSpPr bwMode="auto">
          <a:xfrm>
            <a:off x="7053890" y="942975"/>
            <a:ext cx="409575" cy="838200"/>
            <a:chOff x="4800" y="2160"/>
            <a:chExt cx="258" cy="528"/>
          </a:xfrm>
        </p:grpSpPr>
        <p:sp>
          <p:nvSpPr>
            <p:cNvPr id="10275" name="Text Box 58"/>
            <p:cNvSpPr txBox="1">
              <a:spLocks noChangeArrowheads="1"/>
            </p:cNvSpPr>
            <p:nvPr/>
          </p:nvSpPr>
          <p:spPr bwMode="auto">
            <a:xfrm>
              <a:off x="4818" y="2400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FF0000"/>
                  </a:solidFill>
                </a:rPr>
                <a:t>2</a:t>
              </a:r>
            </a:p>
          </p:txBody>
        </p:sp>
        <p:grpSp>
          <p:nvGrpSpPr>
            <p:cNvPr id="10276" name="Group 59"/>
            <p:cNvGrpSpPr>
              <a:grpSpLocks/>
            </p:cNvGrpSpPr>
            <p:nvPr/>
          </p:nvGrpSpPr>
          <p:grpSpPr bwMode="auto">
            <a:xfrm>
              <a:off x="4800" y="2160"/>
              <a:ext cx="240" cy="327"/>
              <a:chOff x="5040" y="2064"/>
              <a:chExt cx="240" cy="327"/>
            </a:xfrm>
          </p:grpSpPr>
          <p:sp>
            <p:nvSpPr>
              <p:cNvPr id="10277" name="Text Box 60"/>
              <p:cNvSpPr txBox="1">
                <a:spLocks noChangeArrowheads="1"/>
              </p:cNvSpPr>
              <p:nvPr/>
            </p:nvSpPr>
            <p:spPr bwMode="auto">
              <a:xfrm>
                <a:off x="5040" y="2064"/>
                <a:ext cx="24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800">
                    <a:solidFill>
                      <a:srgbClr val="FF0000"/>
                    </a:solidFill>
                  </a:rPr>
                  <a:t>n</a:t>
                </a:r>
              </a:p>
            </p:txBody>
          </p:sp>
          <p:sp>
            <p:nvSpPr>
              <p:cNvPr id="10278" name="Line 61"/>
              <p:cNvSpPr>
                <a:spLocks noChangeShapeType="1"/>
              </p:cNvSpPr>
              <p:nvPr/>
            </p:nvSpPr>
            <p:spPr bwMode="auto">
              <a:xfrm>
                <a:off x="5040" y="2346"/>
                <a:ext cx="240" cy="0"/>
              </a:xfrm>
              <a:prstGeom prst="line">
                <a:avLst/>
              </a:prstGeom>
              <a:noFill/>
              <a:ln w="12700" cap="sq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  <p:grpSp>
        <p:nvGrpSpPr>
          <p:cNvPr id="10248" name="Group 62"/>
          <p:cNvGrpSpPr>
            <a:grpSpLocks/>
          </p:cNvGrpSpPr>
          <p:nvPr/>
        </p:nvGrpSpPr>
        <p:grpSpPr bwMode="auto">
          <a:xfrm>
            <a:off x="2624765" y="1647825"/>
            <a:ext cx="390525" cy="866775"/>
            <a:chOff x="3264" y="2208"/>
            <a:chExt cx="246" cy="546"/>
          </a:xfrm>
        </p:grpSpPr>
        <p:sp>
          <p:nvSpPr>
            <p:cNvPr id="10272" name="Text Box 63"/>
            <p:cNvSpPr txBox="1">
              <a:spLocks noChangeArrowheads="1"/>
            </p:cNvSpPr>
            <p:nvPr/>
          </p:nvSpPr>
          <p:spPr bwMode="auto">
            <a:xfrm>
              <a:off x="3270" y="2466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</a:rPr>
                <a:t>2</a:t>
              </a:r>
            </a:p>
          </p:txBody>
        </p:sp>
        <p:sp>
          <p:nvSpPr>
            <p:cNvPr id="10273" name="Text Box 64"/>
            <p:cNvSpPr txBox="1">
              <a:spLocks noChangeArrowheads="1"/>
            </p:cNvSpPr>
            <p:nvPr/>
          </p:nvSpPr>
          <p:spPr bwMode="auto">
            <a:xfrm>
              <a:off x="3264" y="2208"/>
              <a:ext cx="2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n</a:t>
              </a:r>
            </a:p>
          </p:txBody>
        </p:sp>
        <p:sp>
          <p:nvSpPr>
            <p:cNvPr id="10274" name="Line 65"/>
            <p:cNvSpPr>
              <a:spLocks noChangeShapeType="1"/>
            </p:cNvSpPr>
            <p:nvPr/>
          </p:nvSpPr>
          <p:spPr bwMode="auto">
            <a:xfrm>
              <a:off x="3264" y="2490"/>
              <a:ext cx="240" cy="0"/>
            </a:xfrm>
            <a:prstGeom prst="line">
              <a:avLst/>
            </a:prstGeom>
            <a:noFill/>
            <a:ln w="12700" cap="sq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10249" name="Group 66"/>
          <p:cNvGrpSpPr>
            <a:grpSpLocks/>
          </p:cNvGrpSpPr>
          <p:nvPr/>
        </p:nvGrpSpPr>
        <p:grpSpPr bwMode="auto">
          <a:xfrm>
            <a:off x="2072315" y="962025"/>
            <a:ext cx="409575" cy="838200"/>
            <a:chOff x="4800" y="2160"/>
            <a:chExt cx="258" cy="528"/>
          </a:xfrm>
        </p:grpSpPr>
        <p:sp>
          <p:nvSpPr>
            <p:cNvPr id="10268" name="Text Box 67"/>
            <p:cNvSpPr txBox="1">
              <a:spLocks noChangeArrowheads="1"/>
            </p:cNvSpPr>
            <p:nvPr/>
          </p:nvSpPr>
          <p:spPr bwMode="auto">
            <a:xfrm>
              <a:off x="4818" y="2400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FF0000"/>
                  </a:solidFill>
                </a:rPr>
                <a:t>2</a:t>
              </a:r>
            </a:p>
          </p:txBody>
        </p:sp>
        <p:grpSp>
          <p:nvGrpSpPr>
            <p:cNvPr id="10269" name="Group 68"/>
            <p:cNvGrpSpPr>
              <a:grpSpLocks/>
            </p:cNvGrpSpPr>
            <p:nvPr/>
          </p:nvGrpSpPr>
          <p:grpSpPr bwMode="auto">
            <a:xfrm>
              <a:off x="4800" y="2160"/>
              <a:ext cx="240" cy="327"/>
              <a:chOff x="5040" y="2064"/>
              <a:chExt cx="240" cy="327"/>
            </a:xfrm>
          </p:grpSpPr>
          <p:sp>
            <p:nvSpPr>
              <p:cNvPr id="10270" name="Text Box 69"/>
              <p:cNvSpPr txBox="1">
                <a:spLocks noChangeArrowheads="1"/>
              </p:cNvSpPr>
              <p:nvPr/>
            </p:nvSpPr>
            <p:spPr bwMode="auto">
              <a:xfrm>
                <a:off x="5040" y="2064"/>
                <a:ext cx="24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800">
                    <a:solidFill>
                      <a:srgbClr val="FF0000"/>
                    </a:solidFill>
                  </a:rPr>
                  <a:t>n</a:t>
                </a:r>
              </a:p>
            </p:txBody>
          </p:sp>
          <p:sp>
            <p:nvSpPr>
              <p:cNvPr id="10271" name="Line 70"/>
              <p:cNvSpPr>
                <a:spLocks noChangeShapeType="1"/>
              </p:cNvSpPr>
              <p:nvPr/>
            </p:nvSpPr>
            <p:spPr bwMode="auto">
              <a:xfrm>
                <a:off x="5040" y="2346"/>
                <a:ext cx="240" cy="0"/>
              </a:xfrm>
              <a:prstGeom prst="line">
                <a:avLst/>
              </a:prstGeom>
              <a:noFill/>
              <a:ln w="12700" cap="sq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  <p:grpSp>
        <p:nvGrpSpPr>
          <p:cNvPr id="58448" name="Group 80"/>
          <p:cNvGrpSpPr>
            <a:grpSpLocks/>
          </p:cNvGrpSpPr>
          <p:nvPr/>
        </p:nvGrpSpPr>
        <p:grpSpPr bwMode="auto">
          <a:xfrm>
            <a:off x="5182228" y="3569340"/>
            <a:ext cx="2819400" cy="1112837"/>
            <a:chOff x="3544" y="2575"/>
            <a:chExt cx="1776" cy="701"/>
          </a:xfrm>
        </p:grpSpPr>
        <p:sp>
          <p:nvSpPr>
            <p:cNvPr id="10263" name="Text Box 72"/>
            <p:cNvSpPr txBox="1">
              <a:spLocks noChangeArrowheads="1"/>
            </p:cNvSpPr>
            <p:nvPr/>
          </p:nvSpPr>
          <p:spPr bwMode="auto">
            <a:xfrm>
              <a:off x="3544" y="2719"/>
              <a:ext cx="177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 dirty="0">
                  <a:solidFill>
                    <a:srgbClr val="FF0000"/>
                  </a:solidFill>
                </a:rPr>
                <a:t>m</a:t>
              </a:r>
              <a:r>
                <a:rPr lang="en-US" dirty="0">
                  <a:solidFill>
                    <a:srgbClr val="FF0000"/>
                  </a:solidFill>
                </a:rPr>
                <a:t>  x </a:t>
              </a:r>
            </a:p>
          </p:txBody>
        </p:sp>
        <p:grpSp>
          <p:nvGrpSpPr>
            <p:cNvPr id="10264" name="Group 78"/>
            <p:cNvGrpSpPr>
              <a:grpSpLocks/>
            </p:cNvGrpSpPr>
            <p:nvPr/>
          </p:nvGrpSpPr>
          <p:grpSpPr bwMode="auto">
            <a:xfrm>
              <a:off x="4128" y="2575"/>
              <a:ext cx="240" cy="701"/>
              <a:chOff x="4128" y="2688"/>
              <a:chExt cx="240" cy="701"/>
            </a:xfrm>
          </p:grpSpPr>
          <p:sp>
            <p:nvSpPr>
              <p:cNvPr id="10265" name="Text Box 74"/>
              <p:cNvSpPr txBox="1">
                <a:spLocks noChangeArrowheads="1"/>
              </p:cNvSpPr>
              <p:nvPr/>
            </p:nvSpPr>
            <p:spPr bwMode="auto">
              <a:xfrm>
                <a:off x="4128" y="3024"/>
                <a:ext cx="240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solidFill>
                      <a:srgbClr val="FF0000"/>
                    </a:solidFill>
                  </a:rPr>
                  <a:t>2</a:t>
                </a:r>
              </a:p>
            </p:txBody>
          </p:sp>
          <p:sp>
            <p:nvSpPr>
              <p:cNvPr id="10266" name="Text Box 76"/>
              <p:cNvSpPr txBox="1">
                <a:spLocks noChangeArrowheads="1"/>
              </p:cNvSpPr>
              <p:nvPr/>
            </p:nvSpPr>
            <p:spPr bwMode="auto">
              <a:xfrm>
                <a:off x="4128" y="2688"/>
                <a:ext cx="240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 dirty="0">
                    <a:solidFill>
                      <a:srgbClr val="FF0000"/>
                    </a:solidFill>
                  </a:rPr>
                  <a:t>n</a:t>
                </a:r>
              </a:p>
            </p:txBody>
          </p:sp>
          <p:sp>
            <p:nvSpPr>
              <p:cNvPr id="10267" name="Line 77"/>
              <p:cNvSpPr>
                <a:spLocks noChangeShapeType="1"/>
              </p:cNvSpPr>
              <p:nvPr/>
            </p:nvSpPr>
            <p:spPr bwMode="auto">
              <a:xfrm>
                <a:off x="4128" y="3048"/>
                <a:ext cx="240" cy="0"/>
              </a:xfrm>
              <a:prstGeom prst="line">
                <a:avLst/>
              </a:prstGeom>
              <a:noFill/>
              <a:ln w="12700" cap="sq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  <p:grpSp>
        <p:nvGrpSpPr>
          <p:cNvPr id="58455" name="Group 87"/>
          <p:cNvGrpSpPr>
            <a:grpSpLocks/>
          </p:cNvGrpSpPr>
          <p:nvPr/>
        </p:nvGrpSpPr>
        <p:grpSpPr bwMode="auto">
          <a:xfrm>
            <a:off x="6642728" y="3643952"/>
            <a:ext cx="2971800" cy="1065213"/>
            <a:chOff x="4320" y="2622"/>
            <a:chExt cx="1872" cy="671"/>
          </a:xfrm>
        </p:grpSpPr>
        <p:sp>
          <p:nvSpPr>
            <p:cNvPr id="10258" name="Text Box 81"/>
            <p:cNvSpPr txBox="1">
              <a:spLocks noChangeArrowheads="1"/>
            </p:cNvSpPr>
            <p:nvPr/>
          </p:nvSpPr>
          <p:spPr bwMode="auto">
            <a:xfrm>
              <a:off x="4320" y="2766"/>
              <a:ext cx="18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=  </a:t>
              </a:r>
            </a:p>
          </p:txBody>
        </p:sp>
        <p:grpSp>
          <p:nvGrpSpPr>
            <p:cNvPr id="10259" name="Group 85"/>
            <p:cNvGrpSpPr>
              <a:grpSpLocks/>
            </p:cNvGrpSpPr>
            <p:nvPr/>
          </p:nvGrpSpPr>
          <p:grpSpPr bwMode="auto">
            <a:xfrm>
              <a:off x="4656" y="2622"/>
              <a:ext cx="1152" cy="671"/>
              <a:chOff x="4608" y="3216"/>
              <a:chExt cx="1152" cy="671"/>
            </a:xfrm>
          </p:grpSpPr>
          <p:sp>
            <p:nvSpPr>
              <p:cNvPr id="10260" name="Text Box 82"/>
              <p:cNvSpPr txBox="1">
                <a:spLocks noChangeArrowheads="1"/>
              </p:cNvSpPr>
              <p:nvPr/>
            </p:nvSpPr>
            <p:spPr bwMode="auto">
              <a:xfrm>
                <a:off x="4608" y="3216"/>
                <a:ext cx="1152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solidFill>
                      <a:srgbClr val="FF0000"/>
                    </a:solidFill>
                  </a:rPr>
                  <a:t>m </a:t>
                </a:r>
                <a:r>
                  <a:rPr lang="en-US">
                    <a:solidFill>
                      <a:srgbClr val="FF0000"/>
                    </a:solidFill>
                  </a:rPr>
                  <a:t> x  </a:t>
                </a:r>
                <a:r>
                  <a:rPr lang="en-US" b="1">
                    <a:solidFill>
                      <a:srgbClr val="FF0000"/>
                    </a:solidFill>
                  </a:rPr>
                  <a:t>n</a:t>
                </a:r>
              </a:p>
            </p:txBody>
          </p:sp>
          <p:sp>
            <p:nvSpPr>
              <p:cNvPr id="10261" name="Line 83"/>
              <p:cNvSpPr>
                <a:spLocks noChangeShapeType="1"/>
              </p:cNvSpPr>
              <p:nvPr/>
            </p:nvSpPr>
            <p:spPr bwMode="auto">
              <a:xfrm>
                <a:off x="4608" y="3552"/>
                <a:ext cx="864" cy="0"/>
              </a:xfrm>
              <a:prstGeom prst="line">
                <a:avLst/>
              </a:prstGeom>
              <a:noFill/>
              <a:ln w="12700" cap="sq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262" name="Text Box 84"/>
              <p:cNvSpPr txBox="1">
                <a:spLocks noChangeArrowheads="1"/>
              </p:cNvSpPr>
              <p:nvPr/>
            </p:nvSpPr>
            <p:spPr bwMode="auto">
              <a:xfrm>
                <a:off x="4896" y="3522"/>
                <a:ext cx="336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solidFill>
                      <a:srgbClr val="FF0000"/>
                    </a:solidFill>
                  </a:rPr>
                  <a:t>2</a:t>
                </a:r>
              </a:p>
            </p:txBody>
          </p:sp>
        </p:grpSp>
      </p:grpSp>
      <p:sp>
        <p:nvSpPr>
          <p:cNvPr id="58457" name="Text Box 89"/>
          <p:cNvSpPr txBox="1">
            <a:spLocks noChangeArrowheads="1"/>
          </p:cNvSpPr>
          <p:nvPr/>
        </p:nvSpPr>
        <p:spPr bwMode="auto">
          <a:xfrm>
            <a:off x="838200" y="4891727"/>
            <a:ext cx="533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Vậy diện tích </a:t>
            </a:r>
            <a:r>
              <a:rPr lang="en-US" sz="2800" dirty="0"/>
              <a:t>hình thoi ABCD là: </a:t>
            </a:r>
          </a:p>
        </p:txBody>
      </p:sp>
      <p:grpSp>
        <p:nvGrpSpPr>
          <p:cNvPr id="58460" name="Group 92"/>
          <p:cNvGrpSpPr>
            <a:grpSpLocks/>
          </p:cNvGrpSpPr>
          <p:nvPr/>
        </p:nvGrpSpPr>
        <p:grpSpPr bwMode="auto">
          <a:xfrm>
            <a:off x="6033128" y="4740915"/>
            <a:ext cx="1828800" cy="1065212"/>
            <a:chOff x="4608" y="3216"/>
            <a:chExt cx="1152" cy="671"/>
          </a:xfrm>
        </p:grpSpPr>
        <p:sp>
          <p:nvSpPr>
            <p:cNvPr id="10255" name="Text Box 93"/>
            <p:cNvSpPr txBox="1">
              <a:spLocks noChangeArrowheads="1"/>
            </p:cNvSpPr>
            <p:nvPr/>
          </p:nvSpPr>
          <p:spPr bwMode="auto">
            <a:xfrm>
              <a:off x="4608" y="3216"/>
              <a:ext cx="115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</a:rPr>
                <a:t>m </a:t>
              </a:r>
              <a:r>
                <a:rPr lang="en-US">
                  <a:solidFill>
                    <a:srgbClr val="FF0000"/>
                  </a:solidFill>
                </a:rPr>
                <a:t> x  </a:t>
              </a:r>
              <a:r>
                <a:rPr lang="en-US" b="1">
                  <a:solidFill>
                    <a:srgbClr val="FF0000"/>
                  </a:solidFill>
                </a:rPr>
                <a:t>n</a:t>
              </a:r>
            </a:p>
          </p:txBody>
        </p:sp>
        <p:sp>
          <p:nvSpPr>
            <p:cNvPr id="10256" name="Line 94"/>
            <p:cNvSpPr>
              <a:spLocks noChangeShapeType="1"/>
            </p:cNvSpPr>
            <p:nvPr/>
          </p:nvSpPr>
          <p:spPr bwMode="auto">
            <a:xfrm>
              <a:off x="4608" y="3552"/>
              <a:ext cx="864" cy="0"/>
            </a:xfrm>
            <a:prstGeom prst="line">
              <a:avLst/>
            </a:prstGeom>
            <a:noFill/>
            <a:ln w="1270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257" name="Text Box 95"/>
            <p:cNvSpPr txBox="1">
              <a:spLocks noChangeArrowheads="1"/>
            </p:cNvSpPr>
            <p:nvPr/>
          </p:nvSpPr>
          <p:spPr bwMode="auto">
            <a:xfrm>
              <a:off x="4896" y="3522"/>
              <a:ext cx="33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56313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8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8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8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8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8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84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84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8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10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8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8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8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15" grpId="0"/>
      <p:bldP spid="10244" grpId="0" animBg="1"/>
      <p:bldP spid="5845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6"/>
          <p:cNvSpPr>
            <a:spLocks noChangeArrowheads="1"/>
          </p:cNvSpPr>
          <p:nvPr/>
        </p:nvSpPr>
        <p:spPr bwMode="auto">
          <a:xfrm>
            <a:off x="184469" y="3292670"/>
            <a:ext cx="8839200" cy="30480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vi-VN"/>
          </a:p>
        </p:txBody>
      </p:sp>
      <p:grpSp>
        <p:nvGrpSpPr>
          <p:cNvPr id="11267" name="Group 94"/>
          <p:cNvGrpSpPr>
            <a:grpSpLocks/>
          </p:cNvGrpSpPr>
          <p:nvPr/>
        </p:nvGrpSpPr>
        <p:grpSpPr bwMode="auto">
          <a:xfrm>
            <a:off x="-1586" y="63499"/>
            <a:ext cx="9220200" cy="2792413"/>
            <a:chOff x="0" y="589"/>
            <a:chExt cx="5808" cy="1759"/>
          </a:xfrm>
        </p:grpSpPr>
        <p:sp>
          <p:nvSpPr>
            <p:cNvPr id="11284" name="Line 4"/>
            <p:cNvSpPr>
              <a:spLocks noChangeShapeType="1"/>
            </p:cNvSpPr>
            <p:nvPr/>
          </p:nvSpPr>
          <p:spPr bwMode="auto">
            <a:xfrm>
              <a:off x="583" y="1343"/>
              <a:ext cx="2100" cy="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285" name="Text Box 5"/>
            <p:cNvSpPr txBox="1">
              <a:spLocks noChangeArrowheads="1"/>
            </p:cNvSpPr>
            <p:nvPr/>
          </p:nvSpPr>
          <p:spPr bwMode="auto">
            <a:xfrm>
              <a:off x="289" y="1178"/>
              <a:ext cx="30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A</a:t>
              </a:r>
            </a:p>
          </p:txBody>
        </p:sp>
        <p:sp>
          <p:nvSpPr>
            <p:cNvPr id="11286" name="Text Box 6"/>
            <p:cNvSpPr txBox="1">
              <a:spLocks noChangeArrowheads="1"/>
            </p:cNvSpPr>
            <p:nvPr/>
          </p:nvSpPr>
          <p:spPr bwMode="auto">
            <a:xfrm>
              <a:off x="1447" y="589"/>
              <a:ext cx="38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B</a:t>
              </a:r>
            </a:p>
          </p:txBody>
        </p:sp>
        <p:sp>
          <p:nvSpPr>
            <p:cNvPr id="11287" name="Text Box 7"/>
            <p:cNvSpPr txBox="1">
              <a:spLocks noChangeArrowheads="1"/>
            </p:cNvSpPr>
            <p:nvPr/>
          </p:nvSpPr>
          <p:spPr bwMode="auto">
            <a:xfrm>
              <a:off x="2686" y="1177"/>
              <a:ext cx="267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C</a:t>
              </a:r>
            </a:p>
          </p:txBody>
        </p:sp>
        <p:sp>
          <p:nvSpPr>
            <p:cNvPr id="11288" name="Text Box 8"/>
            <p:cNvSpPr txBox="1">
              <a:spLocks noChangeArrowheads="1"/>
            </p:cNvSpPr>
            <p:nvPr/>
          </p:nvSpPr>
          <p:spPr bwMode="auto">
            <a:xfrm>
              <a:off x="1490" y="1832"/>
              <a:ext cx="34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 dirty="0">
                  <a:solidFill>
                    <a:srgbClr val="0000FF"/>
                  </a:solidFill>
                </a:rPr>
                <a:t>D</a:t>
              </a:r>
            </a:p>
          </p:txBody>
        </p:sp>
        <p:sp>
          <p:nvSpPr>
            <p:cNvPr id="11289" name="Text Box 9"/>
            <p:cNvSpPr txBox="1">
              <a:spLocks noChangeArrowheads="1"/>
            </p:cNvSpPr>
            <p:nvPr/>
          </p:nvSpPr>
          <p:spPr bwMode="auto">
            <a:xfrm>
              <a:off x="1364" y="1983"/>
              <a:ext cx="61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>
                  <a:solidFill>
                    <a:srgbClr val="FF0000"/>
                  </a:solidFill>
                </a:rPr>
                <a:t>m</a:t>
              </a:r>
            </a:p>
          </p:txBody>
        </p:sp>
        <p:sp>
          <p:nvSpPr>
            <p:cNvPr id="11290" name="Text Box 10"/>
            <p:cNvSpPr txBox="1">
              <a:spLocks noChangeArrowheads="1"/>
            </p:cNvSpPr>
            <p:nvPr/>
          </p:nvSpPr>
          <p:spPr bwMode="auto">
            <a:xfrm>
              <a:off x="1615" y="1116"/>
              <a:ext cx="26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O</a:t>
              </a:r>
            </a:p>
          </p:txBody>
        </p:sp>
        <p:sp>
          <p:nvSpPr>
            <p:cNvPr id="11291" name="Text Box 11"/>
            <p:cNvSpPr txBox="1">
              <a:spLocks noChangeArrowheads="1"/>
            </p:cNvSpPr>
            <p:nvPr/>
          </p:nvSpPr>
          <p:spPr bwMode="auto">
            <a:xfrm>
              <a:off x="0" y="1154"/>
              <a:ext cx="38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/>
                <a:t>n</a:t>
              </a:r>
            </a:p>
          </p:txBody>
        </p:sp>
        <p:sp>
          <p:nvSpPr>
            <p:cNvPr id="11292" name="AutoShape 12"/>
            <p:cNvSpPr>
              <a:spLocks noChangeArrowheads="1"/>
            </p:cNvSpPr>
            <p:nvPr/>
          </p:nvSpPr>
          <p:spPr bwMode="auto">
            <a:xfrm>
              <a:off x="3344" y="853"/>
              <a:ext cx="2138" cy="979"/>
            </a:xfrm>
            <a:prstGeom prst="diamond">
              <a:avLst/>
            </a:prstGeom>
            <a:solidFill>
              <a:srgbClr val="FFFF00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af-ZA">
                <a:solidFill>
                  <a:srgbClr val="0000FF"/>
                </a:solidFill>
              </a:endParaRPr>
            </a:p>
          </p:txBody>
        </p:sp>
        <p:sp>
          <p:nvSpPr>
            <p:cNvPr id="11293" name="Line 13"/>
            <p:cNvSpPr>
              <a:spLocks noChangeShapeType="1"/>
            </p:cNvSpPr>
            <p:nvPr/>
          </p:nvSpPr>
          <p:spPr bwMode="auto">
            <a:xfrm>
              <a:off x="4413" y="858"/>
              <a:ext cx="0" cy="979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294" name="Line 14"/>
            <p:cNvSpPr>
              <a:spLocks noChangeShapeType="1"/>
            </p:cNvSpPr>
            <p:nvPr/>
          </p:nvSpPr>
          <p:spPr bwMode="auto">
            <a:xfrm>
              <a:off x="3359" y="1343"/>
              <a:ext cx="2101" cy="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295" name="Text Box 15"/>
            <p:cNvSpPr txBox="1">
              <a:spLocks noChangeArrowheads="1"/>
            </p:cNvSpPr>
            <p:nvPr/>
          </p:nvSpPr>
          <p:spPr bwMode="auto">
            <a:xfrm>
              <a:off x="3072" y="1177"/>
              <a:ext cx="30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A</a:t>
              </a:r>
            </a:p>
          </p:txBody>
        </p:sp>
        <p:sp>
          <p:nvSpPr>
            <p:cNvPr id="11296" name="Text Box 16"/>
            <p:cNvSpPr txBox="1">
              <a:spLocks noChangeArrowheads="1"/>
            </p:cNvSpPr>
            <p:nvPr/>
          </p:nvSpPr>
          <p:spPr bwMode="auto">
            <a:xfrm>
              <a:off x="4224" y="589"/>
              <a:ext cx="38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B</a:t>
              </a:r>
            </a:p>
          </p:txBody>
        </p:sp>
        <p:sp>
          <p:nvSpPr>
            <p:cNvPr id="11297" name="Text Box 17"/>
            <p:cNvSpPr txBox="1">
              <a:spLocks noChangeArrowheads="1"/>
            </p:cNvSpPr>
            <p:nvPr/>
          </p:nvSpPr>
          <p:spPr bwMode="auto">
            <a:xfrm>
              <a:off x="5493" y="1201"/>
              <a:ext cx="267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C</a:t>
              </a:r>
            </a:p>
          </p:txBody>
        </p:sp>
        <p:sp>
          <p:nvSpPr>
            <p:cNvPr id="11298" name="AutoShape 18"/>
            <p:cNvSpPr>
              <a:spLocks noChangeArrowheads="1"/>
            </p:cNvSpPr>
            <p:nvPr/>
          </p:nvSpPr>
          <p:spPr bwMode="auto">
            <a:xfrm rot="5400000">
              <a:off x="4698" y="1063"/>
              <a:ext cx="489" cy="1049"/>
            </a:xfrm>
            <a:prstGeom prst="rtTriangle">
              <a:avLst/>
            </a:prstGeom>
            <a:solidFill>
              <a:srgbClr val="FF0000"/>
            </a:solidFill>
            <a:ln w="28575" cap="sq">
              <a:solidFill>
                <a:srgbClr val="0000FF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vi-VN"/>
            </a:p>
          </p:txBody>
        </p:sp>
        <p:sp>
          <p:nvSpPr>
            <p:cNvPr id="11299" name="AutoShape 19"/>
            <p:cNvSpPr>
              <a:spLocks noChangeArrowheads="1"/>
            </p:cNvSpPr>
            <p:nvPr/>
          </p:nvSpPr>
          <p:spPr bwMode="auto">
            <a:xfrm rot="5400000" flipV="1">
              <a:off x="3649" y="1064"/>
              <a:ext cx="489" cy="1048"/>
            </a:xfrm>
            <a:prstGeom prst="rtTriangle">
              <a:avLst/>
            </a:prstGeom>
            <a:solidFill>
              <a:srgbClr val="FF0000"/>
            </a:solidFill>
            <a:ln w="28575" cap="sq">
              <a:solidFill>
                <a:srgbClr val="0000FF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vi-VN"/>
            </a:p>
          </p:txBody>
        </p:sp>
        <p:sp>
          <p:nvSpPr>
            <p:cNvPr id="11300" name="Rectangle 20"/>
            <p:cNvSpPr>
              <a:spLocks noChangeArrowheads="1"/>
            </p:cNvSpPr>
            <p:nvPr/>
          </p:nvSpPr>
          <p:spPr bwMode="auto">
            <a:xfrm>
              <a:off x="3312" y="1342"/>
              <a:ext cx="2208" cy="5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vi-VN"/>
            </a:p>
          </p:txBody>
        </p:sp>
        <p:sp>
          <p:nvSpPr>
            <p:cNvPr id="11301" name="Text Box 21"/>
            <p:cNvSpPr txBox="1">
              <a:spLocks noChangeArrowheads="1"/>
            </p:cNvSpPr>
            <p:nvPr/>
          </p:nvSpPr>
          <p:spPr bwMode="auto">
            <a:xfrm>
              <a:off x="4272" y="1328"/>
              <a:ext cx="267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O</a:t>
              </a:r>
            </a:p>
          </p:txBody>
        </p:sp>
        <p:grpSp>
          <p:nvGrpSpPr>
            <p:cNvPr id="11302" name="Group 22"/>
            <p:cNvGrpSpPr>
              <a:grpSpLocks/>
            </p:cNvGrpSpPr>
            <p:nvPr/>
          </p:nvGrpSpPr>
          <p:grpSpPr bwMode="auto">
            <a:xfrm>
              <a:off x="3334" y="1343"/>
              <a:ext cx="2148" cy="399"/>
              <a:chOff x="1380" y="2592"/>
              <a:chExt cx="2700" cy="1392"/>
            </a:xfrm>
          </p:grpSpPr>
          <p:sp>
            <p:nvSpPr>
              <p:cNvPr id="11338" name="Line 23"/>
              <p:cNvSpPr>
                <a:spLocks noChangeShapeType="1"/>
              </p:cNvSpPr>
              <p:nvPr/>
            </p:nvSpPr>
            <p:spPr bwMode="auto">
              <a:xfrm>
                <a:off x="1392" y="2592"/>
                <a:ext cx="0" cy="134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339" name="Line 24"/>
              <p:cNvSpPr>
                <a:spLocks noChangeShapeType="1"/>
              </p:cNvSpPr>
              <p:nvPr/>
            </p:nvSpPr>
            <p:spPr bwMode="auto">
              <a:xfrm>
                <a:off x="4080" y="2592"/>
                <a:ext cx="0" cy="13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340" name="Line 25"/>
              <p:cNvSpPr>
                <a:spLocks noChangeShapeType="1"/>
              </p:cNvSpPr>
              <p:nvPr/>
            </p:nvSpPr>
            <p:spPr bwMode="auto">
              <a:xfrm>
                <a:off x="1380" y="3936"/>
                <a:ext cx="2688" cy="0"/>
              </a:xfrm>
              <a:prstGeom prst="line">
                <a:avLst/>
              </a:prstGeom>
              <a:noFill/>
              <a:ln w="28575" cap="sq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11303" name="AutoShape 26"/>
            <p:cNvSpPr>
              <a:spLocks noChangeArrowheads="1"/>
            </p:cNvSpPr>
            <p:nvPr/>
          </p:nvSpPr>
          <p:spPr bwMode="auto">
            <a:xfrm rot="5400000">
              <a:off x="3640" y="572"/>
              <a:ext cx="490" cy="1049"/>
            </a:xfrm>
            <a:prstGeom prst="rtTriangle">
              <a:avLst/>
            </a:prstGeom>
            <a:solidFill>
              <a:srgbClr val="FF00FF"/>
            </a:solidFill>
            <a:ln w="28575" cap="sq">
              <a:solidFill>
                <a:srgbClr val="0000FF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vi-VN"/>
            </a:p>
          </p:txBody>
        </p:sp>
        <p:sp>
          <p:nvSpPr>
            <p:cNvPr id="11304" name="AutoShape 27"/>
            <p:cNvSpPr>
              <a:spLocks noChangeArrowheads="1"/>
            </p:cNvSpPr>
            <p:nvPr/>
          </p:nvSpPr>
          <p:spPr bwMode="auto">
            <a:xfrm rot="5400000" flipV="1">
              <a:off x="4713" y="573"/>
              <a:ext cx="490" cy="1048"/>
            </a:xfrm>
            <a:prstGeom prst="rtTriangle">
              <a:avLst/>
            </a:prstGeom>
            <a:solidFill>
              <a:srgbClr val="FF00FF"/>
            </a:solidFill>
            <a:ln w="28575" cap="sq">
              <a:solidFill>
                <a:srgbClr val="0000FF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vi-VN"/>
            </a:p>
          </p:txBody>
        </p:sp>
        <p:sp>
          <p:nvSpPr>
            <p:cNvPr id="11305" name="Text Box 28"/>
            <p:cNvSpPr txBox="1">
              <a:spLocks noChangeArrowheads="1"/>
            </p:cNvSpPr>
            <p:nvPr/>
          </p:nvSpPr>
          <p:spPr bwMode="auto">
            <a:xfrm>
              <a:off x="4141" y="1704"/>
              <a:ext cx="61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>
                  <a:solidFill>
                    <a:srgbClr val="FF0000"/>
                  </a:solidFill>
                </a:rPr>
                <a:t>m</a:t>
              </a:r>
            </a:p>
          </p:txBody>
        </p:sp>
        <p:sp>
          <p:nvSpPr>
            <p:cNvPr id="11306" name="Rectangle 29"/>
            <p:cNvSpPr>
              <a:spLocks noChangeArrowheads="1"/>
            </p:cNvSpPr>
            <p:nvPr/>
          </p:nvSpPr>
          <p:spPr bwMode="auto">
            <a:xfrm>
              <a:off x="510" y="1351"/>
              <a:ext cx="2208" cy="5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vi-VN"/>
            </a:p>
          </p:txBody>
        </p:sp>
        <p:grpSp>
          <p:nvGrpSpPr>
            <p:cNvPr id="11307" name="Group 30"/>
            <p:cNvGrpSpPr>
              <a:grpSpLocks/>
            </p:cNvGrpSpPr>
            <p:nvPr/>
          </p:nvGrpSpPr>
          <p:grpSpPr bwMode="auto">
            <a:xfrm>
              <a:off x="557" y="1343"/>
              <a:ext cx="2148" cy="753"/>
              <a:chOff x="1380" y="2592"/>
              <a:chExt cx="2700" cy="1392"/>
            </a:xfrm>
          </p:grpSpPr>
          <p:sp>
            <p:nvSpPr>
              <p:cNvPr id="11335" name="Line 31"/>
              <p:cNvSpPr>
                <a:spLocks noChangeShapeType="1"/>
              </p:cNvSpPr>
              <p:nvPr/>
            </p:nvSpPr>
            <p:spPr bwMode="auto">
              <a:xfrm>
                <a:off x="1392" y="2592"/>
                <a:ext cx="0" cy="134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336" name="Line 32"/>
              <p:cNvSpPr>
                <a:spLocks noChangeShapeType="1"/>
              </p:cNvSpPr>
              <p:nvPr/>
            </p:nvSpPr>
            <p:spPr bwMode="auto">
              <a:xfrm>
                <a:off x="4080" y="2592"/>
                <a:ext cx="0" cy="13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337" name="Line 33"/>
              <p:cNvSpPr>
                <a:spLocks noChangeShapeType="1"/>
              </p:cNvSpPr>
              <p:nvPr/>
            </p:nvSpPr>
            <p:spPr bwMode="auto">
              <a:xfrm>
                <a:off x="1380" y="3936"/>
                <a:ext cx="2688" cy="0"/>
              </a:xfrm>
              <a:prstGeom prst="line">
                <a:avLst/>
              </a:prstGeom>
              <a:noFill/>
              <a:ln w="28575" cap="sq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11308" name="Group 34"/>
            <p:cNvGrpSpPr>
              <a:grpSpLocks/>
            </p:cNvGrpSpPr>
            <p:nvPr/>
          </p:nvGrpSpPr>
          <p:grpSpPr bwMode="auto">
            <a:xfrm>
              <a:off x="334" y="853"/>
              <a:ext cx="1272" cy="979"/>
              <a:chOff x="768" y="1968"/>
              <a:chExt cx="1968" cy="1248"/>
            </a:xfrm>
          </p:grpSpPr>
          <p:grpSp>
            <p:nvGrpSpPr>
              <p:cNvPr id="11331" name="Group 35"/>
              <p:cNvGrpSpPr>
                <a:grpSpLocks/>
              </p:cNvGrpSpPr>
              <p:nvPr/>
            </p:nvGrpSpPr>
            <p:grpSpPr bwMode="auto">
              <a:xfrm>
                <a:off x="768" y="1968"/>
                <a:ext cx="1968" cy="1248"/>
                <a:chOff x="768" y="1968"/>
                <a:chExt cx="1968" cy="1248"/>
              </a:xfrm>
            </p:grpSpPr>
            <p:sp>
              <p:nvSpPr>
                <p:cNvPr id="11333" name="Line 36"/>
                <p:cNvSpPr>
                  <a:spLocks noChangeShapeType="1"/>
                </p:cNvSpPr>
                <p:nvPr/>
              </p:nvSpPr>
              <p:spPr bwMode="auto">
                <a:xfrm>
                  <a:off x="768" y="1968"/>
                  <a:ext cx="19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11334" name="Line 37"/>
                <p:cNvSpPr>
                  <a:spLocks noChangeShapeType="1"/>
                </p:cNvSpPr>
                <p:nvPr/>
              </p:nvSpPr>
              <p:spPr bwMode="auto">
                <a:xfrm>
                  <a:off x="768" y="3216"/>
                  <a:ext cx="19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11332" name="Line 38"/>
              <p:cNvSpPr>
                <a:spLocks noChangeShapeType="1"/>
              </p:cNvSpPr>
              <p:nvPr/>
            </p:nvSpPr>
            <p:spPr bwMode="auto">
              <a:xfrm>
                <a:off x="768" y="1968"/>
                <a:ext cx="0" cy="12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11309" name="AutoShape 39"/>
            <p:cNvSpPr>
              <a:spLocks noChangeArrowheads="1"/>
            </p:cNvSpPr>
            <p:nvPr/>
          </p:nvSpPr>
          <p:spPr bwMode="auto">
            <a:xfrm>
              <a:off x="550" y="852"/>
              <a:ext cx="2138" cy="980"/>
            </a:xfrm>
            <a:prstGeom prst="diamond">
              <a:avLst/>
            </a:prstGeom>
            <a:solidFill>
              <a:srgbClr val="FFFF00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af-ZA">
                <a:solidFill>
                  <a:srgbClr val="0000FF"/>
                </a:solidFill>
              </a:endParaRPr>
            </a:p>
          </p:txBody>
        </p:sp>
        <p:grpSp>
          <p:nvGrpSpPr>
            <p:cNvPr id="11310" name="Group 40"/>
            <p:cNvGrpSpPr>
              <a:grpSpLocks/>
            </p:cNvGrpSpPr>
            <p:nvPr/>
          </p:nvGrpSpPr>
          <p:grpSpPr bwMode="auto">
            <a:xfrm>
              <a:off x="558" y="1342"/>
              <a:ext cx="2113" cy="490"/>
              <a:chOff x="1632" y="3360"/>
              <a:chExt cx="2209" cy="624"/>
            </a:xfrm>
          </p:grpSpPr>
          <p:sp>
            <p:nvSpPr>
              <p:cNvPr id="11329" name="AutoShape 41"/>
              <p:cNvSpPr>
                <a:spLocks noChangeArrowheads="1"/>
              </p:cNvSpPr>
              <p:nvPr/>
            </p:nvSpPr>
            <p:spPr bwMode="auto">
              <a:xfrm rot="5400000">
                <a:off x="2977" y="3119"/>
                <a:ext cx="624" cy="1105"/>
              </a:xfrm>
              <a:prstGeom prst="rtTriangle">
                <a:avLst/>
              </a:prstGeom>
              <a:solidFill>
                <a:srgbClr val="FFCCFF"/>
              </a:solidFill>
              <a:ln w="19050">
                <a:solidFill>
                  <a:srgbClr val="0000FF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vi-VN"/>
              </a:p>
            </p:txBody>
          </p:sp>
          <p:sp>
            <p:nvSpPr>
              <p:cNvPr id="11330" name="AutoShape 42"/>
              <p:cNvSpPr>
                <a:spLocks noChangeArrowheads="1"/>
              </p:cNvSpPr>
              <p:nvPr/>
            </p:nvSpPr>
            <p:spPr bwMode="auto">
              <a:xfrm rot="5400000" flipV="1">
                <a:off x="1872" y="3120"/>
                <a:ext cx="624" cy="1104"/>
              </a:xfrm>
              <a:prstGeom prst="rtTriangle">
                <a:avLst/>
              </a:prstGeom>
              <a:solidFill>
                <a:srgbClr val="FFCCFF"/>
              </a:solidFill>
              <a:ln w="19050">
                <a:solidFill>
                  <a:srgbClr val="0000FF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vi-VN"/>
              </a:p>
            </p:txBody>
          </p:sp>
        </p:grpSp>
        <p:sp>
          <p:nvSpPr>
            <p:cNvPr id="11311" name="Line 43"/>
            <p:cNvSpPr>
              <a:spLocks noChangeShapeType="1"/>
            </p:cNvSpPr>
            <p:nvPr/>
          </p:nvSpPr>
          <p:spPr bwMode="auto">
            <a:xfrm>
              <a:off x="1618" y="858"/>
              <a:ext cx="0" cy="979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13" name="Text Box 47"/>
            <p:cNvSpPr txBox="1">
              <a:spLocks noChangeArrowheads="1"/>
            </p:cNvSpPr>
            <p:nvPr/>
          </p:nvSpPr>
          <p:spPr bwMode="auto">
            <a:xfrm>
              <a:off x="2976" y="645"/>
              <a:ext cx="437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M</a:t>
              </a:r>
            </a:p>
          </p:txBody>
        </p:sp>
        <p:sp>
          <p:nvSpPr>
            <p:cNvPr id="11314" name="Text Box 48"/>
            <p:cNvSpPr txBox="1">
              <a:spLocks noChangeArrowheads="1"/>
            </p:cNvSpPr>
            <p:nvPr/>
          </p:nvSpPr>
          <p:spPr bwMode="auto">
            <a:xfrm>
              <a:off x="5371" y="615"/>
              <a:ext cx="437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N</a:t>
              </a:r>
            </a:p>
          </p:txBody>
        </p:sp>
        <p:grpSp>
          <p:nvGrpSpPr>
            <p:cNvPr id="11315" name="Group 49"/>
            <p:cNvGrpSpPr>
              <a:grpSpLocks/>
            </p:cNvGrpSpPr>
            <p:nvPr/>
          </p:nvGrpSpPr>
          <p:grpSpPr bwMode="auto">
            <a:xfrm>
              <a:off x="4446" y="852"/>
              <a:ext cx="258" cy="528"/>
              <a:chOff x="4800" y="2160"/>
              <a:chExt cx="258" cy="528"/>
            </a:xfrm>
          </p:grpSpPr>
          <p:sp>
            <p:nvSpPr>
              <p:cNvPr id="11325" name="Text Box 50"/>
              <p:cNvSpPr txBox="1">
                <a:spLocks noChangeArrowheads="1"/>
              </p:cNvSpPr>
              <p:nvPr/>
            </p:nvSpPr>
            <p:spPr bwMode="auto">
              <a:xfrm>
                <a:off x="4818" y="2400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FF0000"/>
                    </a:solidFill>
                  </a:rPr>
                  <a:t>2</a:t>
                </a:r>
              </a:p>
            </p:txBody>
          </p:sp>
          <p:grpSp>
            <p:nvGrpSpPr>
              <p:cNvPr id="11326" name="Group 51"/>
              <p:cNvGrpSpPr>
                <a:grpSpLocks/>
              </p:cNvGrpSpPr>
              <p:nvPr/>
            </p:nvGrpSpPr>
            <p:grpSpPr bwMode="auto">
              <a:xfrm>
                <a:off x="4800" y="2160"/>
                <a:ext cx="240" cy="327"/>
                <a:chOff x="5040" y="2064"/>
                <a:chExt cx="240" cy="327"/>
              </a:xfrm>
            </p:grpSpPr>
            <p:sp>
              <p:nvSpPr>
                <p:cNvPr id="11327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5040" y="2064"/>
                  <a:ext cx="240" cy="3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FF0000"/>
                      </a:solidFill>
                    </a:rPr>
                    <a:t>n</a:t>
                  </a:r>
                </a:p>
              </p:txBody>
            </p:sp>
            <p:sp>
              <p:nvSpPr>
                <p:cNvPr id="11328" name="Line 53"/>
                <p:cNvSpPr>
                  <a:spLocks noChangeShapeType="1"/>
                </p:cNvSpPr>
                <p:nvPr/>
              </p:nvSpPr>
              <p:spPr bwMode="auto">
                <a:xfrm>
                  <a:off x="5040" y="2346"/>
                  <a:ext cx="240" cy="0"/>
                </a:xfrm>
                <a:prstGeom prst="line">
                  <a:avLst/>
                </a:prstGeom>
                <a:noFill/>
                <a:ln w="12700" cap="sq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</p:grpSp>
        <p:grpSp>
          <p:nvGrpSpPr>
            <p:cNvPr id="11316" name="Group 54"/>
            <p:cNvGrpSpPr>
              <a:grpSpLocks/>
            </p:cNvGrpSpPr>
            <p:nvPr/>
          </p:nvGrpSpPr>
          <p:grpSpPr bwMode="auto">
            <a:xfrm>
              <a:off x="1656" y="1248"/>
              <a:ext cx="246" cy="546"/>
              <a:chOff x="3264" y="2208"/>
              <a:chExt cx="246" cy="546"/>
            </a:xfrm>
          </p:grpSpPr>
          <p:sp>
            <p:nvSpPr>
              <p:cNvPr id="11322" name="Text Box 55"/>
              <p:cNvSpPr txBox="1">
                <a:spLocks noChangeArrowheads="1"/>
              </p:cNvSpPr>
              <p:nvPr/>
            </p:nvSpPr>
            <p:spPr bwMode="auto">
              <a:xfrm>
                <a:off x="3270" y="2466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FF"/>
                    </a:solidFill>
                  </a:rPr>
                  <a:t>2</a:t>
                </a:r>
              </a:p>
            </p:txBody>
          </p:sp>
          <p:sp>
            <p:nvSpPr>
              <p:cNvPr id="11323" name="Text Box 56"/>
              <p:cNvSpPr txBox="1">
                <a:spLocks noChangeArrowheads="1"/>
              </p:cNvSpPr>
              <p:nvPr/>
            </p:nvSpPr>
            <p:spPr bwMode="auto">
              <a:xfrm>
                <a:off x="3264" y="2208"/>
                <a:ext cx="24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800">
                    <a:solidFill>
                      <a:srgbClr val="0000FF"/>
                    </a:solidFill>
                  </a:rPr>
                  <a:t>n</a:t>
                </a:r>
              </a:p>
            </p:txBody>
          </p:sp>
          <p:sp>
            <p:nvSpPr>
              <p:cNvPr id="11324" name="Line 57"/>
              <p:cNvSpPr>
                <a:spLocks noChangeShapeType="1"/>
              </p:cNvSpPr>
              <p:nvPr/>
            </p:nvSpPr>
            <p:spPr bwMode="auto">
              <a:xfrm>
                <a:off x="3264" y="2490"/>
                <a:ext cx="240" cy="0"/>
              </a:xfrm>
              <a:prstGeom prst="line">
                <a:avLst/>
              </a:prstGeom>
              <a:noFill/>
              <a:ln w="12700" cap="sq">
                <a:solidFill>
                  <a:srgbClr val="0000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11317" name="Group 58"/>
            <p:cNvGrpSpPr>
              <a:grpSpLocks/>
            </p:cNvGrpSpPr>
            <p:nvPr/>
          </p:nvGrpSpPr>
          <p:grpSpPr bwMode="auto">
            <a:xfrm>
              <a:off x="1326" y="852"/>
              <a:ext cx="258" cy="528"/>
              <a:chOff x="4800" y="2160"/>
              <a:chExt cx="258" cy="528"/>
            </a:xfrm>
          </p:grpSpPr>
          <p:sp>
            <p:nvSpPr>
              <p:cNvPr id="11318" name="Text Box 59"/>
              <p:cNvSpPr txBox="1">
                <a:spLocks noChangeArrowheads="1"/>
              </p:cNvSpPr>
              <p:nvPr/>
            </p:nvSpPr>
            <p:spPr bwMode="auto">
              <a:xfrm>
                <a:off x="4818" y="2400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FF0000"/>
                    </a:solidFill>
                  </a:rPr>
                  <a:t>2</a:t>
                </a:r>
              </a:p>
            </p:txBody>
          </p:sp>
          <p:grpSp>
            <p:nvGrpSpPr>
              <p:cNvPr id="11319" name="Group 60"/>
              <p:cNvGrpSpPr>
                <a:grpSpLocks/>
              </p:cNvGrpSpPr>
              <p:nvPr/>
            </p:nvGrpSpPr>
            <p:grpSpPr bwMode="auto">
              <a:xfrm>
                <a:off x="4800" y="2160"/>
                <a:ext cx="240" cy="327"/>
                <a:chOff x="5040" y="2064"/>
                <a:chExt cx="240" cy="327"/>
              </a:xfrm>
            </p:grpSpPr>
            <p:sp>
              <p:nvSpPr>
                <p:cNvPr id="11320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5040" y="2064"/>
                  <a:ext cx="240" cy="3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FF0000"/>
                      </a:solidFill>
                    </a:rPr>
                    <a:t>n</a:t>
                  </a:r>
                </a:p>
              </p:txBody>
            </p:sp>
            <p:sp>
              <p:nvSpPr>
                <p:cNvPr id="11321" name="Line 62"/>
                <p:cNvSpPr>
                  <a:spLocks noChangeShapeType="1"/>
                </p:cNvSpPr>
                <p:nvPr/>
              </p:nvSpPr>
              <p:spPr bwMode="auto">
                <a:xfrm>
                  <a:off x="5040" y="2346"/>
                  <a:ext cx="240" cy="0"/>
                </a:xfrm>
                <a:prstGeom prst="line">
                  <a:avLst/>
                </a:prstGeom>
                <a:noFill/>
                <a:ln w="12700" cap="sq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</p:grpSp>
      </p:grpSp>
      <p:sp>
        <p:nvSpPr>
          <p:cNvPr id="11268" name="Text Box 76"/>
          <p:cNvSpPr txBox="1">
            <a:spLocks noChangeArrowheads="1"/>
          </p:cNvSpPr>
          <p:nvPr/>
        </p:nvSpPr>
        <p:spPr bwMode="auto">
          <a:xfrm>
            <a:off x="457200" y="3368870"/>
            <a:ext cx="575595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Diện tích </a:t>
            </a:r>
            <a:r>
              <a:rPr lang="en-US" dirty="0"/>
              <a:t>hình thoi ABCD là: </a:t>
            </a:r>
          </a:p>
        </p:txBody>
      </p:sp>
      <p:grpSp>
        <p:nvGrpSpPr>
          <p:cNvPr id="11269" name="Group 77"/>
          <p:cNvGrpSpPr>
            <a:grpSpLocks/>
          </p:cNvGrpSpPr>
          <p:nvPr/>
        </p:nvGrpSpPr>
        <p:grpSpPr bwMode="auto">
          <a:xfrm>
            <a:off x="5594669" y="3140270"/>
            <a:ext cx="1828800" cy="1077913"/>
            <a:chOff x="4608" y="3216"/>
            <a:chExt cx="1152" cy="679"/>
          </a:xfrm>
        </p:grpSpPr>
        <p:sp>
          <p:nvSpPr>
            <p:cNvPr id="11281" name="Text Box 78"/>
            <p:cNvSpPr txBox="1">
              <a:spLocks noChangeArrowheads="1"/>
            </p:cNvSpPr>
            <p:nvPr/>
          </p:nvSpPr>
          <p:spPr bwMode="auto">
            <a:xfrm>
              <a:off x="4608" y="3216"/>
              <a:ext cx="115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m  x  n</a:t>
              </a:r>
            </a:p>
          </p:txBody>
        </p:sp>
        <p:sp>
          <p:nvSpPr>
            <p:cNvPr id="11282" name="Line 79"/>
            <p:cNvSpPr>
              <a:spLocks noChangeShapeType="1"/>
            </p:cNvSpPr>
            <p:nvPr/>
          </p:nvSpPr>
          <p:spPr bwMode="auto">
            <a:xfrm>
              <a:off x="4608" y="3552"/>
              <a:ext cx="86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283" name="Text Box 80"/>
            <p:cNvSpPr txBox="1">
              <a:spLocks noChangeArrowheads="1"/>
            </p:cNvSpPr>
            <p:nvPr/>
          </p:nvSpPr>
          <p:spPr bwMode="auto">
            <a:xfrm>
              <a:off x="4924" y="3530"/>
              <a:ext cx="33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2</a:t>
              </a:r>
            </a:p>
          </p:txBody>
        </p:sp>
      </p:grpSp>
      <p:sp>
        <p:nvSpPr>
          <p:cNvPr id="59473" name="Text Box 81"/>
          <p:cNvSpPr txBox="1">
            <a:spLocks noChangeArrowheads="1"/>
          </p:cNvSpPr>
          <p:nvPr/>
        </p:nvSpPr>
        <p:spPr bwMode="auto">
          <a:xfrm>
            <a:off x="565469" y="4839589"/>
            <a:ext cx="7620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dirty="0"/>
              <a:t>* Nêu quy tắc tính diện tích hình thoi.</a:t>
            </a:r>
          </a:p>
        </p:txBody>
      </p:sp>
      <p:sp>
        <p:nvSpPr>
          <p:cNvPr id="59474" name="Text Box 82"/>
          <p:cNvSpPr txBox="1">
            <a:spLocks noChangeArrowheads="1"/>
          </p:cNvSpPr>
          <p:nvPr/>
        </p:nvSpPr>
        <p:spPr bwMode="auto">
          <a:xfrm>
            <a:off x="439783" y="3915812"/>
            <a:ext cx="8033069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b="1" i="1" dirty="0" err="1"/>
              <a:t>Diện</a:t>
            </a:r>
            <a:r>
              <a:rPr lang="en-US" b="1" i="1" dirty="0"/>
              <a:t> </a:t>
            </a:r>
            <a:r>
              <a:rPr lang="en-US" b="1" i="1" dirty="0" err="1"/>
              <a:t>tích</a:t>
            </a:r>
            <a:r>
              <a:rPr lang="en-US" b="1" i="1" dirty="0"/>
              <a:t> </a:t>
            </a:r>
            <a:r>
              <a:rPr lang="en-US" b="1" i="1" dirty="0" err="1"/>
              <a:t>hình</a:t>
            </a:r>
            <a:r>
              <a:rPr lang="en-US" b="1" i="1" dirty="0"/>
              <a:t> </a:t>
            </a:r>
            <a:r>
              <a:rPr lang="en-US" b="1" i="1" dirty="0" err="1"/>
              <a:t>thoi</a:t>
            </a:r>
            <a:r>
              <a:rPr lang="en-US" b="1" i="1" dirty="0"/>
              <a:t> </a:t>
            </a:r>
            <a:r>
              <a:rPr lang="en-US" b="1" i="1" dirty="0" err="1"/>
              <a:t>bằng</a:t>
            </a:r>
            <a:r>
              <a:rPr lang="en-US" b="1" i="1" dirty="0"/>
              <a:t> </a:t>
            </a:r>
            <a:r>
              <a:rPr lang="en-US" b="1" i="1" dirty="0" err="1"/>
              <a:t>tích</a:t>
            </a:r>
            <a:r>
              <a:rPr lang="en-US" b="1" i="1" dirty="0"/>
              <a:t> </a:t>
            </a:r>
            <a:r>
              <a:rPr lang="en-US" b="1" i="1" dirty="0" err="1"/>
              <a:t>của</a:t>
            </a:r>
            <a:r>
              <a:rPr lang="en-US" b="1" i="1" dirty="0"/>
              <a:t> </a:t>
            </a:r>
            <a:r>
              <a:rPr lang="en-US" b="1" i="1" dirty="0" err="1"/>
              <a:t>độ</a:t>
            </a:r>
            <a:r>
              <a:rPr lang="en-US" b="1" i="1" dirty="0"/>
              <a:t> </a:t>
            </a:r>
            <a:r>
              <a:rPr lang="en-US" b="1" i="1" dirty="0" err="1"/>
              <a:t>dài</a:t>
            </a:r>
            <a:r>
              <a:rPr lang="en-US" b="1" i="1" dirty="0"/>
              <a:t> </a:t>
            </a:r>
            <a:r>
              <a:rPr lang="en-US" b="1" i="1" dirty="0" err="1"/>
              <a:t>hai</a:t>
            </a:r>
            <a:r>
              <a:rPr lang="en-US" b="1" i="1" dirty="0"/>
              <a:t> </a:t>
            </a:r>
            <a:r>
              <a:rPr lang="en-US" b="1" i="1" dirty="0" err="1"/>
              <a:t>đường</a:t>
            </a:r>
            <a:r>
              <a:rPr lang="en-US" b="1" i="1" dirty="0"/>
              <a:t> </a:t>
            </a:r>
            <a:r>
              <a:rPr lang="en-US" b="1" i="1" dirty="0" err="1"/>
              <a:t>chéo</a:t>
            </a:r>
            <a:r>
              <a:rPr lang="en-US" b="1" i="1" dirty="0"/>
              <a:t> chia </a:t>
            </a:r>
            <a:r>
              <a:rPr lang="en-US" b="1" i="1" dirty="0" err="1"/>
              <a:t>cho</a:t>
            </a:r>
            <a:r>
              <a:rPr lang="en-US" b="1" i="1" dirty="0"/>
              <a:t> 2 (</a:t>
            </a:r>
            <a:r>
              <a:rPr lang="en-US" i="1" dirty="0" err="1"/>
              <a:t>cùng</a:t>
            </a:r>
            <a:r>
              <a:rPr lang="en-US" i="1" dirty="0"/>
              <a:t> </a:t>
            </a:r>
            <a:r>
              <a:rPr lang="en-US" i="1" dirty="0" err="1"/>
              <a:t>một</a:t>
            </a:r>
            <a:r>
              <a:rPr lang="en-US" i="1" dirty="0"/>
              <a:t> </a:t>
            </a:r>
            <a:r>
              <a:rPr lang="en-US" i="1" dirty="0" err="1"/>
              <a:t>đơn</a:t>
            </a:r>
            <a:r>
              <a:rPr lang="en-US" i="1" dirty="0"/>
              <a:t> </a:t>
            </a:r>
            <a:r>
              <a:rPr lang="en-US" i="1" dirty="0" err="1"/>
              <a:t>vị</a:t>
            </a:r>
            <a:r>
              <a:rPr lang="en-US" i="1" dirty="0"/>
              <a:t> </a:t>
            </a:r>
            <a:r>
              <a:rPr lang="en-US" i="1" dirty="0" err="1"/>
              <a:t>đo</a:t>
            </a:r>
            <a:r>
              <a:rPr lang="en-US" b="1" i="1" dirty="0"/>
              <a:t>)</a:t>
            </a:r>
          </a:p>
        </p:txBody>
      </p:sp>
      <p:grpSp>
        <p:nvGrpSpPr>
          <p:cNvPr id="59485" name="Group 93"/>
          <p:cNvGrpSpPr>
            <a:grpSpLocks/>
          </p:cNvGrpSpPr>
          <p:nvPr/>
        </p:nvGrpSpPr>
        <p:grpSpPr bwMode="auto">
          <a:xfrm>
            <a:off x="1136969" y="5304033"/>
            <a:ext cx="2781300" cy="960437"/>
            <a:chOff x="432" y="4626"/>
            <a:chExt cx="1752" cy="605"/>
          </a:xfrm>
        </p:grpSpPr>
        <p:grpSp>
          <p:nvGrpSpPr>
            <p:cNvPr id="11276" name="Group 92"/>
            <p:cNvGrpSpPr>
              <a:grpSpLocks/>
            </p:cNvGrpSpPr>
            <p:nvPr/>
          </p:nvGrpSpPr>
          <p:grpSpPr bwMode="auto">
            <a:xfrm>
              <a:off x="1036" y="4626"/>
              <a:ext cx="1148" cy="605"/>
              <a:chOff x="1108" y="4915"/>
              <a:chExt cx="1148" cy="605"/>
            </a:xfrm>
          </p:grpSpPr>
          <p:sp>
            <p:nvSpPr>
              <p:cNvPr id="11278" name="Text Box 84"/>
              <p:cNvSpPr txBox="1">
                <a:spLocks noChangeArrowheads="1"/>
              </p:cNvSpPr>
              <p:nvPr/>
            </p:nvSpPr>
            <p:spPr bwMode="auto">
              <a:xfrm>
                <a:off x="1108" y="4915"/>
                <a:ext cx="1148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/>
                  <a:t>m  x  n</a:t>
                </a:r>
              </a:p>
            </p:txBody>
          </p:sp>
          <p:sp>
            <p:nvSpPr>
              <p:cNvPr id="11279" name="Line 85"/>
              <p:cNvSpPr>
                <a:spLocks noChangeShapeType="1"/>
              </p:cNvSpPr>
              <p:nvPr/>
            </p:nvSpPr>
            <p:spPr bwMode="auto">
              <a:xfrm>
                <a:off x="1108" y="5232"/>
                <a:ext cx="861" cy="0"/>
              </a:xfrm>
              <a:prstGeom prst="line">
                <a:avLst/>
              </a:prstGeom>
              <a:noFill/>
              <a:ln w="12700" cap="sq">
                <a:solidFill>
                  <a:srgbClr val="0066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280" name="Text Box 86"/>
              <p:cNvSpPr txBox="1">
                <a:spLocks noChangeArrowheads="1"/>
              </p:cNvSpPr>
              <p:nvPr/>
            </p:nvSpPr>
            <p:spPr bwMode="auto">
              <a:xfrm>
                <a:off x="1395" y="5155"/>
                <a:ext cx="335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dirty="0"/>
                  <a:t>2</a:t>
                </a:r>
              </a:p>
            </p:txBody>
          </p:sp>
        </p:grpSp>
        <p:sp>
          <p:nvSpPr>
            <p:cNvPr id="11277" name="Text Box 87"/>
            <p:cNvSpPr txBox="1">
              <a:spLocks noChangeArrowheads="1"/>
            </p:cNvSpPr>
            <p:nvPr/>
          </p:nvSpPr>
          <p:spPr bwMode="auto">
            <a:xfrm>
              <a:off x="432" y="4720"/>
              <a:ext cx="62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S  =</a:t>
              </a:r>
            </a:p>
          </p:txBody>
        </p:sp>
      </p:grpSp>
      <p:sp>
        <p:nvSpPr>
          <p:cNvPr id="59482" name="Text Box 90"/>
          <p:cNvSpPr txBox="1">
            <a:spLocks noChangeArrowheads="1"/>
          </p:cNvSpPr>
          <p:nvPr/>
        </p:nvSpPr>
        <p:spPr bwMode="auto">
          <a:xfrm>
            <a:off x="4299269" y="5288158"/>
            <a:ext cx="388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/>
              <a:t>(S là diện tích hình </a:t>
            </a:r>
            <a:r>
              <a:rPr lang="en-US" sz="2400" dirty="0" smtClean="0"/>
              <a:t>thoi;</a:t>
            </a:r>
            <a:endParaRPr lang="en-US" sz="2400" dirty="0"/>
          </a:p>
        </p:txBody>
      </p:sp>
      <p:sp>
        <p:nvSpPr>
          <p:cNvPr id="59483" name="Text Box 91"/>
          <p:cNvSpPr txBox="1">
            <a:spLocks noChangeArrowheads="1"/>
          </p:cNvSpPr>
          <p:nvPr/>
        </p:nvSpPr>
        <p:spPr bwMode="auto">
          <a:xfrm>
            <a:off x="4299269" y="5685033"/>
            <a:ext cx="4572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/>
              <a:t>m, n là độ dài của hai đường chéo)</a:t>
            </a:r>
          </a:p>
        </p:txBody>
      </p:sp>
    </p:spTree>
    <p:extLst>
      <p:ext uri="{BB962C8B-B14F-4D97-AF65-F5344CB8AC3E}">
        <p14:creationId xmlns:p14="http://schemas.microsoft.com/office/powerpoint/2010/main" val="2692069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94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4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594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594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594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9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9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9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9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9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59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9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9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9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73" grpId="0"/>
      <p:bldP spid="59473" grpId="1"/>
      <p:bldP spid="59474" grpId="0"/>
      <p:bldP spid="59482" grpId="0"/>
      <p:bldP spid="5948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5754" cy="6858000"/>
          </a:xfrm>
          <a:prstGeom prst="rect">
            <a:avLst/>
          </a:prstGeom>
        </p:spPr>
      </p:pic>
      <p:sp>
        <p:nvSpPr>
          <p:cNvPr id="3" name="Cloud 2"/>
          <p:cNvSpPr/>
          <p:nvPr/>
        </p:nvSpPr>
        <p:spPr>
          <a:xfrm>
            <a:off x="1447800" y="1905000"/>
            <a:ext cx="6172200" cy="2514600"/>
          </a:xfrm>
          <a:prstGeom prst="cloud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vi-VN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</a:t>
            </a:r>
            <a:endParaRPr lang="en-US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94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3" y="0"/>
            <a:ext cx="9135754" cy="6858000"/>
          </a:xfrm>
          <a:prstGeom prst="rect">
            <a:avLst/>
          </a:prstGeom>
        </p:spPr>
      </p:pic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609600" y="762000"/>
            <a:ext cx="6781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vi-VN" altLang="en-US" sz="3600" b="1" dirty="0">
                <a:latin typeface="Times New Roman" panose="02020603050405020304" pitchFamily="18" charset="0"/>
              </a:rPr>
              <a:t>Thứ     ngày     tháng 3 năm 2022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vi-VN" altLang="en-US" sz="3600" b="1" dirty="0">
                <a:latin typeface="Times New Roman" panose="02020603050405020304" pitchFamily="18" charset="0"/>
              </a:rPr>
              <a:t>Toán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vi-VN" altLang="en-US" sz="3600" b="1" dirty="0" smtClean="0">
                <a:latin typeface="Times New Roman" panose="02020603050405020304" pitchFamily="18" charset="0"/>
              </a:rPr>
              <a:t>Diện tích hình thoi</a:t>
            </a:r>
            <a:endParaRPr lang="en-US" altLang="en-US" b="1" dirty="0">
              <a:latin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3048000"/>
            <a:ext cx="3080010" cy="255454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300038" indent="-300038">
              <a:buFontTx/>
              <a:buAutoNum type="romanUcPeriod"/>
              <a:defRPr/>
            </a:pPr>
            <a:r>
              <a:rPr lang="en-US" sz="3200" b="1" smtClean="0"/>
              <a:t>Bài học: SGK</a:t>
            </a:r>
          </a:p>
          <a:p>
            <a:pPr marL="300038" indent="-300038">
              <a:buFontTx/>
              <a:buAutoNum type="romanUcPeriod"/>
              <a:defRPr/>
            </a:pPr>
            <a:r>
              <a:rPr lang="en-US" sz="3200" b="1" smtClean="0"/>
              <a:t>Luyện tập</a:t>
            </a:r>
            <a:endParaRPr lang="vi-VN" sz="3200" b="1" dirty="0"/>
          </a:p>
          <a:p>
            <a:pPr marL="214313" indent="-214313">
              <a:buFontTx/>
              <a:buChar char="-"/>
              <a:defRPr/>
            </a:pPr>
            <a:r>
              <a:rPr lang="en-US" sz="3200" b="1" dirty="0"/>
              <a:t>B</a:t>
            </a:r>
            <a:r>
              <a:rPr lang="vi-VN" sz="3200" b="1" dirty="0"/>
              <a:t>ài 1: làm </a:t>
            </a:r>
            <a:r>
              <a:rPr lang="vi-VN" sz="3200" b="1" dirty="0" smtClean="0"/>
              <a:t>vở</a:t>
            </a:r>
            <a:endParaRPr lang="vi-VN" sz="3200" b="1" dirty="0"/>
          </a:p>
          <a:p>
            <a:pPr marL="214313" indent="-214313">
              <a:buFontTx/>
              <a:buChar char="-"/>
              <a:defRPr/>
            </a:pPr>
            <a:r>
              <a:rPr lang="en-US" sz="3200" b="1" dirty="0"/>
              <a:t>B</a:t>
            </a:r>
            <a:r>
              <a:rPr lang="vi-VN" sz="3200" b="1" dirty="0"/>
              <a:t>ài 2: làm </a:t>
            </a:r>
            <a:r>
              <a:rPr lang="vi-VN" sz="3200" b="1" dirty="0" smtClean="0"/>
              <a:t>vở</a:t>
            </a:r>
            <a:endParaRPr lang="vi-VN" sz="3200" b="1" dirty="0"/>
          </a:p>
          <a:p>
            <a:pPr marL="214313" indent="-214313">
              <a:buFontTx/>
              <a:buChar char="-"/>
              <a:defRPr/>
            </a:pPr>
            <a:r>
              <a:rPr lang="en-US" sz="3200" b="1" dirty="0"/>
              <a:t>B</a:t>
            </a:r>
            <a:r>
              <a:rPr lang="vi-VN" sz="3200" b="1" dirty="0"/>
              <a:t>ài 3: </a:t>
            </a:r>
            <a:r>
              <a:rPr lang="vi-VN" sz="3200" b="1" dirty="0" smtClean="0"/>
              <a:t>làm sách</a:t>
            </a:r>
            <a:endParaRPr lang="vi-VN" sz="3200" b="1" dirty="0"/>
          </a:p>
        </p:txBody>
      </p:sp>
    </p:spTree>
    <p:extLst>
      <p:ext uri="{BB962C8B-B14F-4D97-AF65-F5344CB8AC3E}">
        <p14:creationId xmlns:p14="http://schemas.microsoft.com/office/powerpoint/2010/main" val="120852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82"/>
          <p:cNvGrpSpPr>
            <a:grpSpLocks/>
          </p:cNvGrpSpPr>
          <p:nvPr/>
        </p:nvGrpSpPr>
        <p:grpSpPr bwMode="auto">
          <a:xfrm>
            <a:off x="838433" y="2509883"/>
            <a:ext cx="2270125" cy="3070225"/>
            <a:chOff x="672" y="1581"/>
            <a:chExt cx="1430" cy="1934"/>
          </a:xfrm>
        </p:grpSpPr>
        <p:grpSp>
          <p:nvGrpSpPr>
            <p:cNvPr id="4" name="Group 60"/>
            <p:cNvGrpSpPr>
              <a:grpSpLocks/>
            </p:cNvGrpSpPr>
            <p:nvPr/>
          </p:nvGrpSpPr>
          <p:grpSpPr bwMode="auto">
            <a:xfrm>
              <a:off x="910" y="1872"/>
              <a:ext cx="954" cy="1348"/>
              <a:chOff x="3216" y="1200"/>
              <a:chExt cx="1152" cy="2022"/>
            </a:xfrm>
          </p:grpSpPr>
          <p:sp>
            <p:nvSpPr>
              <p:cNvPr id="10" name="AutoShape 55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1152" cy="2016"/>
              </a:xfrm>
              <a:prstGeom prst="diamond">
                <a:avLst/>
              </a:prstGeom>
              <a:solidFill>
                <a:schemeClr val="folHlink"/>
              </a:solidFill>
              <a:ln w="12700" cap="sq">
                <a:solidFill>
                  <a:srgbClr val="FF0000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vi-VN"/>
              </a:p>
            </p:txBody>
          </p:sp>
          <p:sp>
            <p:nvSpPr>
              <p:cNvPr id="11" name="Line 57"/>
              <p:cNvSpPr>
                <a:spLocks noChangeShapeType="1"/>
              </p:cNvSpPr>
              <p:nvPr/>
            </p:nvSpPr>
            <p:spPr bwMode="auto">
              <a:xfrm>
                <a:off x="3216" y="2214"/>
                <a:ext cx="1152" cy="0"/>
              </a:xfrm>
              <a:prstGeom prst="line">
                <a:avLst/>
              </a:prstGeom>
              <a:noFill/>
              <a:ln w="12700" cap="sq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2" name="Line 58"/>
              <p:cNvSpPr>
                <a:spLocks noChangeShapeType="1"/>
              </p:cNvSpPr>
              <p:nvPr/>
            </p:nvSpPr>
            <p:spPr bwMode="auto">
              <a:xfrm>
                <a:off x="3792" y="1206"/>
                <a:ext cx="0" cy="2016"/>
              </a:xfrm>
              <a:prstGeom prst="line">
                <a:avLst/>
              </a:prstGeom>
              <a:noFill/>
              <a:ln w="12700" cap="sq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6" name="Text Box 65"/>
            <p:cNvSpPr txBox="1">
              <a:spLocks noChangeArrowheads="1"/>
            </p:cNvSpPr>
            <p:nvPr/>
          </p:nvSpPr>
          <p:spPr bwMode="auto">
            <a:xfrm>
              <a:off x="672" y="2403"/>
              <a:ext cx="19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/>
                <a:t>A</a:t>
              </a:r>
            </a:p>
          </p:txBody>
        </p:sp>
        <p:sp>
          <p:nvSpPr>
            <p:cNvPr id="7" name="Text Box 66"/>
            <p:cNvSpPr txBox="1">
              <a:spLocks noChangeArrowheads="1"/>
            </p:cNvSpPr>
            <p:nvPr/>
          </p:nvSpPr>
          <p:spPr bwMode="auto">
            <a:xfrm>
              <a:off x="1290" y="1581"/>
              <a:ext cx="19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/>
                <a:t>B</a:t>
              </a:r>
            </a:p>
          </p:txBody>
        </p:sp>
        <p:sp>
          <p:nvSpPr>
            <p:cNvPr id="8" name="Text Box 68"/>
            <p:cNvSpPr txBox="1">
              <a:spLocks noChangeArrowheads="1"/>
            </p:cNvSpPr>
            <p:nvPr/>
          </p:nvSpPr>
          <p:spPr bwMode="auto">
            <a:xfrm>
              <a:off x="1279" y="3187"/>
              <a:ext cx="197" cy="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/>
                <a:t>D</a:t>
              </a:r>
            </a:p>
          </p:txBody>
        </p:sp>
        <p:sp>
          <p:nvSpPr>
            <p:cNvPr id="9" name="Text Box 69"/>
            <p:cNvSpPr txBox="1">
              <a:spLocks noChangeArrowheads="1"/>
            </p:cNvSpPr>
            <p:nvPr/>
          </p:nvSpPr>
          <p:spPr bwMode="auto">
            <a:xfrm>
              <a:off x="1903" y="2396"/>
              <a:ext cx="19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/>
                <a:t>C</a:t>
              </a:r>
            </a:p>
          </p:txBody>
        </p:sp>
      </p:grpSp>
      <p:grpSp>
        <p:nvGrpSpPr>
          <p:cNvPr id="13" name="Group 81"/>
          <p:cNvGrpSpPr>
            <a:grpSpLocks/>
          </p:cNvGrpSpPr>
          <p:nvPr/>
        </p:nvGrpSpPr>
        <p:grpSpPr bwMode="auto">
          <a:xfrm>
            <a:off x="3934523" y="2465470"/>
            <a:ext cx="4019550" cy="3086100"/>
            <a:chOff x="2940" y="1572"/>
            <a:chExt cx="2532" cy="1944"/>
          </a:xfrm>
        </p:grpSpPr>
        <p:grpSp>
          <p:nvGrpSpPr>
            <p:cNvPr id="14" name="Group 61"/>
            <p:cNvGrpSpPr>
              <a:grpSpLocks/>
            </p:cNvGrpSpPr>
            <p:nvPr/>
          </p:nvGrpSpPr>
          <p:grpSpPr bwMode="auto">
            <a:xfrm>
              <a:off x="3218" y="1870"/>
              <a:ext cx="2026" cy="1347"/>
              <a:chOff x="3216" y="1200"/>
              <a:chExt cx="1152" cy="2022"/>
            </a:xfrm>
          </p:grpSpPr>
          <p:sp>
            <p:nvSpPr>
              <p:cNvPr id="19" name="AutoShape 62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1152" cy="2016"/>
              </a:xfrm>
              <a:prstGeom prst="diamond">
                <a:avLst/>
              </a:prstGeom>
              <a:solidFill>
                <a:schemeClr val="folHlink"/>
              </a:solidFill>
              <a:ln w="12700" cap="sq">
                <a:solidFill>
                  <a:srgbClr val="FF0000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vi-VN"/>
              </a:p>
            </p:txBody>
          </p:sp>
          <p:sp>
            <p:nvSpPr>
              <p:cNvPr id="20" name="Line 63"/>
              <p:cNvSpPr>
                <a:spLocks noChangeShapeType="1"/>
              </p:cNvSpPr>
              <p:nvPr/>
            </p:nvSpPr>
            <p:spPr bwMode="auto">
              <a:xfrm>
                <a:off x="3216" y="2214"/>
                <a:ext cx="1152" cy="0"/>
              </a:xfrm>
              <a:prstGeom prst="line">
                <a:avLst/>
              </a:prstGeom>
              <a:noFill/>
              <a:ln w="12700" cap="sq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" name="Line 64"/>
              <p:cNvSpPr>
                <a:spLocks noChangeShapeType="1"/>
              </p:cNvSpPr>
              <p:nvPr/>
            </p:nvSpPr>
            <p:spPr bwMode="auto">
              <a:xfrm>
                <a:off x="3792" y="1206"/>
                <a:ext cx="0" cy="2016"/>
              </a:xfrm>
              <a:prstGeom prst="line">
                <a:avLst/>
              </a:prstGeom>
              <a:noFill/>
              <a:ln w="12700" cap="sq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15" name="Text Box 67"/>
            <p:cNvSpPr txBox="1">
              <a:spLocks noChangeArrowheads="1"/>
            </p:cNvSpPr>
            <p:nvPr/>
          </p:nvSpPr>
          <p:spPr bwMode="auto">
            <a:xfrm>
              <a:off x="2940" y="2394"/>
              <a:ext cx="19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/>
                <a:t>M</a:t>
              </a:r>
            </a:p>
          </p:txBody>
        </p:sp>
        <p:sp>
          <p:nvSpPr>
            <p:cNvPr id="16" name="Text Box 70"/>
            <p:cNvSpPr txBox="1">
              <a:spLocks noChangeArrowheads="1"/>
            </p:cNvSpPr>
            <p:nvPr/>
          </p:nvSpPr>
          <p:spPr bwMode="auto">
            <a:xfrm>
              <a:off x="4114" y="1572"/>
              <a:ext cx="19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/>
                <a:t>N</a:t>
              </a:r>
            </a:p>
          </p:txBody>
        </p:sp>
        <p:sp>
          <p:nvSpPr>
            <p:cNvPr id="17" name="Text Box 71"/>
            <p:cNvSpPr txBox="1">
              <a:spLocks noChangeArrowheads="1"/>
            </p:cNvSpPr>
            <p:nvPr/>
          </p:nvSpPr>
          <p:spPr bwMode="auto">
            <a:xfrm>
              <a:off x="5273" y="2403"/>
              <a:ext cx="19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/>
                <a:t>P</a:t>
              </a:r>
            </a:p>
          </p:txBody>
        </p:sp>
        <p:sp>
          <p:nvSpPr>
            <p:cNvPr id="18" name="Text Box 72"/>
            <p:cNvSpPr txBox="1">
              <a:spLocks noChangeArrowheads="1"/>
            </p:cNvSpPr>
            <p:nvPr/>
          </p:nvSpPr>
          <p:spPr bwMode="auto">
            <a:xfrm>
              <a:off x="4114" y="3188"/>
              <a:ext cx="199" cy="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/>
                <a:t>Q</a:t>
              </a:r>
            </a:p>
          </p:txBody>
        </p:sp>
      </p:grpSp>
      <p:sp>
        <p:nvSpPr>
          <p:cNvPr id="22" name="Line 75"/>
          <p:cNvSpPr>
            <a:spLocks noChangeShapeType="1"/>
          </p:cNvSpPr>
          <p:nvPr/>
        </p:nvSpPr>
        <p:spPr bwMode="auto">
          <a:xfrm>
            <a:off x="3886200" y="1358081"/>
            <a:ext cx="0" cy="4280719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3" name="Text Box 76"/>
          <p:cNvSpPr txBox="1">
            <a:spLocks noChangeArrowheads="1"/>
          </p:cNvSpPr>
          <p:nvPr/>
        </p:nvSpPr>
        <p:spPr bwMode="auto">
          <a:xfrm>
            <a:off x="76200" y="1529036"/>
            <a:ext cx="3810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/>
              <a:t>a) </a:t>
            </a:r>
            <a:r>
              <a:rPr lang="en-US" sz="2800" dirty="0" err="1"/>
              <a:t>Hình</a:t>
            </a:r>
            <a:r>
              <a:rPr lang="en-US" sz="2800" dirty="0"/>
              <a:t> </a:t>
            </a:r>
            <a:r>
              <a:rPr lang="en-US" sz="2800" dirty="0" err="1"/>
              <a:t>thoi</a:t>
            </a:r>
            <a:r>
              <a:rPr lang="en-US" sz="2800" dirty="0"/>
              <a:t> ABCD, </a:t>
            </a:r>
            <a:r>
              <a:rPr lang="en-US" sz="2800" dirty="0" err="1"/>
              <a:t>biết</a:t>
            </a:r>
            <a:r>
              <a:rPr lang="en-US" sz="2800" dirty="0"/>
              <a:t>:</a:t>
            </a:r>
          </a:p>
        </p:txBody>
      </p:sp>
      <p:sp>
        <p:nvSpPr>
          <p:cNvPr id="24" name="Text Box 77"/>
          <p:cNvSpPr txBox="1">
            <a:spLocks noChangeArrowheads="1"/>
          </p:cNvSpPr>
          <p:nvPr/>
        </p:nvSpPr>
        <p:spPr bwMode="auto">
          <a:xfrm>
            <a:off x="76200" y="1971020"/>
            <a:ext cx="3810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dirty="0"/>
              <a:t>AC = 3cm;  BD = </a:t>
            </a:r>
            <a:r>
              <a:rPr lang="en-US" sz="2800" dirty="0" smtClean="0"/>
              <a:t>4cm.</a:t>
            </a:r>
            <a:endParaRPr lang="en-US" sz="2800" dirty="0"/>
          </a:p>
        </p:txBody>
      </p:sp>
      <p:sp>
        <p:nvSpPr>
          <p:cNvPr id="25" name="Text Box 78"/>
          <p:cNvSpPr txBox="1">
            <a:spLocks noChangeArrowheads="1"/>
          </p:cNvSpPr>
          <p:nvPr/>
        </p:nvSpPr>
        <p:spPr bwMode="auto">
          <a:xfrm>
            <a:off x="3930594" y="1558639"/>
            <a:ext cx="434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/>
              <a:t>b) </a:t>
            </a:r>
            <a:r>
              <a:rPr lang="en-US" sz="2800" dirty="0" err="1"/>
              <a:t>Hình</a:t>
            </a:r>
            <a:r>
              <a:rPr lang="en-US" sz="2800" dirty="0"/>
              <a:t> </a:t>
            </a:r>
            <a:r>
              <a:rPr lang="en-US" sz="2800" dirty="0" err="1"/>
              <a:t>thoi</a:t>
            </a:r>
            <a:r>
              <a:rPr lang="en-US" sz="2800" dirty="0"/>
              <a:t> MNPQ, </a:t>
            </a:r>
            <a:r>
              <a:rPr lang="en-US" sz="2800" dirty="0" err="1"/>
              <a:t>biết</a:t>
            </a:r>
            <a:r>
              <a:rPr lang="en-US" sz="2800" dirty="0"/>
              <a:t>:</a:t>
            </a:r>
          </a:p>
        </p:txBody>
      </p:sp>
      <p:sp>
        <p:nvSpPr>
          <p:cNvPr id="26" name="Text Box 79"/>
          <p:cNvSpPr txBox="1">
            <a:spLocks noChangeArrowheads="1"/>
          </p:cNvSpPr>
          <p:nvPr/>
        </p:nvSpPr>
        <p:spPr bwMode="auto">
          <a:xfrm>
            <a:off x="4155185" y="1961123"/>
            <a:ext cx="3810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dirty="0"/>
              <a:t>MP = 7cm;  NQ = </a:t>
            </a:r>
            <a:r>
              <a:rPr lang="en-US" sz="2800" dirty="0" smtClean="0"/>
              <a:t>4cm.</a:t>
            </a:r>
            <a:endParaRPr lang="en-US" sz="2800" dirty="0"/>
          </a:p>
        </p:txBody>
      </p:sp>
      <p:sp>
        <p:nvSpPr>
          <p:cNvPr id="27" name="Text Box 80"/>
          <p:cNvSpPr txBox="1">
            <a:spLocks noChangeArrowheads="1"/>
          </p:cNvSpPr>
          <p:nvPr/>
        </p:nvSpPr>
        <p:spPr bwMode="auto">
          <a:xfrm>
            <a:off x="76200" y="413214"/>
            <a:ext cx="6096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u="sng" dirty="0"/>
              <a:t>Bài 1</a:t>
            </a:r>
            <a:r>
              <a:rPr lang="en-US" sz="2800" b="1" dirty="0"/>
              <a:t>: </a:t>
            </a:r>
            <a:r>
              <a:rPr lang="en-US" sz="2800" dirty="0"/>
              <a:t>Tính diện </a:t>
            </a:r>
            <a:r>
              <a:rPr lang="en-US" sz="2800" dirty="0" err="1"/>
              <a:t>tích</a:t>
            </a:r>
            <a:r>
              <a:rPr lang="en-US" sz="2800" dirty="0"/>
              <a:t> </a:t>
            </a:r>
            <a:r>
              <a:rPr lang="en-US" sz="2800" dirty="0" err="1" smtClean="0"/>
              <a:t>của</a:t>
            </a:r>
            <a:endParaRPr lang="en-US" sz="2800" dirty="0"/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1981200" y="3872681"/>
            <a:ext cx="152400" cy="33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142565" y="3872681"/>
            <a:ext cx="0" cy="1531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5983985" y="3838300"/>
            <a:ext cx="152400" cy="33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102294" y="3838300"/>
            <a:ext cx="0" cy="1531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447800" y="5943175"/>
            <a:ext cx="71657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b="1" dirty="0" smtClean="0"/>
              <a:t>Muốn tính diện tích hình thoi ta làm thế nào?</a:t>
            </a:r>
            <a:endParaRPr lang="en-US" sz="2800" b="1" dirty="0"/>
          </a:p>
        </p:txBody>
      </p:sp>
      <p:sp>
        <p:nvSpPr>
          <p:cNvPr id="32" name="Rounded Rectangle 31"/>
          <p:cNvSpPr>
            <a:spLocks noChangeArrowheads="1"/>
          </p:cNvSpPr>
          <p:nvPr/>
        </p:nvSpPr>
        <p:spPr bwMode="auto">
          <a:xfrm>
            <a:off x="4267853" y="292298"/>
            <a:ext cx="1716132" cy="7620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vi-VN" altLang="en-US" sz="3200" b="1" dirty="0">
                <a:solidFill>
                  <a:srgbClr val="000000"/>
                </a:solidFill>
              </a:rPr>
              <a:t>Làm </a:t>
            </a:r>
            <a:r>
              <a:rPr lang="vi-VN" altLang="en-US" sz="3200" b="1" dirty="0" smtClean="0">
                <a:solidFill>
                  <a:srgbClr val="000000"/>
                </a:solidFill>
              </a:rPr>
              <a:t>vở</a:t>
            </a:r>
            <a:endParaRPr lang="en-US" altLang="en-US" sz="32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705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" grpId="0"/>
      <p:bldP spid="3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82"/>
          <p:cNvGrpSpPr>
            <a:grpSpLocks/>
          </p:cNvGrpSpPr>
          <p:nvPr/>
        </p:nvGrpSpPr>
        <p:grpSpPr bwMode="auto">
          <a:xfrm>
            <a:off x="774139" y="1308662"/>
            <a:ext cx="2270125" cy="3070225"/>
            <a:chOff x="672" y="1581"/>
            <a:chExt cx="1430" cy="1934"/>
          </a:xfrm>
        </p:grpSpPr>
        <p:grpSp>
          <p:nvGrpSpPr>
            <p:cNvPr id="4" name="Group 60"/>
            <p:cNvGrpSpPr>
              <a:grpSpLocks/>
            </p:cNvGrpSpPr>
            <p:nvPr/>
          </p:nvGrpSpPr>
          <p:grpSpPr bwMode="auto">
            <a:xfrm>
              <a:off x="910" y="1872"/>
              <a:ext cx="954" cy="1348"/>
              <a:chOff x="3216" y="1200"/>
              <a:chExt cx="1152" cy="2022"/>
            </a:xfrm>
          </p:grpSpPr>
          <p:sp>
            <p:nvSpPr>
              <p:cNvPr id="10" name="AutoShape 55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1152" cy="2016"/>
              </a:xfrm>
              <a:prstGeom prst="diamond">
                <a:avLst/>
              </a:prstGeom>
              <a:solidFill>
                <a:schemeClr val="folHlink"/>
              </a:solidFill>
              <a:ln w="12700" cap="sq">
                <a:solidFill>
                  <a:srgbClr val="FF0000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vi-VN"/>
              </a:p>
            </p:txBody>
          </p:sp>
          <p:sp>
            <p:nvSpPr>
              <p:cNvPr id="11" name="Line 57"/>
              <p:cNvSpPr>
                <a:spLocks noChangeShapeType="1"/>
              </p:cNvSpPr>
              <p:nvPr/>
            </p:nvSpPr>
            <p:spPr bwMode="auto">
              <a:xfrm>
                <a:off x="3216" y="2214"/>
                <a:ext cx="1152" cy="0"/>
              </a:xfrm>
              <a:prstGeom prst="line">
                <a:avLst/>
              </a:prstGeom>
              <a:noFill/>
              <a:ln w="12700" cap="sq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2" name="Line 58"/>
              <p:cNvSpPr>
                <a:spLocks noChangeShapeType="1"/>
              </p:cNvSpPr>
              <p:nvPr/>
            </p:nvSpPr>
            <p:spPr bwMode="auto">
              <a:xfrm>
                <a:off x="3792" y="1206"/>
                <a:ext cx="0" cy="2016"/>
              </a:xfrm>
              <a:prstGeom prst="line">
                <a:avLst/>
              </a:prstGeom>
              <a:noFill/>
              <a:ln w="12700" cap="sq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6" name="Text Box 65"/>
            <p:cNvSpPr txBox="1">
              <a:spLocks noChangeArrowheads="1"/>
            </p:cNvSpPr>
            <p:nvPr/>
          </p:nvSpPr>
          <p:spPr bwMode="auto">
            <a:xfrm>
              <a:off x="672" y="2403"/>
              <a:ext cx="19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/>
                <a:t>A</a:t>
              </a:r>
            </a:p>
          </p:txBody>
        </p:sp>
        <p:sp>
          <p:nvSpPr>
            <p:cNvPr id="7" name="Text Box 66"/>
            <p:cNvSpPr txBox="1">
              <a:spLocks noChangeArrowheads="1"/>
            </p:cNvSpPr>
            <p:nvPr/>
          </p:nvSpPr>
          <p:spPr bwMode="auto">
            <a:xfrm>
              <a:off x="1290" y="1581"/>
              <a:ext cx="19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/>
                <a:t>B</a:t>
              </a:r>
            </a:p>
          </p:txBody>
        </p:sp>
        <p:sp>
          <p:nvSpPr>
            <p:cNvPr id="8" name="Text Box 68"/>
            <p:cNvSpPr txBox="1">
              <a:spLocks noChangeArrowheads="1"/>
            </p:cNvSpPr>
            <p:nvPr/>
          </p:nvSpPr>
          <p:spPr bwMode="auto">
            <a:xfrm>
              <a:off x="1279" y="3187"/>
              <a:ext cx="197" cy="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/>
                <a:t>D</a:t>
              </a:r>
            </a:p>
          </p:txBody>
        </p:sp>
        <p:sp>
          <p:nvSpPr>
            <p:cNvPr id="9" name="Text Box 69"/>
            <p:cNvSpPr txBox="1">
              <a:spLocks noChangeArrowheads="1"/>
            </p:cNvSpPr>
            <p:nvPr/>
          </p:nvSpPr>
          <p:spPr bwMode="auto">
            <a:xfrm>
              <a:off x="1903" y="2396"/>
              <a:ext cx="19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/>
                <a:t>C</a:t>
              </a:r>
            </a:p>
          </p:txBody>
        </p:sp>
      </p:grpSp>
      <p:grpSp>
        <p:nvGrpSpPr>
          <p:cNvPr id="13" name="Group 81"/>
          <p:cNvGrpSpPr>
            <a:grpSpLocks/>
          </p:cNvGrpSpPr>
          <p:nvPr/>
        </p:nvGrpSpPr>
        <p:grpSpPr bwMode="auto">
          <a:xfrm>
            <a:off x="4050410" y="1202472"/>
            <a:ext cx="4019550" cy="3086100"/>
            <a:chOff x="2940" y="1572"/>
            <a:chExt cx="2532" cy="1944"/>
          </a:xfrm>
        </p:grpSpPr>
        <p:grpSp>
          <p:nvGrpSpPr>
            <p:cNvPr id="14" name="Group 61"/>
            <p:cNvGrpSpPr>
              <a:grpSpLocks/>
            </p:cNvGrpSpPr>
            <p:nvPr/>
          </p:nvGrpSpPr>
          <p:grpSpPr bwMode="auto">
            <a:xfrm>
              <a:off x="3218" y="1870"/>
              <a:ext cx="2026" cy="1347"/>
              <a:chOff x="3216" y="1200"/>
              <a:chExt cx="1152" cy="2022"/>
            </a:xfrm>
          </p:grpSpPr>
          <p:sp>
            <p:nvSpPr>
              <p:cNvPr id="19" name="AutoShape 62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1152" cy="2016"/>
              </a:xfrm>
              <a:prstGeom prst="diamond">
                <a:avLst/>
              </a:prstGeom>
              <a:solidFill>
                <a:schemeClr val="folHlink"/>
              </a:solidFill>
              <a:ln w="12700" cap="sq">
                <a:solidFill>
                  <a:srgbClr val="FF0000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vi-VN"/>
              </a:p>
            </p:txBody>
          </p:sp>
          <p:sp>
            <p:nvSpPr>
              <p:cNvPr id="20" name="Line 63"/>
              <p:cNvSpPr>
                <a:spLocks noChangeShapeType="1"/>
              </p:cNvSpPr>
              <p:nvPr/>
            </p:nvSpPr>
            <p:spPr bwMode="auto">
              <a:xfrm>
                <a:off x="3216" y="2214"/>
                <a:ext cx="1152" cy="0"/>
              </a:xfrm>
              <a:prstGeom prst="line">
                <a:avLst/>
              </a:prstGeom>
              <a:noFill/>
              <a:ln w="12700" cap="sq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" name="Line 64"/>
              <p:cNvSpPr>
                <a:spLocks noChangeShapeType="1"/>
              </p:cNvSpPr>
              <p:nvPr/>
            </p:nvSpPr>
            <p:spPr bwMode="auto">
              <a:xfrm>
                <a:off x="3792" y="1206"/>
                <a:ext cx="0" cy="2016"/>
              </a:xfrm>
              <a:prstGeom prst="line">
                <a:avLst/>
              </a:prstGeom>
              <a:noFill/>
              <a:ln w="12700" cap="sq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15" name="Text Box 67"/>
            <p:cNvSpPr txBox="1">
              <a:spLocks noChangeArrowheads="1"/>
            </p:cNvSpPr>
            <p:nvPr/>
          </p:nvSpPr>
          <p:spPr bwMode="auto">
            <a:xfrm>
              <a:off x="2940" y="2394"/>
              <a:ext cx="19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/>
                <a:t>M</a:t>
              </a:r>
            </a:p>
          </p:txBody>
        </p:sp>
        <p:sp>
          <p:nvSpPr>
            <p:cNvPr id="16" name="Text Box 70"/>
            <p:cNvSpPr txBox="1">
              <a:spLocks noChangeArrowheads="1"/>
            </p:cNvSpPr>
            <p:nvPr/>
          </p:nvSpPr>
          <p:spPr bwMode="auto">
            <a:xfrm>
              <a:off x="4114" y="1572"/>
              <a:ext cx="19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/>
                <a:t>N</a:t>
              </a:r>
            </a:p>
          </p:txBody>
        </p:sp>
        <p:sp>
          <p:nvSpPr>
            <p:cNvPr id="17" name="Text Box 71"/>
            <p:cNvSpPr txBox="1">
              <a:spLocks noChangeArrowheads="1"/>
            </p:cNvSpPr>
            <p:nvPr/>
          </p:nvSpPr>
          <p:spPr bwMode="auto">
            <a:xfrm>
              <a:off x="5273" y="2403"/>
              <a:ext cx="19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/>
                <a:t>P</a:t>
              </a:r>
            </a:p>
          </p:txBody>
        </p:sp>
        <p:sp>
          <p:nvSpPr>
            <p:cNvPr id="18" name="Text Box 72"/>
            <p:cNvSpPr txBox="1">
              <a:spLocks noChangeArrowheads="1"/>
            </p:cNvSpPr>
            <p:nvPr/>
          </p:nvSpPr>
          <p:spPr bwMode="auto">
            <a:xfrm>
              <a:off x="4114" y="3188"/>
              <a:ext cx="199" cy="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/>
                <a:t>Q</a:t>
              </a:r>
            </a:p>
          </p:txBody>
        </p:sp>
      </p:grpSp>
      <p:sp>
        <p:nvSpPr>
          <p:cNvPr id="22" name="Line 75"/>
          <p:cNvSpPr>
            <a:spLocks noChangeShapeType="1"/>
          </p:cNvSpPr>
          <p:nvPr/>
        </p:nvSpPr>
        <p:spPr bwMode="auto">
          <a:xfrm>
            <a:off x="3886199" y="1358081"/>
            <a:ext cx="70547" cy="5499919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3" name="Text Box 76"/>
          <p:cNvSpPr txBox="1">
            <a:spLocks noChangeArrowheads="1"/>
          </p:cNvSpPr>
          <p:nvPr/>
        </p:nvSpPr>
        <p:spPr bwMode="auto">
          <a:xfrm>
            <a:off x="106753" y="653756"/>
            <a:ext cx="3810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/>
              <a:t>a) </a:t>
            </a:r>
            <a:r>
              <a:rPr lang="en-US" sz="2800" dirty="0" err="1"/>
              <a:t>Hình</a:t>
            </a:r>
            <a:r>
              <a:rPr lang="en-US" sz="2800" dirty="0"/>
              <a:t> </a:t>
            </a:r>
            <a:r>
              <a:rPr lang="en-US" sz="2800" dirty="0" err="1"/>
              <a:t>thoi</a:t>
            </a:r>
            <a:r>
              <a:rPr lang="en-US" sz="2800" dirty="0"/>
              <a:t> ABCD, </a:t>
            </a:r>
            <a:r>
              <a:rPr lang="en-US" sz="2800" dirty="0" err="1"/>
              <a:t>biết</a:t>
            </a:r>
            <a:r>
              <a:rPr lang="en-US" sz="2800" dirty="0"/>
              <a:t>:</a:t>
            </a:r>
          </a:p>
        </p:txBody>
      </p:sp>
      <p:sp>
        <p:nvSpPr>
          <p:cNvPr id="24" name="Text Box 77"/>
          <p:cNvSpPr txBox="1">
            <a:spLocks noChangeArrowheads="1"/>
          </p:cNvSpPr>
          <p:nvPr/>
        </p:nvSpPr>
        <p:spPr bwMode="auto">
          <a:xfrm>
            <a:off x="106753" y="1095740"/>
            <a:ext cx="3810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dirty="0"/>
              <a:t>AC = 3cm;  BD = </a:t>
            </a:r>
            <a:r>
              <a:rPr lang="en-US" sz="2800" dirty="0" smtClean="0"/>
              <a:t>4cm.</a:t>
            </a:r>
            <a:endParaRPr lang="en-US" sz="2800" dirty="0"/>
          </a:p>
        </p:txBody>
      </p:sp>
      <p:sp>
        <p:nvSpPr>
          <p:cNvPr id="25" name="Text Box 78"/>
          <p:cNvSpPr txBox="1">
            <a:spLocks noChangeArrowheads="1"/>
          </p:cNvSpPr>
          <p:nvPr/>
        </p:nvSpPr>
        <p:spPr bwMode="auto">
          <a:xfrm>
            <a:off x="3961147" y="683359"/>
            <a:ext cx="434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/>
              <a:t>b) </a:t>
            </a:r>
            <a:r>
              <a:rPr lang="en-US" sz="2800" dirty="0" err="1"/>
              <a:t>Hình</a:t>
            </a:r>
            <a:r>
              <a:rPr lang="en-US" sz="2800" dirty="0"/>
              <a:t> </a:t>
            </a:r>
            <a:r>
              <a:rPr lang="en-US" sz="2800" dirty="0" err="1"/>
              <a:t>thoi</a:t>
            </a:r>
            <a:r>
              <a:rPr lang="en-US" sz="2800" dirty="0"/>
              <a:t> MNPQ, </a:t>
            </a:r>
            <a:r>
              <a:rPr lang="en-US" sz="2800" dirty="0" err="1"/>
              <a:t>biết</a:t>
            </a:r>
            <a:r>
              <a:rPr lang="en-US" sz="2800" dirty="0"/>
              <a:t>:</a:t>
            </a:r>
          </a:p>
        </p:txBody>
      </p:sp>
      <p:sp>
        <p:nvSpPr>
          <p:cNvPr id="26" name="Text Box 79"/>
          <p:cNvSpPr txBox="1">
            <a:spLocks noChangeArrowheads="1"/>
          </p:cNvSpPr>
          <p:nvPr/>
        </p:nvSpPr>
        <p:spPr bwMode="auto">
          <a:xfrm>
            <a:off x="4185738" y="1085843"/>
            <a:ext cx="3810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dirty="0"/>
              <a:t>MP = 7cm;  NQ = </a:t>
            </a:r>
            <a:r>
              <a:rPr lang="en-US" sz="2800" dirty="0" smtClean="0"/>
              <a:t>4cm.</a:t>
            </a:r>
            <a:endParaRPr lang="en-US" sz="2800" dirty="0"/>
          </a:p>
        </p:txBody>
      </p:sp>
      <p:sp>
        <p:nvSpPr>
          <p:cNvPr id="27" name="Text Box 80"/>
          <p:cNvSpPr txBox="1">
            <a:spLocks noChangeArrowheads="1"/>
          </p:cNvSpPr>
          <p:nvPr/>
        </p:nvSpPr>
        <p:spPr bwMode="auto">
          <a:xfrm>
            <a:off x="117485" y="93761"/>
            <a:ext cx="6096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u="sng" dirty="0"/>
              <a:t>Bài 1</a:t>
            </a:r>
            <a:r>
              <a:rPr lang="en-US" sz="2800" b="1" dirty="0"/>
              <a:t>: </a:t>
            </a:r>
            <a:r>
              <a:rPr lang="en-US" sz="2800" dirty="0"/>
              <a:t>Tính diện </a:t>
            </a:r>
            <a:r>
              <a:rPr lang="en-US" sz="2800" dirty="0" err="1"/>
              <a:t>tích</a:t>
            </a:r>
            <a:r>
              <a:rPr lang="en-US" sz="2800" dirty="0"/>
              <a:t> </a:t>
            </a:r>
            <a:r>
              <a:rPr lang="en-US" sz="2800" dirty="0" err="1" smtClean="0"/>
              <a:t>của</a:t>
            </a:r>
            <a:endParaRPr lang="en-US" sz="2800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998751" y="2843775"/>
            <a:ext cx="0" cy="1531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5983985" y="3838300"/>
            <a:ext cx="152400" cy="33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102294" y="3838300"/>
            <a:ext cx="0" cy="1531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/>
          <p:cNvSpPr>
            <a:spLocks noChangeArrowheads="1"/>
          </p:cNvSpPr>
          <p:nvPr/>
        </p:nvSpPr>
        <p:spPr bwMode="auto">
          <a:xfrm>
            <a:off x="4092479" y="-43326"/>
            <a:ext cx="1716132" cy="7620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vi-VN" altLang="en-US" sz="3200" b="1" dirty="0">
                <a:solidFill>
                  <a:srgbClr val="000000"/>
                </a:solidFill>
              </a:rPr>
              <a:t>Làm </a:t>
            </a:r>
            <a:r>
              <a:rPr lang="vi-VN" altLang="en-US" sz="3200" b="1" dirty="0" smtClean="0">
                <a:solidFill>
                  <a:srgbClr val="000000"/>
                </a:solidFill>
              </a:rPr>
              <a:t>vở</a:t>
            </a:r>
            <a:endParaRPr lang="en-US" altLang="en-US" sz="32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726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3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994" y="0"/>
            <a:ext cx="9135754" cy="6858000"/>
          </a:xfrm>
          <a:prstGeom prst="rect">
            <a:avLst/>
          </a:prstGeom>
        </p:spPr>
      </p:pic>
      <p:sp>
        <p:nvSpPr>
          <p:cNvPr id="3" name="Text Box 23"/>
          <p:cNvSpPr txBox="1">
            <a:spLocks noChangeArrowheads="1"/>
          </p:cNvSpPr>
          <p:nvPr/>
        </p:nvSpPr>
        <p:spPr bwMode="auto">
          <a:xfrm>
            <a:off x="337457" y="1143000"/>
            <a:ext cx="8077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/>
              <a:t>a) Độ dài các đường chéo là 5dm </a:t>
            </a:r>
            <a:r>
              <a:rPr lang="en-US" sz="2800" dirty="0" err="1"/>
              <a:t>và</a:t>
            </a:r>
            <a:r>
              <a:rPr lang="en-US" sz="2800" dirty="0"/>
              <a:t> </a:t>
            </a:r>
            <a:r>
              <a:rPr lang="en-US" sz="2800" dirty="0" smtClean="0"/>
              <a:t>20dm</a:t>
            </a:r>
            <a:r>
              <a:rPr lang="vi-VN" sz="2800" dirty="0" smtClean="0"/>
              <a:t>.</a:t>
            </a:r>
            <a:endParaRPr lang="en-US" sz="2800" dirty="0"/>
          </a:p>
        </p:txBody>
      </p:sp>
      <p:sp>
        <p:nvSpPr>
          <p:cNvPr id="4" name="Text Box 27"/>
          <p:cNvSpPr txBox="1">
            <a:spLocks noChangeArrowheads="1"/>
          </p:cNvSpPr>
          <p:nvPr/>
        </p:nvSpPr>
        <p:spPr bwMode="auto">
          <a:xfrm>
            <a:off x="152400" y="381000"/>
            <a:ext cx="8382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u="sng" dirty="0"/>
              <a:t>Bài 2</a:t>
            </a:r>
            <a:r>
              <a:rPr lang="en-US" sz="2800" b="1" dirty="0"/>
              <a:t>:</a:t>
            </a:r>
            <a:r>
              <a:rPr lang="en-US" sz="2800" dirty="0"/>
              <a:t> Tính diện </a:t>
            </a:r>
            <a:r>
              <a:rPr lang="en-US" sz="2800" dirty="0" smtClean="0"/>
              <a:t>tích </a:t>
            </a:r>
            <a:r>
              <a:rPr lang="en-US" sz="2800" dirty="0"/>
              <a:t>hình thoi, biết:</a:t>
            </a:r>
          </a:p>
        </p:txBody>
      </p:sp>
      <p:sp>
        <p:nvSpPr>
          <p:cNvPr id="6" name="Text Box 44"/>
          <p:cNvSpPr txBox="1">
            <a:spLocks noChangeArrowheads="1"/>
          </p:cNvSpPr>
          <p:nvPr/>
        </p:nvSpPr>
        <p:spPr bwMode="auto">
          <a:xfrm>
            <a:off x="337457" y="1874520"/>
            <a:ext cx="8077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/>
              <a:t>b) </a:t>
            </a:r>
            <a:r>
              <a:rPr lang="en-US" sz="2800" dirty="0" err="1"/>
              <a:t>Độ</a:t>
            </a:r>
            <a:r>
              <a:rPr lang="en-US" sz="2800" dirty="0"/>
              <a:t> </a:t>
            </a:r>
            <a:r>
              <a:rPr lang="en-US" sz="2800" dirty="0" err="1"/>
              <a:t>dài</a:t>
            </a:r>
            <a:r>
              <a:rPr lang="en-US" sz="2800" dirty="0"/>
              <a:t> </a:t>
            </a:r>
            <a:r>
              <a:rPr lang="en-US" sz="2800" dirty="0" err="1"/>
              <a:t>các</a:t>
            </a:r>
            <a:r>
              <a:rPr lang="en-US" sz="2800" dirty="0"/>
              <a:t> </a:t>
            </a:r>
            <a:r>
              <a:rPr lang="en-US" sz="2800" dirty="0" err="1"/>
              <a:t>đường</a:t>
            </a:r>
            <a:r>
              <a:rPr lang="en-US" sz="2800" dirty="0"/>
              <a:t> </a:t>
            </a:r>
            <a:r>
              <a:rPr lang="en-US" sz="2800" dirty="0" err="1"/>
              <a:t>chéo</a:t>
            </a:r>
            <a:r>
              <a:rPr lang="en-US" sz="2800" dirty="0"/>
              <a:t> </a:t>
            </a:r>
            <a:r>
              <a:rPr lang="en-US" sz="2800" dirty="0" err="1"/>
              <a:t>là</a:t>
            </a:r>
            <a:r>
              <a:rPr lang="en-US" sz="2800" dirty="0"/>
              <a:t> 4m </a:t>
            </a:r>
            <a:r>
              <a:rPr lang="en-US" sz="2800" dirty="0" err="1"/>
              <a:t>và</a:t>
            </a:r>
            <a:r>
              <a:rPr lang="en-US" sz="2800" dirty="0"/>
              <a:t> 15dm.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1855783" y="3402874"/>
            <a:ext cx="5410200" cy="1600200"/>
          </a:xfrm>
          <a:prstGeom prst="round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 ý đổi về cùng 1 đơn vị trước khi tính diện tích.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ounded Rectangle 6"/>
          <p:cNvSpPr>
            <a:spLocks noChangeArrowheads="1"/>
          </p:cNvSpPr>
          <p:nvPr/>
        </p:nvSpPr>
        <p:spPr bwMode="auto">
          <a:xfrm>
            <a:off x="3702817" y="5627208"/>
            <a:ext cx="1716132" cy="7620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vi-VN" altLang="en-US" sz="3200" b="1" dirty="0">
                <a:solidFill>
                  <a:srgbClr val="000000"/>
                </a:solidFill>
              </a:rPr>
              <a:t>Làm </a:t>
            </a:r>
            <a:r>
              <a:rPr lang="vi-VN" altLang="en-US" sz="3200" b="1" dirty="0" smtClean="0">
                <a:solidFill>
                  <a:srgbClr val="000000"/>
                </a:solidFill>
              </a:rPr>
              <a:t>vở</a:t>
            </a:r>
            <a:endParaRPr lang="en-US" altLang="en-US" sz="32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876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2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5754" cy="6858000"/>
          </a:xfrm>
          <a:prstGeom prst="rect">
            <a:avLst/>
          </a:prstGeom>
        </p:spPr>
      </p:pic>
      <p:sp>
        <p:nvSpPr>
          <p:cNvPr id="3" name="Cloud 2"/>
          <p:cNvSpPr/>
          <p:nvPr/>
        </p:nvSpPr>
        <p:spPr>
          <a:xfrm>
            <a:off x="1447800" y="1905000"/>
            <a:ext cx="6019800" cy="2514600"/>
          </a:xfrm>
          <a:prstGeom prst="cloud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vi-VN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  <a:endParaRPr lang="en-US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786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3"/>
          <p:cNvSpPr txBox="1">
            <a:spLocks noChangeArrowheads="1"/>
          </p:cNvSpPr>
          <p:nvPr/>
        </p:nvSpPr>
        <p:spPr bwMode="auto">
          <a:xfrm>
            <a:off x="337457" y="1143000"/>
            <a:ext cx="8077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/>
              <a:t>a) Độ dài các đường chéo là 5dm </a:t>
            </a:r>
            <a:r>
              <a:rPr lang="en-US" sz="2800" dirty="0" err="1"/>
              <a:t>và</a:t>
            </a:r>
            <a:r>
              <a:rPr lang="en-US" sz="2800" dirty="0"/>
              <a:t> </a:t>
            </a:r>
            <a:r>
              <a:rPr lang="en-US" sz="2800" dirty="0" smtClean="0"/>
              <a:t>20dm</a:t>
            </a:r>
            <a:r>
              <a:rPr lang="vi-VN" sz="2800" dirty="0" smtClean="0"/>
              <a:t>.</a:t>
            </a:r>
            <a:endParaRPr lang="en-US" sz="2800" dirty="0"/>
          </a:p>
        </p:txBody>
      </p:sp>
      <p:sp>
        <p:nvSpPr>
          <p:cNvPr id="4" name="Text Box 27"/>
          <p:cNvSpPr txBox="1">
            <a:spLocks noChangeArrowheads="1"/>
          </p:cNvSpPr>
          <p:nvPr/>
        </p:nvSpPr>
        <p:spPr bwMode="auto">
          <a:xfrm>
            <a:off x="152400" y="381000"/>
            <a:ext cx="8382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u="sng" dirty="0"/>
              <a:t>Bài 2</a:t>
            </a:r>
            <a:r>
              <a:rPr lang="en-US" sz="2800" b="1" dirty="0"/>
              <a:t>:</a:t>
            </a:r>
            <a:r>
              <a:rPr lang="en-US" sz="2800" dirty="0"/>
              <a:t> Tính diện </a:t>
            </a:r>
            <a:r>
              <a:rPr lang="en-US" sz="2800" dirty="0" smtClean="0"/>
              <a:t>tích </a:t>
            </a:r>
            <a:r>
              <a:rPr lang="en-US" sz="2800" dirty="0"/>
              <a:t>hình thoi, biết:</a:t>
            </a:r>
          </a:p>
        </p:txBody>
      </p:sp>
      <p:sp>
        <p:nvSpPr>
          <p:cNvPr id="6" name="Text Box 44"/>
          <p:cNvSpPr txBox="1">
            <a:spLocks noChangeArrowheads="1"/>
          </p:cNvSpPr>
          <p:nvPr/>
        </p:nvSpPr>
        <p:spPr bwMode="auto">
          <a:xfrm>
            <a:off x="337457" y="1874520"/>
            <a:ext cx="8077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/>
              <a:t>b) </a:t>
            </a:r>
            <a:r>
              <a:rPr lang="en-US" sz="2800" dirty="0" err="1"/>
              <a:t>Độ</a:t>
            </a:r>
            <a:r>
              <a:rPr lang="en-US" sz="2800" dirty="0"/>
              <a:t> </a:t>
            </a:r>
            <a:r>
              <a:rPr lang="en-US" sz="2800" dirty="0" err="1"/>
              <a:t>dài</a:t>
            </a:r>
            <a:r>
              <a:rPr lang="en-US" sz="2800" dirty="0"/>
              <a:t> </a:t>
            </a:r>
            <a:r>
              <a:rPr lang="en-US" sz="2800" dirty="0" err="1"/>
              <a:t>các</a:t>
            </a:r>
            <a:r>
              <a:rPr lang="en-US" sz="2800" dirty="0"/>
              <a:t> </a:t>
            </a:r>
            <a:r>
              <a:rPr lang="en-US" sz="2800" dirty="0" err="1"/>
              <a:t>đường</a:t>
            </a:r>
            <a:r>
              <a:rPr lang="en-US" sz="2800" dirty="0"/>
              <a:t> </a:t>
            </a:r>
            <a:r>
              <a:rPr lang="en-US" sz="2800" dirty="0" err="1"/>
              <a:t>chéo</a:t>
            </a:r>
            <a:r>
              <a:rPr lang="en-US" sz="2800" dirty="0"/>
              <a:t> </a:t>
            </a:r>
            <a:r>
              <a:rPr lang="en-US" sz="2800" dirty="0" err="1"/>
              <a:t>là</a:t>
            </a:r>
            <a:r>
              <a:rPr lang="en-US" sz="2800" dirty="0"/>
              <a:t> 4m </a:t>
            </a:r>
            <a:r>
              <a:rPr lang="en-US" sz="2800" dirty="0" err="1"/>
              <a:t>và</a:t>
            </a:r>
            <a:r>
              <a:rPr lang="en-US" sz="2800" dirty="0"/>
              <a:t> 15dm.</a:t>
            </a:r>
          </a:p>
        </p:txBody>
      </p:sp>
      <p:sp>
        <p:nvSpPr>
          <p:cNvPr id="7" name="Rounded Rectangle 6"/>
          <p:cNvSpPr>
            <a:spLocks noChangeArrowheads="1"/>
          </p:cNvSpPr>
          <p:nvPr/>
        </p:nvSpPr>
        <p:spPr bwMode="auto">
          <a:xfrm>
            <a:off x="6818268" y="553700"/>
            <a:ext cx="1716132" cy="7620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vi-VN" altLang="en-US" sz="3200" b="1" dirty="0">
                <a:solidFill>
                  <a:srgbClr val="000000"/>
                </a:solidFill>
              </a:rPr>
              <a:t>Làm </a:t>
            </a:r>
            <a:r>
              <a:rPr lang="vi-VN" altLang="en-US" sz="3200" b="1" dirty="0" smtClean="0">
                <a:solidFill>
                  <a:srgbClr val="000000"/>
                </a:solidFill>
              </a:rPr>
              <a:t>vở</a:t>
            </a:r>
            <a:endParaRPr lang="en-US" altLang="en-US" sz="32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90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414138" y="372538"/>
            <a:ext cx="70818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000" b="1" u="sng" dirty="0" err="1"/>
              <a:t>Bài</a:t>
            </a:r>
            <a:r>
              <a:rPr lang="en-US" sz="3000" b="1" u="sng" dirty="0"/>
              <a:t> 3</a:t>
            </a:r>
            <a:r>
              <a:rPr lang="en-US" sz="3000" b="1" dirty="0"/>
              <a:t>: </a:t>
            </a:r>
            <a:r>
              <a:rPr lang="en-US" dirty="0" err="1"/>
              <a:t>Đúng</a:t>
            </a:r>
            <a:r>
              <a:rPr lang="en-US" dirty="0"/>
              <a:t> </a:t>
            </a:r>
            <a:r>
              <a:rPr lang="en-US" dirty="0" err="1"/>
              <a:t>ghi</a:t>
            </a:r>
            <a:r>
              <a:rPr lang="en-US" dirty="0"/>
              <a:t> </a:t>
            </a:r>
            <a:r>
              <a:rPr lang="en-US" dirty="0" err="1"/>
              <a:t>chữ</a:t>
            </a:r>
            <a:r>
              <a:rPr lang="en-US" dirty="0"/>
              <a:t> Đ, </a:t>
            </a:r>
            <a:r>
              <a:rPr lang="en-US" dirty="0" err="1"/>
              <a:t>sai</a:t>
            </a:r>
            <a:r>
              <a:rPr lang="en-US" dirty="0"/>
              <a:t> </a:t>
            </a:r>
            <a:r>
              <a:rPr lang="en-US" dirty="0" err="1"/>
              <a:t>ghi</a:t>
            </a:r>
            <a:r>
              <a:rPr lang="en-US" dirty="0"/>
              <a:t> </a:t>
            </a:r>
            <a:r>
              <a:rPr lang="en-US" dirty="0" err="1"/>
              <a:t>chữ</a:t>
            </a:r>
            <a:r>
              <a:rPr lang="en-US" dirty="0"/>
              <a:t> S</a:t>
            </a:r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5157989" y="1784684"/>
            <a:ext cx="3962400" cy="2195513"/>
            <a:chOff x="2784" y="816"/>
            <a:chExt cx="2496" cy="1383"/>
          </a:xfrm>
        </p:grpSpPr>
        <p:sp>
          <p:nvSpPr>
            <p:cNvPr id="4" name="Text Box 7"/>
            <p:cNvSpPr txBox="1">
              <a:spLocks noChangeArrowheads="1"/>
            </p:cNvSpPr>
            <p:nvPr/>
          </p:nvSpPr>
          <p:spPr bwMode="auto">
            <a:xfrm>
              <a:off x="4848" y="816"/>
              <a:ext cx="33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 algn="ctr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N</a:t>
              </a:r>
            </a:p>
          </p:txBody>
        </p:sp>
        <p:sp>
          <p:nvSpPr>
            <p:cNvPr id="5" name="Text Box 8"/>
            <p:cNvSpPr txBox="1">
              <a:spLocks noChangeArrowheads="1"/>
            </p:cNvSpPr>
            <p:nvPr/>
          </p:nvSpPr>
          <p:spPr bwMode="auto">
            <a:xfrm>
              <a:off x="4856" y="1824"/>
              <a:ext cx="4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P</a:t>
              </a: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3110" y="1025"/>
              <a:ext cx="1738" cy="864"/>
            </a:xfrm>
            <a:prstGeom prst="rect">
              <a:avLst/>
            </a:prstGeom>
            <a:solidFill>
              <a:schemeClr val="accent1"/>
            </a:solidFill>
            <a:ln w="127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vi-VN"/>
            </a:p>
          </p:txBody>
        </p:sp>
        <p:sp>
          <p:nvSpPr>
            <p:cNvPr id="7" name="Text Box 10"/>
            <p:cNvSpPr txBox="1">
              <a:spLocks noChangeArrowheads="1"/>
            </p:cNvSpPr>
            <p:nvPr/>
          </p:nvSpPr>
          <p:spPr bwMode="auto">
            <a:xfrm>
              <a:off x="3616" y="1872"/>
              <a:ext cx="59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 5cm</a:t>
              </a:r>
            </a:p>
          </p:txBody>
        </p:sp>
        <p:sp>
          <p:nvSpPr>
            <p:cNvPr id="8" name="Text Box 11"/>
            <p:cNvSpPr txBox="1">
              <a:spLocks noChangeArrowheads="1"/>
            </p:cNvSpPr>
            <p:nvPr/>
          </p:nvSpPr>
          <p:spPr bwMode="auto">
            <a:xfrm>
              <a:off x="4387" y="1248"/>
              <a:ext cx="50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2cm</a:t>
              </a:r>
            </a:p>
          </p:txBody>
        </p:sp>
        <p:sp>
          <p:nvSpPr>
            <p:cNvPr id="9" name="Text Box 12"/>
            <p:cNvSpPr txBox="1">
              <a:spLocks noChangeArrowheads="1"/>
            </p:cNvSpPr>
            <p:nvPr/>
          </p:nvSpPr>
          <p:spPr bwMode="auto">
            <a:xfrm>
              <a:off x="2784" y="816"/>
              <a:ext cx="45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dirty="0">
                  <a:solidFill>
                    <a:srgbClr val="0000FF"/>
                  </a:solidFill>
                </a:rPr>
                <a:t>M</a:t>
              </a:r>
            </a:p>
          </p:txBody>
        </p:sp>
        <p:sp>
          <p:nvSpPr>
            <p:cNvPr id="10" name="Text Box 13"/>
            <p:cNvSpPr txBox="1">
              <a:spLocks noChangeArrowheads="1"/>
            </p:cNvSpPr>
            <p:nvPr/>
          </p:nvSpPr>
          <p:spPr bwMode="auto">
            <a:xfrm>
              <a:off x="2834" y="1776"/>
              <a:ext cx="38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Q</a:t>
              </a:r>
            </a:p>
          </p:txBody>
        </p:sp>
      </p:grpSp>
      <p:grpSp>
        <p:nvGrpSpPr>
          <p:cNvPr id="11" name="Group 14"/>
          <p:cNvGrpSpPr>
            <a:grpSpLocks/>
          </p:cNvGrpSpPr>
          <p:nvPr/>
        </p:nvGrpSpPr>
        <p:grpSpPr bwMode="auto">
          <a:xfrm>
            <a:off x="433589" y="1632284"/>
            <a:ext cx="4495800" cy="2997200"/>
            <a:chOff x="144" y="960"/>
            <a:chExt cx="2832" cy="1888"/>
          </a:xfrm>
        </p:grpSpPr>
        <p:sp>
          <p:nvSpPr>
            <p:cNvPr id="12" name="Text Box 15"/>
            <p:cNvSpPr txBox="1">
              <a:spLocks noChangeArrowheads="1"/>
            </p:cNvSpPr>
            <p:nvPr/>
          </p:nvSpPr>
          <p:spPr bwMode="auto">
            <a:xfrm>
              <a:off x="2383" y="1536"/>
              <a:ext cx="59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2cm</a:t>
              </a:r>
            </a:p>
          </p:txBody>
        </p:sp>
        <p:grpSp>
          <p:nvGrpSpPr>
            <p:cNvPr id="13" name="Group 16"/>
            <p:cNvGrpSpPr>
              <a:grpSpLocks/>
            </p:cNvGrpSpPr>
            <p:nvPr/>
          </p:nvGrpSpPr>
          <p:grpSpPr bwMode="auto">
            <a:xfrm>
              <a:off x="144" y="960"/>
              <a:ext cx="2256" cy="1888"/>
              <a:chOff x="0" y="750"/>
              <a:chExt cx="2340" cy="1879"/>
            </a:xfrm>
          </p:grpSpPr>
          <p:grpSp>
            <p:nvGrpSpPr>
              <p:cNvPr id="14" name="Group 17"/>
              <p:cNvGrpSpPr>
                <a:grpSpLocks/>
              </p:cNvGrpSpPr>
              <p:nvPr/>
            </p:nvGrpSpPr>
            <p:grpSpPr bwMode="auto">
              <a:xfrm>
                <a:off x="1137" y="1044"/>
                <a:ext cx="1167" cy="929"/>
                <a:chOff x="1137" y="1044"/>
                <a:chExt cx="1167" cy="929"/>
              </a:xfrm>
            </p:grpSpPr>
            <p:sp>
              <p:nvSpPr>
                <p:cNvPr id="26" name="Line 18"/>
                <p:cNvSpPr>
                  <a:spLocks noChangeShapeType="1"/>
                </p:cNvSpPr>
                <p:nvPr/>
              </p:nvSpPr>
              <p:spPr bwMode="auto">
                <a:xfrm>
                  <a:off x="1137" y="1044"/>
                  <a:ext cx="116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lg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27" name="Line 19"/>
                <p:cNvSpPr>
                  <a:spLocks noChangeShapeType="1"/>
                </p:cNvSpPr>
                <p:nvPr/>
              </p:nvSpPr>
              <p:spPr bwMode="auto">
                <a:xfrm>
                  <a:off x="1137" y="1973"/>
                  <a:ext cx="116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lg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28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304" y="1056"/>
                  <a:ext cx="0" cy="91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15" name="AutoShape 21"/>
              <p:cNvSpPr>
                <a:spLocks noChangeArrowheads="1"/>
              </p:cNvSpPr>
              <p:nvPr/>
            </p:nvSpPr>
            <p:spPr bwMode="auto">
              <a:xfrm>
                <a:off x="226" y="1043"/>
                <a:ext cx="1822" cy="929"/>
              </a:xfrm>
              <a:prstGeom prst="diamond">
                <a:avLst/>
              </a:prstGeom>
              <a:solidFill>
                <a:srgbClr val="66FF99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vi-VN"/>
              </a:p>
            </p:txBody>
          </p:sp>
          <p:sp>
            <p:nvSpPr>
              <p:cNvPr id="16" name="Line 22"/>
              <p:cNvSpPr>
                <a:spLocks noChangeShapeType="1"/>
              </p:cNvSpPr>
              <p:nvPr/>
            </p:nvSpPr>
            <p:spPr bwMode="auto">
              <a:xfrm>
                <a:off x="1137" y="1043"/>
                <a:ext cx="0" cy="929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7" name="Line 23"/>
              <p:cNvSpPr>
                <a:spLocks noChangeShapeType="1"/>
              </p:cNvSpPr>
              <p:nvPr/>
            </p:nvSpPr>
            <p:spPr bwMode="auto">
              <a:xfrm>
                <a:off x="226" y="1507"/>
                <a:ext cx="1790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8" name="Text Box 24"/>
              <p:cNvSpPr txBox="1">
                <a:spLocks noChangeArrowheads="1"/>
              </p:cNvSpPr>
              <p:nvPr/>
            </p:nvSpPr>
            <p:spPr bwMode="auto">
              <a:xfrm>
                <a:off x="1007" y="750"/>
                <a:ext cx="325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800">
                    <a:solidFill>
                      <a:srgbClr val="0000FF"/>
                    </a:solidFill>
                  </a:rPr>
                  <a:t>B</a:t>
                </a:r>
              </a:p>
            </p:txBody>
          </p:sp>
          <p:sp>
            <p:nvSpPr>
              <p:cNvPr id="19" name="Text Box 25"/>
              <p:cNvSpPr txBox="1">
                <a:spLocks noChangeArrowheads="1"/>
              </p:cNvSpPr>
              <p:nvPr/>
            </p:nvSpPr>
            <p:spPr bwMode="auto">
              <a:xfrm>
                <a:off x="1010" y="1972"/>
                <a:ext cx="294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800">
                    <a:solidFill>
                      <a:srgbClr val="0000FF"/>
                    </a:solidFill>
                  </a:rPr>
                  <a:t>D</a:t>
                </a:r>
              </a:p>
            </p:txBody>
          </p:sp>
          <p:sp>
            <p:nvSpPr>
              <p:cNvPr id="20" name="Line 26"/>
              <p:cNvSpPr>
                <a:spLocks noChangeShapeType="1"/>
              </p:cNvSpPr>
              <p:nvPr/>
            </p:nvSpPr>
            <p:spPr bwMode="auto">
              <a:xfrm>
                <a:off x="226" y="1507"/>
                <a:ext cx="0" cy="8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" name="Line 27"/>
              <p:cNvSpPr>
                <a:spLocks noChangeShapeType="1"/>
              </p:cNvSpPr>
              <p:nvPr/>
            </p:nvSpPr>
            <p:spPr bwMode="auto">
              <a:xfrm>
                <a:off x="2048" y="1507"/>
                <a:ext cx="0" cy="8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2" name="Text Box 28"/>
              <p:cNvSpPr txBox="1">
                <a:spLocks noChangeArrowheads="1"/>
              </p:cNvSpPr>
              <p:nvPr/>
            </p:nvSpPr>
            <p:spPr bwMode="auto">
              <a:xfrm>
                <a:off x="845" y="2304"/>
                <a:ext cx="835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800">
                    <a:solidFill>
                      <a:srgbClr val="0000FF"/>
                    </a:solidFill>
                  </a:rPr>
                  <a:t>5 cm</a:t>
                </a:r>
              </a:p>
            </p:txBody>
          </p:sp>
          <p:sp>
            <p:nvSpPr>
              <p:cNvPr id="23" name="Text Box 29"/>
              <p:cNvSpPr txBox="1">
                <a:spLocks noChangeArrowheads="1"/>
              </p:cNvSpPr>
              <p:nvPr/>
            </p:nvSpPr>
            <p:spPr bwMode="auto">
              <a:xfrm>
                <a:off x="0" y="1344"/>
                <a:ext cx="292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800">
                    <a:solidFill>
                      <a:srgbClr val="0000FF"/>
                    </a:solidFill>
                  </a:rPr>
                  <a:t>A</a:t>
                </a:r>
              </a:p>
            </p:txBody>
          </p:sp>
          <p:sp>
            <p:nvSpPr>
              <p:cNvPr id="24" name="Text Box 30"/>
              <p:cNvSpPr txBox="1">
                <a:spLocks noChangeArrowheads="1"/>
              </p:cNvSpPr>
              <p:nvPr/>
            </p:nvSpPr>
            <p:spPr bwMode="auto">
              <a:xfrm>
                <a:off x="2046" y="1338"/>
                <a:ext cx="294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800">
                    <a:solidFill>
                      <a:srgbClr val="0000FF"/>
                    </a:solidFill>
                  </a:rPr>
                  <a:t>C</a:t>
                </a:r>
              </a:p>
            </p:txBody>
          </p:sp>
          <p:sp>
            <p:nvSpPr>
              <p:cNvPr id="25" name="Line 31"/>
              <p:cNvSpPr>
                <a:spLocks noChangeShapeType="1"/>
              </p:cNvSpPr>
              <p:nvPr/>
            </p:nvSpPr>
            <p:spPr bwMode="auto">
              <a:xfrm>
                <a:off x="222" y="2352"/>
                <a:ext cx="1824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  <p:sp>
        <p:nvSpPr>
          <p:cNvPr id="29" name="Text Box 38"/>
          <p:cNvSpPr txBox="1">
            <a:spLocks noChangeArrowheads="1"/>
          </p:cNvSpPr>
          <p:nvPr/>
        </p:nvSpPr>
        <p:spPr bwMode="auto">
          <a:xfrm>
            <a:off x="152400" y="4680950"/>
            <a:ext cx="8458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34023C"/>
                </a:solidFill>
              </a:rPr>
              <a:t>a)</a:t>
            </a:r>
            <a:r>
              <a:rPr lang="en-US" dirty="0" err="1">
                <a:solidFill>
                  <a:srgbClr val="34023C"/>
                </a:solidFill>
              </a:rPr>
              <a:t>Diện</a:t>
            </a:r>
            <a:r>
              <a:rPr lang="en-US" dirty="0">
                <a:solidFill>
                  <a:srgbClr val="34023C"/>
                </a:solidFill>
              </a:rPr>
              <a:t> </a:t>
            </a:r>
            <a:r>
              <a:rPr lang="en-US" dirty="0" err="1">
                <a:solidFill>
                  <a:srgbClr val="34023C"/>
                </a:solidFill>
              </a:rPr>
              <a:t>tích</a:t>
            </a:r>
            <a:r>
              <a:rPr lang="en-US" dirty="0">
                <a:solidFill>
                  <a:srgbClr val="34023C"/>
                </a:solidFill>
              </a:rPr>
              <a:t> </a:t>
            </a:r>
            <a:r>
              <a:rPr lang="en-US" dirty="0" err="1">
                <a:solidFill>
                  <a:srgbClr val="34023C"/>
                </a:solidFill>
              </a:rPr>
              <a:t>hình</a:t>
            </a:r>
            <a:r>
              <a:rPr lang="en-US" dirty="0">
                <a:solidFill>
                  <a:srgbClr val="34023C"/>
                </a:solidFill>
              </a:rPr>
              <a:t> </a:t>
            </a:r>
            <a:r>
              <a:rPr lang="en-US" dirty="0" err="1">
                <a:solidFill>
                  <a:srgbClr val="34023C"/>
                </a:solidFill>
              </a:rPr>
              <a:t>thoi</a:t>
            </a:r>
            <a:r>
              <a:rPr lang="en-US" dirty="0">
                <a:solidFill>
                  <a:srgbClr val="34023C"/>
                </a:solidFill>
              </a:rPr>
              <a:t> </a:t>
            </a:r>
            <a:r>
              <a:rPr lang="en-US" dirty="0" err="1">
                <a:solidFill>
                  <a:srgbClr val="34023C"/>
                </a:solidFill>
              </a:rPr>
              <a:t>bằng</a:t>
            </a:r>
            <a:r>
              <a:rPr lang="en-US" dirty="0">
                <a:solidFill>
                  <a:srgbClr val="34023C"/>
                </a:solidFill>
              </a:rPr>
              <a:t> </a:t>
            </a:r>
            <a:r>
              <a:rPr lang="en-US" dirty="0" err="1">
                <a:solidFill>
                  <a:srgbClr val="34023C"/>
                </a:solidFill>
              </a:rPr>
              <a:t>diện</a:t>
            </a:r>
            <a:r>
              <a:rPr lang="en-US" dirty="0">
                <a:solidFill>
                  <a:srgbClr val="34023C"/>
                </a:solidFill>
              </a:rPr>
              <a:t> </a:t>
            </a:r>
            <a:r>
              <a:rPr lang="en-US" dirty="0" err="1">
                <a:solidFill>
                  <a:srgbClr val="34023C"/>
                </a:solidFill>
              </a:rPr>
              <a:t>tích</a:t>
            </a:r>
            <a:r>
              <a:rPr lang="en-US" dirty="0">
                <a:solidFill>
                  <a:srgbClr val="34023C"/>
                </a:solidFill>
              </a:rPr>
              <a:t> </a:t>
            </a:r>
            <a:r>
              <a:rPr lang="en-US" dirty="0" err="1">
                <a:solidFill>
                  <a:srgbClr val="34023C"/>
                </a:solidFill>
              </a:rPr>
              <a:t>hình</a:t>
            </a:r>
            <a:r>
              <a:rPr lang="en-US" dirty="0">
                <a:solidFill>
                  <a:srgbClr val="34023C"/>
                </a:solidFill>
              </a:rPr>
              <a:t> </a:t>
            </a:r>
            <a:r>
              <a:rPr lang="en-US" dirty="0" err="1">
                <a:solidFill>
                  <a:srgbClr val="34023C"/>
                </a:solidFill>
              </a:rPr>
              <a:t>chữ</a:t>
            </a:r>
            <a:r>
              <a:rPr lang="en-US" dirty="0">
                <a:solidFill>
                  <a:srgbClr val="34023C"/>
                </a:solidFill>
              </a:rPr>
              <a:t> </a:t>
            </a:r>
            <a:r>
              <a:rPr lang="en-US" dirty="0" err="1">
                <a:solidFill>
                  <a:srgbClr val="34023C"/>
                </a:solidFill>
              </a:rPr>
              <a:t>nhật</a:t>
            </a:r>
            <a:r>
              <a:rPr lang="en-US" dirty="0">
                <a:solidFill>
                  <a:srgbClr val="34023C"/>
                </a:solidFill>
              </a:rPr>
              <a:t>.</a:t>
            </a:r>
          </a:p>
        </p:txBody>
      </p:sp>
      <p:grpSp>
        <p:nvGrpSpPr>
          <p:cNvPr id="30" name="Group 47"/>
          <p:cNvGrpSpPr>
            <a:grpSpLocks/>
          </p:cNvGrpSpPr>
          <p:nvPr/>
        </p:nvGrpSpPr>
        <p:grpSpPr bwMode="auto">
          <a:xfrm>
            <a:off x="182956" y="5312110"/>
            <a:ext cx="8666795" cy="995362"/>
            <a:chOff x="36" y="3230"/>
            <a:chExt cx="5760" cy="627"/>
          </a:xfrm>
        </p:grpSpPr>
        <p:sp>
          <p:nvSpPr>
            <p:cNvPr id="31" name="Text Box 40"/>
            <p:cNvSpPr txBox="1">
              <a:spLocks noChangeArrowheads="1"/>
            </p:cNvSpPr>
            <p:nvPr/>
          </p:nvSpPr>
          <p:spPr bwMode="auto">
            <a:xfrm>
              <a:off x="36" y="3315"/>
              <a:ext cx="5760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000" dirty="0">
                  <a:solidFill>
                    <a:srgbClr val="34023C"/>
                  </a:solidFill>
                </a:rPr>
                <a:t>b)</a:t>
              </a:r>
              <a:r>
                <a:rPr lang="en-US" sz="3000" dirty="0" err="1">
                  <a:solidFill>
                    <a:srgbClr val="34023C"/>
                  </a:solidFill>
                </a:rPr>
                <a:t>Diện</a:t>
              </a:r>
              <a:r>
                <a:rPr lang="en-US" sz="3000" dirty="0">
                  <a:solidFill>
                    <a:srgbClr val="34023C"/>
                  </a:solidFill>
                </a:rPr>
                <a:t> </a:t>
              </a:r>
              <a:r>
                <a:rPr lang="en-US" sz="3000" dirty="0" err="1">
                  <a:solidFill>
                    <a:srgbClr val="34023C"/>
                  </a:solidFill>
                </a:rPr>
                <a:t>tích</a:t>
              </a:r>
              <a:r>
                <a:rPr lang="en-US" sz="3000" dirty="0">
                  <a:solidFill>
                    <a:srgbClr val="34023C"/>
                  </a:solidFill>
                </a:rPr>
                <a:t> </a:t>
              </a:r>
              <a:r>
                <a:rPr lang="en-US" sz="3000" dirty="0" err="1">
                  <a:solidFill>
                    <a:srgbClr val="34023C"/>
                  </a:solidFill>
                </a:rPr>
                <a:t>hình</a:t>
              </a:r>
              <a:r>
                <a:rPr lang="en-US" sz="3000" dirty="0">
                  <a:solidFill>
                    <a:srgbClr val="34023C"/>
                  </a:solidFill>
                </a:rPr>
                <a:t> </a:t>
              </a:r>
              <a:r>
                <a:rPr lang="en-US" sz="3000" dirty="0" err="1">
                  <a:solidFill>
                    <a:srgbClr val="34023C"/>
                  </a:solidFill>
                </a:rPr>
                <a:t>thoi</a:t>
              </a:r>
              <a:r>
                <a:rPr lang="en-US" sz="3000" dirty="0">
                  <a:solidFill>
                    <a:srgbClr val="34023C"/>
                  </a:solidFill>
                </a:rPr>
                <a:t> </a:t>
              </a:r>
              <a:r>
                <a:rPr lang="en-US" sz="3000" dirty="0" err="1">
                  <a:solidFill>
                    <a:srgbClr val="34023C"/>
                  </a:solidFill>
                </a:rPr>
                <a:t>bằng</a:t>
              </a:r>
              <a:r>
                <a:rPr lang="en-US" sz="3000" dirty="0">
                  <a:solidFill>
                    <a:srgbClr val="34023C"/>
                  </a:solidFill>
                </a:rPr>
                <a:t>     </a:t>
              </a:r>
              <a:r>
                <a:rPr lang="en-US" sz="3000" dirty="0" err="1">
                  <a:solidFill>
                    <a:srgbClr val="34023C"/>
                  </a:solidFill>
                </a:rPr>
                <a:t>diện</a:t>
              </a:r>
              <a:r>
                <a:rPr lang="en-US" sz="3000" dirty="0">
                  <a:solidFill>
                    <a:srgbClr val="34023C"/>
                  </a:solidFill>
                </a:rPr>
                <a:t> </a:t>
              </a:r>
              <a:r>
                <a:rPr lang="en-US" sz="3000" dirty="0" err="1">
                  <a:solidFill>
                    <a:srgbClr val="34023C"/>
                  </a:solidFill>
                </a:rPr>
                <a:t>tích</a:t>
              </a:r>
              <a:r>
                <a:rPr lang="en-US" sz="3000" dirty="0">
                  <a:solidFill>
                    <a:srgbClr val="34023C"/>
                  </a:solidFill>
                </a:rPr>
                <a:t> </a:t>
              </a:r>
              <a:r>
                <a:rPr lang="en-US" sz="3000" dirty="0" err="1">
                  <a:solidFill>
                    <a:srgbClr val="34023C"/>
                  </a:solidFill>
                </a:rPr>
                <a:t>hình</a:t>
              </a:r>
              <a:r>
                <a:rPr lang="en-US" sz="3000" dirty="0">
                  <a:solidFill>
                    <a:srgbClr val="34023C"/>
                  </a:solidFill>
                </a:rPr>
                <a:t> </a:t>
              </a:r>
              <a:r>
                <a:rPr lang="en-US" sz="3000" dirty="0" err="1">
                  <a:solidFill>
                    <a:srgbClr val="34023C"/>
                  </a:solidFill>
                </a:rPr>
                <a:t>chữ</a:t>
              </a:r>
              <a:r>
                <a:rPr lang="en-US" sz="3000" dirty="0">
                  <a:solidFill>
                    <a:srgbClr val="34023C"/>
                  </a:solidFill>
                </a:rPr>
                <a:t> </a:t>
              </a:r>
              <a:r>
                <a:rPr lang="en-US" sz="3000" dirty="0" err="1">
                  <a:solidFill>
                    <a:srgbClr val="34023C"/>
                  </a:solidFill>
                </a:rPr>
                <a:t>nhật</a:t>
              </a:r>
              <a:r>
                <a:rPr lang="en-US" sz="3000" dirty="0">
                  <a:solidFill>
                    <a:srgbClr val="34023C"/>
                  </a:solidFill>
                </a:rPr>
                <a:t>.</a:t>
              </a:r>
            </a:p>
          </p:txBody>
        </p:sp>
        <p:grpSp>
          <p:nvGrpSpPr>
            <p:cNvPr id="32" name="Group 43"/>
            <p:cNvGrpSpPr>
              <a:grpSpLocks/>
            </p:cNvGrpSpPr>
            <p:nvPr/>
          </p:nvGrpSpPr>
          <p:grpSpPr bwMode="auto">
            <a:xfrm>
              <a:off x="2796" y="3230"/>
              <a:ext cx="240" cy="627"/>
              <a:chOff x="3900" y="3281"/>
              <a:chExt cx="240" cy="627"/>
            </a:xfrm>
          </p:grpSpPr>
          <p:sp>
            <p:nvSpPr>
              <p:cNvPr id="33" name="Text Box 44"/>
              <p:cNvSpPr txBox="1">
                <a:spLocks noChangeArrowheads="1"/>
              </p:cNvSpPr>
              <p:nvPr/>
            </p:nvSpPr>
            <p:spPr bwMode="auto">
              <a:xfrm>
                <a:off x="3900" y="3281"/>
                <a:ext cx="228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dirty="0">
                    <a:solidFill>
                      <a:srgbClr val="FF0000"/>
                    </a:solidFill>
                  </a:rPr>
                  <a:t>1</a:t>
                </a:r>
              </a:p>
            </p:txBody>
          </p:sp>
          <p:sp>
            <p:nvSpPr>
              <p:cNvPr id="34" name="Line 45"/>
              <p:cNvSpPr>
                <a:spLocks noChangeShapeType="1"/>
              </p:cNvSpPr>
              <p:nvPr/>
            </p:nvSpPr>
            <p:spPr bwMode="auto">
              <a:xfrm>
                <a:off x="3912" y="3608"/>
                <a:ext cx="228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5" name="Text Box 46"/>
              <p:cNvSpPr txBox="1">
                <a:spLocks noChangeArrowheads="1"/>
              </p:cNvSpPr>
              <p:nvPr/>
            </p:nvSpPr>
            <p:spPr bwMode="auto">
              <a:xfrm>
                <a:off x="3912" y="3581"/>
                <a:ext cx="228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800" dirty="0">
                    <a:solidFill>
                      <a:srgbClr val="FF0000"/>
                    </a:solidFill>
                  </a:rPr>
                  <a:t>2</a:t>
                </a:r>
              </a:p>
            </p:txBody>
          </p:sp>
        </p:grpSp>
      </p:grpSp>
      <p:sp>
        <p:nvSpPr>
          <p:cNvPr id="36" name="Text Box 51"/>
          <p:cNvSpPr txBox="1">
            <a:spLocks noChangeArrowheads="1"/>
          </p:cNvSpPr>
          <p:nvPr/>
        </p:nvSpPr>
        <p:spPr bwMode="auto">
          <a:xfrm>
            <a:off x="8478022" y="4704762"/>
            <a:ext cx="4122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b="1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37" name="Text Box 52"/>
          <p:cNvSpPr txBox="1">
            <a:spLocks noChangeArrowheads="1"/>
          </p:cNvSpPr>
          <p:nvPr/>
        </p:nvSpPr>
        <p:spPr bwMode="auto">
          <a:xfrm>
            <a:off x="8510790" y="5535857"/>
            <a:ext cx="4812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b="1" dirty="0">
                <a:solidFill>
                  <a:srgbClr val="FF0000"/>
                </a:solidFill>
              </a:rPr>
              <a:t>Đ</a:t>
            </a:r>
          </a:p>
        </p:txBody>
      </p:sp>
      <p:sp>
        <p:nvSpPr>
          <p:cNvPr id="38" name="Rounded Rectangle 37"/>
          <p:cNvSpPr>
            <a:spLocks noChangeArrowheads="1"/>
          </p:cNvSpPr>
          <p:nvPr/>
        </p:nvSpPr>
        <p:spPr bwMode="auto">
          <a:xfrm>
            <a:off x="6811141" y="301166"/>
            <a:ext cx="1972698" cy="7620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vi-VN" altLang="en-US" sz="3200" b="1" dirty="0">
                <a:solidFill>
                  <a:srgbClr val="000000"/>
                </a:solidFill>
              </a:rPr>
              <a:t>Làm </a:t>
            </a:r>
            <a:r>
              <a:rPr lang="vi-VN" altLang="en-US" sz="3200" b="1" dirty="0" smtClean="0">
                <a:solidFill>
                  <a:srgbClr val="000000"/>
                </a:solidFill>
              </a:rPr>
              <a:t>sách</a:t>
            </a:r>
            <a:endParaRPr lang="en-US" altLang="en-US" sz="32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289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9" grpId="0"/>
      <p:bldP spid="36" grpId="0"/>
      <p:bldP spid="37" grpId="0"/>
      <p:bldP spid="3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5754" cy="6858000"/>
          </a:xfrm>
          <a:prstGeom prst="rect">
            <a:avLst/>
          </a:prstGeom>
        </p:spPr>
      </p:pic>
      <p:sp>
        <p:nvSpPr>
          <p:cNvPr id="3" name="Cloud 2"/>
          <p:cNvSpPr/>
          <p:nvPr/>
        </p:nvSpPr>
        <p:spPr>
          <a:xfrm>
            <a:off x="1447800" y="1905000"/>
            <a:ext cx="6172200" cy="2514600"/>
          </a:xfrm>
          <a:prstGeom prst="cloud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vi-VN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  <a:endParaRPr lang="en-US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845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3" y="0"/>
            <a:ext cx="9135754" cy="6858000"/>
          </a:xfrm>
          <a:prstGeom prst="rect">
            <a:avLst/>
          </a:prstGeom>
        </p:spPr>
      </p:pic>
      <p:pic>
        <p:nvPicPr>
          <p:cNvPr id="3" name="Picture 2" descr="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371600"/>
            <a:ext cx="2514600" cy="4189413"/>
          </a:xfrm>
          <a:prstGeom prst="rect">
            <a:avLst/>
          </a:prstGeom>
        </p:spPr>
      </p:pic>
      <p:sp>
        <p:nvSpPr>
          <p:cNvPr id="4" name="WordArt 3"/>
          <p:cNvSpPr>
            <a:spLocks noChangeArrowheads="1" noChangeShapeType="1" noTextEdit="1"/>
          </p:cNvSpPr>
          <p:nvPr/>
        </p:nvSpPr>
        <p:spPr bwMode="auto">
          <a:xfrm>
            <a:off x="2985752" y="340127"/>
            <a:ext cx="4572000" cy="22098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52046"/>
              </a:avLst>
            </a:prstTxWarp>
          </a:bodyPr>
          <a:lstStyle/>
          <a:p>
            <a:pPr algn="ctr"/>
            <a:r>
              <a:rPr lang="vi-VN" sz="80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Trò chơi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124201" y="2832100"/>
            <a:ext cx="4648200" cy="2439988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574"/>
              </a:avLst>
            </a:prstTxWarp>
          </a:bodyPr>
          <a:lstStyle/>
          <a:p>
            <a:pPr algn="ctr"/>
            <a:r>
              <a:rPr lang="vi-VN" sz="36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 nhanh – Ai đúng?</a:t>
            </a:r>
            <a:endParaRPr lang="vi-VN" sz="36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718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3" y="0"/>
            <a:ext cx="9135754" cy="6858000"/>
          </a:xfrm>
          <a:prstGeom prst="rect">
            <a:avLst/>
          </a:prstGeom>
        </p:spPr>
      </p:pic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2649538" y="1768475"/>
            <a:ext cx="4764087" cy="1143000"/>
          </a:xfrm>
          <a:prstGeom prst="flowChartAlternateProcess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.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thoi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</a:p>
          <a:p>
            <a:pPr algn="ctr" eaLnBrk="1" hangingPunct="1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chéo</a:t>
            </a:r>
            <a:r>
              <a:rPr lang="vi-V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cho 2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auto">
          <a:xfrm>
            <a:off x="2667000" y="4486275"/>
            <a:ext cx="4751388" cy="1076325"/>
          </a:xfrm>
          <a:prstGeom prst="flowChartAlternateProcess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marL="342900" indent="-3429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AutoNum type="alphaUcPeriod" startAt="3"/>
            </a:pP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thoi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chéo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   </a:t>
            </a:r>
          </a:p>
          <a:p>
            <a:pPr algn="ctr" eaLnBrk="1" hangingPunct="1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     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2649538" y="3154363"/>
            <a:ext cx="4764087" cy="1109662"/>
          </a:xfrm>
          <a:prstGeom prst="flowChartAlternateProcess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thoi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</a:p>
          <a:p>
            <a:pPr algn="ctr" eaLnBrk="1" hangingPunct="1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chéo</a:t>
            </a: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auto">
          <a:xfrm>
            <a:off x="2679937" y="597919"/>
            <a:ext cx="3841931" cy="931862"/>
          </a:xfrm>
          <a:prstGeom prst="flowChartAlternateProcess">
            <a:avLst/>
          </a:prstGeom>
          <a:solidFill>
            <a:srgbClr val="FF99FF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30000"/>
              </a:spcBef>
            </a:pPr>
            <a:r>
              <a:rPr lang="en-US" altLang="en-US" sz="2400" dirty="0" err="1" smtClean="0">
                <a:latin typeface="Times New Roman" panose="02020603050405020304" pitchFamily="18" charset="0"/>
              </a:rPr>
              <a:t>Câu</a:t>
            </a:r>
            <a:r>
              <a:rPr lang="en-US" altLang="en-US" sz="2400" dirty="0" smtClean="0">
                <a:latin typeface="Times New Roman" panose="02020603050405020304" pitchFamily="18" charset="0"/>
              </a:rPr>
              <a:t> 1: </a:t>
            </a:r>
            <a:r>
              <a:rPr lang="en-US" altLang="en-US" sz="2400" dirty="0" err="1" smtClean="0">
                <a:latin typeface="Times New Roman" panose="02020603050405020304" pitchFamily="18" charset="0"/>
              </a:rPr>
              <a:t>Phát</a:t>
            </a:r>
            <a:r>
              <a:rPr lang="en-US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biểu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nào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đúng</a:t>
            </a:r>
            <a:r>
              <a:rPr lang="en-US" altLang="en-US" sz="2400" dirty="0">
                <a:latin typeface="Times New Roman" panose="02020603050405020304" pitchFamily="18" charset="0"/>
              </a:rPr>
              <a:t>:</a:t>
            </a:r>
            <a:r>
              <a:rPr lang="en-US" altLang="en-US" sz="2400" dirty="0">
                <a:latin typeface=".VnTime" pitchFamily="34" charset="0"/>
              </a:rPr>
              <a:t>  </a:t>
            </a:r>
          </a:p>
        </p:txBody>
      </p:sp>
      <p:pic>
        <p:nvPicPr>
          <p:cNvPr id="7" name="Picture 33" descr="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43063"/>
            <a:ext cx="1836738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10"/>
          <p:cNvSpPr>
            <a:spLocks noChangeArrowheads="1"/>
          </p:cNvSpPr>
          <p:nvPr/>
        </p:nvSpPr>
        <p:spPr bwMode="auto">
          <a:xfrm>
            <a:off x="7718311" y="4688342"/>
            <a:ext cx="893763" cy="768672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385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4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4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4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8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bldLvl="0" animBg="1"/>
      <p:bldP spid="4" grpId="0" bldLvl="0" animBg="1"/>
      <p:bldP spid="4" grpId="1" bldLvl="0" animBg="1"/>
      <p:bldP spid="5" grpId="0" bldLvl="0" animBg="1"/>
      <p:bldP spid="5" grpId="1" bldLvl="0" animBg="1"/>
      <p:bldP spid="6" grpId="0" bldLvl="0" animBg="1"/>
      <p:bldP spid="8" grpId="0" bldLvl="0" animBg="1"/>
      <p:bldP spid="8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3" y="0"/>
            <a:ext cx="9135754" cy="6858000"/>
          </a:xfrm>
          <a:prstGeom prst="rect">
            <a:avLst/>
          </a:prstGeom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457200" y="381000"/>
            <a:ext cx="6019800" cy="833437"/>
          </a:xfrm>
          <a:prstGeom prst="flowChartAlternateProcess">
            <a:avLst/>
          </a:prstGeom>
          <a:solidFill>
            <a:srgbClr val="0066FF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400" u="sng" dirty="0" err="1" smtClean="0">
                <a:solidFill>
                  <a:srgbClr val="FFC000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2400" u="sng" dirty="0" smtClean="0">
                <a:solidFill>
                  <a:srgbClr val="FFC000"/>
                </a:solidFill>
                <a:latin typeface="Times New Roman" panose="02020603050405020304" pitchFamily="18" charset="0"/>
              </a:rPr>
              <a:t> 2</a:t>
            </a:r>
            <a:r>
              <a:rPr lang="en-US" altLang="en-US" sz="2400" dirty="0" smtClean="0">
                <a:solidFill>
                  <a:srgbClr val="FFC000"/>
                </a:solidFill>
                <a:latin typeface="Times New Roman" panose="02020603050405020304" pitchFamily="18" charset="0"/>
              </a:rPr>
              <a:t>: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Công</a:t>
            </a:r>
            <a:r>
              <a:rPr lang="en-US" altLang="en-US" sz="24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thức</a:t>
            </a: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tính</a:t>
            </a: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diện</a:t>
            </a: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tích</a:t>
            </a: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thoi</a:t>
            </a: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l</a:t>
            </a:r>
            <a:r>
              <a:rPr lang="vi-VN" alt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à</a:t>
            </a: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: </a:t>
            </a:r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4041775" y="2860675"/>
            <a:ext cx="3063875" cy="763587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000" dirty="0">
                <a:solidFill>
                  <a:srgbClr val="FF0000"/>
                </a:solidFill>
              </a:rPr>
              <a:t>             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=</a:t>
            </a:r>
            <a:r>
              <a:rPr lang="en-US" altLang="en-US" sz="2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  <p:sp>
        <p:nvSpPr>
          <p:cNvPr id="5" name="AutoShape 10"/>
          <p:cNvSpPr>
            <a:spLocks noChangeArrowheads="1"/>
          </p:cNvSpPr>
          <p:nvPr/>
        </p:nvSpPr>
        <p:spPr bwMode="auto">
          <a:xfrm>
            <a:off x="4038600" y="1766887"/>
            <a:ext cx="3065463" cy="838200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000" dirty="0">
                <a:solidFill>
                  <a:srgbClr val="FF0000"/>
                </a:solidFill>
              </a:rPr>
              <a:t>              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= m x n</a:t>
            </a:r>
          </a:p>
        </p:txBody>
      </p:sp>
      <p:sp>
        <p:nvSpPr>
          <p:cNvPr id="6" name="AutoShape 13"/>
          <p:cNvSpPr>
            <a:spLocks noChangeArrowheads="1"/>
          </p:cNvSpPr>
          <p:nvPr/>
        </p:nvSpPr>
        <p:spPr bwMode="auto">
          <a:xfrm>
            <a:off x="4038600" y="3900487"/>
            <a:ext cx="3067050" cy="838200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000" dirty="0">
                <a:solidFill>
                  <a:srgbClr val="FF0000"/>
                </a:solidFill>
              </a:rPr>
              <a:t>              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= m : n x 2</a:t>
            </a:r>
          </a:p>
        </p:txBody>
      </p:sp>
      <p:pic>
        <p:nvPicPr>
          <p:cNvPr id="7" name="Picture 33" descr="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25" y="1362075"/>
            <a:ext cx="1835150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10"/>
          <p:cNvSpPr>
            <a:spLocks noChangeArrowheads="1"/>
          </p:cNvSpPr>
          <p:nvPr/>
        </p:nvSpPr>
        <p:spPr bwMode="auto">
          <a:xfrm>
            <a:off x="7402512" y="2968964"/>
            <a:ext cx="814388" cy="625475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  <p:grpSp>
        <p:nvGrpSpPr>
          <p:cNvPr id="9" name="Group 31"/>
          <p:cNvGrpSpPr>
            <a:grpSpLocks/>
          </p:cNvGrpSpPr>
          <p:nvPr/>
        </p:nvGrpSpPr>
        <p:grpSpPr bwMode="auto">
          <a:xfrm>
            <a:off x="5486400" y="2909887"/>
            <a:ext cx="1285875" cy="639763"/>
            <a:chOff x="3456" y="1776"/>
            <a:chExt cx="810" cy="403"/>
          </a:xfrm>
        </p:grpSpPr>
        <p:sp>
          <p:nvSpPr>
            <p:cNvPr id="10" name="Text Box 86"/>
            <p:cNvSpPr txBox="1">
              <a:spLocks noChangeArrowheads="1"/>
            </p:cNvSpPr>
            <p:nvPr/>
          </p:nvSpPr>
          <p:spPr bwMode="auto">
            <a:xfrm>
              <a:off x="3456" y="1776"/>
              <a:ext cx="81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sz="2000" dirty="0">
                  <a:solidFill>
                    <a:srgbClr val="FF0000"/>
                  </a:solidFill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m x n</a:t>
              </a:r>
            </a:p>
          </p:txBody>
        </p:sp>
        <p:sp>
          <p:nvSpPr>
            <p:cNvPr id="11" name="Rectangle 87"/>
            <p:cNvSpPr>
              <a:spLocks noChangeArrowheads="1"/>
            </p:cNvSpPr>
            <p:nvPr/>
          </p:nvSpPr>
          <p:spPr bwMode="auto">
            <a:xfrm>
              <a:off x="3574" y="1929"/>
              <a:ext cx="45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sz="2000" dirty="0">
                  <a:ea typeface="SimSun" panose="02010600030101010101" pitchFamily="2" charset="-122"/>
                </a:rPr>
                <a:t> </a:t>
              </a:r>
              <a:r>
                <a:rPr lang="en-US" altLang="zh-CN" dirty="0">
                  <a:solidFill>
                    <a:srgbClr val="FF0000"/>
                  </a:solidFill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2" name="Line 88"/>
            <p:cNvSpPr/>
            <p:nvPr/>
          </p:nvSpPr>
          <p:spPr>
            <a:xfrm>
              <a:off x="3506" y="1977"/>
              <a:ext cx="432" cy="0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sp>
      </p:grp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4114800" y="4052887"/>
            <a:ext cx="304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4114800" y="2986087"/>
            <a:ext cx="304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4114800" y="1919287"/>
            <a:ext cx="304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407269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2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2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3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4" grpId="0" animBg="1"/>
      <p:bldP spid="4" grpId="1" animBg="1"/>
      <p:bldP spid="4" grpId="2" animBg="1"/>
      <p:bldP spid="4" grpId="3" animBg="1"/>
      <p:bldP spid="4" grpId="4" bldLvl="0" animBg="1"/>
      <p:bldP spid="4" grpId="5" bldLvl="0" animBg="1"/>
      <p:bldP spid="5" grpId="0" bldLvl="0" animBg="1"/>
      <p:bldP spid="5" grpId="1" animBg="1"/>
      <p:bldP spid="6" grpId="0" bldLvl="0" animBg="1"/>
      <p:bldP spid="6" grpId="1" animBg="1"/>
      <p:bldP spid="8" grpId="0" bldLvl="0" animBg="1"/>
      <p:bldP spid="8" grpId="1" animBg="1"/>
      <p:bldP spid="8" grpId="2" animBg="1"/>
      <p:bldP spid="8" grpId="3" bldLvl="0" animBg="1"/>
      <p:bldP spid="13" grpId="0" animBg="1"/>
      <p:bldP spid="13" grpId="1" animBg="1"/>
      <p:bldP spid="14" grpId="0" animBg="1"/>
      <p:bldP spid="15" grpId="0" animBg="1"/>
      <p:bldP spid="15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775"/>
            <a:ext cx="9144000" cy="6869775"/>
          </a:xfrm>
          <a:prstGeom prst="rect">
            <a:avLst/>
          </a:prstGeom>
        </p:spPr>
      </p:pic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3352800" y="2144712"/>
            <a:ext cx="25939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vi-VN" altLang="en-US" sz="4800" b="1" dirty="0">
                <a:solidFill>
                  <a:srgbClr val="000000"/>
                </a:solidFill>
              </a:rPr>
              <a:t>DẶN DÒ</a:t>
            </a:r>
            <a:endParaRPr lang="en-US" altLang="en-US" sz="4800" b="1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990600" y="3570287"/>
            <a:ext cx="7620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AutoNum type="arabicPeriod"/>
            </a:pPr>
            <a:r>
              <a:rPr lang="vi-VN" altLang="en-US" b="1" dirty="0">
                <a:solidFill>
                  <a:srgbClr val="C00000"/>
                </a:solidFill>
                <a:latin typeface="Times New Roman" panose="02020603050405020304" pitchFamily="18" charset="0"/>
              </a:rPr>
              <a:t>Ôn tập kiến thức vừa học. </a:t>
            </a:r>
            <a:endParaRPr lang="vi-VN" altLang="en-US" b="1" dirty="0" smtClean="0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vi-VN" altLang="en-US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Hoàn thành </a:t>
            </a:r>
            <a:r>
              <a:rPr lang="en-US" altLang="en-US" b="1" dirty="0">
                <a:solidFill>
                  <a:srgbClr val="C00000"/>
                </a:solidFill>
                <a:latin typeface="Times New Roman" panose="02020603050405020304" pitchFamily="18" charset="0"/>
              </a:rPr>
              <a:t>b</a:t>
            </a:r>
            <a:r>
              <a:rPr lang="vi-VN" altLang="en-US" b="1" dirty="0">
                <a:solidFill>
                  <a:srgbClr val="C00000"/>
                </a:solidFill>
                <a:latin typeface="Times New Roman" panose="02020603050405020304" pitchFamily="18" charset="0"/>
              </a:rPr>
              <a:t>ài </a:t>
            </a:r>
            <a:r>
              <a:rPr lang="vi-VN" altLang="en-US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vào vở.</a:t>
            </a:r>
            <a:endParaRPr lang="vi-VN" altLang="en-US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vi-VN" altLang="en-US" b="1" dirty="0">
                <a:solidFill>
                  <a:srgbClr val="C00000"/>
                </a:solidFill>
                <a:latin typeface="Times New Roman" panose="02020603050405020304" pitchFamily="18" charset="0"/>
              </a:rPr>
              <a:t>Chuẩn </a:t>
            </a:r>
            <a:r>
              <a:rPr lang="en-US" altLang="en-US" b="1" dirty="0">
                <a:solidFill>
                  <a:srgbClr val="C00000"/>
                </a:solidFill>
                <a:latin typeface="Times New Roman" panose="02020603050405020304" pitchFamily="18" charset="0"/>
              </a:rPr>
              <a:t>b</a:t>
            </a:r>
            <a:r>
              <a:rPr lang="vi-VN" altLang="en-US" b="1" dirty="0">
                <a:solidFill>
                  <a:srgbClr val="C00000"/>
                </a:solidFill>
                <a:latin typeface="Times New Roman" panose="02020603050405020304" pitchFamily="18" charset="0"/>
              </a:rPr>
              <a:t>ị </a:t>
            </a:r>
            <a:r>
              <a:rPr lang="en-US" altLang="en-US" b="1" dirty="0">
                <a:solidFill>
                  <a:srgbClr val="C00000"/>
                </a:solidFill>
                <a:latin typeface="Times New Roman" panose="02020603050405020304" pitchFamily="18" charset="0"/>
              </a:rPr>
              <a:t>b</a:t>
            </a:r>
            <a:r>
              <a:rPr lang="vi-VN" altLang="en-US" b="1" dirty="0">
                <a:solidFill>
                  <a:srgbClr val="C00000"/>
                </a:solidFill>
                <a:latin typeface="Times New Roman" panose="02020603050405020304" pitchFamily="18" charset="0"/>
              </a:rPr>
              <a:t>ài sau: </a:t>
            </a:r>
            <a:r>
              <a:rPr lang="vi-VN" altLang="en-US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“Luyện tập”</a:t>
            </a:r>
            <a:endParaRPr lang="en-US" altLang="en-US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743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053" y="0"/>
            <a:ext cx="9171053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47800" y="2819400"/>
            <a:ext cx="6477000" cy="10779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vi-VN" sz="32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CHÚC CÁC CON CHĂM NGOAN, HỌC GIỎI</a:t>
            </a:r>
            <a:endParaRPr lang="en-US" sz="3200" b="1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2520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2"/>
          <p:cNvGrpSpPr>
            <a:grpSpLocks/>
          </p:cNvGrpSpPr>
          <p:nvPr/>
        </p:nvGrpSpPr>
        <p:grpSpPr bwMode="auto">
          <a:xfrm>
            <a:off x="926374" y="3163888"/>
            <a:ext cx="2270125" cy="3070225"/>
            <a:chOff x="672" y="1581"/>
            <a:chExt cx="1430" cy="1934"/>
          </a:xfrm>
        </p:grpSpPr>
        <p:grpSp>
          <p:nvGrpSpPr>
            <p:cNvPr id="3" name="Group 60"/>
            <p:cNvGrpSpPr>
              <a:grpSpLocks/>
            </p:cNvGrpSpPr>
            <p:nvPr/>
          </p:nvGrpSpPr>
          <p:grpSpPr bwMode="auto">
            <a:xfrm>
              <a:off x="910" y="1872"/>
              <a:ext cx="954" cy="1348"/>
              <a:chOff x="3216" y="1200"/>
              <a:chExt cx="1152" cy="2022"/>
            </a:xfrm>
          </p:grpSpPr>
          <p:sp>
            <p:nvSpPr>
              <p:cNvPr id="8" name="AutoShape 55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1152" cy="2016"/>
              </a:xfrm>
              <a:prstGeom prst="diamond">
                <a:avLst/>
              </a:prstGeom>
              <a:solidFill>
                <a:schemeClr val="folHlink"/>
              </a:solidFill>
              <a:ln w="12700" cap="sq">
                <a:solidFill>
                  <a:srgbClr val="FF0000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vi-VN" sz="2800"/>
              </a:p>
            </p:txBody>
          </p:sp>
          <p:sp>
            <p:nvSpPr>
              <p:cNvPr id="9" name="Line 57"/>
              <p:cNvSpPr>
                <a:spLocks noChangeShapeType="1"/>
              </p:cNvSpPr>
              <p:nvPr/>
            </p:nvSpPr>
            <p:spPr bwMode="auto">
              <a:xfrm>
                <a:off x="3216" y="2214"/>
                <a:ext cx="1152" cy="0"/>
              </a:xfrm>
              <a:prstGeom prst="line">
                <a:avLst/>
              </a:prstGeom>
              <a:noFill/>
              <a:ln w="12700" cap="sq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2800"/>
              </a:p>
            </p:txBody>
          </p:sp>
          <p:sp>
            <p:nvSpPr>
              <p:cNvPr id="10" name="Line 58"/>
              <p:cNvSpPr>
                <a:spLocks noChangeShapeType="1"/>
              </p:cNvSpPr>
              <p:nvPr/>
            </p:nvSpPr>
            <p:spPr bwMode="auto">
              <a:xfrm>
                <a:off x="3792" y="1206"/>
                <a:ext cx="0" cy="2016"/>
              </a:xfrm>
              <a:prstGeom prst="line">
                <a:avLst/>
              </a:prstGeom>
              <a:noFill/>
              <a:ln w="12700" cap="sq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2800"/>
              </a:p>
            </p:txBody>
          </p:sp>
        </p:grpSp>
        <p:sp>
          <p:nvSpPr>
            <p:cNvPr id="4" name="Text Box 65"/>
            <p:cNvSpPr txBox="1">
              <a:spLocks noChangeArrowheads="1"/>
            </p:cNvSpPr>
            <p:nvPr/>
          </p:nvSpPr>
          <p:spPr bwMode="auto">
            <a:xfrm>
              <a:off x="672" y="2403"/>
              <a:ext cx="19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/>
                <a:t>A</a:t>
              </a:r>
            </a:p>
          </p:txBody>
        </p:sp>
        <p:sp>
          <p:nvSpPr>
            <p:cNvPr id="5" name="Text Box 66"/>
            <p:cNvSpPr txBox="1">
              <a:spLocks noChangeArrowheads="1"/>
            </p:cNvSpPr>
            <p:nvPr/>
          </p:nvSpPr>
          <p:spPr bwMode="auto">
            <a:xfrm>
              <a:off x="1290" y="1581"/>
              <a:ext cx="19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/>
                <a:t>B</a:t>
              </a:r>
            </a:p>
          </p:txBody>
        </p:sp>
        <p:sp>
          <p:nvSpPr>
            <p:cNvPr id="6" name="Text Box 68"/>
            <p:cNvSpPr txBox="1">
              <a:spLocks noChangeArrowheads="1"/>
            </p:cNvSpPr>
            <p:nvPr/>
          </p:nvSpPr>
          <p:spPr bwMode="auto">
            <a:xfrm>
              <a:off x="1279" y="3187"/>
              <a:ext cx="197" cy="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/>
                <a:t>D</a:t>
              </a:r>
            </a:p>
          </p:txBody>
        </p:sp>
        <p:sp>
          <p:nvSpPr>
            <p:cNvPr id="7" name="Text Box 69"/>
            <p:cNvSpPr txBox="1">
              <a:spLocks noChangeArrowheads="1"/>
            </p:cNvSpPr>
            <p:nvPr/>
          </p:nvSpPr>
          <p:spPr bwMode="auto">
            <a:xfrm>
              <a:off x="1903" y="2396"/>
              <a:ext cx="19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/>
                <a:t>C</a:t>
              </a:r>
            </a:p>
          </p:txBody>
        </p:sp>
      </p:grpSp>
      <p:sp>
        <p:nvSpPr>
          <p:cNvPr id="11" name="Text Box 76"/>
          <p:cNvSpPr txBox="1">
            <a:spLocks noChangeArrowheads="1"/>
          </p:cNvSpPr>
          <p:nvPr/>
        </p:nvSpPr>
        <p:spPr bwMode="auto">
          <a:xfrm>
            <a:off x="-26126" y="1844016"/>
            <a:ext cx="3810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/>
              <a:t>a) </a:t>
            </a:r>
            <a:r>
              <a:rPr lang="en-US" sz="2800" dirty="0" err="1"/>
              <a:t>Hình</a:t>
            </a:r>
            <a:r>
              <a:rPr lang="en-US" sz="2800" dirty="0"/>
              <a:t> </a:t>
            </a:r>
            <a:r>
              <a:rPr lang="en-US" sz="2800" dirty="0" err="1"/>
              <a:t>thoi</a:t>
            </a:r>
            <a:r>
              <a:rPr lang="en-US" sz="2800" dirty="0"/>
              <a:t> ABCD, </a:t>
            </a:r>
            <a:r>
              <a:rPr lang="en-US" sz="2800" dirty="0" err="1"/>
              <a:t>biết</a:t>
            </a:r>
            <a:r>
              <a:rPr lang="en-US" sz="2800" dirty="0"/>
              <a:t>:</a:t>
            </a:r>
          </a:p>
        </p:txBody>
      </p:sp>
      <p:sp>
        <p:nvSpPr>
          <p:cNvPr id="12" name="Text Box 77"/>
          <p:cNvSpPr txBox="1">
            <a:spLocks noChangeArrowheads="1"/>
          </p:cNvSpPr>
          <p:nvPr/>
        </p:nvSpPr>
        <p:spPr bwMode="auto">
          <a:xfrm>
            <a:off x="-26126" y="2377416"/>
            <a:ext cx="3810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dirty="0"/>
              <a:t>AC = 3cm;  BD = 4cm</a:t>
            </a:r>
          </a:p>
        </p:txBody>
      </p:sp>
      <p:sp>
        <p:nvSpPr>
          <p:cNvPr id="13" name="Text Box 80"/>
          <p:cNvSpPr txBox="1">
            <a:spLocks noChangeArrowheads="1"/>
          </p:cNvSpPr>
          <p:nvPr/>
        </p:nvSpPr>
        <p:spPr bwMode="auto">
          <a:xfrm>
            <a:off x="148500" y="1143000"/>
            <a:ext cx="6096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u="sng" dirty="0"/>
              <a:t>Bài 1</a:t>
            </a:r>
            <a:r>
              <a:rPr lang="en-US" sz="2800" dirty="0"/>
              <a:t>: Tính diện tích </a:t>
            </a:r>
            <a:r>
              <a:rPr lang="en-US" sz="2800" dirty="0" smtClean="0"/>
              <a:t>của:</a:t>
            </a:r>
            <a:endParaRPr lang="en-US" sz="2800" dirty="0"/>
          </a:p>
        </p:txBody>
      </p:sp>
      <p:sp>
        <p:nvSpPr>
          <p:cNvPr id="19" name="Text Box 76"/>
          <p:cNvSpPr txBox="1">
            <a:spLocks noChangeArrowheads="1"/>
          </p:cNvSpPr>
          <p:nvPr/>
        </p:nvSpPr>
        <p:spPr bwMode="auto">
          <a:xfrm>
            <a:off x="4244723" y="1956174"/>
            <a:ext cx="474687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a) Diện tích hình thoi ABCD là:</a:t>
            </a:r>
            <a:endParaRPr lang="en-US" sz="2800" dirty="0"/>
          </a:p>
        </p:txBody>
      </p:sp>
      <p:sp>
        <p:nvSpPr>
          <p:cNvPr id="24" name="Text Box 85"/>
          <p:cNvSpPr txBox="1">
            <a:spLocks noChangeArrowheads="1"/>
          </p:cNvSpPr>
          <p:nvPr/>
        </p:nvSpPr>
        <p:spPr bwMode="auto">
          <a:xfrm>
            <a:off x="5562601" y="2360794"/>
            <a:ext cx="914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3 x 4 </a:t>
            </a:r>
            <a:endParaRPr lang="en-US" sz="2800" dirty="0"/>
          </a:p>
        </p:txBody>
      </p:sp>
      <p:cxnSp>
        <p:nvCxnSpPr>
          <p:cNvPr id="28" name="Straight Connector 27"/>
          <p:cNvCxnSpPr/>
          <p:nvPr/>
        </p:nvCxnSpPr>
        <p:spPr>
          <a:xfrm flipH="1">
            <a:off x="4050574" y="1844016"/>
            <a:ext cx="22913" cy="501874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2069374" y="4540250"/>
            <a:ext cx="152400" cy="33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221774" y="4540250"/>
            <a:ext cx="0" cy="1531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562600" y="15240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Bài giải</a:t>
            </a:r>
            <a:endParaRPr lang="en-US" sz="2800" u="sng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5562600" y="2826155"/>
            <a:ext cx="92147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867400" y="2753380"/>
            <a:ext cx="224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36" name="TextBox 35"/>
          <p:cNvSpPr txBox="1"/>
          <p:nvPr/>
        </p:nvSpPr>
        <p:spPr>
          <a:xfrm>
            <a:off x="6477000" y="252478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</a:t>
            </a:r>
            <a:endParaRPr lang="en-US" sz="3200" dirty="0"/>
          </a:p>
        </p:txBody>
      </p:sp>
      <p:sp>
        <p:nvSpPr>
          <p:cNvPr id="37" name="TextBox 36"/>
          <p:cNvSpPr txBox="1"/>
          <p:nvPr/>
        </p:nvSpPr>
        <p:spPr>
          <a:xfrm>
            <a:off x="6868977" y="2507509"/>
            <a:ext cx="160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6 (cm</a:t>
            </a:r>
            <a:r>
              <a:rPr lang="en-US" sz="2800" baseline="30000" dirty="0" smtClean="0"/>
              <a:t>2</a:t>
            </a:r>
            <a:r>
              <a:rPr lang="en-US" sz="2800" dirty="0"/>
              <a:t>)</a:t>
            </a:r>
          </a:p>
          <a:p>
            <a:endParaRPr lang="en-US" sz="2800" dirty="0"/>
          </a:p>
        </p:txBody>
      </p:sp>
      <p:sp>
        <p:nvSpPr>
          <p:cNvPr id="38" name="TextBox 37"/>
          <p:cNvSpPr txBox="1"/>
          <p:nvPr/>
        </p:nvSpPr>
        <p:spPr>
          <a:xfrm>
            <a:off x="5637301" y="32004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Đáp số</a:t>
            </a:r>
            <a:r>
              <a:rPr lang="en-US" sz="2800" dirty="0" smtClean="0"/>
              <a:t>: 6 </a:t>
            </a:r>
            <a:r>
              <a:rPr lang="en-US" sz="2800" dirty="0"/>
              <a:t>cm</a:t>
            </a:r>
            <a:r>
              <a:rPr lang="en-US" sz="2800" baseline="30000" dirty="0"/>
              <a:t>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50376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9" grpId="0"/>
      <p:bldP spid="24" grpId="0"/>
      <p:bldP spid="32" grpId="0"/>
      <p:bldP spid="35" grpId="0"/>
      <p:bldP spid="36" grpId="0"/>
      <p:bldP spid="37" grpId="0"/>
      <p:bldP spid="3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80"/>
          <p:cNvSpPr txBox="1">
            <a:spLocks noChangeArrowheads="1"/>
          </p:cNvSpPr>
          <p:nvPr/>
        </p:nvSpPr>
        <p:spPr bwMode="auto">
          <a:xfrm>
            <a:off x="-1586" y="1086211"/>
            <a:ext cx="6096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u="sng" dirty="0"/>
              <a:t>Bài 1</a:t>
            </a:r>
            <a:r>
              <a:rPr lang="en-US" sz="2800" dirty="0"/>
              <a:t>: Tính diện tích </a:t>
            </a:r>
            <a:r>
              <a:rPr lang="en-US" sz="2800" dirty="0" smtClean="0"/>
              <a:t>của:</a:t>
            </a:r>
            <a:endParaRPr lang="en-US" sz="2800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4361701" y="1148794"/>
            <a:ext cx="0" cy="57150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39" name="Group 81"/>
          <p:cNvGrpSpPr>
            <a:grpSpLocks/>
          </p:cNvGrpSpPr>
          <p:nvPr/>
        </p:nvGrpSpPr>
        <p:grpSpPr bwMode="auto">
          <a:xfrm>
            <a:off x="231540" y="3041617"/>
            <a:ext cx="4019550" cy="3086100"/>
            <a:chOff x="2940" y="1572"/>
            <a:chExt cx="2532" cy="1944"/>
          </a:xfrm>
        </p:grpSpPr>
        <p:grpSp>
          <p:nvGrpSpPr>
            <p:cNvPr id="40" name="Group 61"/>
            <p:cNvGrpSpPr>
              <a:grpSpLocks/>
            </p:cNvGrpSpPr>
            <p:nvPr/>
          </p:nvGrpSpPr>
          <p:grpSpPr bwMode="auto">
            <a:xfrm>
              <a:off x="3218" y="1870"/>
              <a:ext cx="2026" cy="1347"/>
              <a:chOff x="3216" y="1200"/>
              <a:chExt cx="1152" cy="2022"/>
            </a:xfrm>
          </p:grpSpPr>
          <p:sp>
            <p:nvSpPr>
              <p:cNvPr id="45" name="AutoShape 62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1152" cy="2016"/>
              </a:xfrm>
              <a:prstGeom prst="diamond">
                <a:avLst/>
              </a:prstGeom>
              <a:solidFill>
                <a:schemeClr val="folHlink"/>
              </a:solidFill>
              <a:ln w="12700" cap="sq">
                <a:solidFill>
                  <a:srgbClr val="FF0000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vi-VN"/>
              </a:p>
            </p:txBody>
          </p:sp>
          <p:sp>
            <p:nvSpPr>
              <p:cNvPr id="46" name="Line 63"/>
              <p:cNvSpPr>
                <a:spLocks noChangeShapeType="1"/>
              </p:cNvSpPr>
              <p:nvPr/>
            </p:nvSpPr>
            <p:spPr bwMode="auto">
              <a:xfrm>
                <a:off x="3216" y="2214"/>
                <a:ext cx="1152" cy="0"/>
              </a:xfrm>
              <a:prstGeom prst="line">
                <a:avLst/>
              </a:prstGeom>
              <a:noFill/>
              <a:ln w="12700" cap="sq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47" name="Line 64"/>
              <p:cNvSpPr>
                <a:spLocks noChangeShapeType="1"/>
              </p:cNvSpPr>
              <p:nvPr/>
            </p:nvSpPr>
            <p:spPr bwMode="auto">
              <a:xfrm>
                <a:off x="3792" y="1206"/>
                <a:ext cx="0" cy="2016"/>
              </a:xfrm>
              <a:prstGeom prst="line">
                <a:avLst/>
              </a:prstGeom>
              <a:noFill/>
              <a:ln w="12700" cap="sq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41" name="Text Box 67"/>
            <p:cNvSpPr txBox="1">
              <a:spLocks noChangeArrowheads="1"/>
            </p:cNvSpPr>
            <p:nvPr/>
          </p:nvSpPr>
          <p:spPr bwMode="auto">
            <a:xfrm>
              <a:off x="2940" y="2394"/>
              <a:ext cx="19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/>
                <a:t>M</a:t>
              </a:r>
            </a:p>
          </p:txBody>
        </p:sp>
        <p:sp>
          <p:nvSpPr>
            <p:cNvPr id="42" name="Text Box 70"/>
            <p:cNvSpPr txBox="1">
              <a:spLocks noChangeArrowheads="1"/>
            </p:cNvSpPr>
            <p:nvPr/>
          </p:nvSpPr>
          <p:spPr bwMode="auto">
            <a:xfrm>
              <a:off x="4114" y="1572"/>
              <a:ext cx="19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/>
                <a:t>N</a:t>
              </a:r>
            </a:p>
          </p:txBody>
        </p:sp>
        <p:sp>
          <p:nvSpPr>
            <p:cNvPr id="43" name="Text Box 71"/>
            <p:cNvSpPr txBox="1">
              <a:spLocks noChangeArrowheads="1"/>
            </p:cNvSpPr>
            <p:nvPr/>
          </p:nvSpPr>
          <p:spPr bwMode="auto">
            <a:xfrm>
              <a:off x="5273" y="2403"/>
              <a:ext cx="19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/>
                <a:t>P</a:t>
              </a:r>
            </a:p>
          </p:txBody>
        </p:sp>
        <p:sp>
          <p:nvSpPr>
            <p:cNvPr id="44" name="Text Box 72"/>
            <p:cNvSpPr txBox="1">
              <a:spLocks noChangeArrowheads="1"/>
            </p:cNvSpPr>
            <p:nvPr/>
          </p:nvSpPr>
          <p:spPr bwMode="auto">
            <a:xfrm>
              <a:off x="4114" y="3188"/>
              <a:ext cx="199" cy="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/>
                <a:t>Q</a:t>
              </a:r>
            </a:p>
          </p:txBody>
        </p:sp>
      </p:grpSp>
      <p:sp>
        <p:nvSpPr>
          <p:cNvPr id="48" name="Text Box 78"/>
          <p:cNvSpPr txBox="1">
            <a:spLocks noChangeArrowheads="1"/>
          </p:cNvSpPr>
          <p:nvPr/>
        </p:nvSpPr>
        <p:spPr bwMode="auto">
          <a:xfrm>
            <a:off x="278087" y="1905000"/>
            <a:ext cx="434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/>
              <a:t>b) </a:t>
            </a:r>
            <a:r>
              <a:rPr lang="en-US" sz="2800" dirty="0" err="1"/>
              <a:t>Hình</a:t>
            </a:r>
            <a:r>
              <a:rPr lang="en-US" sz="2800" dirty="0"/>
              <a:t> </a:t>
            </a:r>
            <a:r>
              <a:rPr lang="en-US" sz="2800" dirty="0" err="1"/>
              <a:t>thoi</a:t>
            </a:r>
            <a:r>
              <a:rPr lang="en-US" sz="2800" dirty="0"/>
              <a:t> MNPQ, </a:t>
            </a:r>
            <a:r>
              <a:rPr lang="en-US" sz="2800" dirty="0" err="1"/>
              <a:t>biết</a:t>
            </a:r>
            <a:r>
              <a:rPr lang="en-US" sz="2800" dirty="0"/>
              <a:t>:</a:t>
            </a:r>
          </a:p>
        </p:txBody>
      </p:sp>
      <p:sp>
        <p:nvSpPr>
          <p:cNvPr id="49" name="Text Box 79"/>
          <p:cNvSpPr txBox="1">
            <a:spLocks noChangeArrowheads="1"/>
          </p:cNvSpPr>
          <p:nvPr/>
        </p:nvSpPr>
        <p:spPr bwMode="auto">
          <a:xfrm>
            <a:off x="506687" y="2438400"/>
            <a:ext cx="3810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dirty="0"/>
              <a:t>MP = 7cm;  NQ = 4cm</a:t>
            </a: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2286000" y="4418803"/>
            <a:ext cx="152400" cy="33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447365" y="4418803"/>
            <a:ext cx="0" cy="1531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Box 76"/>
          <p:cNvSpPr txBox="1">
            <a:spLocks noChangeArrowheads="1"/>
          </p:cNvSpPr>
          <p:nvPr/>
        </p:nvSpPr>
        <p:spPr bwMode="auto">
          <a:xfrm>
            <a:off x="4343400" y="1956174"/>
            <a:ext cx="482307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/>
              <a:t>b</a:t>
            </a:r>
            <a:r>
              <a:rPr lang="en-US" sz="2800" dirty="0" smtClean="0"/>
              <a:t>) Diện tích hình thoi MNPQ là:</a:t>
            </a:r>
            <a:endParaRPr lang="en-US" sz="2800" dirty="0"/>
          </a:p>
        </p:txBody>
      </p:sp>
      <p:sp>
        <p:nvSpPr>
          <p:cNvPr id="27" name="Text Box 85"/>
          <p:cNvSpPr txBox="1">
            <a:spLocks noChangeArrowheads="1"/>
          </p:cNvSpPr>
          <p:nvPr/>
        </p:nvSpPr>
        <p:spPr bwMode="auto">
          <a:xfrm>
            <a:off x="5715001" y="2360794"/>
            <a:ext cx="914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/>
              <a:t>7</a:t>
            </a:r>
            <a:r>
              <a:rPr lang="en-US" sz="2800" dirty="0" smtClean="0"/>
              <a:t> x 4 </a:t>
            </a:r>
            <a:endParaRPr 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5715000" y="15240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Bài giải</a:t>
            </a:r>
            <a:endParaRPr lang="en-US" sz="2800" u="sng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5715000" y="2826155"/>
            <a:ext cx="92147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019800" y="2753380"/>
            <a:ext cx="224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32" name="TextBox 31"/>
          <p:cNvSpPr txBox="1"/>
          <p:nvPr/>
        </p:nvSpPr>
        <p:spPr>
          <a:xfrm>
            <a:off x="6629400" y="252478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</a:t>
            </a:r>
            <a:endParaRPr lang="en-US" sz="3200" dirty="0"/>
          </a:p>
        </p:txBody>
      </p:sp>
      <p:sp>
        <p:nvSpPr>
          <p:cNvPr id="33" name="TextBox 32"/>
          <p:cNvSpPr txBox="1"/>
          <p:nvPr/>
        </p:nvSpPr>
        <p:spPr>
          <a:xfrm>
            <a:off x="7021377" y="2507509"/>
            <a:ext cx="160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14 (cm</a:t>
            </a:r>
            <a:r>
              <a:rPr lang="en-US" sz="2800" baseline="30000" dirty="0" smtClean="0"/>
              <a:t>2</a:t>
            </a:r>
            <a:r>
              <a:rPr lang="en-US" sz="2800" dirty="0"/>
              <a:t>)</a:t>
            </a:r>
          </a:p>
          <a:p>
            <a:endParaRPr lang="en-US" sz="2800" dirty="0"/>
          </a:p>
        </p:txBody>
      </p:sp>
      <p:sp>
        <p:nvSpPr>
          <p:cNvPr id="34" name="TextBox 33"/>
          <p:cNvSpPr txBox="1"/>
          <p:nvPr/>
        </p:nvSpPr>
        <p:spPr>
          <a:xfrm>
            <a:off x="5843074" y="3200400"/>
            <a:ext cx="2462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Đáp số</a:t>
            </a:r>
            <a:r>
              <a:rPr lang="en-US" sz="2800" dirty="0" smtClean="0"/>
              <a:t>: 14 </a:t>
            </a:r>
            <a:r>
              <a:rPr lang="en-US" sz="2800" dirty="0"/>
              <a:t>cm</a:t>
            </a:r>
            <a:r>
              <a:rPr lang="en-US" sz="2800" baseline="30000" dirty="0"/>
              <a:t>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62371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48" grpId="0"/>
      <p:bldP spid="49" grpId="0"/>
      <p:bldP spid="26" grpId="0"/>
      <p:bldP spid="27" grpId="0"/>
      <p:bldP spid="29" grpId="0"/>
      <p:bldP spid="31" grpId="0"/>
      <p:bldP spid="32" grpId="0"/>
      <p:bldP spid="33" grpId="0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3" y="0"/>
            <a:ext cx="9135754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3078" y="67399"/>
            <a:ext cx="73824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Câu 1: Trong các hình dưới đây, hình nào là hình thoi?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3078" y="776538"/>
            <a:ext cx="5431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Câu 2: Hình thoi có những đặc điểm gì?</a:t>
            </a:r>
            <a:endParaRPr lang="en-US" sz="2400" b="1" dirty="0"/>
          </a:p>
        </p:txBody>
      </p:sp>
      <p:sp>
        <p:nvSpPr>
          <p:cNvPr id="9" name="AutoShape 19"/>
          <p:cNvSpPr>
            <a:spLocks noChangeArrowheads="1"/>
          </p:cNvSpPr>
          <p:nvPr/>
        </p:nvSpPr>
        <p:spPr bwMode="auto">
          <a:xfrm>
            <a:off x="76200" y="1828800"/>
            <a:ext cx="2619103" cy="1288388"/>
          </a:xfrm>
          <a:prstGeom prst="flowChartDecision">
            <a:avLst/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0" name="AutoShape 20"/>
          <p:cNvSpPr>
            <a:spLocks noChangeArrowheads="1"/>
          </p:cNvSpPr>
          <p:nvPr/>
        </p:nvSpPr>
        <p:spPr bwMode="auto">
          <a:xfrm>
            <a:off x="3090871" y="1920543"/>
            <a:ext cx="2209800" cy="1066800"/>
          </a:xfrm>
          <a:prstGeom prst="flowChartProcess">
            <a:avLst/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1" name="AutoShape 21"/>
          <p:cNvSpPr>
            <a:spLocks noChangeArrowheads="1"/>
          </p:cNvSpPr>
          <p:nvPr/>
        </p:nvSpPr>
        <p:spPr bwMode="auto">
          <a:xfrm>
            <a:off x="5731073" y="1876401"/>
            <a:ext cx="2362200" cy="1066800"/>
          </a:xfrm>
          <a:prstGeom prst="flowChartInputOutput">
            <a:avLst/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2" name="AutoShape 22"/>
          <p:cNvSpPr>
            <a:spLocks noChangeArrowheads="1"/>
          </p:cNvSpPr>
          <p:nvPr/>
        </p:nvSpPr>
        <p:spPr bwMode="auto">
          <a:xfrm>
            <a:off x="2024498" y="3924298"/>
            <a:ext cx="2318901" cy="1943101"/>
          </a:xfrm>
          <a:prstGeom prst="triangle">
            <a:avLst>
              <a:gd name="adj" fmla="val 50000"/>
            </a:avLst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3" name="AutoShape 24"/>
          <p:cNvSpPr>
            <a:spLocks noChangeArrowheads="1"/>
          </p:cNvSpPr>
          <p:nvPr/>
        </p:nvSpPr>
        <p:spPr bwMode="auto">
          <a:xfrm rot="16200000">
            <a:off x="5144574" y="3981402"/>
            <a:ext cx="2438400" cy="1676400"/>
          </a:xfrm>
          <a:prstGeom prst="flowChartDecision">
            <a:avLst/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393916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2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6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/>
      <p:bldP spid="9" grpId="0" animBg="1"/>
      <p:bldP spid="9" grpId="1" animBg="1"/>
      <p:bldP spid="9" grpId="2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47" name="Text Box 23"/>
          <p:cNvSpPr txBox="1">
            <a:spLocks noChangeArrowheads="1"/>
          </p:cNvSpPr>
          <p:nvPr/>
        </p:nvSpPr>
        <p:spPr bwMode="auto">
          <a:xfrm>
            <a:off x="224136" y="1951826"/>
            <a:ext cx="8077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/>
              <a:t>a) Độ dài các đường chéo là 5dm và </a:t>
            </a:r>
            <a:r>
              <a:rPr lang="en-US" sz="2800" dirty="0" smtClean="0"/>
              <a:t>20dm;</a:t>
            </a:r>
            <a:endParaRPr lang="en-US" sz="2800" dirty="0"/>
          </a:p>
        </p:txBody>
      </p:sp>
      <p:sp>
        <p:nvSpPr>
          <p:cNvPr id="77848" name="Text Box 24"/>
          <p:cNvSpPr txBox="1">
            <a:spLocks noChangeArrowheads="1"/>
          </p:cNvSpPr>
          <p:nvPr/>
        </p:nvSpPr>
        <p:spPr bwMode="auto">
          <a:xfrm>
            <a:off x="376536" y="3488290"/>
            <a:ext cx="8077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dirty="0" err="1"/>
              <a:t>Diện</a:t>
            </a:r>
            <a:r>
              <a:rPr lang="en-US" sz="2800" dirty="0"/>
              <a:t> </a:t>
            </a:r>
            <a:r>
              <a:rPr lang="en-US" sz="2800" dirty="0" err="1"/>
              <a:t>tích</a:t>
            </a:r>
            <a:r>
              <a:rPr lang="en-US" sz="2800" dirty="0"/>
              <a:t> </a:t>
            </a:r>
            <a:r>
              <a:rPr lang="en-US" sz="2800" dirty="0" err="1"/>
              <a:t>hình</a:t>
            </a:r>
            <a:r>
              <a:rPr lang="en-US" sz="2800" dirty="0"/>
              <a:t> </a:t>
            </a:r>
            <a:r>
              <a:rPr lang="en-US" sz="2800" dirty="0" err="1"/>
              <a:t>thoi</a:t>
            </a:r>
            <a:r>
              <a:rPr lang="en-US" sz="2800" dirty="0"/>
              <a:t> </a:t>
            </a:r>
            <a:r>
              <a:rPr lang="en-US" sz="2800" dirty="0" err="1"/>
              <a:t>là</a:t>
            </a:r>
            <a:r>
              <a:rPr lang="en-US" sz="2800" dirty="0"/>
              <a:t>:</a:t>
            </a:r>
          </a:p>
        </p:txBody>
      </p:sp>
      <p:sp>
        <p:nvSpPr>
          <p:cNvPr id="13317" name="Text Box 27"/>
          <p:cNvSpPr txBox="1">
            <a:spLocks noChangeArrowheads="1"/>
          </p:cNvSpPr>
          <p:nvPr/>
        </p:nvSpPr>
        <p:spPr bwMode="auto">
          <a:xfrm>
            <a:off x="224136" y="1295400"/>
            <a:ext cx="8382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u="sng" dirty="0" err="1"/>
              <a:t>Bài</a:t>
            </a:r>
            <a:r>
              <a:rPr lang="en-US" sz="2800" u="sng" dirty="0"/>
              <a:t> 2</a:t>
            </a:r>
            <a:r>
              <a:rPr lang="en-US" sz="2800" dirty="0"/>
              <a:t>: </a:t>
            </a:r>
            <a:r>
              <a:rPr lang="en-US" sz="2800" dirty="0" err="1"/>
              <a:t>Tính</a:t>
            </a:r>
            <a:r>
              <a:rPr lang="en-US" sz="2800" dirty="0"/>
              <a:t> </a:t>
            </a:r>
            <a:r>
              <a:rPr lang="en-US" sz="2800" dirty="0" err="1"/>
              <a:t>diện</a:t>
            </a:r>
            <a:r>
              <a:rPr lang="en-US" sz="2800" dirty="0"/>
              <a:t> </a:t>
            </a:r>
            <a:r>
              <a:rPr lang="en-US" sz="2800" dirty="0" err="1"/>
              <a:t>tích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hình</a:t>
            </a:r>
            <a:r>
              <a:rPr lang="en-US" sz="2800" dirty="0"/>
              <a:t> </a:t>
            </a:r>
            <a:r>
              <a:rPr lang="en-US" sz="2800" dirty="0" err="1"/>
              <a:t>thoi</a:t>
            </a:r>
            <a:r>
              <a:rPr lang="en-US" sz="2800" dirty="0"/>
              <a:t>, </a:t>
            </a:r>
            <a:r>
              <a:rPr lang="en-US" sz="2800" dirty="0" err="1"/>
              <a:t>biết</a:t>
            </a:r>
            <a:r>
              <a:rPr lang="en-US" sz="2800" dirty="0"/>
              <a:t>:</a:t>
            </a:r>
          </a:p>
        </p:txBody>
      </p:sp>
      <p:sp>
        <p:nvSpPr>
          <p:cNvPr id="77866" name="Text Box 42"/>
          <p:cNvSpPr txBox="1">
            <a:spLocks noChangeArrowheads="1"/>
          </p:cNvSpPr>
          <p:nvPr/>
        </p:nvSpPr>
        <p:spPr bwMode="auto">
          <a:xfrm>
            <a:off x="3379923" y="4810780"/>
            <a:ext cx="3124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u="sng" dirty="0" err="1"/>
              <a:t>Đáp</a:t>
            </a:r>
            <a:r>
              <a:rPr lang="en-US" sz="2800" u="sng" dirty="0"/>
              <a:t> </a:t>
            </a:r>
            <a:r>
              <a:rPr lang="en-US" sz="2800" u="sng" dirty="0" err="1"/>
              <a:t>số</a:t>
            </a:r>
            <a:r>
              <a:rPr lang="en-US" sz="2800" dirty="0"/>
              <a:t>: 50 dm</a:t>
            </a:r>
            <a:r>
              <a:rPr lang="en-US" sz="2800" baseline="30000" dirty="0"/>
              <a:t>2</a:t>
            </a:r>
            <a:endParaRPr lang="en-US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3505200" y="2880392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 smtClean="0"/>
              <a:t>Bài</a:t>
            </a:r>
            <a:r>
              <a:rPr lang="en-US" sz="2800" u="sng" dirty="0" smtClean="0"/>
              <a:t> </a:t>
            </a:r>
            <a:r>
              <a:rPr lang="en-US" sz="2800" u="sng" dirty="0" err="1" smtClean="0"/>
              <a:t>giải</a:t>
            </a:r>
            <a:endParaRPr lang="vi-VN" sz="2800" u="sng" dirty="0"/>
          </a:p>
        </p:txBody>
      </p:sp>
      <p:sp>
        <p:nvSpPr>
          <p:cNvPr id="13" name="Text Box 85"/>
          <p:cNvSpPr txBox="1">
            <a:spLocks noChangeArrowheads="1"/>
          </p:cNvSpPr>
          <p:nvPr/>
        </p:nvSpPr>
        <p:spPr bwMode="auto">
          <a:xfrm>
            <a:off x="3446735" y="3912985"/>
            <a:ext cx="11539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5 x 20 </a:t>
            </a:r>
            <a:endParaRPr lang="en-US" sz="2800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3494223" y="4439960"/>
            <a:ext cx="92147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799023" y="4367185"/>
            <a:ext cx="224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4408623" y="4138585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</a:t>
            </a:r>
            <a:endParaRPr lang="en-US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4800600" y="4121314"/>
            <a:ext cx="160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50 (dm</a:t>
            </a:r>
            <a:r>
              <a:rPr lang="en-US" sz="2800" baseline="30000" dirty="0" smtClean="0"/>
              <a:t>2</a:t>
            </a:r>
            <a:r>
              <a:rPr lang="en-US" sz="2800" dirty="0"/>
              <a:t>)</a:t>
            </a:r>
          </a:p>
          <a:p>
            <a:endParaRPr lang="en-US" sz="28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76200" y="3352800"/>
            <a:ext cx="1981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057400" y="3352800"/>
            <a:ext cx="0" cy="2438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057400" y="5791200"/>
            <a:ext cx="7086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458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78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78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78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7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7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7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7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7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47" grpId="0"/>
      <p:bldP spid="77848" grpId="0"/>
      <p:bldP spid="13317" grpId="0"/>
      <p:bldP spid="77866" grpId="0"/>
      <p:bldP spid="19" grpId="0"/>
      <p:bldP spid="13" grpId="0"/>
      <p:bldP spid="21" grpId="0"/>
      <p:bldP spid="22" grpId="0"/>
      <p:bldP spid="2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7"/>
          <p:cNvSpPr txBox="1">
            <a:spLocks noChangeArrowheads="1"/>
          </p:cNvSpPr>
          <p:nvPr/>
        </p:nvSpPr>
        <p:spPr bwMode="auto">
          <a:xfrm>
            <a:off x="164993" y="1364453"/>
            <a:ext cx="8382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u="sng" dirty="0" err="1"/>
              <a:t>Bài</a:t>
            </a:r>
            <a:r>
              <a:rPr lang="en-US" sz="2800" u="sng" dirty="0"/>
              <a:t> 2</a:t>
            </a:r>
            <a:r>
              <a:rPr lang="en-US" sz="2800" dirty="0"/>
              <a:t>: </a:t>
            </a:r>
            <a:r>
              <a:rPr lang="en-US" sz="2800" dirty="0" err="1"/>
              <a:t>Tính</a:t>
            </a:r>
            <a:r>
              <a:rPr lang="en-US" sz="2800" dirty="0"/>
              <a:t> </a:t>
            </a:r>
            <a:r>
              <a:rPr lang="en-US" sz="2800" dirty="0" err="1"/>
              <a:t>diện</a:t>
            </a:r>
            <a:r>
              <a:rPr lang="en-US" sz="2800" dirty="0"/>
              <a:t> </a:t>
            </a:r>
            <a:r>
              <a:rPr lang="en-US" sz="2800" dirty="0" err="1"/>
              <a:t>tích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hình</a:t>
            </a:r>
            <a:r>
              <a:rPr lang="en-US" sz="2800" dirty="0"/>
              <a:t> </a:t>
            </a:r>
            <a:r>
              <a:rPr lang="en-US" sz="2800" dirty="0" err="1"/>
              <a:t>thoi</a:t>
            </a:r>
            <a:r>
              <a:rPr lang="en-US" sz="2800" dirty="0"/>
              <a:t>, </a:t>
            </a:r>
            <a:r>
              <a:rPr lang="en-US" sz="2800" dirty="0" err="1"/>
              <a:t>biết</a:t>
            </a:r>
            <a:r>
              <a:rPr lang="en-US" sz="2800" dirty="0"/>
              <a:t>:</a:t>
            </a:r>
          </a:p>
        </p:txBody>
      </p:sp>
      <p:sp>
        <p:nvSpPr>
          <p:cNvPr id="8" name="Text Box 44"/>
          <p:cNvSpPr txBox="1">
            <a:spLocks noChangeArrowheads="1"/>
          </p:cNvSpPr>
          <p:nvPr/>
        </p:nvSpPr>
        <p:spPr bwMode="auto">
          <a:xfrm>
            <a:off x="305364" y="1896998"/>
            <a:ext cx="8077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/>
              <a:t>b) </a:t>
            </a:r>
            <a:r>
              <a:rPr lang="en-US" sz="2800" dirty="0" err="1"/>
              <a:t>Độ</a:t>
            </a:r>
            <a:r>
              <a:rPr lang="en-US" sz="2800" dirty="0"/>
              <a:t> </a:t>
            </a:r>
            <a:r>
              <a:rPr lang="en-US" sz="2800" dirty="0" err="1"/>
              <a:t>dài</a:t>
            </a:r>
            <a:r>
              <a:rPr lang="en-US" sz="2800" dirty="0"/>
              <a:t> </a:t>
            </a:r>
            <a:r>
              <a:rPr lang="en-US" sz="2800" dirty="0" err="1"/>
              <a:t>các</a:t>
            </a:r>
            <a:r>
              <a:rPr lang="en-US" sz="2800" dirty="0"/>
              <a:t> </a:t>
            </a:r>
            <a:r>
              <a:rPr lang="en-US" sz="2800" dirty="0" err="1"/>
              <a:t>đường</a:t>
            </a:r>
            <a:r>
              <a:rPr lang="en-US" sz="2800" dirty="0"/>
              <a:t> </a:t>
            </a:r>
            <a:r>
              <a:rPr lang="en-US" sz="2800" dirty="0" err="1"/>
              <a:t>chéo</a:t>
            </a:r>
            <a:r>
              <a:rPr lang="en-US" sz="2800" dirty="0"/>
              <a:t> </a:t>
            </a:r>
            <a:r>
              <a:rPr lang="en-US" sz="2800" dirty="0" err="1"/>
              <a:t>là</a:t>
            </a:r>
            <a:r>
              <a:rPr lang="en-US" sz="2800" dirty="0"/>
              <a:t> 4m </a:t>
            </a:r>
            <a:r>
              <a:rPr lang="en-US" sz="2800" dirty="0" err="1"/>
              <a:t>và</a:t>
            </a:r>
            <a:r>
              <a:rPr lang="en-US" sz="2800" dirty="0"/>
              <a:t> 15dm.</a:t>
            </a:r>
          </a:p>
        </p:txBody>
      </p:sp>
      <p:sp>
        <p:nvSpPr>
          <p:cNvPr id="18" name="Text Box 24"/>
          <p:cNvSpPr txBox="1">
            <a:spLocks noChangeArrowheads="1"/>
          </p:cNvSpPr>
          <p:nvPr/>
        </p:nvSpPr>
        <p:spPr bwMode="auto">
          <a:xfrm>
            <a:off x="229164" y="3513672"/>
            <a:ext cx="8077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dirty="0" err="1"/>
              <a:t>Diện</a:t>
            </a:r>
            <a:r>
              <a:rPr lang="en-US" sz="2800" dirty="0"/>
              <a:t> </a:t>
            </a:r>
            <a:r>
              <a:rPr lang="en-US" sz="2800" dirty="0" err="1"/>
              <a:t>tích</a:t>
            </a:r>
            <a:r>
              <a:rPr lang="en-US" sz="2800" dirty="0"/>
              <a:t> </a:t>
            </a:r>
            <a:r>
              <a:rPr lang="en-US" sz="2800" dirty="0" err="1"/>
              <a:t>hình</a:t>
            </a:r>
            <a:r>
              <a:rPr lang="en-US" sz="2800" dirty="0"/>
              <a:t> </a:t>
            </a:r>
            <a:r>
              <a:rPr lang="en-US" sz="2800" dirty="0" err="1"/>
              <a:t>thoi</a:t>
            </a:r>
            <a:r>
              <a:rPr lang="en-US" sz="2800" dirty="0"/>
              <a:t> </a:t>
            </a:r>
            <a:r>
              <a:rPr lang="en-US" sz="2800" dirty="0" err="1"/>
              <a:t>là</a:t>
            </a:r>
            <a:r>
              <a:rPr lang="en-US" sz="2800" dirty="0"/>
              <a:t>:</a:t>
            </a:r>
          </a:p>
        </p:txBody>
      </p:sp>
      <p:sp>
        <p:nvSpPr>
          <p:cNvPr id="19" name="Text Box 42"/>
          <p:cNvSpPr txBox="1">
            <a:spLocks noChangeArrowheads="1"/>
          </p:cNvSpPr>
          <p:nvPr/>
        </p:nvSpPr>
        <p:spPr bwMode="auto">
          <a:xfrm>
            <a:off x="3231987" y="4810780"/>
            <a:ext cx="3124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u="sng" dirty="0"/>
              <a:t>Đáp số</a:t>
            </a:r>
            <a:r>
              <a:rPr lang="en-US" sz="2800" dirty="0"/>
              <a:t>: </a:t>
            </a:r>
            <a:r>
              <a:rPr lang="en-US" sz="2800" dirty="0" smtClean="0"/>
              <a:t>300 </a:t>
            </a:r>
            <a:r>
              <a:rPr lang="en-US" sz="2800" dirty="0"/>
              <a:t>dm</a:t>
            </a:r>
            <a:r>
              <a:rPr lang="en-US" sz="2800" baseline="30000" dirty="0"/>
              <a:t>2</a:t>
            </a:r>
            <a:endParaRPr lang="en-US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3839655" y="243840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 smtClean="0"/>
              <a:t>Bài</a:t>
            </a:r>
            <a:r>
              <a:rPr lang="en-US" sz="2800" u="sng" dirty="0" smtClean="0"/>
              <a:t> </a:t>
            </a:r>
            <a:r>
              <a:rPr lang="en-US" sz="2800" u="sng" dirty="0" err="1" smtClean="0"/>
              <a:t>giải</a:t>
            </a:r>
            <a:endParaRPr lang="vi-VN" sz="2800" u="sng" dirty="0"/>
          </a:p>
        </p:txBody>
      </p:sp>
      <p:sp>
        <p:nvSpPr>
          <p:cNvPr id="21" name="Text Box 85"/>
          <p:cNvSpPr txBox="1">
            <a:spLocks noChangeArrowheads="1"/>
          </p:cNvSpPr>
          <p:nvPr/>
        </p:nvSpPr>
        <p:spPr bwMode="auto">
          <a:xfrm>
            <a:off x="3281064" y="3974599"/>
            <a:ext cx="1371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40 x 15 </a:t>
            </a:r>
            <a:endParaRPr lang="en-US" sz="2800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3346287" y="4439960"/>
            <a:ext cx="92147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651087" y="4367185"/>
            <a:ext cx="224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4260687" y="4138585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</a:t>
            </a:r>
            <a:endParaRPr lang="en-US" sz="3200" dirty="0"/>
          </a:p>
        </p:txBody>
      </p:sp>
      <p:sp>
        <p:nvSpPr>
          <p:cNvPr id="25" name="TextBox 24"/>
          <p:cNvSpPr txBox="1"/>
          <p:nvPr/>
        </p:nvSpPr>
        <p:spPr>
          <a:xfrm>
            <a:off x="4652663" y="4121314"/>
            <a:ext cx="17035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300 (dm</a:t>
            </a:r>
            <a:r>
              <a:rPr lang="en-US" sz="2800" baseline="30000" dirty="0" smtClean="0"/>
              <a:t>2</a:t>
            </a:r>
            <a:r>
              <a:rPr lang="en-US" sz="2800" dirty="0"/>
              <a:t>)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0" y="2971800"/>
            <a:ext cx="1981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981200" y="2971800"/>
            <a:ext cx="0" cy="2438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981200" y="5410200"/>
            <a:ext cx="7086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667000" y="304800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Đổi: 4m = 40dm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1443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8" grpId="0"/>
      <p:bldP spid="19" grpId="0"/>
      <p:bldP spid="20" grpId="0"/>
      <p:bldP spid="21" grpId="0"/>
      <p:bldP spid="23" grpId="0"/>
      <p:bldP spid="24" grpId="0"/>
      <p:bldP spid="25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54581" y="2133600"/>
            <a:ext cx="783483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5400" b="1" dirty="0" smtClean="0">
                <a:solidFill>
                  <a:srgbClr val="008000"/>
                </a:solidFill>
              </a:rPr>
              <a:t>TOÁN</a:t>
            </a:r>
          </a:p>
          <a:p>
            <a:pPr algn="ctr"/>
            <a:r>
              <a:rPr lang="vi-VN" sz="5400" b="1" dirty="0" smtClean="0">
                <a:solidFill>
                  <a:srgbClr val="008000"/>
                </a:solidFill>
              </a:rPr>
              <a:t>DIỆN TÍCH HÌNH THOI</a:t>
            </a:r>
            <a:endParaRPr lang="en-US" sz="5400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73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781800"/>
          </a:xfrm>
          <a:prstGeom prst="rect">
            <a:avLst/>
          </a:prstGeom>
        </p:spPr>
      </p:pic>
      <p:sp>
        <p:nvSpPr>
          <p:cNvPr id="3" name="Text Box 1"/>
          <p:cNvSpPr txBox="1"/>
          <p:nvPr/>
        </p:nvSpPr>
        <p:spPr>
          <a:xfrm>
            <a:off x="2426855" y="95870"/>
            <a:ext cx="405591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Yêu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cầu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cần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đạt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838200" y="865311"/>
            <a:ext cx="7467600" cy="1200329"/>
          </a:xfrm>
          <a:prstGeom prst="rect">
            <a:avLst/>
          </a:prstGeom>
          <a:solidFill>
            <a:srgbClr val="FF99F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571500" lvl="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vi-VN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 được công thức tính diện tích hình thoi.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xmlns="" id="{2EEF7544-6605-45BE-8E7B-F62201E5384C}"/>
              </a:ext>
            </a:extLst>
          </p:cNvPr>
          <p:cNvSpPr txBox="1"/>
          <p:nvPr/>
        </p:nvSpPr>
        <p:spPr>
          <a:xfrm>
            <a:off x="840377" y="2236738"/>
            <a:ext cx="7465423" cy="2308324"/>
          </a:xfrm>
          <a:prstGeom prst="rect">
            <a:avLst/>
          </a:prstGeom>
          <a:solidFill>
            <a:srgbClr val="FF99F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571500" lvl="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vi-VN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 công thức tính diện tích hình thoi để giải các 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ài toán có liên quan. So sánh diện tích hình thoi với diện tích hình chữ nhật.</a:t>
            </a:r>
            <a:endParaRPr kumimoji="0" lang="en-US" sz="3600" b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TM Deutsch Gothic" panose="02040603050506020204" charset="0"/>
              <a:cs typeface="UTM Deutsch Gothic" panose="02040603050506020204" charset="0"/>
            </a:endParaRP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xmlns="" id="{2EEF7544-6605-45BE-8E7B-F62201E5384C}"/>
              </a:ext>
            </a:extLst>
          </p:cNvPr>
          <p:cNvSpPr txBox="1"/>
          <p:nvPr/>
        </p:nvSpPr>
        <p:spPr>
          <a:xfrm>
            <a:off x="838200" y="4731400"/>
            <a:ext cx="4545989" cy="646331"/>
          </a:xfrm>
          <a:prstGeom prst="rect">
            <a:avLst/>
          </a:prstGeom>
          <a:solidFill>
            <a:srgbClr val="FF99F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571500" lvl="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vi-VN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Rèn tính cẩn thận.</a:t>
            </a:r>
            <a:endParaRPr kumimoji="0" lang="en-US" sz="3600" b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377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3" y="0"/>
            <a:ext cx="9135754" cy="6858000"/>
          </a:xfrm>
          <a:prstGeom prst="rect">
            <a:avLst/>
          </a:prstGeom>
        </p:spPr>
      </p:pic>
      <p:sp>
        <p:nvSpPr>
          <p:cNvPr id="68" name="Google Shape;1395;p43"/>
          <p:cNvSpPr txBox="1">
            <a:spLocks/>
          </p:cNvSpPr>
          <p:nvPr/>
        </p:nvSpPr>
        <p:spPr>
          <a:xfrm>
            <a:off x="533400" y="1084037"/>
            <a:ext cx="7221538" cy="593725"/>
          </a:xfrm>
          <a:prstGeom prst="rect">
            <a:avLst/>
          </a:prstGeom>
        </p:spPr>
        <p:txBody>
          <a:bodyPr lIns="91425" tIns="91425" rIns="91425" bIns="91425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5pPr>
            <a:lvl6pPr marL="4572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6pPr>
            <a:lvl7pPr marL="9144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7pPr>
            <a:lvl8pPr marL="13716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8pPr>
            <a:lvl9pPr marL="18288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9pPr>
          </a:lstStyle>
          <a:p>
            <a:pPr eaLnBrk="1" hangingPunct="1">
              <a:defRPr/>
            </a:pPr>
            <a:r>
              <a:rPr lang="vi-VN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 hoạt động trong tiết học</a:t>
            </a:r>
            <a:endParaRPr lang="en-US" alt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Cloud 68"/>
          <p:cNvSpPr/>
          <p:nvPr/>
        </p:nvSpPr>
        <p:spPr>
          <a:xfrm>
            <a:off x="228600" y="2620963"/>
            <a:ext cx="2971800" cy="1149350"/>
          </a:xfrm>
          <a:prstGeom prst="cloud">
            <a:avLst/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vi-VN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 phá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Cloud 69"/>
          <p:cNvSpPr/>
          <p:nvPr/>
        </p:nvSpPr>
        <p:spPr>
          <a:xfrm>
            <a:off x="2868613" y="3417888"/>
            <a:ext cx="2998787" cy="1190625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vi-VN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Cloud 70"/>
          <p:cNvSpPr/>
          <p:nvPr/>
        </p:nvSpPr>
        <p:spPr>
          <a:xfrm>
            <a:off x="5646738" y="4384675"/>
            <a:ext cx="2860675" cy="1177925"/>
          </a:xfrm>
          <a:prstGeom prst="cloud">
            <a:avLst/>
          </a:prstGeom>
          <a:solidFill>
            <a:srgbClr val="CC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vi-VN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84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0" grpId="0" animBg="1"/>
      <p:bldP spid="7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3" y="0"/>
            <a:ext cx="9135754" cy="6858000"/>
          </a:xfrm>
          <a:prstGeom prst="rect">
            <a:avLst/>
          </a:prstGeom>
        </p:spPr>
      </p:pic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609600" y="762000"/>
            <a:ext cx="6781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vi-VN" altLang="en-US" sz="3600" b="1" dirty="0">
                <a:latin typeface="Times New Roman" panose="02020603050405020304" pitchFamily="18" charset="0"/>
              </a:rPr>
              <a:t>Thứ     ngày     tháng 3 năm 2022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vi-VN" altLang="en-US" sz="3600" b="1" dirty="0">
                <a:latin typeface="Times New Roman" panose="02020603050405020304" pitchFamily="18" charset="0"/>
              </a:rPr>
              <a:t>Toán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vi-VN" altLang="en-US" sz="3600" b="1" dirty="0" smtClean="0">
                <a:latin typeface="Times New Roman" panose="02020603050405020304" pitchFamily="18" charset="0"/>
              </a:rPr>
              <a:t>Diện tích hình thoi</a:t>
            </a:r>
            <a:endParaRPr lang="en-US" altLang="en-US" b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0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5754" cy="6858000"/>
          </a:xfrm>
          <a:prstGeom prst="rect">
            <a:avLst/>
          </a:prstGeom>
        </p:spPr>
      </p:pic>
      <p:sp>
        <p:nvSpPr>
          <p:cNvPr id="3" name="Cloud 2"/>
          <p:cNvSpPr/>
          <p:nvPr/>
        </p:nvSpPr>
        <p:spPr>
          <a:xfrm>
            <a:off x="1447800" y="1905000"/>
            <a:ext cx="6019800" cy="2514600"/>
          </a:xfrm>
          <a:prstGeom prst="cloud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vi-VN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 PHÁ</a:t>
            </a:r>
            <a:endParaRPr lang="en-US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485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3" y="0"/>
            <a:ext cx="9135754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8600" y="495748"/>
            <a:ext cx="67796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3200" b="1" u="sng" dirty="0"/>
              <a:t>B</a:t>
            </a:r>
            <a:r>
              <a:rPr lang="en-US" altLang="en-US" sz="3200" b="1" u="sng" dirty="0">
                <a:cs typeface="Arial" panose="020B0604020202020204" pitchFamily="34" charset="0"/>
              </a:rPr>
              <a:t>à</a:t>
            </a:r>
            <a:r>
              <a:rPr lang="en-US" altLang="en-US" sz="3200" b="1" u="sng" dirty="0"/>
              <a:t>i toán</a:t>
            </a:r>
            <a:r>
              <a:rPr lang="en-US" altLang="en-US" sz="3200" dirty="0"/>
              <a:t>: Cho hình thoi ABCD </a:t>
            </a:r>
            <a:r>
              <a:rPr lang="en-US" altLang="en-US" sz="3200" dirty="0" err="1" smtClean="0"/>
              <a:t>có</a:t>
            </a:r>
            <a:r>
              <a:rPr lang="vi-VN" altLang="en-US" sz="3200" dirty="0" smtClean="0"/>
              <a:t>:</a:t>
            </a:r>
            <a:r>
              <a:rPr lang="en-US" altLang="en-US" sz="3200" dirty="0" smtClean="0"/>
              <a:t> </a:t>
            </a:r>
            <a:endParaRPr lang="vi-VN" altLang="en-US" sz="3200" dirty="0" smtClean="0"/>
          </a:p>
          <a:p>
            <a:r>
              <a:rPr lang="en-US" altLang="en-US" sz="3200" dirty="0" smtClean="0"/>
              <a:t>AC </a:t>
            </a:r>
            <a:r>
              <a:rPr lang="en-US" altLang="en-US" sz="3200" dirty="0"/>
              <a:t>= m; BD </a:t>
            </a:r>
            <a:r>
              <a:rPr lang="en-US" altLang="en-US" sz="3200" dirty="0" smtClean="0"/>
              <a:t>= </a:t>
            </a:r>
            <a:r>
              <a:rPr lang="en-US" altLang="en-US" sz="3200" dirty="0"/>
              <a:t>n. </a:t>
            </a:r>
            <a:endParaRPr lang="en-US" altLang="en-US" sz="3200" dirty="0" smtClean="0"/>
          </a:p>
          <a:p>
            <a:r>
              <a:rPr lang="en-US" altLang="en-US" sz="3200" dirty="0" smtClean="0"/>
              <a:t>Tính diện tích hình thoi ABCD.</a:t>
            </a:r>
            <a:endParaRPr lang="en-US" altLang="en-US" sz="2800" dirty="0" smtClean="0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2485629" y="2849562"/>
            <a:ext cx="3886200" cy="1981200"/>
          </a:xfrm>
          <a:prstGeom prst="diamond">
            <a:avLst/>
          </a:prstGeom>
          <a:solidFill>
            <a:srgbClr val="FFFF00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af-ZA">
              <a:solidFill>
                <a:srgbClr val="0000FF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4438254" y="2849562"/>
            <a:ext cx="0" cy="1981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2539604" y="3839368"/>
            <a:ext cx="3816350" cy="1588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1980804" y="3506787"/>
            <a:ext cx="5556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A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85829" y="2300287"/>
            <a:ext cx="6937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6390879" y="3554412"/>
            <a:ext cx="485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C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4162029" y="4830762"/>
            <a:ext cx="6238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</a:rPr>
              <a:t>D</a:t>
            </a:r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3933429" y="5364162"/>
            <a:ext cx="11096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m</a:t>
            </a:r>
          </a:p>
        </p:txBody>
      </p:sp>
      <p:grpSp>
        <p:nvGrpSpPr>
          <p:cNvPr id="13" name="Group 30"/>
          <p:cNvGrpSpPr>
            <a:grpSpLocks/>
          </p:cNvGrpSpPr>
          <p:nvPr/>
        </p:nvGrpSpPr>
        <p:grpSpPr bwMode="auto">
          <a:xfrm>
            <a:off x="2015729" y="2819400"/>
            <a:ext cx="2422525" cy="1981200"/>
            <a:chOff x="768" y="1968"/>
            <a:chExt cx="1968" cy="1248"/>
          </a:xfrm>
        </p:grpSpPr>
        <p:grpSp>
          <p:nvGrpSpPr>
            <p:cNvPr id="14" name="Group 29"/>
            <p:cNvGrpSpPr>
              <a:grpSpLocks/>
            </p:cNvGrpSpPr>
            <p:nvPr/>
          </p:nvGrpSpPr>
          <p:grpSpPr bwMode="auto">
            <a:xfrm>
              <a:off x="768" y="1968"/>
              <a:ext cx="1968" cy="1248"/>
              <a:chOff x="768" y="1968"/>
              <a:chExt cx="1968" cy="1248"/>
            </a:xfrm>
          </p:grpSpPr>
          <p:sp>
            <p:nvSpPr>
              <p:cNvPr id="16" name="Line 15"/>
              <p:cNvSpPr>
                <a:spLocks noChangeShapeType="1"/>
              </p:cNvSpPr>
              <p:nvPr/>
            </p:nvSpPr>
            <p:spPr bwMode="auto">
              <a:xfrm>
                <a:off x="768" y="1968"/>
                <a:ext cx="19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7" name="Line 16"/>
              <p:cNvSpPr>
                <a:spLocks noChangeShapeType="1"/>
              </p:cNvSpPr>
              <p:nvPr/>
            </p:nvSpPr>
            <p:spPr bwMode="auto">
              <a:xfrm>
                <a:off x="768" y="3216"/>
                <a:ext cx="19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15" name="Line 26"/>
            <p:cNvSpPr>
              <a:spLocks noChangeShapeType="1"/>
            </p:cNvSpPr>
            <p:nvPr/>
          </p:nvSpPr>
          <p:spPr bwMode="auto">
            <a:xfrm>
              <a:off x="768" y="1968"/>
              <a:ext cx="0" cy="12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18" name="Group 32"/>
          <p:cNvGrpSpPr>
            <a:grpSpLocks/>
          </p:cNvGrpSpPr>
          <p:nvPr/>
        </p:nvGrpSpPr>
        <p:grpSpPr bwMode="auto">
          <a:xfrm>
            <a:off x="2466579" y="3840162"/>
            <a:ext cx="3903663" cy="1600200"/>
            <a:chOff x="1380" y="2592"/>
            <a:chExt cx="2700" cy="1392"/>
          </a:xfrm>
        </p:grpSpPr>
        <p:sp>
          <p:nvSpPr>
            <p:cNvPr id="19" name="Line 12"/>
            <p:cNvSpPr>
              <a:spLocks noChangeShapeType="1"/>
            </p:cNvSpPr>
            <p:nvPr/>
          </p:nvSpPr>
          <p:spPr bwMode="auto">
            <a:xfrm>
              <a:off x="1392" y="2592"/>
              <a:ext cx="0" cy="134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" name="Line 14"/>
            <p:cNvSpPr>
              <a:spLocks noChangeShapeType="1"/>
            </p:cNvSpPr>
            <p:nvPr/>
          </p:nvSpPr>
          <p:spPr bwMode="auto">
            <a:xfrm>
              <a:off x="4080" y="2592"/>
              <a:ext cx="0" cy="13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" name="Line 27"/>
            <p:cNvSpPr>
              <a:spLocks noChangeShapeType="1"/>
            </p:cNvSpPr>
            <p:nvPr/>
          </p:nvSpPr>
          <p:spPr bwMode="auto">
            <a:xfrm>
              <a:off x="1380" y="3936"/>
              <a:ext cx="2688" cy="0"/>
            </a:xfrm>
            <a:prstGeom prst="line">
              <a:avLst/>
            </a:prstGeom>
            <a:noFill/>
            <a:ln w="28575" cap="sq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3965497" y="3381374"/>
            <a:ext cx="485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</a:rPr>
              <a:t>O</a:t>
            </a:r>
          </a:p>
        </p:txBody>
      </p:sp>
      <p:sp>
        <p:nvSpPr>
          <p:cNvPr id="23" name="Text Box 33"/>
          <p:cNvSpPr txBox="1">
            <a:spLocks noChangeArrowheads="1"/>
          </p:cNvSpPr>
          <p:nvPr/>
        </p:nvSpPr>
        <p:spPr bwMode="auto">
          <a:xfrm>
            <a:off x="1474392" y="3429000"/>
            <a:ext cx="6937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dirty="0"/>
              <a:t>n</a:t>
            </a:r>
          </a:p>
        </p:txBody>
      </p:sp>
      <p:sp>
        <p:nvSpPr>
          <p:cNvPr id="24" name="Isosceles Triangle 23"/>
          <p:cNvSpPr/>
          <p:nvPr/>
        </p:nvSpPr>
        <p:spPr>
          <a:xfrm rot="10800000">
            <a:off x="2482725" y="3830349"/>
            <a:ext cx="3877992" cy="1029549"/>
          </a:xfrm>
          <a:prstGeom prst="triangle">
            <a:avLst/>
          </a:prstGeom>
          <a:solidFill>
            <a:srgbClr val="CC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4436961" y="3830349"/>
            <a:ext cx="0" cy="102954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86"/>
          <p:cNvGrpSpPr>
            <a:grpSpLocks/>
          </p:cNvGrpSpPr>
          <p:nvPr/>
        </p:nvGrpSpPr>
        <p:grpSpPr bwMode="auto">
          <a:xfrm>
            <a:off x="4438254" y="3795712"/>
            <a:ext cx="390525" cy="866775"/>
            <a:chOff x="3264" y="2208"/>
            <a:chExt cx="246" cy="546"/>
          </a:xfrm>
        </p:grpSpPr>
        <p:sp>
          <p:nvSpPr>
            <p:cNvPr id="27" name="Text Box 75"/>
            <p:cNvSpPr txBox="1">
              <a:spLocks noChangeArrowheads="1"/>
            </p:cNvSpPr>
            <p:nvPr/>
          </p:nvSpPr>
          <p:spPr bwMode="auto">
            <a:xfrm>
              <a:off x="3270" y="2466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0000FF"/>
                  </a:solidFill>
                </a:rPr>
                <a:t>2</a:t>
              </a:r>
            </a:p>
          </p:txBody>
        </p:sp>
        <p:sp>
          <p:nvSpPr>
            <p:cNvPr id="28" name="Text Box 77"/>
            <p:cNvSpPr txBox="1">
              <a:spLocks noChangeArrowheads="1"/>
            </p:cNvSpPr>
            <p:nvPr/>
          </p:nvSpPr>
          <p:spPr bwMode="auto">
            <a:xfrm>
              <a:off x="3264" y="2208"/>
              <a:ext cx="2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n</a:t>
              </a:r>
            </a:p>
          </p:txBody>
        </p:sp>
        <p:sp>
          <p:nvSpPr>
            <p:cNvPr id="29" name="Line 78"/>
            <p:cNvSpPr>
              <a:spLocks noChangeShapeType="1"/>
            </p:cNvSpPr>
            <p:nvPr/>
          </p:nvSpPr>
          <p:spPr bwMode="auto">
            <a:xfrm>
              <a:off x="3264" y="2490"/>
              <a:ext cx="240" cy="0"/>
            </a:xfrm>
            <a:prstGeom prst="line">
              <a:avLst/>
            </a:prstGeom>
            <a:noFill/>
            <a:ln w="12700" cap="sq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30" name="Group 81"/>
          <p:cNvGrpSpPr>
            <a:grpSpLocks/>
          </p:cNvGrpSpPr>
          <p:nvPr/>
        </p:nvGrpSpPr>
        <p:grpSpPr bwMode="auto">
          <a:xfrm>
            <a:off x="4454242" y="3062287"/>
            <a:ext cx="409575" cy="838200"/>
            <a:chOff x="4800" y="2160"/>
            <a:chExt cx="258" cy="528"/>
          </a:xfrm>
        </p:grpSpPr>
        <p:sp>
          <p:nvSpPr>
            <p:cNvPr id="31" name="Text Box 82"/>
            <p:cNvSpPr txBox="1">
              <a:spLocks noChangeArrowheads="1"/>
            </p:cNvSpPr>
            <p:nvPr/>
          </p:nvSpPr>
          <p:spPr bwMode="auto">
            <a:xfrm>
              <a:off x="4818" y="2400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FF0000"/>
                  </a:solidFill>
                </a:rPr>
                <a:t>2</a:t>
              </a:r>
            </a:p>
          </p:txBody>
        </p:sp>
        <p:grpSp>
          <p:nvGrpSpPr>
            <p:cNvPr id="32" name="Group 83"/>
            <p:cNvGrpSpPr>
              <a:grpSpLocks/>
            </p:cNvGrpSpPr>
            <p:nvPr/>
          </p:nvGrpSpPr>
          <p:grpSpPr bwMode="auto">
            <a:xfrm>
              <a:off x="4800" y="2160"/>
              <a:ext cx="240" cy="327"/>
              <a:chOff x="5040" y="2064"/>
              <a:chExt cx="240" cy="327"/>
            </a:xfrm>
          </p:grpSpPr>
          <p:sp>
            <p:nvSpPr>
              <p:cNvPr id="33" name="Text Box 84"/>
              <p:cNvSpPr txBox="1">
                <a:spLocks noChangeArrowheads="1"/>
              </p:cNvSpPr>
              <p:nvPr/>
            </p:nvSpPr>
            <p:spPr bwMode="auto">
              <a:xfrm>
                <a:off x="5040" y="2064"/>
                <a:ext cx="24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800">
                    <a:solidFill>
                      <a:srgbClr val="FF0000"/>
                    </a:solidFill>
                  </a:rPr>
                  <a:t>n</a:t>
                </a:r>
              </a:p>
            </p:txBody>
          </p:sp>
          <p:sp>
            <p:nvSpPr>
              <p:cNvPr id="34" name="Line 85"/>
              <p:cNvSpPr>
                <a:spLocks noChangeShapeType="1"/>
              </p:cNvSpPr>
              <p:nvPr/>
            </p:nvSpPr>
            <p:spPr bwMode="auto">
              <a:xfrm>
                <a:off x="5040" y="2346"/>
                <a:ext cx="240" cy="0"/>
              </a:xfrm>
              <a:prstGeom prst="line">
                <a:avLst/>
              </a:prstGeom>
              <a:noFill/>
              <a:ln w="12700" cap="sq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46640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6" grpId="0" animBg="1"/>
      <p:bldP spid="7" grpId="0" animBg="1"/>
      <p:bldP spid="8" grpId="0"/>
      <p:bldP spid="9" grpId="0"/>
      <p:bldP spid="10" grpId="0"/>
      <p:bldP spid="11" grpId="0"/>
      <p:bldP spid="12" grpId="0"/>
      <p:bldP spid="22" grpId="0"/>
      <p:bldP spid="23" grpId="0"/>
      <p:bldP spid="24" grpId="0" animBg="1"/>
    </p:bldLst>
  </p:timing>
</p:sld>
</file>

<file path=ppt/theme/theme1.xml><?xml version="1.0" encoding="utf-8"?>
<a:theme xmlns:a="http://schemas.openxmlformats.org/drawingml/2006/main" name="Thiết kế mặc định">
  <a:themeElements>
    <a:clrScheme name="Thiết kế mặc địn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hiết kế mặc địn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hiết kế mặc địn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iết kế mặc địn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iết kế mặc địn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iết kế mặc địn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iết kế mặc địn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iết kế mặc địn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iết kế mặc địn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iết kế mặc địn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iết kế mặc địn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iết kế mặc địn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iết kế mặc địn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iết kế mặc địn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3901</TotalTime>
  <Words>1069</Words>
  <Application>Microsoft Office PowerPoint</Application>
  <PresentationFormat>On-screen Show (4:3)</PresentationFormat>
  <Paragraphs>311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宋体</vt:lpstr>
      <vt:lpstr>宋体</vt:lpstr>
      <vt:lpstr>.VnTime</vt:lpstr>
      <vt:lpstr>Arial</vt:lpstr>
      <vt:lpstr>Tahoma</vt:lpstr>
      <vt:lpstr>Times New Roman</vt:lpstr>
      <vt:lpstr>UTM Deutsch Gothic</vt:lpstr>
      <vt:lpstr>Thiết kế mặc định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For You And 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Thø n¨m, ngµy 14 th¸ng 2 n¨m 2008</dc:title>
  <dc:creator>HAI NA</dc:creator>
  <cp:lastModifiedBy>Microsoft account</cp:lastModifiedBy>
  <cp:revision>619</cp:revision>
  <dcterms:created xsi:type="dcterms:W3CDTF">2009-11-28T21:21:06Z</dcterms:created>
  <dcterms:modified xsi:type="dcterms:W3CDTF">2022-03-16T17:19:11Z</dcterms:modified>
</cp:coreProperties>
</file>