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6" r:id="rId3"/>
  </p:sldMasterIdLst>
  <p:notesMasterIdLst>
    <p:notesMasterId r:id="rId23"/>
  </p:notesMasterIdLst>
  <p:sldIdLst>
    <p:sldId id="256" r:id="rId4"/>
    <p:sldId id="258" r:id="rId5"/>
    <p:sldId id="277" r:id="rId6"/>
    <p:sldId id="257" r:id="rId7"/>
    <p:sldId id="279" r:id="rId8"/>
    <p:sldId id="281" r:id="rId9"/>
    <p:sldId id="259" r:id="rId10"/>
    <p:sldId id="280" r:id="rId11"/>
    <p:sldId id="260" r:id="rId12"/>
    <p:sldId id="261" r:id="rId13"/>
    <p:sldId id="262" r:id="rId14"/>
    <p:sldId id="264" r:id="rId15"/>
    <p:sldId id="263" r:id="rId16"/>
    <p:sldId id="265" r:id="rId17"/>
    <p:sldId id="282" r:id="rId18"/>
    <p:sldId id="273" r:id="rId19"/>
    <p:sldId id="274" r:id="rId20"/>
    <p:sldId id="271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yoHaR7CEgA9pm97qki3a9JHj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578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109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92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6022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48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726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530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279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13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960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48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31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38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81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80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99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14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18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36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5054820" y="-685057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4254" y="500774"/>
            <a:ext cx="5272441" cy="5604964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169425" y="1418325"/>
            <a:ext cx="3895800" cy="41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6612571" y="508403"/>
            <a:ext cx="4096108" cy="58356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0669025" y="2459898"/>
            <a:ext cx="957510" cy="438068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140" y="-2225143"/>
            <a:ext cx="2918460" cy="49682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950" y="-6035040"/>
            <a:ext cx="29184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56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4230" y="-528963"/>
            <a:ext cx="29184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125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0C8398FC-8AA8-4475-8163-2518920A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19ACB7A0-CBD0-41BF-9495-7FD3B89C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C2F247E6-91CB-420E-8F4C-E4C812BF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A9B9-8469-451C-978D-6AB6DA6E4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00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7DE78E53-3259-43DF-9D41-310C8DD8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CEDACE7F-EFB6-4DFE-B8D3-99201972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3FBF3BF9-540B-493E-968F-489FC184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A540-E1BB-4FCC-BB25-66243A8E0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805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81708AAA-29D1-4AB9-AA34-68A46FA1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D29C484F-2077-4E67-8E97-1DF75B1A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31543A20-A3EA-4763-914E-ACB7232F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0DB3C-E311-4498-98FB-9D9310EDF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865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2C4923FC-653E-48AD-99B1-80E49077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714CEDCC-4095-4D5D-B302-7099E7E6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562FD08A-8F52-4728-8838-CD1D0C7E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E7415-02B7-4A64-A80E-11F3BF6A3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39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="" xmlns:a16="http://schemas.microsoft.com/office/drawing/2014/main" id="{F1F9B9C1-A089-4CD0-BB4C-4F829F2C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="" xmlns:a16="http://schemas.microsoft.com/office/drawing/2014/main" id="{F93EABB2-E72F-4FF4-8890-57F7C1AB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="" xmlns:a16="http://schemas.microsoft.com/office/drawing/2014/main" id="{1CF333FB-EB00-450A-AC9E-3BD9859F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AC30-6335-4278-935A-3BD673171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508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="" xmlns:a16="http://schemas.microsoft.com/office/drawing/2014/main" id="{9D45AAE5-DADF-4FC5-86F1-E27E6616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="" xmlns:a16="http://schemas.microsoft.com/office/drawing/2014/main" id="{3411C2DA-BEBD-4F97-9ECC-D2BEBB70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="" xmlns:a16="http://schemas.microsoft.com/office/drawing/2014/main" id="{9B96C3B5-3FD6-4BA7-AE11-566E753C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EDE6-CEC8-4F97-BD7A-571A72A92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89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="" xmlns:a16="http://schemas.microsoft.com/office/drawing/2014/main" id="{C5D017AD-BA74-47A1-9BD9-1E22C8E4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="" xmlns:a16="http://schemas.microsoft.com/office/drawing/2014/main" id="{B0AED096-5F66-4FAE-9D9E-DB1DD312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="" xmlns:a16="http://schemas.microsoft.com/office/drawing/2014/main" id="{85575065-4A0E-463D-9E53-D7DFBE30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331AC-30FD-4F75-8AA7-F988CBB91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591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3E3A3CA2-C2B4-465E-B5B1-C5662256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B1D686F7-9619-42A1-8F1D-31E298BC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4F1237E3-B035-4234-B7B9-26C9FDCA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1A4EA-8D47-48CC-B36B-4443E4900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533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74CBD67A-3A5B-47FE-9830-C70E51E4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6CC3D79E-B824-4308-A8A2-CBF13A1C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F3CD0E6F-F4C7-4B3F-B0E6-95EDF1D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CF653-9AA3-49FE-B322-1A09201D6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227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D0DB6783-BA4B-42EE-8129-F40C2962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A98F4DB4-4716-41B4-8018-4A30FF7B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7BCE5772-7AE1-4717-AA45-9B3A190F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BD2A-70C5-484D-ABC3-B1FC51FEA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76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A3329E29-4911-4580-B76F-31ACA610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69542ED4-F9B6-4899-8FA0-C16B7F93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F18A5CD0-280B-4A4C-B053-C36001BD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9292E-43CD-42D6-B0AC-C305F1445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  <a:ea typeface="Barlow Condensed"/>
                <a:cs typeface="Barlow Condensed"/>
                <a:sym typeface="Barlow Condensed"/>
              </a:rPr>
              <a:t>MĂNG</a:t>
            </a:r>
            <a:r>
              <a:rPr lang="en" baseline="0" dirty="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  <a:ea typeface="Barlow Condensed"/>
                <a:cs typeface="Barlow Condensed"/>
                <a:sym typeface="Barlow Condensed"/>
              </a:rPr>
              <a:t> NON</a:t>
            </a:r>
            <a:endParaRPr dirty="0">
              <a:solidFill>
                <a:schemeClr val="bg1">
                  <a:lumMod val="50000"/>
                </a:schemeClr>
              </a:solidFill>
              <a:latin typeface="#9Slide03 AmpleSoft Bold" pitchFamily="2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" name="Google Shape;9;p1"/>
          <p:cNvSpPr txBox="1"/>
          <p:nvPr userDrawn="1"/>
        </p:nvSpPr>
        <p:spPr>
          <a:xfrm rot="5400000">
            <a:off x="11215350" y="703633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  <a:ea typeface="Barlow Condensed"/>
                <a:cs typeface="Barlow Condensed"/>
                <a:sym typeface="Barlow Condensed"/>
              </a:rPr>
              <a:t>MĂNG</a:t>
            </a:r>
            <a:r>
              <a:rPr lang="en" baseline="0" dirty="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  <a:ea typeface="Barlow Condensed"/>
                <a:cs typeface="Barlow Condensed"/>
                <a:sym typeface="Barlow Condensed"/>
              </a:rPr>
              <a:t> NON</a:t>
            </a:r>
            <a:endParaRPr dirty="0">
              <a:solidFill>
                <a:schemeClr val="bg1">
                  <a:lumMod val="50000"/>
                </a:schemeClr>
              </a:solidFill>
              <a:latin typeface="#9Slide03 AmpleSoft Bold" pitchFamily="2" charset="0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" name="Google Shape;8;p1"/>
          <p:cNvSpPr txBox="1">
            <a:spLocks/>
          </p:cNvSpPr>
          <p:nvPr userDrawn="1"/>
        </p:nvSpPr>
        <p:spPr>
          <a:xfrm>
            <a:off x="110550" y="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HẢO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910" y="-4023360"/>
            <a:ext cx="29184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005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="" xmlns:a16="http://schemas.microsoft.com/office/drawing/2014/main" id="{2071D6C5-A0A7-4D3E-B6FE-B9004996FD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="" xmlns:a16="http://schemas.microsoft.com/office/drawing/2014/main" id="{460E99E6-4B65-4ABB-A64C-99367A5DA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DAD43B0A-E32A-49B8-A751-1B77EF3CA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6009DEE9-D76E-4D8F-8B84-A7ECD795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87BA113E-AF4B-44CA-979E-2D89D8243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D99DCA2-96E0-40E4-989B-BEE33D1A5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2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r="7135"/>
          <a:stretch/>
        </p:blipFill>
        <p:spPr>
          <a:xfrm>
            <a:off x="6238680" y="1203970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27294" t="7312" r="32213" b="28913"/>
          <a:stretch/>
        </p:blipFill>
        <p:spPr>
          <a:xfrm>
            <a:off x="-48097" y="-325759"/>
            <a:ext cx="3080825" cy="457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09600" y="-124142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10" descr="Tải Hình Nền Powerpoint Toán Học Hình Nền Ppt Tải Miễn Phí, Mẫu Powerpoint  Toán Học Theme - Amade Graphic">
            <a:extLst>
              <a:ext uri="{FF2B5EF4-FFF2-40B4-BE49-F238E27FC236}">
                <a16:creationId xmlns="" xmlns:a16="http://schemas.microsoft.com/office/drawing/2014/main" id="{CA34670F-DB13-4A26-854C-0FA9074C55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58387" y="3276599"/>
            <a:ext cx="3790013" cy="37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D76F717-9604-4AE1-AEE2-18CD01B0C043}"/>
              </a:ext>
            </a:extLst>
          </p:cNvPr>
          <p:cNvSpPr/>
          <p:nvPr/>
        </p:nvSpPr>
        <p:spPr>
          <a:xfrm>
            <a:off x="1830107" y="3707467"/>
            <a:ext cx="6740785" cy="2177321"/>
          </a:xfrm>
          <a:prstGeom prst="rect">
            <a:avLst/>
          </a:prstGeom>
          <a:noFill/>
        </p:spPr>
        <p:txBody>
          <a:bodyPr spcFirstLastPara="1" wrap="none" lIns="57150" tIns="28575" rIns="57150" bIns="28575">
            <a:prstTxWarp prst="textArchUp">
              <a:avLst/>
            </a:prstTxWarp>
            <a:spAutoFit/>
          </a:bodyPr>
          <a:lstStyle/>
          <a:p>
            <a:pPr algn="ctr" defTabSz="571477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800" b="1" kern="12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571477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800" b="1" kern="12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</a:t>
            </a:r>
            <a:endParaRPr lang="vi-VN" sz="4800" b="1" kern="120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algn="ctr" defTabSz="571477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4800" b="1" kern="12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MÔN TOÁN</a:t>
            </a:r>
            <a:r>
              <a:rPr lang="vi-VN" sz="4800" b="1" kern="12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– LỚP 4</a:t>
            </a:r>
            <a:endParaRPr lang="en-US" sz="4800" b="1" kern="120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-1927595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l="32201" t="10172" b="10284"/>
          <a:stretch/>
        </p:blipFill>
        <p:spPr>
          <a:xfrm>
            <a:off x="-1275501" y="2879116"/>
            <a:ext cx="3563127" cy="415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5">
            <a:alphaModFix/>
          </a:blip>
          <a:srcRect l="35709" t="39297" r="39006" b="25614"/>
          <a:stretch/>
        </p:blipFill>
        <p:spPr>
          <a:xfrm rot="-1559529">
            <a:off x="1372757" y="487254"/>
            <a:ext cx="616738" cy="604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63A0838-4874-4DF1-951E-681D44C5CF9A}"/>
              </a:ext>
            </a:extLst>
          </p:cNvPr>
          <p:cNvSpPr txBox="1">
            <a:spLocks/>
          </p:cNvSpPr>
          <p:nvPr/>
        </p:nvSpPr>
        <p:spPr>
          <a:xfrm>
            <a:off x="316114" y="1017942"/>
            <a:ext cx="10058400" cy="514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14cm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10cm.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/>
              <a:buNone/>
            </a:pP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Font typeface="Arial"/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/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21C2A7F-E6D2-4995-ABFF-11DE6264A21B}"/>
                  </a:ext>
                </a:extLst>
              </p:cNvPr>
              <p:cNvSpPr txBox="1"/>
              <p:nvPr/>
            </p:nvSpPr>
            <p:spPr>
              <a:xfrm>
                <a:off x="6000040" y="4312972"/>
                <a:ext cx="19742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sSup>
                        <m:sSupPr>
                          <m:ctrlPr>
                            <a:rPr lang="en-US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8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cm</m:t>
                          </m:r>
                        </m:e>
                        <m:sup>
                          <m:r>
                            <a:rPr lang="vi-VN" sz="28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vi-VN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C2A7F-E6D2-4995-ABFF-11DE6264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040" y="4312972"/>
                <a:ext cx="197421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21D6570-73A2-42F9-AE8B-4174E3CF8D73}"/>
                  </a:ext>
                </a:extLst>
              </p:cNvPr>
              <p:cNvSpPr txBox="1"/>
              <p:nvPr/>
            </p:nvSpPr>
            <p:spPr>
              <a:xfrm>
                <a:off x="3856344" y="4021258"/>
                <a:ext cx="2763898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1D6570-73A2-42F9-AE8B-4174E3CF8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344" y="4021258"/>
                <a:ext cx="2763898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9537816B-72E1-4B8C-A213-212EFD583512}"/>
                  </a:ext>
                </a:extLst>
              </p:cNvPr>
              <p:cNvSpPr txBox="1"/>
              <p:nvPr/>
            </p:nvSpPr>
            <p:spPr>
              <a:xfrm>
                <a:off x="5771101" y="5023585"/>
                <a:ext cx="19742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sSup>
                        <m:sSupPr>
                          <m:ctrlPr>
                            <a:rPr lang="en-US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8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cm</m:t>
                          </m:r>
                        </m:e>
                        <m:sup>
                          <m:r>
                            <a:rPr lang="vi-VN" sz="28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vi-VN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37816B-72E1-4B8C-A213-212EFD5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101" y="5023585"/>
                <a:ext cx="197421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0C3A3984-0FDB-4807-8E79-45755DF8ED0A}"/>
              </a:ext>
            </a:extLst>
          </p:cNvPr>
          <p:cNvSpPr/>
          <p:nvPr/>
        </p:nvSpPr>
        <p:spPr>
          <a:xfrm>
            <a:off x="8773256" y="2722141"/>
            <a:ext cx="2368446" cy="3181662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B7FCBD1-5C4B-4107-BF80-2B0E1DC14CCC}"/>
              </a:ext>
            </a:extLst>
          </p:cNvPr>
          <p:cNvCxnSpPr>
            <a:cxnSpLocks/>
            <a:stCxn id="3" idx="1"/>
            <a:endCxn id="3" idx="3"/>
          </p:cNvCxnSpPr>
          <p:nvPr/>
        </p:nvCxnSpPr>
        <p:spPr>
          <a:xfrm>
            <a:off x="8773256" y="4312972"/>
            <a:ext cx="2368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A29C94F-7C3D-4260-9C9A-D229851DE782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>
            <a:off x="9957479" y="2722141"/>
            <a:ext cx="0" cy="318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9E42145-F4FD-4A02-9BFA-04E91628494F}"/>
              </a:ext>
            </a:extLst>
          </p:cNvPr>
          <p:cNvCxnSpPr>
            <a:cxnSpLocks/>
          </p:cNvCxnSpPr>
          <p:nvPr/>
        </p:nvCxnSpPr>
        <p:spPr>
          <a:xfrm>
            <a:off x="9957479" y="2708155"/>
            <a:ext cx="1689878" cy="1398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56DCDB1-2B05-424E-8F88-80F630048C83}"/>
              </a:ext>
            </a:extLst>
          </p:cNvPr>
          <p:cNvCxnSpPr>
            <a:cxnSpLocks/>
          </p:cNvCxnSpPr>
          <p:nvPr/>
        </p:nvCxnSpPr>
        <p:spPr>
          <a:xfrm>
            <a:off x="9957479" y="5903803"/>
            <a:ext cx="168987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03C85542-CE1C-4F58-8764-EA95F8B43137}"/>
              </a:ext>
            </a:extLst>
          </p:cNvPr>
          <p:cNvCxnSpPr/>
          <p:nvPr/>
        </p:nvCxnSpPr>
        <p:spPr>
          <a:xfrm>
            <a:off x="11647357" y="2722141"/>
            <a:ext cx="0" cy="3181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7271991F-6FF3-40A6-8C4E-C38854F44D80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8763938" y="2282337"/>
            <a:ext cx="9318" cy="203063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5676361-30F7-46D8-A2DE-FDA7D287C627}"/>
              </a:ext>
            </a:extLst>
          </p:cNvPr>
          <p:cNvCxnSpPr>
            <a:cxnSpLocks/>
          </p:cNvCxnSpPr>
          <p:nvPr/>
        </p:nvCxnSpPr>
        <p:spPr>
          <a:xfrm>
            <a:off x="11105582" y="2282337"/>
            <a:ext cx="9318" cy="203063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70B286B8-3651-4E65-A659-AFC35CF0E1C1}"/>
              </a:ext>
            </a:extLst>
          </p:cNvPr>
          <p:cNvCxnSpPr/>
          <p:nvPr/>
        </p:nvCxnSpPr>
        <p:spPr>
          <a:xfrm>
            <a:off x="8773256" y="2331140"/>
            <a:ext cx="23684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3015867-BD0E-4022-B8C3-B673BCF6BF3A}"/>
              </a:ext>
            </a:extLst>
          </p:cNvPr>
          <p:cNvSpPr txBox="1"/>
          <p:nvPr/>
        </p:nvSpPr>
        <p:spPr>
          <a:xfrm>
            <a:off x="11635990" y="431297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9433607-A757-4015-8499-0EEADC4AE726}"/>
              </a:ext>
            </a:extLst>
          </p:cNvPr>
          <p:cNvSpPr txBox="1"/>
          <p:nvPr/>
        </p:nvSpPr>
        <p:spPr>
          <a:xfrm>
            <a:off x="9702535" y="1993491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cm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99DA50C9-11E3-43B4-B46D-D6384D173F35}"/>
              </a:ext>
            </a:extLst>
          </p:cNvPr>
          <p:cNvSpPr/>
          <p:nvPr/>
        </p:nvSpPr>
        <p:spPr>
          <a:xfrm>
            <a:off x="9315807" y="332494"/>
            <a:ext cx="1445433" cy="52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Speech Bubble: Oval 43">
            <a:extLst>
              <a:ext uri="{FF2B5EF4-FFF2-40B4-BE49-F238E27FC236}">
                <a16:creationId xmlns="" xmlns:a16="http://schemas.microsoft.com/office/drawing/2014/main" id="{8B82099E-73B0-49DE-A98E-5C46B3E8A477}"/>
              </a:ext>
            </a:extLst>
          </p:cNvPr>
          <p:cNvSpPr/>
          <p:nvPr/>
        </p:nvSpPr>
        <p:spPr>
          <a:xfrm>
            <a:off x="6987148" y="5365299"/>
            <a:ext cx="5101595" cy="813773"/>
          </a:xfrm>
          <a:prstGeom prst="wedgeEllipseCallout">
            <a:avLst>
              <a:gd name="adj1" fmla="val -61835"/>
              <a:gd name="adj2" fmla="val 101169"/>
            </a:avLst>
          </a:prstGeom>
          <a:solidFill>
            <a:schemeClr val="tx2"/>
          </a:solidFill>
          <a:ln>
            <a:solidFill>
              <a:schemeClr val="accent2">
                <a:lumMod val="40000"/>
                <a:lumOff val="6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42" grpId="0"/>
      <p:bldP spid="47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-1747712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sp>
        <p:nvSpPr>
          <p:cNvPr id="144" name="Google Shape;144;p7"/>
          <p:cNvSpPr txBox="1"/>
          <p:nvPr/>
        </p:nvSpPr>
        <p:spPr>
          <a:xfrm>
            <a:off x="6575425" y="5821222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288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6317" y="2980290"/>
            <a:ext cx="2928287" cy="39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30707" y="1220194"/>
            <a:ext cx="3621208" cy="3842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EDDFE29-87ED-4888-9876-82C1D6C3FD88}"/>
              </a:ext>
            </a:extLst>
          </p:cNvPr>
          <p:cNvSpPr txBox="1">
            <a:spLocks/>
          </p:cNvSpPr>
          <p:nvPr/>
        </p:nvSpPr>
        <p:spPr>
          <a:xfrm>
            <a:off x="1246683" y="1171184"/>
            <a:ext cx="10058400" cy="530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Font typeface="Arial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Font typeface="Arial"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Font typeface="Arial"/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6E27AA73-92E0-4BC8-84DB-79CDFD087F37}"/>
              </a:ext>
            </a:extLst>
          </p:cNvPr>
          <p:cNvSpPr/>
          <p:nvPr/>
        </p:nvSpPr>
        <p:spPr>
          <a:xfrm>
            <a:off x="8035379" y="615575"/>
            <a:ext cx="2160000" cy="1440000"/>
          </a:xfrm>
          <a:prstGeom prst="rtTriangle">
            <a:avLst/>
          </a:prstGeom>
          <a:solidFill>
            <a:srgbClr val="1CADE4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51EE1D-01FF-4CFC-8542-95FD0A4E952F}"/>
              </a:ext>
            </a:extLst>
          </p:cNvPr>
          <p:cNvSpPr txBox="1"/>
          <p:nvPr/>
        </p:nvSpPr>
        <p:spPr>
          <a:xfrm>
            <a:off x="7213745" y="1365930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</a:rPr>
              <a:t>2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BF457F-BF2E-4190-B5FE-CD3BDF6F2873}"/>
              </a:ext>
            </a:extLst>
          </p:cNvPr>
          <p:cNvSpPr txBox="1"/>
          <p:nvPr/>
        </p:nvSpPr>
        <p:spPr>
          <a:xfrm>
            <a:off x="8902693" y="2178493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  <a:cs typeface="+mn-cs"/>
              </a:rPr>
              <a:t>3 cm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="" xmlns:a16="http://schemas.microsoft.com/office/drawing/2014/main" id="{F85F4028-531C-4791-A89D-E8C80605CEBF}"/>
              </a:ext>
            </a:extLst>
          </p:cNvPr>
          <p:cNvSpPr/>
          <p:nvPr/>
        </p:nvSpPr>
        <p:spPr>
          <a:xfrm>
            <a:off x="6794174" y="2696789"/>
            <a:ext cx="4320000" cy="2880000"/>
          </a:xfrm>
          <a:prstGeom prst="flowChartDecision">
            <a:avLst/>
          </a:prstGeom>
          <a:solidFill>
            <a:srgbClr val="3E8853">
              <a:lumMod val="60000"/>
              <a:lumOff val="40000"/>
            </a:srgbClr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-1733108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4735" y="2811440"/>
            <a:ext cx="3944517" cy="41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E9942CB-7B5B-4F72-9C5E-838A0ABF809B}"/>
              </a:ext>
            </a:extLst>
          </p:cNvPr>
          <p:cNvSpPr txBox="1">
            <a:spLocks/>
          </p:cNvSpPr>
          <p:nvPr/>
        </p:nvSpPr>
        <p:spPr>
          <a:xfrm>
            <a:off x="1066800" y="768626"/>
            <a:ext cx="10058400" cy="526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="" xmlns:a16="http://schemas.microsoft.com/office/drawing/2014/main" id="{FAF69571-A766-412A-99A2-508359106BA2}"/>
              </a:ext>
            </a:extLst>
          </p:cNvPr>
          <p:cNvSpPr/>
          <p:nvPr/>
        </p:nvSpPr>
        <p:spPr>
          <a:xfrm>
            <a:off x="1351721" y="1682390"/>
            <a:ext cx="2160000" cy="1440000"/>
          </a:xfrm>
          <a:prstGeom prst="rtTriangle">
            <a:avLst/>
          </a:prstGeom>
          <a:solidFill>
            <a:srgbClr val="1CADE4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B9F2BA-C8F0-4320-BF4E-EFE476BA48D3}"/>
              </a:ext>
            </a:extLst>
          </p:cNvPr>
          <p:cNvSpPr txBox="1"/>
          <p:nvPr/>
        </p:nvSpPr>
        <p:spPr>
          <a:xfrm>
            <a:off x="649358" y="2217724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2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8DC27B-8AA9-4B76-8C85-43F17793D5F0}"/>
              </a:ext>
            </a:extLst>
          </p:cNvPr>
          <p:cNvSpPr txBox="1"/>
          <p:nvPr/>
        </p:nvSpPr>
        <p:spPr>
          <a:xfrm>
            <a:off x="2020904" y="3122390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3 cm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="" xmlns:a16="http://schemas.microsoft.com/office/drawing/2014/main" id="{2D4ABC6C-4269-47A5-A460-FEBCDE0762FE}"/>
              </a:ext>
            </a:extLst>
          </p:cNvPr>
          <p:cNvSpPr/>
          <p:nvPr/>
        </p:nvSpPr>
        <p:spPr>
          <a:xfrm>
            <a:off x="4499274" y="3491722"/>
            <a:ext cx="4320000" cy="2880000"/>
          </a:xfrm>
          <a:prstGeom prst="flowChartDecision">
            <a:avLst/>
          </a:prstGeom>
          <a:solidFill>
            <a:srgbClr val="3E8853">
              <a:lumMod val="60000"/>
              <a:lumOff val="40000"/>
            </a:srgbClr>
          </a:solidFill>
          <a:ln w="285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BA366041-37F2-4DE0-A346-6909672FD9C0}"/>
              </a:ext>
            </a:extLst>
          </p:cNvPr>
          <p:cNvSpPr/>
          <p:nvPr/>
        </p:nvSpPr>
        <p:spPr>
          <a:xfrm>
            <a:off x="3942349" y="1682390"/>
            <a:ext cx="2160000" cy="1440000"/>
          </a:xfrm>
          <a:prstGeom prst="rtTriangle">
            <a:avLst/>
          </a:prstGeom>
          <a:solidFill>
            <a:srgbClr val="1CADE4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966BA8D3-2130-44E3-8CCA-F5D95D146DF4}"/>
              </a:ext>
            </a:extLst>
          </p:cNvPr>
          <p:cNvSpPr/>
          <p:nvPr/>
        </p:nvSpPr>
        <p:spPr>
          <a:xfrm>
            <a:off x="6646022" y="1682390"/>
            <a:ext cx="2160000" cy="1440000"/>
          </a:xfrm>
          <a:prstGeom prst="rtTriangle">
            <a:avLst/>
          </a:prstGeom>
          <a:solidFill>
            <a:srgbClr val="1CADE4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2E16776C-7E96-4DB1-8DAA-DD2762913115}"/>
              </a:ext>
            </a:extLst>
          </p:cNvPr>
          <p:cNvSpPr/>
          <p:nvPr/>
        </p:nvSpPr>
        <p:spPr>
          <a:xfrm>
            <a:off x="9382642" y="1682390"/>
            <a:ext cx="2160000" cy="1440000"/>
          </a:xfrm>
          <a:prstGeom prst="rtTriangle">
            <a:avLst/>
          </a:prstGeom>
          <a:solidFill>
            <a:srgbClr val="1CADE4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="" xmlns:a16="http://schemas.microsoft.com/office/drawing/2014/main" id="{599C4BC8-806F-46B9-8E15-1ADEE5EAC26F}"/>
              </a:ext>
            </a:extLst>
          </p:cNvPr>
          <p:cNvSpPr/>
          <p:nvPr/>
        </p:nvSpPr>
        <p:spPr>
          <a:xfrm flipH="1">
            <a:off x="4479077" y="1682390"/>
            <a:ext cx="2160000" cy="1440000"/>
          </a:xfrm>
          <a:prstGeom prst="rtTriangle">
            <a:avLst/>
          </a:prstGeom>
          <a:solidFill>
            <a:srgbClr val="1CADE4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6521604-1C99-458E-AF63-47AA071F22CC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6659274" y="3491722"/>
            <a:ext cx="0" cy="2880000"/>
          </a:xfrm>
          <a:prstGeom prst="line">
            <a:avLst/>
          </a:prstGeom>
          <a:noFill/>
          <a:ln w="28575" cap="flat" cmpd="sng" algn="ctr">
            <a:solidFill>
              <a:srgbClr val="1CADE4"/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467E4FA-1FF8-4465-9EC5-471B6249E8E8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4499274" y="4931722"/>
            <a:ext cx="4320000" cy="0"/>
          </a:xfrm>
          <a:prstGeom prst="line">
            <a:avLst/>
          </a:prstGeom>
          <a:noFill/>
          <a:ln w="28575" cap="flat" cmpd="sng" algn="ctr">
            <a:solidFill>
              <a:srgbClr val="1CADE4"/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36E610-6CAA-489C-A7D1-7518BCA59417}"/>
              </a:ext>
            </a:extLst>
          </p:cNvPr>
          <p:cNvSpPr txBox="1"/>
          <p:nvPr/>
        </p:nvSpPr>
        <p:spPr>
          <a:xfrm>
            <a:off x="7129695" y="4886906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65904A-160D-4DFE-9EEC-A0E53CCF0606}"/>
              </a:ext>
            </a:extLst>
          </p:cNvPr>
          <p:cNvSpPr txBox="1"/>
          <p:nvPr/>
        </p:nvSpPr>
        <p:spPr>
          <a:xfrm>
            <a:off x="6639077" y="4189314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2 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0017 0.268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0.00247 0.265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  <p:bldP spid="8" grpId="0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8"/>
          <p:cNvPicPr preferRelativeResize="0"/>
          <p:nvPr/>
        </p:nvPicPr>
        <p:blipFill rotWithShape="1">
          <a:blip r:embed="rId4">
            <a:alphaModFix/>
          </a:blip>
          <a:srcRect l="6027" t="45612" r="46939" b="16614"/>
          <a:stretch/>
        </p:blipFill>
        <p:spPr>
          <a:xfrm>
            <a:off x="-1733108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86876" y="3359199"/>
            <a:ext cx="2667642" cy="377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3623" y="2591927"/>
            <a:ext cx="3352397" cy="44881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3022025-24A9-4C5A-B31B-21A301724ED1}"/>
              </a:ext>
            </a:extLst>
          </p:cNvPr>
          <p:cNvSpPr txBox="1">
            <a:spLocks/>
          </p:cNvSpPr>
          <p:nvPr/>
        </p:nvSpPr>
        <p:spPr>
          <a:xfrm>
            <a:off x="1066800" y="339941"/>
            <a:ext cx="10058400" cy="73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="" xmlns:a16="http://schemas.microsoft.com/office/drawing/2014/main" id="{D54DE978-F20B-4985-A241-912066CCE67C}"/>
              </a:ext>
            </a:extLst>
          </p:cNvPr>
          <p:cNvSpPr/>
          <p:nvPr/>
        </p:nvSpPr>
        <p:spPr>
          <a:xfrm>
            <a:off x="7351657" y="1594683"/>
            <a:ext cx="4320000" cy="2880000"/>
          </a:xfrm>
          <a:prstGeom prst="flowChartDecision">
            <a:avLst/>
          </a:prstGeom>
          <a:solidFill>
            <a:srgbClr val="3E8853">
              <a:lumMod val="60000"/>
              <a:lumOff val="40000"/>
            </a:srgbClr>
          </a:solidFill>
          <a:ln w="285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C3605A1-633C-4380-8067-10BEF48383B9}"/>
              </a:ext>
            </a:extLst>
          </p:cNvPr>
          <p:cNvCxnSpPr>
            <a:stCxn id="7" idx="0"/>
            <a:endCxn id="7" idx="2"/>
          </p:cNvCxnSpPr>
          <p:nvPr/>
        </p:nvCxnSpPr>
        <p:spPr>
          <a:xfrm>
            <a:off x="9511657" y="1594683"/>
            <a:ext cx="0" cy="2880000"/>
          </a:xfrm>
          <a:prstGeom prst="line">
            <a:avLst/>
          </a:prstGeom>
          <a:noFill/>
          <a:ln w="28575" cap="flat" cmpd="sng" algn="ctr">
            <a:solidFill>
              <a:srgbClr val="1CADE4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8A1F9F-E8C4-477E-A90E-77411895EF8A}"/>
              </a:ext>
            </a:extLst>
          </p:cNvPr>
          <p:cNvCxnSpPr>
            <a:stCxn id="7" idx="1"/>
            <a:endCxn id="7" idx="3"/>
          </p:cNvCxnSpPr>
          <p:nvPr/>
        </p:nvCxnSpPr>
        <p:spPr>
          <a:xfrm>
            <a:off x="7351657" y="3034683"/>
            <a:ext cx="4320000" cy="0"/>
          </a:xfrm>
          <a:prstGeom prst="line">
            <a:avLst/>
          </a:prstGeom>
          <a:noFill/>
          <a:ln w="28575" cap="flat" cmpd="sng" algn="ctr">
            <a:solidFill>
              <a:srgbClr val="1CADE4"/>
            </a:solidFill>
            <a:prstDash val="soli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B985B5-3FED-4010-808C-144B3BD13196}"/>
              </a:ext>
            </a:extLst>
          </p:cNvPr>
          <p:cNvSpPr txBox="1"/>
          <p:nvPr/>
        </p:nvSpPr>
        <p:spPr>
          <a:xfrm>
            <a:off x="9982078" y="2989867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3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774224-07DB-491C-9F35-97E3D01B40F7}"/>
              </a:ext>
            </a:extLst>
          </p:cNvPr>
          <p:cNvSpPr txBox="1"/>
          <p:nvPr/>
        </p:nvSpPr>
        <p:spPr>
          <a:xfrm>
            <a:off x="9491460" y="2292275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2 cm</a:t>
            </a:r>
          </a:p>
        </p:txBody>
      </p:sp>
      <p:sp>
        <p:nvSpPr>
          <p:cNvPr id="12" name="Line 19">
            <a:extLst>
              <a:ext uri="{FF2B5EF4-FFF2-40B4-BE49-F238E27FC236}">
                <a16:creationId xmlns="" xmlns:a16="http://schemas.microsoft.com/office/drawing/2014/main" id="{740C6417-9303-4AC1-B936-B5469E8F5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1656" y="3034682"/>
            <a:ext cx="7280" cy="180848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Tx/>
              <a:buFontTx/>
              <a:buNone/>
            </a:pPr>
            <a:endParaRPr lang="vi-VN" sz="1800" kern="1200">
              <a:solidFill>
                <a:prstClr val="black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3" name="Line 20">
            <a:extLst>
              <a:ext uri="{FF2B5EF4-FFF2-40B4-BE49-F238E27FC236}">
                <a16:creationId xmlns="" xmlns:a16="http://schemas.microsoft.com/office/drawing/2014/main" id="{9A6687D0-DC27-4E1B-AD7C-8CA439D03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71657" y="3034682"/>
            <a:ext cx="0" cy="180848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Tx/>
              <a:buFontTx/>
              <a:buNone/>
            </a:pPr>
            <a:endParaRPr lang="vi-VN" sz="1800" kern="1200">
              <a:solidFill>
                <a:prstClr val="black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4" name="Line 21">
            <a:extLst>
              <a:ext uri="{FF2B5EF4-FFF2-40B4-BE49-F238E27FC236}">
                <a16:creationId xmlns="" xmlns:a16="http://schemas.microsoft.com/office/drawing/2014/main" id="{E89CAE4D-4D83-489D-9ECC-2BBDFC626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8936" y="4843171"/>
            <a:ext cx="4312721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Tx/>
              <a:buFontTx/>
              <a:buNone/>
            </a:pPr>
            <a:endParaRPr lang="vi-VN" sz="1800" kern="1200">
              <a:solidFill>
                <a:prstClr val="black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="" xmlns:a16="http://schemas.microsoft.com/office/drawing/2014/main" id="{76768CA2-451A-4317-9FAD-DFD1492DE4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0359" y="1590735"/>
            <a:ext cx="2571811" cy="3948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="" xmlns:a16="http://schemas.microsoft.com/office/drawing/2014/main" id="{385AFBD3-108A-4285-A5ED-D5A6E9A43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7903" y="4483726"/>
            <a:ext cx="2576844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="" xmlns:a16="http://schemas.microsoft.com/office/drawing/2014/main" id="{A0919A5E-0E43-4F35-A0F3-9E43881B6A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7902" y="1590734"/>
            <a:ext cx="0" cy="2902035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C03B82-C790-4CC8-A9D9-1F0E1CCE13CE}"/>
              </a:ext>
            </a:extLst>
          </p:cNvPr>
          <p:cNvSpPr txBox="1"/>
          <p:nvPr/>
        </p:nvSpPr>
        <p:spPr>
          <a:xfrm>
            <a:off x="6246126" y="2665350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4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04F7E4D-34FD-41DF-A784-C9B45CB84940}"/>
              </a:ext>
            </a:extLst>
          </p:cNvPr>
          <p:cNvSpPr txBox="1"/>
          <p:nvPr/>
        </p:nvSpPr>
        <p:spPr>
          <a:xfrm>
            <a:off x="9233043" y="4861689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6 cm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9F69CD9-3503-4AF8-BC61-B46AD33E2D8F}"/>
              </a:ext>
            </a:extLst>
          </p:cNvPr>
          <p:cNvSpPr/>
          <p:nvPr/>
        </p:nvSpPr>
        <p:spPr>
          <a:xfrm>
            <a:off x="590219" y="1023250"/>
            <a:ext cx="5893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vi-VN" sz="32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 dài đường chéo thứ nhất của hình thoi là:</a:t>
            </a:r>
            <a:endParaRPr lang="en-US" sz="32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366F323-3F62-4248-B6B3-C5609FD3F351}"/>
              </a:ext>
            </a:extLst>
          </p:cNvPr>
          <p:cNvSpPr/>
          <p:nvPr/>
        </p:nvSpPr>
        <p:spPr>
          <a:xfrm>
            <a:off x="2118442" y="1986586"/>
            <a:ext cx="3656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3200" kern="1200">
                <a:latin typeface="Times New Roman" pitchFamily="18" charset="0"/>
                <a:ea typeface="+mn-ea"/>
                <a:cs typeface="Times New Roman" pitchFamily="18" charset="0"/>
              </a:rPr>
              <a:t>2 x 2 = 4 (cm)</a:t>
            </a:r>
            <a:endParaRPr lang="en-US" sz="3200" kern="120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5F5CCFE-0FF5-4CB7-912B-EBDCC9700828}"/>
              </a:ext>
            </a:extLst>
          </p:cNvPr>
          <p:cNvSpPr/>
          <p:nvPr/>
        </p:nvSpPr>
        <p:spPr>
          <a:xfrm>
            <a:off x="497716" y="2673661"/>
            <a:ext cx="5893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vi-VN" sz="32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 dài đường chéo thứ </a:t>
            </a:r>
            <a:r>
              <a:rPr lang="en-US" sz="3200" kern="1200"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vi-VN" sz="3200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hình thoi là:</a:t>
            </a:r>
            <a:endParaRPr lang="en-US" sz="32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4490C1F-34DC-40A4-B727-9DA54BFAF930}"/>
              </a:ext>
            </a:extLst>
          </p:cNvPr>
          <p:cNvSpPr/>
          <p:nvPr/>
        </p:nvSpPr>
        <p:spPr>
          <a:xfrm>
            <a:off x="1739438" y="3689576"/>
            <a:ext cx="2845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3200" kern="1200" dirty="0">
                <a:latin typeface="Times New Roman" pitchFamily="18" charset="0"/>
                <a:ea typeface="+mn-ea"/>
                <a:cs typeface="Times New Roman" pitchFamily="18" charset="0"/>
              </a:rPr>
              <a:t>3 x 2 = 6 (cm)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E817970-CB95-4F41-B203-C461A1C6D99B}"/>
              </a:ext>
            </a:extLst>
          </p:cNvPr>
          <p:cNvSpPr/>
          <p:nvPr/>
        </p:nvSpPr>
        <p:spPr>
          <a:xfrm>
            <a:off x="986035" y="4221772"/>
            <a:ext cx="4336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3200" kern="1200">
                <a:latin typeface="Times New Roman" pitchFamily="18" charset="0"/>
                <a:ea typeface="+mn-ea"/>
                <a:cs typeface="Times New Roman" pitchFamily="18" charset="0"/>
              </a:rPr>
              <a:t>Diện tích hình thoi là:</a:t>
            </a:r>
            <a:endParaRPr lang="en-US" sz="3200" kern="120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="" xmlns:a16="http://schemas.microsoft.com/office/drawing/2014/main" id="{DB5106BA-0076-496D-A4FF-C712DA7D6D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6975" y="4886483"/>
          <a:ext cx="1636618" cy="8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736560" imgH="393480" progId="Equation.DSMT4">
                  <p:embed/>
                </p:oleObj>
              </mc:Choice>
              <mc:Fallback>
                <p:oleObj name="Equation" r:id="rId7" imgW="73656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="" xmlns:a16="http://schemas.microsoft.com/office/drawing/2014/main" id="{35750B6A-C46F-4D86-A747-06715B7B38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975" y="4886483"/>
                        <a:ext cx="1636618" cy="8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A9F8AE7-1292-4C74-BE29-E32B9617EA41}"/>
              </a:ext>
            </a:extLst>
          </p:cNvPr>
          <p:cNvSpPr/>
          <p:nvPr/>
        </p:nvSpPr>
        <p:spPr>
          <a:xfrm>
            <a:off x="3314616" y="5046355"/>
            <a:ext cx="1262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3200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(cm</a:t>
            </a:r>
            <a:r>
              <a:rPr lang="en-US" sz="3200" kern="1200" baseline="300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200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EA42335-9740-42C2-8084-FBAABB7B0605}"/>
              </a:ext>
            </a:extLst>
          </p:cNvPr>
          <p:cNvSpPr/>
          <p:nvPr/>
        </p:nvSpPr>
        <p:spPr>
          <a:xfrm>
            <a:off x="1573123" y="5936312"/>
            <a:ext cx="3117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3200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Đáp số: 12 cm</a:t>
            </a:r>
            <a:r>
              <a:rPr lang="en-US" sz="3200" kern="1200" baseline="300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3200" kern="120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-1733108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69195" y="2035161"/>
            <a:ext cx="2667642" cy="37768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15303E-B17A-4609-8A0D-47973DE7BC93}"/>
              </a:ext>
            </a:extLst>
          </p:cNvPr>
          <p:cNvSpPr txBox="1"/>
          <p:nvPr/>
        </p:nvSpPr>
        <p:spPr>
          <a:xfrm>
            <a:off x="387678" y="233406"/>
            <a:ext cx="4132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  <a:buFontTx/>
              <a:buNone/>
            </a:pPr>
            <a:r>
              <a:rPr lang="en-US" sz="32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2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4: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lang="en-US" sz="32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endParaRPr lang="en-US" sz="32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Toán lớp 4 trang 143, 144 Luyện tập">
            <a:extLst>
              <a:ext uri="{FF2B5EF4-FFF2-40B4-BE49-F238E27FC236}">
                <a16:creationId xmlns="" xmlns:a16="http://schemas.microsoft.com/office/drawing/2014/main" id="{72E26AAF-FACA-48DD-B8FD-C6EB023D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4" y="3750309"/>
            <a:ext cx="11367921" cy="28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ECAF7F-B0A7-453F-B76B-8EE5C3A4E5EA}"/>
              </a:ext>
            </a:extLst>
          </p:cNvPr>
          <p:cNvSpPr txBox="1"/>
          <p:nvPr/>
        </p:nvSpPr>
        <p:spPr>
          <a:xfrm>
            <a:off x="674556" y="874455"/>
            <a:ext cx="11015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  <a:buFontTx/>
              <a:buNone/>
            </a:pP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Gấp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tờ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kiểm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đặc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algn="just" defTabSz="457200"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just" defTabSz="457200"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defTabSz="457200"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0" y="715509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l="35709" t="39297" r="39006" b="25614"/>
          <a:stretch/>
        </p:blipFill>
        <p:spPr>
          <a:xfrm rot="-1559529">
            <a:off x="-171842" y="380501"/>
            <a:ext cx="224428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561781" y="1293144"/>
            <a:ext cx="1309147" cy="830997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6C42F2-C86D-4041-8C34-D8B0F493487A}"/>
              </a:ext>
            </a:extLst>
          </p:cNvPr>
          <p:cNvSpPr txBox="1"/>
          <p:nvPr/>
        </p:nvSpPr>
        <p:spPr>
          <a:xfrm>
            <a:off x="1870928" y="2595017"/>
            <a:ext cx="7130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cs typeface="Arial"/>
                <a:sym typeface="Arial"/>
              </a:rPr>
              <a:t>VẬN</a:t>
            </a:r>
            <a:r>
              <a:rPr kumimoji="0" lang="en-US" sz="9600" b="0" i="0" u="none" strike="noStrike" kern="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cs typeface="Arial"/>
                <a:sym typeface="Arial"/>
              </a:rPr>
              <a:t> DỤNG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SVN-Ziclets" panose="02000603000000000000" pitchFamily="2" charset="0"/>
              <a:cs typeface="Arial"/>
              <a:sym typeface="Arial"/>
            </a:endParaRPr>
          </a:p>
        </p:txBody>
      </p:sp>
      <p:pic>
        <p:nvPicPr>
          <p:cNvPr id="7" name="Google Shape;199;p13">
            <a:extLst>
              <a:ext uri="{FF2B5EF4-FFF2-40B4-BE49-F238E27FC236}">
                <a16:creationId xmlns="" xmlns:a16="http://schemas.microsoft.com/office/drawing/2014/main" id="{25452220-3C3F-405E-BCF4-A603F56534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3688" t="25296" r="7012" b="22151"/>
          <a:stretch/>
        </p:blipFill>
        <p:spPr>
          <a:xfrm>
            <a:off x="8150189" y="-211908"/>
            <a:ext cx="3086925" cy="7281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0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8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-1808059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237" name="Google Shape;237;p18"/>
          <p:cNvPicPr preferRelativeResize="0"/>
          <p:nvPr/>
        </p:nvPicPr>
        <p:blipFill rotWithShape="1">
          <a:blip r:embed="rId4">
            <a:alphaModFix/>
          </a:blip>
          <a:srcRect b="84065"/>
          <a:stretch/>
        </p:blipFill>
        <p:spPr>
          <a:xfrm>
            <a:off x="-848826" y="4252699"/>
            <a:ext cx="5420826" cy="31055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25;p33">
            <a:extLst>
              <a:ext uri="{FF2B5EF4-FFF2-40B4-BE49-F238E27FC236}">
                <a16:creationId xmlns="" xmlns:a16="http://schemas.microsoft.com/office/drawing/2014/main" id="{D51814C2-5561-48BB-9101-7A6EFFFE5F35}"/>
              </a:ext>
            </a:extLst>
          </p:cNvPr>
          <p:cNvSpPr txBox="1">
            <a:spLocks/>
          </p:cNvSpPr>
          <p:nvPr/>
        </p:nvSpPr>
        <p:spPr>
          <a:xfrm>
            <a:off x="2318591" y="620800"/>
            <a:ext cx="4506818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Share"/>
              <a:buNone/>
              <a:defRPr sz="3300" b="1" i="0" u="none" strike="noStrike" cap="none">
                <a:solidFill>
                  <a:schemeClr val="accent3"/>
                </a:solidFill>
                <a:latin typeface="Share"/>
                <a:ea typeface="Share"/>
                <a:cs typeface="Share"/>
                <a:sym typeface="Sha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14" name="Google Shape;648;p33">
            <a:extLst>
              <a:ext uri="{FF2B5EF4-FFF2-40B4-BE49-F238E27FC236}">
                <a16:creationId xmlns="" xmlns:a16="http://schemas.microsoft.com/office/drawing/2014/main" id="{410B9074-65D3-49AF-91BF-606A608EF77F}"/>
              </a:ext>
            </a:extLst>
          </p:cNvPr>
          <p:cNvCxnSpPr/>
          <p:nvPr/>
        </p:nvCxnSpPr>
        <p:spPr>
          <a:xfrm>
            <a:off x="3284575" y="1227400"/>
            <a:ext cx="2574900" cy="0"/>
          </a:xfrm>
          <a:prstGeom prst="straightConnector1">
            <a:avLst/>
          </a:prstGeom>
          <a:noFill/>
          <a:ln w="28575" cap="flat" cmpd="sng">
            <a:solidFill>
              <a:srgbClr val="1A1B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F19243-C9C3-4D57-A60B-79011D9DFC86}"/>
              </a:ext>
            </a:extLst>
          </p:cNvPr>
          <p:cNvSpPr txBox="1"/>
          <p:nvPr/>
        </p:nvSpPr>
        <p:spPr>
          <a:xfrm>
            <a:off x="4490577" y="4120899"/>
            <a:ext cx="7412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Hai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đường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chéo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vuông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góc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với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nhau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và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cắt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nhau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tại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trung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điểm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mỗi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đường</a:t>
            </a:r>
            <a:endParaRPr lang="x-none" sz="36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7D22D6F-5ADF-43F1-91CE-457F3FD8CE8C}"/>
              </a:ext>
            </a:extLst>
          </p:cNvPr>
          <p:cNvSpPr txBox="1"/>
          <p:nvPr/>
        </p:nvSpPr>
        <p:spPr>
          <a:xfrm>
            <a:off x="4351135" y="1547373"/>
            <a:ext cx="73677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Có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hai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cặp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cạnh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đối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diện</a:t>
            </a:r>
            <a:r>
              <a:rPr lang="en-US" sz="3600" dirty="0">
                <a:latin typeface="Cambria" pitchFamily="18" charset="0"/>
                <a:ea typeface="Cambria" pitchFamily="18" charset="0"/>
              </a:rPr>
              <a:t> song </a:t>
            </a:r>
            <a:r>
              <a:rPr lang="en-US" sz="3600" dirty="0" err="1">
                <a:latin typeface="Cambria" pitchFamily="18" charset="0"/>
                <a:ea typeface="Cambria" pitchFamily="18" charset="0"/>
              </a:rPr>
              <a:t>song</a:t>
            </a:r>
            <a:r>
              <a:rPr lang="vi-VN" sz="3600" dirty="0">
                <a:latin typeface="Cambria" pitchFamily="18" charset="0"/>
                <a:ea typeface="Cambria" pitchFamily="18" charset="0"/>
              </a:rPr>
              <a:t>:</a:t>
            </a:r>
          </a:p>
          <a:p>
            <a:r>
              <a:rPr lang="vi-VN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         AB song song với DC;</a:t>
            </a:r>
          </a:p>
          <a:p>
            <a:r>
              <a:rPr lang="vi-VN" sz="36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         AD song song với BC</a:t>
            </a:r>
            <a:r>
              <a:rPr lang="vi-VN" sz="20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x-none" sz="2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25733DA-D957-4789-B637-D66EC6CBEA14}"/>
              </a:ext>
            </a:extLst>
          </p:cNvPr>
          <p:cNvSpPr txBox="1"/>
          <p:nvPr/>
        </p:nvSpPr>
        <p:spPr>
          <a:xfrm>
            <a:off x="4475960" y="3369820"/>
            <a:ext cx="6923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latin typeface="Cambria" pitchFamily="18" charset="0"/>
                <a:ea typeface="Cambria" pitchFamily="18" charset="0"/>
              </a:rPr>
              <a:t>- </a:t>
            </a:r>
            <a:r>
              <a:rPr lang="en-US" sz="3200" dirty="0">
                <a:latin typeface="Cambria" pitchFamily="18" charset="0"/>
                <a:ea typeface="Cambria" pitchFamily="18" charset="0"/>
              </a:rPr>
              <a:t>C</a:t>
            </a:r>
            <a:r>
              <a:rPr lang="x-none" sz="3200" dirty="0">
                <a:latin typeface="Cambria" pitchFamily="18" charset="0"/>
                <a:ea typeface="Cambria" pitchFamily="18" charset="0"/>
              </a:rPr>
              <a:t>ó 4 cạnh bằng nhau</a:t>
            </a:r>
            <a:r>
              <a:rPr lang="vi-VN" sz="3200" dirty="0">
                <a:latin typeface="Cambria" pitchFamily="18" charset="0"/>
                <a:ea typeface="Cambria" pitchFamily="18" charset="0"/>
              </a:rPr>
              <a:t>: </a:t>
            </a:r>
            <a:r>
              <a:rPr lang="vi-VN" sz="32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AB=BC=CD=DA</a:t>
            </a:r>
            <a:endParaRPr lang="x-none" sz="32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="" xmlns:a16="http://schemas.microsoft.com/office/drawing/2014/main" id="{2FE83D64-909D-4C0B-B4DC-47D6219C7860}"/>
              </a:ext>
            </a:extLst>
          </p:cNvPr>
          <p:cNvSpPr/>
          <p:nvPr/>
        </p:nvSpPr>
        <p:spPr>
          <a:xfrm>
            <a:off x="289198" y="2178401"/>
            <a:ext cx="3867807" cy="2258750"/>
          </a:xfrm>
          <a:prstGeom prst="diamond">
            <a:avLst/>
          </a:prstGeom>
          <a:solidFill>
            <a:srgbClr val="FFFFFF"/>
          </a:solidFill>
          <a:ln w="25400" cap="flat" cmpd="sng" algn="ctr">
            <a:solidFill>
              <a:srgbClr val="FDBC4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3D8FFAE-A001-4B4C-B41D-68B9503A4AA5}"/>
              </a:ext>
            </a:extLst>
          </p:cNvPr>
          <p:cNvSpPr txBox="1"/>
          <p:nvPr/>
        </p:nvSpPr>
        <p:spPr>
          <a:xfrm>
            <a:off x="2044020" y="181807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C16103E-812A-4BCE-8B94-70655698030C}"/>
              </a:ext>
            </a:extLst>
          </p:cNvPr>
          <p:cNvSpPr txBox="1"/>
          <p:nvPr/>
        </p:nvSpPr>
        <p:spPr>
          <a:xfrm>
            <a:off x="4119772" y="310772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A3A7095-D9E0-4B5B-8932-DCA0CC26AD18}"/>
              </a:ext>
            </a:extLst>
          </p:cNvPr>
          <p:cNvSpPr txBox="1"/>
          <p:nvPr/>
        </p:nvSpPr>
        <p:spPr>
          <a:xfrm>
            <a:off x="2052891" y="439736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  <a:endParaRPr kumimoji="0" lang="x-none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4B1E815-5131-487C-A29D-8071578C588C}"/>
              </a:ext>
            </a:extLst>
          </p:cNvPr>
          <p:cNvSpPr txBox="1"/>
          <p:nvPr/>
        </p:nvSpPr>
        <p:spPr>
          <a:xfrm>
            <a:off x="-10510" y="31077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C4577EF-BBBF-40F4-AB66-97A974B0F78F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222114" y="2178401"/>
            <a:ext cx="16084" cy="22189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700186E-7F13-4831-A9C8-ADC69D9F95E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289198" y="3307776"/>
            <a:ext cx="3830574" cy="3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3FF05D2-8705-423A-BD2F-B492CEE8EE46}"/>
              </a:ext>
            </a:extLst>
          </p:cNvPr>
          <p:cNvSpPr/>
          <p:nvPr/>
        </p:nvSpPr>
        <p:spPr>
          <a:xfrm>
            <a:off x="2230156" y="3107213"/>
            <a:ext cx="202172" cy="19397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-1733108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244" name="Google Shape;244;p19"/>
          <p:cNvPicPr preferRelativeResize="0"/>
          <p:nvPr/>
        </p:nvPicPr>
        <p:blipFill rotWithShape="1">
          <a:blip r:embed="rId4">
            <a:alphaModFix/>
          </a:blip>
          <a:srcRect t="17965" b="67145"/>
          <a:stretch/>
        </p:blipFill>
        <p:spPr>
          <a:xfrm>
            <a:off x="7543527" y="3023645"/>
            <a:ext cx="5923011" cy="31705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4DE3FF-2B29-4216-B512-AAA78B4F44AE}"/>
              </a:ext>
            </a:extLst>
          </p:cNvPr>
          <p:cNvSpPr txBox="1"/>
          <p:nvPr/>
        </p:nvSpPr>
        <p:spPr>
          <a:xfrm flipH="1">
            <a:off x="1139253" y="1307893"/>
            <a:ext cx="7944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772467A-B2F6-4EFE-8B73-91B905E6C29A}"/>
                  </a:ext>
                </a:extLst>
              </p:cNvPr>
              <p:cNvSpPr txBox="1"/>
              <p:nvPr/>
            </p:nvSpPr>
            <p:spPr>
              <a:xfrm>
                <a:off x="4593235" y="3599930"/>
                <a:ext cx="2676939" cy="1008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vi-VN" sz="4800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l-GR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72467A-B2F6-4EFE-8B73-91B905E6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35" y="3599930"/>
                <a:ext cx="2676939" cy="1008994"/>
              </a:xfrm>
              <a:prstGeom prst="rect">
                <a:avLst/>
              </a:prstGeom>
              <a:blipFill>
                <a:blip r:embed="rId5"/>
                <a:stretch>
                  <a:fillRect t="-9091" b="-1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AA57713-13D1-4096-A58A-A37C9DE489CA}"/>
              </a:ext>
            </a:extLst>
          </p:cNvPr>
          <p:cNvSpPr txBox="1">
            <a:spLocks/>
          </p:cNvSpPr>
          <p:nvPr/>
        </p:nvSpPr>
        <p:spPr>
          <a:xfrm>
            <a:off x="730053" y="2791559"/>
            <a:ext cx="6266768" cy="60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thoi: 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-1733108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4">
            <a:alphaModFix/>
          </a:blip>
          <a:srcRect t="32855" b="35336"/>
          <a:stretch/>
        </p:blipFill>
        <p:spPr>
          <a:xfrm>
            <a:off x="7697623" y="1196463"/>
            <a:ext cx="4494377" cy="51397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1E35C9-A1DA-4694-99C8-CD4F2542C81C}"/>
              </a:ext>
            </a:extLst>
          </p:cNvPr>
          <p:cNvSpPr txBox="1"/>
          <p:nvPr/>
        </p:nvSpPr>
        <p:spPr>
          <a:xfrm>
            <a:off x="0" y="1815441"/>
            <a:ext cx="10044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Định hướng học tập: </a:t>
            </a:r>
          </a:p>
          <a:p>
            <a:r>
              <a:rPr lang="en-US" sz="3600" smtClean="0"/>
              <a:t>1, Hoàn thành các bài tập vào vở</a:t>
            </a:r>
          </a:p>
          <a:p>
            <a:r>
              <a:rPr lang="en-US" sz="3600" smtClean="0"/>
              <a:t>2, Ôn tập lại kiến thức về hình thoi</a:t>
            </a:r>
          </a:p>
          <a:p>
            <a:r>
              <a:rPr lang="en-US" sz="3600" smtClean="0"/>
              <a:t>3, Chuẩn bị bài sau: Luyện tập chung trang 144</a:t>
            </a:r>
            <a:r>
              <a:rPr lang="en-US" sz="3600" smtClean="0"/>
              <a:t>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0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251" name="Google Shape;251;p20"/>
          <p:cNvPicPr preferRelativeResize="0"/>
          <p:nvPr/>
        </p:nvPicPr>
        <p:blipFill rotWithShape="1">
          <a:blip r:embed="rId4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5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510145" y="2244436"/>
            <a:ext cx="88807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/>
              <a:t>Hẹn gặp lại!</a:t>
            </a:r>
            <a:endParaRPr lang="en-US" sz="1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0" y="715509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l="35709" t="39297" r="39006" b="25614"/>
          <a:stretch/>
        </p:blipFill>
        <p:spPr>
          <a:xfrm rot="-1559529">
            <a:off x="-171842" y="380501"/>
            <a:ext cx="224428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561781" y="1293144"/>
            <a:ext cx="1309147" cy="830997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r="7135"/>
          <a:stretch/>
        </p:blipFill>
        <p:spPr>
          <a:xfrm flipH="1">
            <a:off x="7449894" y="2444635"/>
            <a:ext cx="4800271" cy="45103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6C42F2-C86D-4041-8C34-D8B0F493487A}"/>
              </a:ext>
            </a:extLst>
          </p:cNvPr>
          <p:cNvSpPr txBox="1"/>
          <p:nvPr/>
        </p:nvSpPr>
        <p:spPr>
          <a:xfrm>
            <a:off x="320143" y="2891958"/>
            <a:ext cx="8133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75000"/>
                  </a:schemeClr>
                </a:solidFill>
                <a:latin typeface="SVN-Ziclets" panose="02000603000000000000" pitchFamily="2" charset="0"/>
              </a:rPr>
              <a:t>KHỞI ĐỘNG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1017239" y="930645"/>
            <a:ext cx="4339429" cy="2513595"/>
          </a:xfrm>
          <a:prstGeom prst="wedgeRoundRectCallout">
            <a:avLst>
              <a:gd name="adj1" fmla="val -18023"/>
              <a:gd name="adj2" fmla="val 68064"/>
              <a:gd name="adj3" fmla="val 16667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trả lời bằng cách viết đáp án vào ô chat nhé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1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740612" y="589066"/>
            <a:ext cx="5606943" cy="715089"/>
          </a:xfrm>
          <a:prstGeom prst="roundRect">
            <a:avLst/>
          </a:prstGeom>
          <a:solidFill>
            <a:srgbClr val="F5AC84">
              <a:alpha val="60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824661E-3985-4B14-93FA-B9C0310D7DA7}"/>
              </a:ext>
            </a:extLst>
          </p:cNvPr>
          <p:cNvSpPr/>
          <p:nvPr/>
        </p:nvSpPr>
        <p:spPr>
          <a:xfrm>
            <a:off x="6486241" y="1923181"/>
            <a:ext cx="5385967" cy="71508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Hai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97845825-020E-42A9-8A55-DD0C182925B5}"/>
              </a:ext>
            </a:extLst>
          </p:cNvPr>
          <p:cNvSpPr/>
          <p:nvPr/>
        </p:nvSpPr>
        <p:spPr>
          <a:xfrm>
            <a:off x="6486242" y="2951534"/>
            <a:ext cx="5385967" cy="71508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Hai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FEE1615-C5D1-49DC-B8C9-B7CB1F2FE365}"/>
              </a:ext>
            </a:extLst>
          </p:cNvPr>
          <p:cNvSpPr/>
          <p:nvPr/>
        </p:nvSpPr>
        <p:spPr>
          <a:xfrm>
            <a:off x="6486242" y="3979890"/>
            <a:ext cx="5385967" cy="71508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3C9C657-23AC-4B66-B40A-1D0454F4F312}"/>
              </a:ext>
            </a:extLst>
          </p:cNvPr>
          <p:cNvSpPr/>
          <p:nvPr/>
        </p:nvSpPr>
        <p:spPr>
          <a:xfrm>
            <a:off x="6486241" y="5008246"/>
            <a:ext cx="5385967" cy="71508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B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404759" y="772054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t="63870" r="26742"/>
          <a:stretch/>
        </p:blipFill>
        <p:spPr>
          <a:xfrm>
            <a:off x="7003940" y="3429000"/>
            <a:ext cx="4612351" cy="338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t="63870" r="26742"/>
          <a:stretch/>
        </p:blipFill>
        <p:spPr>
          <a:xfrm flipH="1">
            <a:off x="9499098" y="4473655"/>
            <a:ext cx="3189062" cy="234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t="23464" r="71083" b="46860"/>
          <a:stretch/>
        </p:blipFill>
        <p:spPr>
          <a:xfrm>
            <a:off x="-16683" y="-10116"/>
            <a:ext cx="3406282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 l="27294" t="7312" r="32213" b="28913"/>
          <a:stretch/>
        </p:blipFill>
        <p:spPr>
          <a:xfrm rot="-919250">
            <a:off x="10126017" y="-251981"/>
            <a:ext cx="1935225" cy="287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39B1143-DAC8-47DC-AE89-ED98D3824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4" y="2968415"/>
            <a:ext cx="5560034" cy="38895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2A2FB5D6-1F03-43C8-B27D-2D72D88B6500}"/>
              </a:ext>
            </a:extLst>
          </p:cNvPr>
          <p:cNvSpPr txBox="1">
            <a:spLocks/>
          </p:cNvSpPr>
          <p:nvPr/>
        </p:nvSpPr>
        <p:spPr>
          <a:xfrm>
            <a:off x="3513952" y="2305071"/>
            <a:ext cx="6266768" cy="60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thoi: 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CD7CE3AC-1449-4520-A937-6C0378731840}"/>
                  </a:ext>
                </a:extLst>
              </p:cNvPr>
              <p:cNvSpPr txBox="1"/>
              <p:nvPr/>
            </p:nvSpPr>
            <p:spPr>
              <a:xfrm>
                <a:off x="5543351" y="3138464"/>
                <a:ext cx="2676939" cy="1008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vi-VN" sz="4800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l-GR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7CE3AC-1449-4520-A937-6C0378731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351" y="3138464"/>
                <a:ext cx="2676939" cy="1008994"/>
              </a:xfrm>
              <a:prstGeom prst="rect">
                <a:avLst/>
              </a:prstGeom>
              <a:blipFill>
                <a:blip r:embed="rId9"/>
                <a:stretch>
                  <a:fillRect t="-9091" b="-1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5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3"/>
          <p:cNvSpPr txBox="1">
            <a:spLocks noGrp="1"/>
          </p:cNvSpPr>
          <p:nvPr>
            <p:ph type="title"/>
          </p:nvPr>
        </p:nvSpPr>
        <p:spPr>
          <a:xfrm>
            <a:off x="1017239" y="930645"/>
            <a:ext cx="4339429" cy="2513595"/>
          </a:xfrm>
          <a:prstGeom prst="wedgeRoundRectCallout">
            <a:avLst>
              <a:gd name="adj1" fmla="val -18023"/>
              <a:gd name="adj2" fmla="val 68064"/>
              <a:gd name="adj3" fmla="val 16667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trả lời bằng cách viết đáp án vào ô chat nhé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51" y="3827946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80650" y="930645"/>
            <a:ext cx="6116609" cy="1259919"/>
          </a:xfrm>
          <a:prstGeom prst="roundRect">
            <a:avLst/>
          </a:prstGeom>
          <a:solidFill>
            <a:srgbClr val="F5AC84">
              <a:alpha val="60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iện tích hình thoi có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chéo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5A072C42-D744-423B-988E-9DF6C7CAECFA}"/>
                  </a:ext>
                </a:extLst>
              </p:cNvPr>
              <p:cNvSpPr/>
              <p:nvPr/>
            </p:nvSpPr>
            <p:spPr>
              <a:xfrm>
                <a:off x="7132820" y="2986327"/>
                <a:ext cx="2943068" cy="715088"/>
              </a:xfrm>
              <a:prstGeom prst="round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A</a:t>
                </a: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800" b="1" smtClean="0">
                    <a:solidFill>
                      <a:srgbClr val="30A3CE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</a:t>
                </a:r>
                <a:r>
                  <a:rPr kumimoji="0" 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0A3CE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A072C42-D744-423B-988E-9DF6C7CAE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820" y="2986327"/>
                <a:ext cx="2943068" cy="715088"/>
              </a:xfrm>
              <a:prstGeom prst="roundRect">
                <a:avLst/>
              </a:prstGeom>
              <a:blipFill rotWithShape="0">
                <a:blip r:embed="rId4"/>
                <a:stretch>
                  <a:fillRect l="-266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080AF381-1DFC-4C33-8291-198A69A4951E}"/>
                  </a:ext>
                </a:extLst>
              </p:cNvPr>
              <p:cNvSpPr/>
              <p:nvPr/>
            </p:nvSpPr>
            <p:spPr>
              <a:xfrm>
                <a:off x="7132820" y="3995459"/>
                <a:ext cx="2943068" cy="715088"/>
              </a:xfrm>
              <a:prstGeom prst="round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B</a:t>
                </a: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800" b="1" smtClean="0">
                    <a:solidFill>
                      <a:srgbClr val="30A3CE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228</a:t>
                </a:r>
                <a:r>
                  <a:rPr kumimoji="0" 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0A3CE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0AF381-1DFC-4C33-8291-198A69A49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820" y="3995459"/>
                <a:ext cx="2943068" cy="715088"/>
              </a:xfrm>
              <a:prstGeom prst="roundRect">
                <a:avLst/>
              </a:prstGeom>
              <a:blipFill rotWithShape="0">
                <a:blip r:embed="rId5"/>
                <a:stretch>
                  <a:fillRect l="-2669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AB6DFB9A-5E04-48E3-9CFF-3F259A908AB9}"/>
                  </a:ext>
                </a:extLst>
              </p:cNvPr>
              <p:cNvSpPr/>
              <p:nvPr/>
            </p:nvSpPr>
            <p:spPr>
              <a:xfrm>
                <a:off x="7132820" y="5004591"/>
                <a:ext cx="2943068" cy="715088"/>
              </a:xfrm>
              <a:prstGeom prst="round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</a:t>
                </a: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800" b="1" smtClean="0">
                    <a:solidFill>
                      <a:srgbClr val="30A3CE">
                        <a:lumMod val="75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  <a:r>
                  <a:rPr kumimoji="0" 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30A3C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𝒄𝒎</m:t>
                        </m:r>
                      </m:e>
                      <m:sup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0A3C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0A3CE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DFB9A-5E04-48E3-9CFF-3F259A908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820" y="5004591"/>
                <a:ext cx="2943068" cy="715088"/>
              </a:xfrm>
              <a:prstGeom prst="roundRect">
                <a:avLst/>
              </a:prstGeom>
              <a:blipFill rotWithShape="0">
                <a:blip r:embed="rId6"/>
                <a:stretch>
                  <a:fillRect l="-266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9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Tải Hình Nền Powerpoint Toán Học Hình Nền Ppt Tải Miễn Phí, Mẫu Powerpoint  Toán Học Theme - Amade Graphic">
            <a:extLst>
              <a:ext uri="{FF2B5EF4-FFF2-40B4-BE49-F238E27FC236}">
                <a16:creationId xmlns="" xmlns:a16="http://schemas.microsoft.com/office/drawing/2014/main" id="{2B2624A6-7169-4635-83E5-5DE390021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58387" y="3276599"/>
            <a:ext cx="3790013" cy="37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34" name="Picture 14" descr="TIN TỨC CUỘC THI TOÁN TUỔI THƠ">
            <a:extLst>
              <a:ext uri="{FF2B5EF4-FFF2-40B4-BE49-F238E27FC236}">
                <a16:creationId xmlns="" xmlns:a16="http://schemas.microsoft.com/office/drawing/2014/main" id="{AD04E119-DCCA-4829-B037-420B2840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" y="-118671"/>
            <a:ext cx="12127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1A7869-FD6D-469E-920B-38152F7B7F7C}"/>
              </a:ext>
            </a:extLst>
          </p:cNvPr>
          <p:cNvSpPr txBox="1"/>
          <p:nvPr/>
        </p:nvSpPr>
        <p:spPr>
          <a:xfrm>
            <a:off x="2723213" y="1641983"/>
            <a:ext cx="809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586EFB-4934-43BE-B523-4EB95928D49F}"/>
              </a:ext>
            </a:extLst>
          </p:cNvPr>
          <p:cNvSpPr txBox="1"/>
          <p:nvPr/>
        </p:nvSpPr>
        <p:spPr>
          <a:xfrm>
            <a:off x="2048655" y="2302985"/>
            <a:ext cx="809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BF5AE3-F7E6-4205-A400-AD680F8094CF}"/>
              </a:ext>
            </a:extLst>
          </p:cNvPr>
          <p:cNvSpPr txBox="1"/>
          <p:nvPr/>
        </p:nvSpPr>
        <p:spPr>
          <a:xfrm>
            <a:off x="2048655" y="2949316"/>
            <a:ext cx="809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 tập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4FE2FD39-7FC1-4F13-A6AF-2AEBBE34E2D7}"/>
              </a:ext>
            </a:extLst>
          </p:cNvPr>
          <p:cNvSpPr txBox="1">
            <a:spLocks/>
          </p:cNvSpPr>
          <p:nvPr/>
        </p:nvSpPr>
        <p:spPr>
          <a:xfrm>
            <a:off x="7132820" y="2884357"/>
            <a:ext cx="1291652" cy="4572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(S143)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77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-1763088" y="-861237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l="39523" t="22570" r="24105" b="28666"/>
          <a:stretch/>
        </p:blipFill>
        <p:spPr>
          <a:xfrm>
            <a:off x="8378764" y="1815152"/>
            <a:ext cx="4242512" cy="460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 l="35709" t="39297" r="39006" b="25614"/>
          <a:stretch/>
        </p:blipFill>
        <p:spPr>
          <a:xfrm rot="-1559529">
            <a:off x="1637291" y="742153"/>
            <a:ext cx="616738" cy="604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BD250119-50FA-4B2C-BA23-92C1EA481E2F}"/>
              </a:ext>
            </a:extLst>
          </p:cNvPr>
          <p:cNvSpPr/>
          <p:nvPr/>
        </p:nvSpPr>
        <p:spPr>
          <a:xfrm>
            <a:off x="2969926" y="677158"/>
            <a:ext cx="4629150" cy="784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27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700" b="1" kern="1200" dirty="0">
              <a:solidFill>
                <a:srgbClr val="000000"/>
              </a:solidFill>
              <a:latin typeface="SVN-Ziclets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0FD5A18B-466F-4F2E-B171-8CC80CFF8537}"/>
              </a:ext>
            </a:extLst>
          </p:cNvPr>
          <p:cNvSpPr/>
          <p:nvPr/>
        </p:nvSpPr>
        <p:spPr>
          <a:xfrm>
            <a:off x="667999" y="2098996"/>
            <a:ext cx="7275851" cy="1001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Củng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sz="32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cố</a:t>
            </a:r>
            <a:r>
              <a:rPr 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32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cách</a:t>
            </a: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32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tính</a:t>
            </a: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32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diện</a:t>
            </a: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32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tích</a:t>
            </a: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32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hình</a:t>
            </a: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32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thoi</a:t>
            </a:r>
            <a:endParaRPr lang="en-US" sz="32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DD009F5-26B0-4DC6-842A-F056E20C0C62}"/>
              </a:ext>
            </a:extLst>
          </p:cNvPr>
          <p:cNvSpPr/>
          <p:nvPr/>
        </p:nvSpPr>
        <p:spPr>
          <a:xfrm>
            <a:off x="562329" y="3648682"/>
            <a:ext cx="7816435" cy="12508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36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l="6027" t="45612" r="46939" b="16614"/>
          <a:stretch/>
        </p:blipFill>
        <p:spPr>
          <a:xfrm>
            <a:off x="0" y="715509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l="35709" t="39297" r="39006" b="25614"/>
          <a:stretch/>
        </p:blipFill>
        <p:spPr>
          <a:xfrm rot="-1559529">
            <a:off x="-171842" y="380501"/>
            <a:ext cx="224428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561781" y="1293144"/>
            <a:ext cx="1309147" cy="830997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 r="7135"/>
          <a:stretch/>
        </p:blipFill>
        <p:spPr>
          <a:xfrm flipH="1">
            <a:off x="7449894" y="2444635"/>
            <a:ext cx="4800271" cy="45103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6C42F2-C86D-4041-8C34-D8B0F493487A}"/>
              </a:ext>
            </a:extLst>
          </p:cNvPr>
          <p:cNvSpPr txBox="1"/>
          <p:nvPr/>
        </p:nvSpPr>
        <p:spPr>
          <a:xfrm>
            <a:off x="648138" y="2644169"/>
            <a:ext cx="75280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cs typeface="Arial"/>
                <a:sym typeface="Arial"/>
              </a:rPr>
              <a:t>Thực</a:t>
            </a:r>
            <a:r>
              <a:rPr kumimoji="0" lang="en-US" sz="9600" b="0" i="0" u="none" strike="noStrike" kern="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cs typeface="Arial"/>
                <a:sym typeface="Arial"/>
              </a:rPr>
              <a:t> </a:t>
            </a:r>
            <a:r>
              <a:rPr kumimoji="0" lang="en-US" sz="9600" b="0" i="0" u="none" strike="noStrike" kern="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cs typeface="Arial"/>
                <a:sym typeface="Arial"/>
              </a:rPr>
              <a:t>hành</a:t>
            </a:r>
            <a:r>
              <a:rPr kumimoji="0" lang="en-US" sz="9600" b="0" i="0" u="none" strike="noStrike" kern="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cs typeface="Arial"/>
                <a:sym typeface="Arial"/>
              </a:rPr>
              <a:t> 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SVN-Ziclets" panose="02000603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8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l="6027" t="45612" r="46939" b="16614"/>
          <a:stretch/>
        </p:blipFill>
        <p:spPr>
          <a:xfrm>
            <a:off x="-1773132" y="-813002"/>
            <a:ext cx="16047189" cy="8580474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4A26C9-16B3-44F5-ADFB-AF1DEBE269D7}"/>
              </a:ext>
            </a:extLst>
          </p:cNvPr>
          <p:cNvSpPr txBox="1"/>
          <p:nvPr/>
        </p:nvSpPr>
        <p:spPr>
          <a:xfrm>
            <a:off x="-1" y="870452"/>
            <a:ext cx="6445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6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lang="en-US" sz="26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lang="en-US" sz="26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lang="en-US" sz="26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6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sz="26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lang="en-US" sz="26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6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19cm </a:t>
            </a:r>
            <a:r>
              <a:rPr lang="en-US" sz="26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6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12cm.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A86CC0-60B9-46DD-819E-5876B855F4CA}"/>
              </a:ext>
            </a:extLst>
          </p:cNvPr>
          <p:cNvSpPr txBox="1"/>
          <p:nvPr/>
        </p:nvSpPr>
        <p:spPr>
          <a:xfrm>
            <a:off x="5889738" y="840697"/>
            <a:ext cx="663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30 cm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7dm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002A38F-F9B0-47D3-B152-714F336C6D02}"/>
              </a:ext>
            </a:extLst>
          </p:cNvPr>
          <p:cNvSpPr txBox="1">
            <a:spLocks/>
          </p:cNvSpPr>
          <p:nvPr/>
        </p:nvSpPr>
        <p:spPr>
          <a:xfrm>
            <a:off x="945032" y="251913"/>
            <a:ext cx="8017565" cy="54231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E885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diện tích hình thoi, biết: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44BEF54-BB55-424B-BA02-2DD31E795F35}"/>
              </a:ext>
            </a:extLst>
          </p:cNvPr>
          <p:cNvCxnSpPr>
            <a:cxnSpLocks/>
          </p:cNvCxnSpPr>
          <p:nvPr/>
        </p:nvCxnSpPr>
        <p:spPr>
          <a:xfrm>
            <a:off x="5889738" y="718012"/>
            <a:ext cx="0" cy="6303444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D00EDE00-F9B5-4B07-A36C-D6D425D2D0AF}"/>
              </a:ext>
            </a:extLst>
          </p:cNvPr>
          <p:cNvSpPr/>
          <p:nvPr/>
        </p:nvSpPr>
        <p:spPr>
          <a:xfrm>
            <a:off x="3293708" y="4933104"/>
            <a:ext cx="4721902" cy="1244184"/>
          </a:xfrm>
          <a:prstGeom prst="wedgeRoundRectCallout">
            <a:avLst>
              <a:gd name="adj1" fmla="val -68452"/>
              <a:gd name="adj2" fmla="val 10346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C189FB-F1F6-492F-9074-A95DE3CC3BC1}"/>
              </a:ext>
            </a:extLst>
          </p:cNvPr>
          <p:cNvSpPr txBox="1"/>
          <p:nvPr/>
        </p:nvSpPr>
        <p:spPr>
          <a:xfrm>
            <a:off x="-731770" y="1510794"/>
            <a:ext cx="5535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3200" i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200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i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lang="en-US" sz="3200" i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457200">
              <a:buClrTx/>
              <a:buFontTx/>
              <a:buNone/>
            </a:pP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Diện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algn="ctr" defTabSz="457200">
              <a:buClrTx/>
              <a:buFontTx/>
              <a:buNone/>
            </a:pP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457200">
              <a:buClrTx/>
              <a:buFontTx/>
              <a:buNone/>
            </a:pP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457200">
              <a:buClrTx/>
              <a:buFontTx/>
              <a:buNone/>
            </a:pP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114 cm</a:t>
            </a:r>
            <a:r>
              <a:rPr lang="en-US" sz="3200" kern="120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39D86943-EB1D-4198-A8B1-C91FE59CC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7760"/>
              </p:ext>
            </p:extLst>
          </p:nvPr>
        </p:nvGraphicFramePr>
        <p:xfrm>
          <a:off x="581514" y="2714045"/>
          <a:ext cx="2515718" cy="10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5" imgW="927000" imgH="393480" progId="Equation.DSMT4">
                  <p:embed/>
                </p:oleObj>
              </mc:Choice>
              <mc:Fallback>
                <p:oleObj name="Equation" r:id="rId5" imgW="9270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="" xmlns:a16="http://schemas.microsoft.com/office/drawing/2014/main" id="{3E230453-7578-4676-98AE-4811E9F10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14" y="2714045"/>
                        <a:ext cx="2515718" cy="107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950F015-2DCF-4D35-BA22-8DE3E795DEE2}"/>
              </a:ext>
            </a:extLst>
          </p:cNvPr>
          <p:cNvSpPr/>
          <p:nvPr/>
        </p:nvSpPr>
        <p:spPr>
          <a:xfrm>
            <a:off x="3132905" y="2892460"/>
            <a:ext cx="1174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61184B-871A-43DD-8CB7-5DDD228ADF14}"/>
              </a:ext>
            </a:extLst>
          </p:cNvPr>
          <p:cNvSpPr txBox="1"/>
          <p:nvPr/>
        </p:nvSpPr>
        <p:spPr>
          <a:xfrm>
            <a:off x="5654659" y="1540117"/>
            <a:ext cx="5535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7dm = 70cm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1050 cm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9E5B29AF-7FC8-4068-8385-54FD8F33F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80978"/>
              </p:ext>
            </p:extLst>
          </p:nvPr>
        </p:nvGraphicFramePr>
        <p:xfrm>
          <a:off x="7025701" y="3063611"/>
          <a:ext cx="2793333" cy="10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7" imgW="1028520" imgH="393480" progId="Equation.DSMT4">
                  <p:embed/>
                </p:oleObj>
              </mc:Choice>
              <mc:Fallback>
                <p:oleObj name="Equation" r:id="rId7" imgW="102852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="" xmlns:a16="http://schemas.microsoft.com/office/drawing/2014/main" id="{7ADBAC71-E2D3-490C-8CA7-5B39E65AA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701" y="3063611"/>
                        <a:ext cx="2793333" cy="107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DBF70C3-FBCC-487C-B3C7-C48837D84441}"/>
              </a:ext>
            </a:extLst>
          </p:cNvPr>
          <p:cNvSpPr/>
          <p:nvPr/>
        </p:nvSpPr>
        <p:spPr>
          <a:xfrm>
            <a:off x="9849778" y="3232602"/>
            <a:ext cx="1174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(cm</a:t>
            </a:r>
            <a:r>
              <a:rPr lang="en-US" sz="3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C3E213D-5B56-40A2-8253-06F18040C1ED}"/>
              </a:ext>
            </a:extLst>
          </p:cNvPr>
          <p:cNvSpPr/>
          <p:nvPr/>
        </p:nvSpPr>
        <p:spPr>
          <a:xfrm>
            <a:off x="9578715" y="194792"/>
            <a:ext cx="1445433" cy="5232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12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638</Words>
  <Application>Microsoft Office PowerPoint</Application>
  <PresentationFormat>Widescreen</PresentationFormat>
  <Paragraphs>127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宋体</vt:lpstr>
      <vt:lpstr>#9Slide03 AmpleSoft Bold</vt:lpstr>
      <vt:lpstr>Abril Fatface</vt:lpstr>
      <vt:lpstr>Aldrich</vt:lpstr>
      <vt:lpstr>Arial</vt:lpstr>
      <vt:lpstr>Barlow Condensed</vt:lpstr>
      <vt:lpstr>Calibri</vt:lpstr>
      <vt:lpstr>Cambria</vt:lpstr>
      <vt:lpstr>Cambria Math</vt:lpstr>
      <vt:lpstr>Century Gothic</vt:lpstr>
      <vt:lpstr>Garamond</vt:lpstr>
      <vt:lpstr>HP001 4 hàng</vt:lpstr>
      <vt:lpstr>Indie Flower</vt:lpstr>
      <vt:lpstr>Just Another Hand</vt:lpstr>
      <vt:lpstr>Maven Pro</vt:lpstr>
      <vt:lpstr>Share</vt:lpstr>
      <vt:lpstr>SVN-Ziclets</vt:lpstr>
      <vt:lpstr>Times New Roman</vt:lpstr>
      <vt:lpstr>Verdana</vt:lpstr>
      <vt:lpstr>Office 主题​​</vt:lpstr>
      <vt:lpstr>SlidesMania</vt:lpstr>
      <vt:lpstr>Chủ đề của Office</vt:lpstr>
      <vt:lpstr>Equation</vt:lpstr>
      <vt:lpstr>PowerPoint Presentation</vt:lpstr>
      <vt:lpstr>PowerPoint Presentation</vt:lpstr>
      <vt:lpstr>Các em hãy trả lời bằng cách viết đáp án vào ô chat nhé</vt:lpstr>
      <vt:lpstr>PowerPoint Presentation</vt:lpstr>
      <vt:lpstr>Các em hãy trả lời bằng cách viết đáp án vào ô chat nhé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5</cp:revision>
  <dcterms:created xsi:type="dcterms:W3CDTF">2017-10-18T07:00:05Z</dcterms:created>
  <dcterms:modified xsi:type="dcterms:W3CDTF">2022-03-16T17:04:22Z</dcterms:modified>
</cp:coreProperties>
</file>