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  <p:sldMasterId id="2147483707" r:id="rId3"/>
    <p:sldMasterId id="2147483717" r:id="rId4"/>
    <p:sldMasterId id="2147483727" r:id="rId5"/>
    <p:sldMasterId id="2147483739" r:id="rId6"/>
    <p:sldMasterId id="2147483761" r:id="rId7"/>
  </p:sldMasterIdLst>
  <p:notesMasterIdLst>
    <p:notesMasterId r:id="rId26"/>
  </p:notesMasterIdLst>
  <p:sldIdLst>
    <p:sldId id="352" r:id="rId8"/>
    <p:sldId id="353" r:id="rId9"/>
    <p:sldId id="355" r:id="rId10"/>
    <p:sldId id="375" r:id="rId11"/>
    <p:sldId id="399" r:id="rId12"/>
    <p:sldId id="400" r:id="rId13"/>
    <p:sldId id="401" r:id="rId14"/>
    <p:sldId id="403" r:id="rId15"/>
    <p:sldId id="390" r:id="rId16"/>
    <p:sldId id="402" r:id="rId17"/>
    <p:sldId id="360" r:id="rId18"/>
    <p:sldId id="386" r:id="rId19"/>
    <p:sldId id="391" r:id="rId20"/>
    <p:sldId id="405" r:id="rId21"/>
    <p:sldId id="407" r:id="rId22"/>
    <p:sldId id="269" r:id="rId23"/>
    <p:sldId id="361" r:id="rId24"/>
    <p:sldId id="408" r:id="rId25"/>
  </p:sldIdLst>
  <p:sldSz cx="6858000" cy="5143500"/>
  <p:notesSz cx="6858000" cy="9144000"/>
  <p:embeddedFontLst>
    <p:embeddedFont>
      <p:font typeface="Arial-Rounded" panose="020B0500000000000000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Kalam" panose="020B0604020202020204" charset="0"/>
      <p:regular r:id="rId34"/>
      <p:bold r:id="rId35"/>
    </p:embeddedFont>
    <p:embeddedFont>
      <p:font typeface="Montserrat" panose="02000505000000020004" pitchFamily="2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426"/>
    <a:srgbClr val="FFAB40"/>
    <a:srgbClr val="FFFFFF"/>
    <a:srgbClr val="FF0090"/>
    <a:srgbClr val="AEE2FA"/>
    <a:srgbClr val="07A7AF"/>
    <a:srgbClr val="F6D5A8"/>
    <a:srgbClr val="F45A21"/>
    <a:srgbClr val="DBE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2818" autoAdjust="0"/>
  </p:normalViewPr>
  <p:slideViewPr>
    <p:cSldViewPr snapToGrid="0">
      <p:cViewPr varScale="1">
        <p:scale>
          <a:sx n="91" d="100"/>
          <a:sy n="91" d="100"/>
        </p:scale>
        <p:origin x="11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20088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4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256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715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5713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65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6694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89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728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9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8670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9493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89135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79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635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83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594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874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007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933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5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7026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55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9478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216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400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26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10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157946" y="841663"/>
            <a:ext cx="6547892" cy="410997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212090" y="191866"/>
            <a:ext cx="1473288" cy="1556708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7958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77750" y="0"/>
            <a:ext cx="6944862" cy="130629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561" tIns="19281" rIns="38561" bIns="19281" rtlCol="0" anchor="ctr"/>
          <a:lstStyle/>
          <a:p>
            <a:pPr algn="ctr" defTabSz="385763">
              <a:buClrTx/>
              <a:defRPr/>
            </a:pPr>
            <a:endParaRPr lang="en-US" sz="759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249990" y="1668423"/>
            <a:ext cx="5538233" cy="1337363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385763">
                <a:buClrTx/>
                <a:defRPr/>
              </a:pPr>
              <a:endParaRPr lang="en-US" sz="759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385763">
                <a:buClrTx/>
                <a:defRPr/>
              </a:pPr>
              <a:endParaRPr lang="en-US" sz="759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385763">
                <a:buClrTx/>
                <a:defRPr/>
              </a:pPr>
              <a:endParaRPr lang="en-US" sz="759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68245" y="1621012"/>
            <a:ext cx="869560" cy="132126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3857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759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235436" y="1668423"/>
            <a:ext cx="784359" cy="1186014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85763">
              <a:buClrTx/>
              <a:defRPr/>
            </a:pPr>
            <a:endParaRPr lang="en-US" sz="759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464240" y="1565881"/>
            <a:ext cx="1047195" cy="1443370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57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75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3857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759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5215469" y="4855064"/>
            <a:ext cx="19503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060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157946" y="841663"/>
            <a:ext cx="6576450" cy="414234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12090" y="191866"/>
            <a:ext cx="1479714" cy="153554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38812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422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157946" y="841663"/>
            <a:ext cx="6580039" cy="419944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212090" y="191866"/>
            <a:ext cx="1480521" cy="1556708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49123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022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157946" y="841664"/>
            <a:ext cx="6592898" cy="4173249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14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788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12091" y="191866"/>
            <a:ext cx="1483414" cy="1546997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51435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88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4596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99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419652" y="3676353"/>
            <a:ext cx="4454169" cy="1467148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0121" y="3001084"/>
            <a:ext cx="1923699" cy="2040023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3676353"/>
            <a:ext cx="4454169" cy="146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034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567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186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67191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31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973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957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8545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970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2478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47809" y="-644054"/>
            <a:ext cx="4762385" cy="65563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981710" y="-99637"/>
            <a:ext cx="2265087" cy="17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4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94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4574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0703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5203507" y="35429"/>
            <a:ext cx="195034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675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675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1154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5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5" Type="http://schemas.microsoft.com/office/2007/relationships/hdphoto" Target="../media/hdphoto6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0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10" Type="http://schemas.openxmlformats.org/officeDocument/2006/relationships/image" Target="../media/image28.jpeg"/><Relationship Id="rId4" Type="http://schemas.microsoft.com/office/2007/relationships/hdphoto" Target="../media/hdphoto3.wdp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8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microsoft.com/office/2007/relationships/hdphoto" Target="../media/hdphoto3.wdp"/><Relationship Id="rId9" Type="http://schemas.openxmlformats.org/officeDocument/2006/relationships/image" Target="../media/image22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900510-4224-4153-8276-1166464F9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022" y="250371"/>
            <a:ext cx="4746171" cy="453675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1905141" y="1866763"/>
            <a:ext cx="2834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3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666396" y="1366970"/>
            <a:ext cx="512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vi-VN" sz="1800" dirty="0">
                <a:latin typeface="UTM Avo" panose="02040603050506020204" pitchFamily="18" charset="0"/>
              </a:rPr>
              <a:t>Tìm các câu thơ nói về: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E62A79D-9FA3-49CF-8C2A-BABDA3A9AC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748" r="17336"/>
          <a:stretch/>
        </p:blipFill>
        <p:spPr>
          <a:xfrm>
            <a:off x="379091" y="340142"/>
            <a:ext cx="1277807" cy="1271173"/>
          </a:xfrm>
          <a:prstGeom prst="ellipse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354B02E-E5D6-4A9A-881E-2E8DA1912FA1}"/>
              </a:ext>
            </a:extLst>
          </p:cNvPr>
          <p:cNvSpPr txBox="1"/>
          <p:nvPr/>
        </p:nvSpPr>
        <p:spPr>
          <a:xfrm>
            <a:off x="379090" y="2049127"/>
            <a:ext cx="207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a. Xứ Nghệ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DBB46C-3A02-47C4-B7B9-FFD7A87E14A5}"/>
              </a:ext>
            </a:extLst>
          </p:cNvPr>
          <p:cNvGrpSpPr/>
          <p:nvPr/>
        </p:nvGrpSpPr>
        <p:grpSpPr>
          <a:xfrm>
            <a:off x="1688168" y="1820342"/>
            <a:ext cx="4597018" cy="707886"/>
            <a:chOff x="1829681" y="3215223"/>
            <a:chExt cx="4314352" cy="7078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3771A9D-EDA8-4865-9466-C13CAE611EBB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467BD0-80ED-42A5-A715-7EC7A5E5F02A}"/>
                </a:ext>
              </a:extLst>
            </p:cNvPr>
            <p:cNvSpPr/>
            <p:nvPr/>
          </p:nvSpPr>
          <p:spPr>
            <a:xfrm>
              <a:off x="1829681" y="3215223"/>
              <a:ext cx="4229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/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/>
              <a:r>
                <a:rPr lang="vi-VN" sz="20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2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1D4C901A-525A-44ED-AD15-796326E845F7}"/>
              </a:ext>
            </a:extLst>
          </p:cNvPr>
          <p:cNvSpPr txBox="1"/>
          <p:nvPr/>
        </p:nvSpPr>
        <p:spPr>
          <a:xfrm>
            <a:off x="379091" y="2535645"/>
            <a:ext cx="334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b. Ngày Giỗ Tổ Hùng Vương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67AD2F-1298-4F6E-A464-8E07A9C9DBA9}"/>
              </a:ext>
            </a:extLst>
          </p:cNvPr>
          <p:cNvGrpSpPr/>
          <p:nvPr/>
        </p:nvGrpSpPr>
        <p:grpSpPr>
          <a:xfrm>
            <a:off x="1688168" y="2863021"/>
            <a:ext cx="4597018" cy="707886"/>
            <a:chOff x="1829681" y="3215223"/>
            <a:chExt cx="4314352" cy="7078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AC8CF75-85F2-4302-AF4D-E3A9AD9FF7B3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DD2293-4B49-4868-815B-FF3D7C6D0492}"/>
                </a:ext>
              </a:extLst>
            </p:cNvPr>
            <p:cNvSpPr/>
            <p:nvPr/>
          </p:nvSpPr>
          <p:spPr>
            <a:xfrm>
              <a:off x="1829681" y="3215223"/>
              <a:ext cx="4229100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/>
              <a:r>
                <a:rPr lang="vi-VN" sz="20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/>
              <a:r>
                <a:rPr lang="vi-VN" sz="20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401855-31D6-4B8A-BF76-74A9D95A57B0}"/>
              </a:ext>
            </a:extLst>
          </p:cNvPr>
          <p:cNvSpPr txBox="1"/>
          <p:nvPr/>
        </p:nvSpPr>
        <p:spPr>
          <a:xfrm>
            <a:off x="379091" y="3580820"/>
            <a:ext cx="3342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dirty="0">
                <a:latin typeface="UTM Avo" panose="02040603050506020204" pitchFamily="18" charset="0"/>
              </a:rPr>
              <a:t>c. Đồng Tháp Mười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365702-3FC7-475E-B149-55C0BBEFFFC5}"/>
              </a:ext>
            </a:extLst>
          </p:cNvPr>
          <p:cNvGrpSpPr/>
          <p:nvPr/>
        </p:nvGrpSpPr>
        <p:grpSpPr>
          <a:xfrm>
            <a:off x="1666396" y="3954305"/>
            <a:ext cx="4597018" cy="707886"/>
            <a:chOff x="1829681" y="3215223"/>
            <a:chExt cx="4314352" cy="7078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59527BD-923F-43F9-9CF1-57BDA58D9D6C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E478AD6-F62C-474C-BBC1-359A94ADF232}"/>
                </a:ext>
              </a:extLst>
            </p:cNvPr>
            <p:cNvSpPr/>
            <p:nvPr/>
          </p:nvSpPr>
          <p:spPr>
            <a:xfrm>
              <a:off x="1829681" y="3215223"/>
              <a:ext cx="4229100" cy="70788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/>
              <a:r>
                <a:rPr lang="vi-VN" sz="2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Đồng Tháp Mười cò bay thẳng cánh</a:t>
              </a:r>
            </a:p>
            <a:p>
              <a:pPr indent="171450" algn="ctr"/>
              <a:r>
                <a:rPr lang="vi-VN" sz="2000" dirty="0">
                  <a:solidFill>
                    <a:srgbClr val="002060"/>
                  </a:solidFill>
                  <a:latin typeface="UTM Avo" panose="02040603050506020204" pitchFamily="18" charset="0"/>
                </a:rPr>
                <a:t>Nước Tháp Mười lóng lánh cá tôm.</a:t>
              </a:r>
              <a:r>
                <a:rPr lang="vi-VN" sz="2000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a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1" grpId="0"/>
      <p:bldP spid="43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55498" y="441684"/>
            <a:ext cx="585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Ngày Giỗ Tổ là ngày nào?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567EAD-8F30-454E-A3F9-98E0B048D3F2}"/>
              </a:ext>
            </a:extLst>
          </p:cNvPr>
          <p:cNvGrpSpPr/>
          <p:nvPr/>
        </p:nvGrpSpPr>
        <p:grpSpPr>
          <a:xfrm>
            <a:off x="253509" y="782771"/>
            <a:ext cx="4642436" cy="1015663"/>
            <a:chOff x="1829681" y="3215223"/>
            <a:chExt cx="4314352" cy="10156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CA0A3EA-A1FD-41B5-953F-1C9ABA8F8BA6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DB1A2B-D85F-4F98-B6E5-93F47E8E6495}"/>
                </a:ext>
              </a:extLst>
            </p:cNvPr>
            <p:cNvSpPr/>
            <p:nvPr/>
          </p:nvSpPr>
          <p:spPr>
            <a:xfrm>
              <a:off x="1829681" y="3215223"/>
              <a:ext cx="4229100" cy="101566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indent="171450" algn="ctr"/>
              <a:r>
                <a:rPr lang="vi-VN" sz="2000" dirty="0">
                  <a:solidFill>
                    <a:srgbClr val="005426"/>
                  </a:solidFill>
                  <a:latin typeface="UTM Avo" panose="02040603050506020204" pitchFamily="18" charset="0"/>
                </a:rPr>
                <a:t>Dù ai đi ngược về xuôi</a:t>
              </a:r>
            </a:p>
            <a:p>
              <a:pPr indent="171450" algn="ctr"/>
              <a:r>
                <a:rPr lang="vi-VN" sz="2000" dirty="0">
                  <a:solidFill>
                    <a:srgbClr val="005426"/>
                  </a:solidFill>
                  <a:latin typeface="UTM Avo" panose="02040603050506020204" pitchFamily="18" charset="0"/>
                </a:rPr>
                <a:t>Nhớ ngày Giỗ Tổ mùng Mười tháng Ba.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F9AE92-25FC-47C5-ABB2-2A122F435CA2}"/>
              </a:ext>
            </a:extLst>
          </p:cNvPr>
          <p:cNvGrpSpPr/>
          <p:nvPr/>
        </p:nvGrpSpPr>
        <p:grpSpPr>
          <a:xfrm>
            <a:off x="4933244" y="136734"/>
            <a:ext cx="1380470" cy="1270463"/>
            <a:chOff x="4933244" y="366426"/>
            <a:chExt cx="1380470" cy="12704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6575CD8-CB48-48D8-8045-D3E91D5ADA7B}"/>
                </a:ext>
              </a:extLst>
            </p:cNvPr>
            <p:cNvSpPr/>
            <p:nvPr/>
          </p:nvSpPr>
          <p:spPr>
            <a:xfrm>
              <a:off x="4933244" y="441683"/>
              <a:ext cx="1380470" cy="1195206"/>
            </a:xfrm>
            <a:prstGeom prst="roundRect">
              <a:avLst>
                <a:gd name="adj" fmla="val 22334"/>
              </a:avLst>
            </a:prstGeom>
            <a:solidFill>
              <a:schemeClr val="accent4">
                <a:lumMod val="90000"/>
              </a:schemeClr>
            </a:solidFill>
            <a:ln>
              <a:solidFill>
                <a:schemeClr val="accent4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/>
            </a:p>
          </p:txBody>
        </p:sp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27D3872C-9368-4FA8-BF64-76955E9F5F20}"/>
                </a:ext>
              </a:extLst>
            </p:cNvPr>
            <p:cNvSpPr/>
            <p:nvPr/>
          </p:nvSpPr>
          <p:spPr>
            <a:xfrm>
              <a:off x="5045216" y="553102"/>
              <a:ext cx="1156526" cy="967193"/>
            </a:xfrm>
            <a:prstGeom prst="round2Same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/>
            </a:p>
          </p:txBody>
        </p:sp>
        <p:sp>
          <p:nvSpPr>
            <p:cNvPr id="21" name="Rectangle: Top Corners Rounded 20">
              <a:extLst>
                <a:ext uri="{FF2B5EF4-FFF2-40B4-BE49-F238E27FC236}">
                  <a16:creationId xmlns:a16="http://schemas.microsoft.com/office/drawing/2014/main" id="{7A58548D-4258-4270-A6CE-D43B411383FE}"/>
                </a:ext>
              </a:extLst>
            </p:cNvPr>
            <p:cNvSpPr/>
            <p:nvPr/>
          </p:nvSpPr>
          <p:spPr>
            <a:xfrm>
              <a:off x="5045216" y="553101"/>
              <a:ext cx="1156526" cy="281510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C615FEA-68A9-47CE-8B42-36B9B6EEB8CB}"/>
                </a:ext>
              </a:extLst>
            </p:cNvPr>
            <p:cNvSpPr/>
            <p:nvPr/>
          </p:nvSpPr>
          <p:spPr>
            <a:xfrm>
              <a:off x="5251450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F808EF3-B947-4C22-B500-A0A2ACE05CC2}"/>
                </a:ext>
              </a:extLst>
            </p:cNvPr>
            <p:cNvSpPr/>
            <p:nvPr/>
          </p:nvSpPr>
          <p:spPr>
            <a:xfrm>
              <a:off x="5927725" y="366426"/>
              <a:ext cx="79375" cy="249524"/>
            </a:xfrm>
            <a:prstGeom prst="roundRect">
              <a:avLst>
                <a:gd name="adj" fmla="val 49020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8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DE3452-7284-4BFA-8B00-736BB7473B1E}"/>
                </a:ext>
              </a:extLst>
            </p:cNvPr>
            <p:cNvSpPr txBox="1"/>
            <p:nvPr/>
          </p:nvSpPr>
          <p:spPr>
            <a:xfrm>
              <a:off x="5185698" y="553100"/>
              <a:ext cx="9300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 dirty="0">
                  <a:ln>
                    <a:solidFill>
                      <a:schemeClr val="accent4">
                        <a:lumMod val="50000"/>
                      </a:schemeClr>
                    </a:solidFill>
                  </a:ln>
                  <a:solidFill>
                    <a:srgbClr val="FFFF00"/>
                  </a:solidFill>
                  <a:latin typeface="+mj-lt"/>
                </a:rPr>
                <a:t>Tháng 3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6FD954E-C725-4285-A885-72828A44A00E}"/>
                </a:ext>
              </a:extLst>
            </p:cNvPr>
            <p:cNvSpPr txBox="1"/>
            <p:nvPr/>
          </p:nvSpPr>
          <p:spPr>
            <a:xfrm>
              <a:off x="5305181" y="818024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>
                  <a:latin typeface="+mn-lt"/>
                </a:rPr>
                <a:t>10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A6D5A1-778E-4B29-9293-4DF48DB6FC92}"/>
                </a:ext>
              </a:extLst>
            </p:cNvPr>
            <p:cNvSpPr txBox="1"/>
            <p:nvPr/>
          </p:nvSpPr>
          <p:spPr>
            <a:xfrm>
              <a:off x="5230582" y="1252518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800">
                  <a:latin typeface="+mn-lt"/>
                </a:rPr>
                <a:t>Âm lịch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3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2226B8-7748-445A-A52F-A09A55B1D360}"/>
              </a:ext>
            </a:extLst>
          </p:cNvPr>
          <p:cNvSpPr txBox="1"/>
          <p:nvPr/>
        </p:nvSpPr>
        <p:spPr>
          <a:xfrm>
            <a:off x="455498" y="441684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500" dirty="0">
                <a:latin typeface="UTM Avo" panose="02040603050506020204" pitchFamily="18" charset="0"/>
              </a:rPr>
              <a:t>Tìm từ ngữ miêu tả vẻ đẹp của xứ Nghệ.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A8A400-9F48-4866-B1DD-7416EBE028F2}"/>
              </a:ext>
            </a:extLst>
          </p:cNvPr>
          <p:cNvGrpSpPr/>
          <p:nvPr/>
        </p:nvGrpSpPr>
        <p:grpSpPr>
          <a:xfrm>
            <a:off x="1412396" y="893465"/>
            <a:ext cx="4314352" cy="654859"/>
            <a:chOff x="1829681" y="3215223"/>
            <a:chExt cx="4314352" cy="6548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92CB7B-8545-41CB-B749-5DD168DCA0C9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vi-VN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C2993AE-9F7A-4843-BD4F-F74F41C3D83C}"/>
                </a:ext>
              </a:extLst>
            </p:cNvPr>
            <p:cNvSpPr/>
            <p:nvPr/>
          </p:nvSpPr>
          <p:spPr>
            <a:xfrm>
              <a:off x="1829681" y="3215223"/>
              <a:ext cx="4229100" cy="654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Đường vô xứ Nghệ quanh quanh</a:t>
              </a:r>
            </a:p>
            <a:p>
              <a:pPr indent="171450" algn="ctr">
                <a:lnSpc>
                  <a:spcPct val="120000"/>
                </a:lnSpc>
              </a:pPr>
              <a:r>
                <a:rPr lang="vi-VN" sz="1600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Non xanh nước biếc như tranh họa đồ.</a:t>
              </a:r>
              <a:endParaRPr lang="vi-VN" sz="1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7E86D7F-6CB7-46F0-A7ED-F28718C73871}"/>
              </a:ext>
            </a:extLst>
          </p:cNvPr>
          <p:cNvSpPr txBox="1"/>
          <p:nvPr/>
        </p:nvSpPr>
        <p:spPr>
          <a:xfrm>
            <a:off x="885392" y="1676973"/>
            <a:ext cx="247535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Non xanh nước biếc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1123BA-3A31-408D-8E4B-D177A6F287DE}"/>
              </a:ext>
            </a:extLst>
          </p:cNvPr>
          <p:cNvSpPr txBox="1"/>
          <p:nvPr/>
        </p:nvSpPr>
        <p:spPr>
          <a:xfrm>
            <a:off x="3732892" y="1676973"/>
            <a:ext cx="223971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vi-VN" sz="1800" dirty="0">
                <a:solidFill>
                  <a:srgbClr val="FF0000"/>
                </a:solidFill>
                <a:latin typeface="+mn-lt"/>
              </a:rPr>
              <a:t>Như tranh họa đồ</a:t>
            </a:r>
          </a:p>
        </p:txBody>
      </p:sp>
    </p:spTree>
    <p:extLst>
      <p:ext uri="{BB962C8B-B14F-4D97-AF65-F5344CB8AC3E}">
        <p14:creationId xmlns:p14="http://schemas.microsoft.com/office/powerpoint/2010/main" val="1326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 fullScrn="1">
                  <p:cMediaNode vol="80000">
                    <p:cTn id="32" fill="hold" display="0">
                      <p:stCondLst>
                        <p:cond delay="indefinite"/>
                      </p:stCondLst>
                    </p:cTn>
                    <p:tgtEl>
                      <p:spTgt spid="11"/>
                    </p:tgtEl>
                  </p:cMediaNode>
                </p:video>
              </p:childTnLst>
            </p:cTn>
          </p:par>
        </p:tnLst>
        <p:bldLst>
          <p:bldP spid="3" grpId="0"/>
          <p:bldP spid="5" grpId="0" animBg="1"/>
          <p:bldP spid="26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B5B6D-DDB8-4C60-888F-4E3CBDB61943}"/>
              </a:ext>
            </a:extLst>
          </p:cNvPr>
          <p:cNvSpPr txBox="1"/>
          <p:nvPr/>
        </p:nvSpPr>
        <p:spPr>
          <a:xfrm>
            <a:off x="167818" y="-47172"/>
            <a:ext cx="5858216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4. </a:t>
            </a:r>
            <a:r>
              <a:rPr kumimoji="0" lang="vi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ý giải thích đúng cho mỗi câu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47F35-5272-49ED-A5B5-CB7333510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91" y="528524"/>
            <a:ext cx="6154057" cy="188366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376D8CC-76AA-438A-890B-742A2269A8C6}"/>
              </a:ext>
            </a:extLst>
          </p:cNvPr>
          <p:cNvSpPr/>
          <p:nvPr/>
        </p:nvSpPr>
        <p:spPr>
          <a:xfrm>
            <a:off x="2937269" y="1180071"/>
            <a:ext cx="319314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9F2E9E-8B34-4E9E-B5D5-3A1F2A3D3A5C}"/>
              </a:ext>
            </a:extLst>
          </p:cNvPr>
          <p:cNvSpPr/>
          <p:nvPr/>
        </p:nvSpPr>
        <p:spPr>
          <a:xfrm>
            <a:off x="2937269" y="2070649"/>
            <a:ext cx="319314" cy="290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ea typeface="+mn-ea"/>
              <a:cs typeface="+mn-cs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D3BC33-C764-4D84-8F0D-8DD138EA5932}"/>
              </a:ext>
            </a:extLst>
          </p:cNvPr>
          <p:cNvSpPr/>
          <p:nvPr/>
        </p:nvSpPr>
        <p:spPr>
          <a:xfrm>
            <a:off x="112288" y="2583023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* 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t>Học thuộc lòng các câu ca dao trong bài.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DCEBDC-0C83-4BE5-A0F1-6044A6FBD102}"/>
              </a:ext>
            </a:extLst>
          </p:cNvPr>
          <p:cNvGrpSpPr/>
          <p:nvPr/>
        </p:nvGrpSpPr>
        <p:grpSpPr>
          <a:xfrm>
            <a:off x="79304" y="2990898"/>
            <a:ext cx="4721239" cy="923330"/>
            <a:chOff x="1829681" y="3215223"/>
            <a:chExt cx="4314352" cy="12483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052EAB6-3205-4131-9AC8-A5D77C41D19C}"/>
                </a:ext>
              </a:extLst>
            </p:cNvPr>
            <p:cNvSpPr/>
            <p:nvPr/>
          </p:nvSpPr>
          <p:spPr>
            <a:xfrm>
              <a:off x="1829681" y="3239719"/>
              <a:ext cx="4314352" cy="806867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FFAB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F38505-D1BC-4196-A32C-C4C5E972D59D}"/>
                </a:ext>
              </a:extLst>
            </p:cNvPr>
            <p:cNvSpPr/>
            <p:nvPr/>
          </p:nvSpPr>
          <p:spPr>
            <a:xfrm>
              <a:off x="1829681" y="3215223"/>
              <a:ext cx="4229101" cy="12483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1714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Đường vô xứ Nghệ quanh quanh</a:t>
              </a:r>
            </a:p>
            <a:p>
              <a:pPr marL="0" marR="0" lvl="0" indent="1714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Non xanh nước biếc như tranh họa đồ.</a:t>
              </a: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1AC516-FAE6-4F20-8A7B-7F1098445F2C}"/>
              </a:ext>
            </a:extLst>
          </p:cNvPr>
          <p:cNvGrpSpPr/>
          <p:nvPr/>
        </p:nvGrpSpPr>
        <p:grpSpPr>
          <a:xfrm>
            <a:off x="2528438" y="3656203"/>
            <a:ext cx="4329562" cy="688769"/>
            <a:chOff x="1620479" y="3224847"/>
            <a:chExt cx="4626268" cy="9312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0CC27C-9BB5-43A9-AA25-194D8F60BB71}"/>
                </a:ext>
              </a:extLst>
            </p:cNvPr>
            <p:cNvSpPr/>
            <p:nvPr/>
          </p:nvSpPr>
          <p:spPr>
            <a:xfrm>
              <a:off x="1829681" y="3239721"/>
              <a:ext cx="4314352" cy="9163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69CA4-28C6-43DB-B5A0-0472CAB95D9A}"/>
                </a:ext>
              </a:extLst>
            </p:cNvPr>
            <p:cNvSpPr/>
            <p:nvPr/>
          </p:nvSpPr>
          <p:spPr>
            <a:xfrm>
              <a:off x="1620479" y="3224847"/>
              <a:ext cx="4626268" cy="87387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1714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426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Dù ai đi ngược về xuôi</a:t>
              </a:r>
            </a:p>
            <a:p>
              <a:pPr marL="0" marR="0" lvl="0" indent="1714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5426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Nhớ ngày Giỗ Tổ mùng Mười tháng Ba.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1572E54-BE29-480A-B0BC-FCDD464684C8}"/>
              </a:ext>
            </a:extLst>
          </p:cNvPr>
          <p:cNvGrpSpPr/>
          <p:nvPr/>
        </p:nvGrpSpPr>
        <p:grpSpPr>
          <a:xfrm>
            <a:off x="75920" y="4332221"/>
            <a:ext cx="3996026" cy="909736"/>
            <a:chOff x="1829681" y="3215223"/>
            <a:chExt cx="4314352" cy="8738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A2EA834-55F3-40C4-9185-F53B76DD8B6A}"/>
                </a:ext>
              </a:extLst>
            </p:cNvPr>
            <p:cNvSpPr/>
            <p:nvPr/>
          </p:nvSpPr>
          <p:spPr>
            <a:xfrm>
              <a:off x="1829681" y="3239721"/>
              <a:ext cx="4314352" cy="63036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vi-VN" sz="1600" b="0" i="0" u="none" strike="noStrike" kern="0" cap="none" spc="0" normalizeH="0" baseline="0" noProof="0" dirty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B8A646-67BD-4A24-B45B-F23232C83AB4}"/>
                </a:ext>
              </a:extLst>
            </p:cNvPr>
            <p:cNvSpPr/>
            <p:nvPr/>
          </p:nvSpPr>
          <p:spPr>
            <a:xfrm>
              <a:off x="1829681" y="3215223"/>
              <a:ext cx="4229101" cy="87387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1714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Đồng Tháp Mười cò bay thẳng cánh</a:t>
              </a:r>
            </a:p>
            <a:p>
              <a:pPr marL="0" marR="0" lvl="0" indent="17145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Nước Tháp Mười lóng lánh cá tôm.</a:t>
              </a: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9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53757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050233" y="423604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</a:t>
            </a:r>
            <a:r>
              <a:rPr lang="vi-VN" sz="1300" dirty="0">
                <a:latin typeface="UTM Avo" panose="02040603050506020204" pitchFamily="18" charset="0"/>
              </a:rPr>
              <a:t>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28424-F431-4397-85DF-B361F1F7BB29}"/>
              </a:ext>
            </a:extLst>
          </p:cNvPr>
          <p:cNvCxnSpPr>
            <a:cxnSpLocks/>
          </p:cNvCxnSpPr>
          <p:nvPr/>
        </p:nvCxnSpPr>
        <p:spPr>
          <a:xfrm flipH="1">
            <a:off x="1191707" y="189505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C7F260-685E-4F04-940A-1292E7E2695B}"/>
              </a:ext>
            </a:extLst>
          </p:cNvPr>
          <p:cNvCxnSpPr>
            <a:cxnSpLocks/>
          </p:cNvCxnSpPr>
          <p:nvPr/>
        </p:nvCxnSpPr>
        <p:spPr>
          <a:xfrm flipH="1">
            <a:off x="2259723" y="178826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4FB20-C13F-44A4-96B1-870795814180}"/>
              </a:ext>
            </a:extLst>
          </p:cNvPr>
          <p:cNvCxnSpPr>
            <a:cxnSpLocks/>
          </p:cNvCxnSpPr>
          <p:nvPr/>
        </p:nvCxnSpPr>
        <p:spPr>
          <a:xfrm flipH="1">
            <a:off x="3166928" y="2011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8794F4-38A4-474E-9D04-C369C9F511DC}"/>
              </a:ext>
            </a:extLst>
          </p:cNvPr>
          <p:cNvCxnSpPr>
            <a:cxnSpLocks/>
          </p:cNvCxnSpPr>
          <p:nvPr/>
        </p:nvCxnSpPr>
        <p:spPr>
          <a:xfrm flipH="1">
            <a:off x="3120355" y="2011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DC6F6C-DDAF-4998-A994-7750CE8CB532}"/>
              </a:ext>
            </a:extLst>
          </p:cNvPr>
          <p:cNvCxnSpPr>
            <a:cxnSpLocks/>
          </p:cNvCxnSpPr>
          <p:nvPr/>
        </p:nvCxnSpPr>
        <p:spPr>
          <a:xfrm flipH="1">
            <a:off x="1663200" y="2027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376EF0-62D3-42F1-BEF4-0ADC172821A4}"/>
              </a:ext>
            </a:extLst>
          </p:cNvPr>
          <p:cNvCxnSpPr>
            <a:cxnSpLocks/>
          </p:cNvCxnSpPr>
          <p:nvPr/>
        </p:nvCxnSpPr>
        <p:spPr>
          <a:xfrm flipH="1">
            <a:off x="1270436" y="1048512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2057CE-A1A7-44FE-9019-7DAE08AEF912}"/>
              </a:ext>
            </a:extLst>
          </p:cNvPr>
          <p:cNvCxnSpPr>
            <a:cxnSpLocks/>
          </p:cNvCxnSpPr>
          <p:nvPr/>
        </p:nvCxnSpPr>
        <p:spPr>
          <a:xfrm flipH="1">
            <a:off x="4934132" y="249326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C926C7-D93F-4DF3-ADCC-EB02D7110382}"/>
              </a:ext>
            </a:extLst>
          </p:cNvPr>
          <p:cNvCxnSpPr>
            <a:cxnSpLocks/>
          </p:cNvCxnSpPr>
          <p:nvPr/>
        </p:nvCxnSpPr>
        <p:spPr>
          <a:xfrm flipH="1">
            <a:off x="5924152" y="249326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2DDE2D-8D2F-4456-AEEA-E800562918F0}"/>
              </a:ext>
            </a:extLst>
          </p:cNvPr>
          <p:cNvCxnSpPr>
            <a:cxnSpLocks/>
          </p:cNvCxnSpPr>
          <p:nvPr/>
        </p:nvCxnSpPr>
        <p:spPr>
          <a:xfrm flipH="1">
            <a:off x="4872122" y="2718816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C01950-1543-49F5-B5B8-C1268465C0FB}"/>
              </a:ext>
            </a:extLst>
          </p:cNvPr>
          <p:cNvCxnSpPr>
            <a:cxnSpLocks/>
          </p:cNvCxnSpPr>
          <p:nvPr/>
        </p:nvCxnSpPr>
        <p:spPr>
          <a:xfrm flipH="1">
            <a:off x="6201504" y="268458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23801F-399A-47F2-9187-D0785F676455}"/>
              </a:ext>
            </a:extLst>
          </p:cNvPr>
          <p:cNvCxnSpPr>
            <a:cxnSpLocks/>
          </p:cNvCxnSpPr>
          <p:nvPr/>
        </p:nvCxnSpPr>
        <p:spPr>
          <a:xfrm flipH="1">
            <a:off x="6149108" y="267709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09FB7A-4CB0-4198-A8AC-BCA4AD5AF95F}"/>
              </a:ext>
            </a:extLst>
          </p:cNvPr>
          <p:cNvCxnSpPr>
            <a:cxnSpLocks/>
          </p:cNvCxnSpPr>
          <p:nvPr/>
        </p:nvCxnSpPr>
        <p:spPr>
          <a:xfrm flipH="1">
            <a:off x="4263362" y="312867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F5CB99-BB63-438B-9423-00B6CEA179DD}"/>
              </a:ext>
            </a:extLst>
          </p:cNvPr>
          <p:cNvCxnSpPr>
            <a:cxnSpLocks/>
          </p:cNvCxnSpPr>
          <p:nvPr/>
        </p:nvCxnSpPr>
        <p:spPr>
          <a:xfrm flipH="1">
            <a:off x="5549618" y="3116221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E3BD9D-14CA-44DB-BAA5-25F3307D25F1}"/>
              </a:ext>
            </a:extLst>
          </p:cNvPr>
          <p:cNvCxnSpPr>
            <a:cxnSpLocks/>
          </p:cNvCxnSpPr>
          <p:nvPr/>
        </p:nvCxnSpPr>
        <p:spPr>
          <a:xfrm flipH="1">
            <a:off x="4263362" y="334729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16E6A2-E3C7-4DD2-B5F5-B40FA9F7E61B}"/>
              </a:ext>
            </a:extLst>
          </p:cNvPr>
          <p:cNvCxnSpPr>
            <a:cxnSpLocks/>
          </p:cNvCxnSpPr>
          <p:nvPr/>
        </p:nvCxnSpPr>
        <p:spPr>
          <a:xfrm flipH="1">
            <a:off x="5541915" y="3316796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118F62-02A9-474E-9D9A-992B7AD78E35}"/>
              </a:ext>
            </a:extLst>
          </p:cNvPr>
          <p:cNvCxnSpPr>
            <a:cxnSpLocks/>
          </p:cNvCxnSpPr>
          <p:nvPr/>
        </p:nvCxnSpPr>
        <p:spPr>
          <a:xfrm flipH="1">
            <a:off x="5496879" y="3342331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108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077080" y="1765163"/>
            <a:ext cx="2834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44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1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02AD311-8DC0-4E82-A8B9-809062B06680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9AD6B8-939A-4DB1-92C9-B7BC88E1A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363D3-3518-4178-859E-C25CD41B1E8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2FBFD4-15DB-49E9-A7C6-FC744F56D9F1}"/>
              </a:ext>
            </a:extLst>
          </p:cNvPr>
          <p:cNvSpPr txBox="1"/>
          <p:nvPr/>
        </p:nvSpPr>
        <p:spPr>
          <a:xfrm>
            <a:off x="431649" y="787398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những tên riêng được nhắc đến trong bài.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88266-8B2D-4D49-B257-9C6C9DACA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6857" y="1233951"/>
            <a:ext cx="4542972" cy="3456573"/>
          </a:xfrm>
          <a:prstGeom prst="round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F35B17-031F-4BBB-98F2-28009DD40CBF}"/>
              </a:ext>
            </a:extLst>
          </p:cNvPr>
          <p:cNvCxnSpPr/>
          <p:nvPr/>
        </p:nvCxnSpPr>
        <p:spPr>
          <a:xfrm>
            <a:off x="2759610" y="18230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764949A-5974-47D1-A573-DC98E44F06E6}"/>
              </a:ext>
            </a:extLst>
          </p:cNvPr>
          <p:cNvCxnSpPr/>
          <p:nvPr/>
        </p:nvCxnSpPr>
        <p:spPr>
          <a:xfrm>
            <a:off x="3653402" y="2112645"/>
            <a:ext cx="5022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DF7A99-0795-41FB-828D-6DBB42723759}"/>
              </a:ext>
            </a:extLst>
          </p:cNvPr>
          <p:cNvCxnSpPr/>
          <p:nvPr/>
        </p:nvCxnSpPr>
        <p:spPr>
          <a:xfrm>
            <a:off x="4518213" y="2112645"/>
            <a:ext cx="3118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4F9071E-1EDA-42A1-A760-62F3B2A79A4C}"/>
              </a:ext>
            </a:extLst>
          </p:cNvPr>
          <p:cNvCxnSpPr/>
          <p:nvPr/>
        </p:nvCxnSpPr>
        <p:spPr>
          <a:xfrm>
            <a:off x="3429000" y="2280285"/>
            <a:ext cx="5524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E461A6C-55F3-4DBC-8771-C4078B5F7DF4}"/>
              </a:ext>
            </a:extLst>
          </p:cNvPr>
          <p:cNvCxnSpPr/>
          <p:nvPr/>
        </p:nvCxnSpPr>
        <p:spPr>
          <a:xfrm>
            <a:off x="4928619" y="3095625"/>
            <a:ext cx="3773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FD2FFD-05D3-4B75-9174-6A5F68826FC6}"/>
              </a:ext>
            </a:extLst>
          </p:cNvPr>
          <p:cNvCxnSpPr/>
          <p:nvPr/>
        </p:nvCxnSpPr>
        <p:spPr>
          <a:xfrm>
            <a:off x="3803149" y="3552825"/>
            <a:ext cx="45657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7424E90-A41D-4A63-9278-2BADEAB3E4B2}"/>
              </a:ext>
            </a:extLst>
          </p:cNvPr>
          <p:cNvCxnSpPr/>
          <p:nvPr/>
        </p:nvCxnSpPr>
        <p:spPr>
          <a:xfrm>
            <a:off x="4275780" y="36976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B1D57D-7414-43F2-9D63-6C18E0E7C92A}"/>
              </a:ext>
            </a:extLst>
          </p:cNvPr>
          <p:cNvCxnSpPr/>
          <p:nvPr/>
        </p:nvCxnSpPr>
        <p:spPr>
          <a:xfrm>
            <a:off x="4275780" y="3850005"/>
            <a:ext cx="6076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E74B6BB-778E-4D00-82FB-8DE794964693}"/>
              </a:ext>
            </a:extLst>
          </p:cNvPr>
          <p:cNvCxnSpPr>
            <a:cxnSpLocks/>
          </p:cNvCxnSpPr>
          <p:nvPr/>
        </p:nvCxnSpPr>
        <p:spPr>
          <a:xfrm>
            <a:off x="2425290" y="4200525"/>
            <a:ext cx="105705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B2872-0E16-4844-A44F-7F006A92497D}"/>
              </a:ext>
            </a:extLst>
          </p:cNvPr>
          <p:cNvSpPr/>
          <p:nvPr/>
        </p:nvSpPr>
        <p:spPr>
          <a:xfrm>
            <a:off x="578447" y="1280565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UTM Avo" panose="02040603050506020204" pitchFamily="18" charset="0"/>
              </a:rPr>
              <a:t>Việt Nam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409BFB8-B1E3-4195-BD90-FF315120A2AF}"/>
              </a:ext>
            </a:extLst>
          </p:cNvPr>
          <p:cNvSpPr/>
          <p:nvPr/>
        </p:nvSpPr>
        <p:spPr>
          <a:xfrm>
            <a:off x="650857" y="1570002"/>
            <a:ext cx="9589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Phú Thọ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9438F2-23F0-475C-AD7E-28F29C6B8F55}"/>
              </a:ext>
            </a:extLst>
          </p:cNvPr>
          <p:cNvSpPr/>
          <p:nvPr/>
        </p:nvSpPr>
        <p:spPr>
          <a:xfrm>
            <a:off x="847757" y="1829317"/>
            <a:ext cx="574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Bắc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05E37-F820-4F2E-AC74-C960BE286A32}"/>
              </a:ext>
            </a:extLst>
          </p:cNvPr>
          <p:cNvSpPr/>
          <p:nvPr/>
        </p:nvSpPr>
        <p:spPr>
          <a:xfrm>
            <a:off x="541855" y="2118754"/>
            <a:ext cx="1176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Vua Hùng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4320247-4E36-4376-8F3C-32001CF54ECE}"/>
              </a:ext>
            </a:extLst>
          </p:cNvPr>
          <p:cNvSpPr/>
          <p:nvPr/>
        </p:nvSpPr>
        <p:spPr>
          <a:xfrm>
            <a:off x="785701" y="2378069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Nghệ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4C63F42-8455-4054-A96F-EEC7E4754FA8}"/>
              </a:ext>
            </a:extLst>
          </p:cNvPr>
          <p:cNvSpPr/>
          <p:nvPr/>
        </p:nvSpPr>
        <p:spPr>
          <a:xfrm>
            <a:off x="659334" y="2667506"/>
            <a:ext cx="976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 Bộ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F729B4-6B8C-41AF-B3A5-E5CDE602C007}"/>
              </a:ext>
            </a:extLst>
          </p:cNvPr>
          <p:cNvSpPr/>
          <p:nvPr/>
        </p:nvSpPr>
        <p:spPr>
          <a:xfrm>
            <a:off x="535906" y="2974060"/>
            <a:ext cx="12234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Tháp Mười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D628155-0E02-4F76-9EF8-BF759DF95C6A}"/>
              </a:ext>
            </a:extLst>
          </p:cNvPr>
          <p:cNvSpPr/>
          <p:nvPr/>
        </p:nvSpPr>
        <p:spPr>
          <a:xfrm>
            <a:off x="797540" y="3268274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Trung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350103-ADEB-4329-A38C-C70E90921906}"/>
              </a:ext>
            </a:extLst>
          </p:cNvPr>
          <p:cNvSpPr/>
          <p:nvPr/>
        </p:nvSpPr>
        <p:spPr>
          <a:xfrm>
            <a:off x="824790" y="356543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600" dirty="0">
                <a:solidFill>
                  <a:srgbClr val="C00000"/>
                </a:solidFill>
                <a:latin typeface="+mn-lt"/>
              </a:rPr>
              <a:t>Nam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84C412-98AD-4B0A-AA46-8A79DEA8E062}"/>
              </a:ext>
            </a:extLst>
          </p:cNvPr>
          <p:cNvSpPr txBox="1"/>
          <p:nvPr/>
        </p:nvSpPr>
        <p:spPr>
          <a:xfrm>
            <a:off x="389895" y="1200243"/>
            <a:ext cx="607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Việt Nam, Phú Thọ, Bắc, Vua Hùng, Nghệ, Nam Bộ, Tháp Mười, Trung, Nam</a:t>
            </a:r>
            <a:endParaRPr lang="vi-VN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E8DCBD-2C76-456F-B5C5-520100CB68FF}"/>
              </a:ext>
            </a:extLst>
          </p:cNvPr>
          <p:cNvSpPr txBox="1"/>
          <p:nvPr/>
        </p:nvSpPr>
        <p:spPr>
          <a:xfrm>
            <a:off x="431649" y="1698969"/>
            <a:ext cx="585821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Các câu ở cột A thuộc kiểu câu nào ở cột B?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83D6CD-6F62-4AE7-884A-C41E54B7DF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47" y="2335510"/>
            <a:ext cx="5457825" cy="15375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353294-9A70-49D8-973A-E1ACC368734B}"/>
              </a:ext>
            </a:extLst>
          </p:cNvPr>
          <p:cNvCxnSpPr>
            <a:cxnSpLocks/>
          </p:cNvCxnSpPr>
          <p:nvPr/>
        </p:nvCxnSpPr>
        <p:spPr>
          <a:xfrm>
            <a:off x="4031434" y="2962237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38155E3-3471-4E23-B575-5424CAEC8D54}"/>
              </a:ext>
            </a:extLst>
          </p:cNvPr>
          <p:cNvCxnSpPr>
            <a:cxnSpLocks/>
          </p:cNvCxnSpPr>
          <p:nvPr/>
        </p:nvCxnSpPr>
        <p:spPr>
          <a:xfrm>
            <a:off x="4068341" y="3310952"/>
            <a:ext cx="355824" cy="3503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6B4A94F-F201-41F7-B749-DEB4A31DE361}"/>
              </a:ext>
            </a:extLst>
          </p:cNvPr>
          <p:cNvCxnSpPr>
            <a:cxnSpLocks/>
          </p:cNvCxnSpPr>
          <p:nvPr/>
        </p:nvCxnSpPr>
        <p:spPr>
          <a:xfrm flipV="1">
            <a:off x="4105248" y="2961406"/>
            <a:ext cx="282010" cy="6982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5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0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3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6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2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3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5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8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1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4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2" fill="hold">
                          <p:stCondLst>
                            <p:cond delay="indefinite"/>
                          </p:stCondLst>
                          <p:childTnLst>
                            <p:par>
                              <p:cTn id="1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2" fill="hold">
                          <p:stCondLst>
                            <p:cond delay="indefinite"/>
                          </p:stCondLst>
                          <p:childTnLst>
                            <p:par>
                              <p:cTn id="1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7" fill="hold">
                          <p:stCondLst>
                            <p:cond delay="indefinite"/>
                          </p:stCondLst>
                          <p:childTnLst>
                            <p:par>
                              <p:cTn id="1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2" fill="hold">
                          <p:stCondLst>
                            <p:cond delay="indefinite"/>
                          </p:stCondLst>
                          <p:childTnLst>
                            <p:par>
                              <p:cTn id="1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6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29" grpId="0"/>
          <p:bldP spid="29" grpId="1"/>
          <p:bldP spid="30" grpId="0"/>
          <p:bldP spid="30" grpId="1"/>
          <p:bldP spid="31" grpId="0"/>
          <p:bldP spid="31" grpId="1"/>
          <p:bldP spid="32" grpId="0"/>
          <p:bldP spid="32" grpId="1"/>
          <p:bldP spid="33" grpId="0"/>
          <p:bldP spid="33" grpId="1"/>
          <p:bldP spid="34" grpId="0"/>
          <p:bldP spid="34" grpId="1"/>
          <p:bldP spid="35" grpId="0"/>
          <p:bldP spid="35" grpId="1"/>
          <p:bldP spid="37" grpId="0"/>
          <p:bldP spid="37" grpId="1"/>
          <p:bldP spid="38" grpId="0"/>
          <p:bldP spid="38" grpId="1"/>
          <p:bldP spid="11" grpId="0"/>
          <p:bldP spid="4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53757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050233" y="423604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</a:t>
            </a:r>
            <a:r>
              <a:rPr lang="vi-VN" sz="1300" dirty="0">
                <a:latin typeface="UTM Avo" panose="02040603050506020204" pitchFamily="18" charset="0"/>
              </a:rPr>
              <a:t>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28424-F431-4397-85DF-B361F1F7BB29}"/>
              </a:ext>
            </a:extLst>
          </p:cNvPr>
          <p:cNvCxnSpPr>
            <a:cxnSpLocks/>
          </p:cNvCxnSpPr>
          <p:nvPr/>
        </p:nvCxnSpPr>
        <p:spPr>
          <a:xfrm flipH="1">
            <a:off x="1191707" y="189505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C7F260-685E-4F04-940A-1292E7E2695B}"/>
              </a:ext>
            </a:extLst>
          </p:cNvPr>
          <p:cNvCxnSpPr>
            <a:cxnSpLocks/>
          </p:cNvCxnSpPr>
          <p:nvPr/>
        </p:nvCxnSpPr>
        <p:spPr>
          <a:xfrm flipH="1">
            <a:off x="2259723" y="178826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4FB20-C13F-44A4-96B1-870795814180}"/>
              </a:ext>
            </a:extLst>
          </p:cNvPr>
          <p:cNvCxnSpPr>
            <a:cxnSpLocks/>
          </p:cNvCxnSpPr>
          <p:nvPr/>
        </p:nvCxnSpPr>
        <p:spPr>
          <a:xfrm flipH="1">
            <a:off x="3166928" y="2011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8794F4-38A4-474E-9D04-C369C9F511DC}"/>
              </a:ext>
            </a:extLst>
          </p:cNvPr>
          <p:cNvCxnSpPr>
            <a:cxnSpLocks/>
          </p:cNvCxnSpPr>
          <p:nvPr/>
        </p:nvCxnSpPr>
        <p:spPr>
          <a:xfrm flipH="1">
            <a:off x="3120355" y="2011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DC6F6C-DDAF-4998-A994-7750CE8CB532}"/>
              </a:ext>
            </a:extLst>
          </p:cNvPr>
          <p:cNvCxnSpPr>
            <a:cxnSpLocks/>
          </p:cNvCxnSpPr>
          <p:nvPr/>
        </p:nvCxnSpPr>
        <p:spPr>
          <a:xfrm flipH="1">
            <a:off x="1663200" y="2027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376EF0-62D3-42F1-BEF4-0ADC172821A4}"/>
              </a:ext>
            </a:extLst>
          </p:cNvPr>
          <p:cNvCxnSpPr>
            <a:cxnSpLocks/>
          </p:cNvCxnSpPr>
          <p:nvPr/>
        </p:nvCxnSpPr>
        <p:spPr>
          <a:xfrm flipH="1">
            <a:off x="1270436" y="1048512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2057CE-A1A7-44FE-9019-7DAE08AEF912}"/>
              </a:ext>
            </a:extLst>
          </p:cNvPr>
          <p:cNvCxnSpPr>
            <a:cxnSpLocks/>
          </p:cNvCxnSpPr>
          <p:nvPr/>
        </p:nvCxnSpPr>
        <p:spPr>
          <a:xfrm flipH="1">
            <a:off x="4934132" y="249326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C926C7-D93F-4DF3-ADCC-EB02D7110382}"/>
              </a:ext>
            </a:extLst>
          </p:cNvPr>
          <p:cNvCxnSpPr>
            <a:cxnSpLocks/>
          </p:cNvCxnSpPr>
          <p:nvPr/>
        </p:nvCxnSpPr>
        <p:spPr>
          <a:xfrm flipH="1">
            <a:off x="5924152" y="249326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2DDE2D-8D2F-4456-AEEA-E800562918F0}"/>
              </a:ext>
            </a:extLst>
          </p:cNvPr>
          <p:cNvCxnSpPr>
            <a:cxnSpLocks/>
          </p:cNvCxnSpPr>
          <p:nvPr/>
        </p:nvCxnSpPr>
        <p:spPr>
          <a:xfrm flipH="1">
            <a:off x="4872122" y="2718816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C01950-1543-49F5-B5B8-C1268465C0FB}"/>
              </a:ext>
            </a:extLst>
          </p:cNvPr>
          <p:cNvCxnSpPr>
            <a:cxnSpLocks/>
          </p:cNvCxnSpPr>
          <p:nvPr/>
        </p:nvCxnSpPr>
        <p:spPr>
          <a:xfrm flipH="1">
            <a:off x="6201504" y="268458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23801F-399A-47F2-9187-D0785F676455}"/>
              </a:ext>
            </a:extLst>
          </p:cNvPr>
          <p:cNvCxnSpPr>
            <a:cxnSpLocks/>
          </p:cNvCxnSpPr>
          <p:nvPr/>
        </p:nvCxnSpPr>
        <p:spPr>
          <a:xfrm flipH="1">
            <a:off x="6149108" y="267709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09FB7A-4CB0-4198-A8AC-BCA4AD5AF95F}"/>
              </a:ext>
            </a:extLst>
          </p:cNvPr>
          <p:cNvCxnSpPr>
            <a:cxnSpLocks/>
          </p:cNvCxnSpPr>
          <p:nvPr/>
        </p:nvCxnSpPr>
        <p:spPr>
          <a:xfrm flipH="1">
            <a:off x="4263362" y="312867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F5CB99-BB63-438B-9423-00B6CEA179DD}"/>
              </a:ext>
            </a:extLst>
          </p:cNvPr>
          <p:cNvCxnSpPr>
            <a:cxnSpLocks/>
          </p:cNvCxnSpPr>
          <p:nvPr/>
        </p:nvCxnSpPr>
        <p:spPr>
          <a:xfrm flipH="1">
            <a:off x="5549618" y="3116221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E3BD9D-14CA-44DB-BAA5-25F3307D25F1}"/>
              </a:ext>
            </a:extLst>
          </p:cNvPr>
          <p:cNvCxnSpPr>
            <a:cxnSpLocks/>
          </p:cNvCxnSpPr>
          <p:nvPr/>
        </p:nvCxnSpPr>
        <p:spPr>
          <a:xfrm flipH="1">
            <a:off x="4263362" y="334729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16E6A2-E3C7-4DD2-B5F5-B40FA9F7E61B}"/>
              </a:ext>
            </a:extLst>
          </p:cNvPr>
          <p:cNvCxnSpPr>
            <a:cxnSpLocks/>
          </p:cNvCxnSpPr>
          <p:nvPr/>
        </p:nvCxnSpPr>
        <p:spPr>
          <a:xfrm flipH="1">
            <a:off x="5541915" y="3316796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118F62-02A9-474E-9D9A-992B7AD78E35}"/>
              </a:ext>
            </a:extLst>
          </p:cNvPr>
          <p:cNvCxnSpPr>
            <a:cxnSpLocks/>
          </p:cNvCxnSpPr>
          <p:nvPr/>
        </p:nvCxnSpPr>
        <p:spPr>
          <a:xfrm flipH="1">
            <a:off x="5496879" y="3342331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64516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41227" y="617893"/>
            <a:ext cx="1624533" cy="650347"/>
            <a:chOff x="358457" y="617893"/>
            <a:chExt cx="1624533" cy="65034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58457" y="62190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7115" y="568094"/>
            <a:ext cx="495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492173" y="1483577"/>
            <a:ext cx="5365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UTM Avo" panose="02040603050506020204" pitchFamily="18" charset="0"/>
              </a:rPr>
              <a:t>Em đã từng đến thăm những vùng miền nào của đất nước mình?</a:t>
            </a:r>
            <a:endParaRPr lang="en-US" sz="20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D4CEAD-EE3D-43F7-98AB-469CB2153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1" y="2191254"/>
            <a:ext cx="5976257" cy="1579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F0E511-DBE6-4C3D-A1DC-555A7F5BCCC4}"/>
              </a:ext>
            </a:extLst>
          </p:cNvPr>
          <p:cNvSpPr/>
          <p:nvPr/>
        </p:nvSpPr>
        <p:spPr>
          <a:xfrm>
            <a:off x="440871" y="3645939"/>
            <a:ext cx="188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</a:rPr>
              <a:t>Ruộng bậc thang ở Sa Pa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2D7D7F-CCD3-48C6-93AA-22A24EBBC596}"/>
              </a:ext>
            </a:extLst>
          </p:cNvPr>
          <p:cNvSpPr/>
          <p:nvPr/>
        </p:nvSpPr>
        <p:spPr>
          <a:xfrm>
            <a:off x="2484663" y="3645939"/>
            <a:ext cx="188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</a:rPr>
              <a:t>Vịnh Hạ Long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</a:rPr>
              <a:t>ở Quảng Ninh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7E5C7D-3B23-4C2B-A546-B0609F57020C}"/>
              </a:ext>
            </a:extLst>
          </p:cNvPr>
          <p:cNvSpPr/>
          <p:nvPr/>
        </p:nvSpPr>
        <p:spPr>
          <a:xfrm>
            <a:off x="4450895" y="3645938"/>
            <a:ext cx="188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</a:rPr>
              <a:t>Cầu Thê Húc, 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</a:rPr>
              <a:t>đền Ngọc Sơn </a:t>
            </a:r>
          </a:p>
          <a:p>
            <a:pPr algn="ctr"/>
            <a:r>
              <a:rPr lang="vi-VN" sz="1800" b="1" dirty="0">
                <a:solidFill>
                  <a:srgbClr val="0070C0"/>
                </a:solidFill>
                <a:latin typeface="+mn-lt"/>
              </a:rPr>
              <a:t>ở Hà Nội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846553-92E2-446E-8660-138595A09064}"/>
              </a:ext>
            </a:extLst>
          </p:cNvPr>
          <p:cNvGrpSpPr/>
          <p:nvPr/>
        </p:nvGrpSpPr>
        <p:grpSpPr>
          <a:xfrm>
            <a:off x="241227" y="617893"/>
            <a:ext cx="1624533" cy="681877"/>
            <a:chOff x="358457" y="617893"/>
            <a:chExt cx="1624533" cy="6818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A2CF8A-0FC3-457C-9A07-DEBA0ADDBBC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B8078-EE84-4013-8417-F7156D925429}"/>
                </a:ext>
              </a:extLst>
            </p:cNvPr>
            <p:cNvSpPr txBox="1"/>
            <p:nvPr/>
          </p:nvSpPr>
          <p:spPr>
            <a:xfrm>
              <a:off x="358457" y="65343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26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0767905-8787-4AEC-9D09-B929E44F5BEA}"/>
              </a:ext>
            </a:extLst>
          </p:cNvPr>
          <p:cNvSpPr txBox="1"/>
          <p:nvPr/>
        </p:nvSpPr>
        <p:spPr>
          <a:xfrm>
            <a:off x="1727115" y="568094"/>
            <a:ext cx="495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accent2"/>
                </a:solidFill>
                <a:latin typeface="UTM Cookies" panose="02040603050506020204" pitchFamily="18" charset="0"/>
              </a:rPr>
              <a:t>TRÊN CÁC MIỀN ĐẤT NƯỚC</a:t>
            </a:r>
            <a:endParaRPr lang="en-US" sz="2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50573" y="520896"/>
            <a:ext cx="6002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“quê cha đất tổ”:</a:t>
            </a:r>
          </a:p>
          <a:p>
            <a:pPr indent="171450"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 ai đi ngược về xuôi</a:t>
            </a: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95105" y="54408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400687" y="-46825"/>
            <a:ext cx="4234809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547509" y="2313668"/>
            <a:ext cx="3750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vô xứ Nghệ quanh quanh</a:t>
            </a:r>
          </a:p>
          <a:p>
            <a:pPr indent="171450" algn="ctr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401337" y="3037679"/>
            <a:ext cx="445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Tháp Mười cò bay thẳng cánh</a:t>
            </a:r>
          </a:p>
          <a:p>
            <a:pPr indent="171450" algn="just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Tháp Mười lóng lánh 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3" y="553702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3" y="102019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4" y="3906967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94712" y="871738"/>
            <a:ext cx="1914243" cy="1384444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0" y="2402875"/>
            <a:ext cx="1854542" cy="1216093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7331" y="3945753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230345" y="3845566"/>
            <a:ext cx="3235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là chúng ta đã đi qua ba miền Bắc, Trung, Nam của đất nước. Nơi nào cũng để lại biết bao tình cảm mến thương.</a:t>
            </a:r>
          </a:p>
          <a:p>
            <a:pPr indent="171450" algn="r"/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(Thùy Dương 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tổng hợp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Đất nước Việt Nam thật tươi đẹp. Hãy cùng nhau đi thăm các miền đất nước qua những câu ca dao.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53757"/>
            <a:ext cx="1799788" cy="1353813"/>
            <a:chOff x="635794" y="14285"/>
            <a:chExt cx="1305582" cy="13538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1318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41376" y="339438"/>
            <a:ext cx="399321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TRÊN CÁC MIỀN ĐẤT NƯỚC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75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B17124-93F1-49CF-BE2D-FE07A6CDDF69}"/>
              </a:ext>
            </a:extLst>
          </p:cNvPr>
          <p:cNvSpPr txBox="1"/>
          <p:nvPr/>
        </p:nvSpPr>
        <p:spPr>
          <a:xfrm>
            <a:off x="595205" y="2486374"/>
            <a:ext cx="6174657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2400" dirty="0">
                <a:latin typeface="UTM Avo" panose="02040603050506020204" pitchFamily="18" charset="0"/>
              </a:rPr>
              <a:t>Hãy cùng nhau đi thăm các miền đất nước qua những câu ca dao.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114EA4-FF40-412D-ADBB-5D8F26E3E001}"/>
              </a:ext>
            </a:extLst>
          </p:cNvPr>
          <p:cNvSpPr/>
          <p:nvPr/>
        </p:nvSpPr>
        <p:spPr>
          <a:xfrm>
            <a:off x="435971" y="2583739"/>
            <a:ext cx="233916" cy="2339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C0983B-E329-4023-8479-03CA86375EBE}"/>
              </a:ext>
            </a:extLst>
          </p:cNvPr>
          <p:cNvCxnSpPr>
            <a:cxnSpLocks/>
          </p:cNvCxnSpPr>
          <p:nvPr/>
        </p:nvCxnSpPr>
        <p:spPr>
          <a:xfrm flipH="1">
            <a:off x="6146674" y="2630904"/>
            <a:ext cx="108154" cy="314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F916F19-1468-4A9C-B69E-0BCC73FC8DB3}"/>
              </a:ext>
            </a:extLst>
          </p:cNvPr>
          <p:cNvCxnSpPr>
            <a:cxnSpLocks/>
          </p:cNvCxnSpPr>
          <p:nvPr/>
        </p:nvCxnSpPr>
        <p:spPr>
          <a:xfrm flipH="1">
            <a:off x="2605922" y="2643659"/>
            <a:ext cx="60668" cy="301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7FCC287-35EE-4F0B-9FFE-F00A3048722A}"/>
              </a:ext>
            </a:extLst>
          </p:cNvPr>
          <p:cNvSpPr txBox="1"/>
          <p:nvPr/>
        </p:nvSpPr>
        <p:spPr>
          <a:xfrm>
            <a:off x="3568262" y="815201"/>
            <a:ext cx="1986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tươi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đẹp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4FF139A-629E-44E7-8080-F05E072ABA66}"/>
              </a:ext>
            </a:extLst>
          </p:cNvPr>
          <p:cNvSpPr/>
          <p:nvPr/>
        </p:nvSpPr>
        <p:spPr>
          <a:xfrm>
            <a:off x="350496" y="3178608"/>
            <a:ext cx="5996762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>
                <a:latin typeface="UTM Avo" panose="02040603050506020204" pitchFamily="18" charset="0"/>
              </a:rPr>
              <a:t>c</a:t>
            </a:r>
            <a:r>
              <a:rPr lang="vi-VN" sz="2400" dirty="0">
                <a:latin typeface="UTM Avo" panose="02040603050506020204" pitchFamily="18" charset="0"/>
              </a:rPr>
              <a:t>a dao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2CEB2C-7621-4736-A7C6-678FF4B1132F}"/>
              </a:ext>
            </a:extLst>
          </p:cNvPr>
          <p:cNvSpPr/>
          <p:nvPr/>
        </p:nvSpPr>
        <p:spPr>
          <a:xfrm>
            <a:off x="435971" y="3419889"/>
            <a:ext cx="180000" cy="180000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0A4F40-D031-40E7-A9A2-FDEDE5AEC7D2}"/>
              </a:ext>
            </a:extLst>
          </p:cNvPr>
          <p:cNvSpPr txBox="1"/>
          <p:nvPr/>
        </p:nvSpPr>
        <p:spPr>
          <a:xfrm>
            <a:off x="1540148" y="3195523"/>
            <a:ext cx="4966344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thơ do nhân dân sáng tác, được truyền miệng.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CD528C-EAAF-4194-B286-DEAACA895B41}"/>
              </a:ext>
            </a:extLst>
          </p:cNvPr>
          <p:cNvSpPr txBox="1"/>
          <p:nvPr/>
        </p:nvSpPr>
        <p:spPr>
          <a:xfrm>
            <a:off x="669887" y="1537498"/>
            <a:ext cx="1384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dao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FE32AF-659F-0827-AD66-D1C98B9763A4}"/>
              </a:ext>
            </a:extLst>
          </p:cNvPr>
          <p:cNvCxnSpPr>
            <a:cxnSpLocks/>
          </p:cNvCxnSpPr>
          <p:nvPr/>
        </p:nvCxnSpPr>
        <p:spPr>
          <a:xfrm flipH="1">
            <a:off x="2883212" y="3058531"/>
            <a:ext cx="108154" cy="314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A6E00A-B08F-2E69-08AB-596C3D4807F7}"/>
              </a:ext>
            </a:extLst>
          </p:cNvPr>
          <p:cNvCxnSpPr>
            <a:cxnSpLocks/>
          </p:cNvCxnSpPr>
          <p:nvPr/>
        </p:nvCxnSpPr>
        <p:spPr>
          <a:xfrm flipH="1">
            <a:off x="2937289" y="3058531"/>
            <a:ext cx="108154" cy="3146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478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25802" y="295817"/>
            <a:ext cx="6262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vi-VN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Đầu tiên, chúng ta sẽ đến Phú Thọ, miền Bắc nước ta, nơi có đền thờ Vua Hùng, nơi được gọi là “quê cha đất tổ”: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</a:t>
            </a: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Dù ai đi ngược về xuôi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</a:t>
            </a: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76771" y="84141"/>
            <a:ext cx="1128798" cy="509867"/>
            <a:chOff x="635794" y="23209"/>
            <a:chExt cx="1128798" cy="50986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51007" y="68205"/>
              <a:ext cx="813585" cy="46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23209"/>
              <a:ext cx="498062" cy="4491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325802" y="1647031"/>
            <a:ext cx="5698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 đến, chúng ta cùng vào miền Trung:</a:t>
            </a:r>
          </a:p>
          <a:p>
            <a:pPr marL="0" marR="0" lvl="0" indent="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Đường vô xứ Nghệ quanh quanh</a:t>
            </a:r>
          </a:p>
          <a:p>
            <a:pPr marL="0" marR="0" lvl="0" indent="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</a:t>
            </a: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Non xanh nước biếc 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357428" y="2458041"/>
            <a:ext cx="6143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 chúng ta cùng khám phá miền đất Nam Bộ: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</a:t>
            </a: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Đồng Tháp Mười cò bay thẳng cánh</a:t>
            </a:r>
          </a:p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       </a:t>
            </a:r>
            <a:r>
              <a:rPr kumimoji="0" lang="vi-VN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Nước Tháp Mười lóng lánh cá tôm.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8" y="595168"/>
            <a:ext cx="288000" cy="288000"/>
          </a:xfrm>
          <a:prstGeom prst="rect">
            <a:avLst/>
          </a:prstGeom>
        </p:spPr>
      </p:pic>
      <p:pic>
        <p:nvPicPr>
          <p:cNvPr id="66" name="Picture 6" descr="Mênh mông Đồng Tháp Mười | Mytour.vn">
            <a:extLst>
              <a:ext uri="{FF2B5EF4-FFF2-40B4-BE49-F238E27FC236}">
                <a16:creationId xmlns:a16="http://schemas.microsoft.com/office/drawing/2014/main" id="{EB78C943-1361-47AF-A9A0-C0DBE6739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15"/>
          <a:stretch/>
        </p:blipFill>
        <p:spPr bwMode="auto">
          <a:xfrm>
            <a:off x="2458319" y="3334224"/>
            <a:ext cx="3000432" cy="13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Tranh phong cảnh là gì ? 5 giá trị, 6 chủ đề nghệ thuật">
            <a:extLst>
              <a:ext uri="{FF2B5EF4-FFF2-40B4-BE49-F238E27FC236}">
                <a16:creationId xmlns:a16="http://schemas.microsoft.com/office/drawing/2014/main" id="{A222849B-BE87-4478-857E-C1E74B05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399"/>
            <a:ext cx="1800221" cy="12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Học vẽ tranh phong cảnh online miễn phí. (Không cần có năng khiếu) | Học vẽ  tranh tường 3d, dạy vẽ phong cảnh online cơ bản tại Hà Nội, HCM">
            <a:extLst>
              <a:ext uri="{FF2B5EF4-FFF2-40B4-BE49-F238E27FC236}">
                <a16:creationId xmlns:a16="http://schemas.microsoft.com/office/drawing/2014/main" id="{7DABFC56-DC45-4401-B753-F2AF4300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70" y="3921575"/>
            <a:ext cx="2340287" cy="122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8" descr="Tranh Phong Cảnh Thiên Nhiên Ngôi Nhà Bên Sông SDTN149 - HapNature">
            <a:extLst>
              <a:ext uri="{FF2B5EF4-FFF2-40B4-BE49-F238E27FC236}">
                <a16:creationId xmlns:a16="http://schemas.microsoft.com/office/drawing/2014/main" id="{23B425DE-85A6-49E9-8F90-7ADE068C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914" y="3921575"/>
            <a:ext cx="1823495" cy="12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6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62681"/>
            <a:ext cx="1128798" cy="449192"/>
            <a:chOff x="635794" y="23209"/>
            <a:chExt cx="1128798" cy="4491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951007" y="68205"/>
              <a:ext cx="813585" cy="3333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23209"/>
              <a:ext cx="498062" cy="449192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67" y="1085087"/>
            <a:ext cx="274630" cy="2060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675170" y="1044679"/>
            <a:ext cx="56402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Vậy là chúng ta đã đi qua ba miền Bắc, Trung, Nam của đất nước. Nơi nào cũng để lại biết bao tình cảm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mến thương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18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2030188" y="2030886"/>
            <a:ext cx="283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571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ĐỌC 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46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419660" y="819901"/>
            <a:ext cx="600291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Đất nước Việt Nam thật tươi đẹp. Hãy cùng nhau đi thăm các miền đất nước qua những câu ca dao.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Đầu tiên, chúng ta sẽ đến Phú Thọ, miền Bắc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nước ta, nơi có đền thờ Vua Hùng, nơi được gọi </a:t>
            </a:r>
          </a:p>
          <a:p>
            <a:pPr algn="just"/>
            <a:r>
              <a:rPr lang="vi-VN" sz="1300" dirty="0">
                <a:latin typeface="UTM Avo" panose="02040603050506020204" pitchFamily="18" charset="0"/>
              </a:rPr>
              <a:t>là “quê cha đất tổ”: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Dù ai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đi ngược về xuôi</a:t>
            </a:r>
          </a:p>
          <a:p>
            <a:r>
              <a:rPr lang="vi-VN" sz="1300" dirty="0">
                <a:latin typeface="UTM Avo" panose="02040603050506020204" pitchFamily="18" charset="0"/>
              </a:rPr>
              <a:t>Nhớ ngày Giỗ Tổ mùng Mười tháng Ba.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53757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050233" y="423604"/>
            <a:ext cx="3113330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TRÊN CÁC MIỀN ĐẤT NƯỚC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530BC7-951C-41EE-892D-67BDEB236BAA}"/>
              </a:ext>
            </a:extLst>
          </p:cNvPr>
          <p:cNvSpPr txBox="1"/>
          <p:nvPr/>
        </p:nvSpPr>
        <p:spPr>
          <a:xfrm>
            <a:off x="2817564" y="2278721"/>
            <a:ext cx="37505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Tiếp đến, chúng ta cùng vào miền Trung:</a:t>
            </a:r>
          </a:p>
          <a:p>
            <a:pPr indent="171450" algn="ctr"/>
            <a:r>
              <a:rPr lang="vi-VN" sz="1300" dirty="0">
                <a:latin typeface="UTM Avo" panose="02040603050506020204" pitchFamily="18" charset="0"/>
              </a:rPr>
              <a:t>Đường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vô</a:t>
            </a:r>
            <a:r>
              <a:rPr lang="vi-VN" sz="1300" dirty="0">
                <a:latin typeface="UTM Avo" panose="02040603050506020204" pitchFamily="18" charset="0"/>
              </a:rPr>
              <a:t> xứ Nghệ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quanh quanh</a:t>
            </a:r>
          </a:p>
          <a:p>
            <a:pPr indent="171450" algn="ctr"/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Non xanh nước biếc </a:t>
            </a:r>
            <a:r>
              <a:rPr lang="vi-VN" sz="1300" dirty="0">
                <a:latin typeface="UTM Avo" panose="02040603050506020204" pitchFamily="18" charset="0"/>
              </a:rPr>
              <a:t>như tranh họa đồ.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FB91A-685F-44FB-AD48-BF57E4B0D61A}"/>
              </a:ext>
            </a:extLst>
          </p:cNvPr>
          <p:cNvSpPr txBox="1"/>
          <p:nvPr/>
        </p:nvSpPr>
        <p:spPr>
          <a:xfrm>
            <a:off x="2854552" y="2903205"/>
            <a:ext cx="36765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Và chúng ta cùng khám phá miền đất Nam Bộ: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Đồng Tháp Mười cò bay thẳng cánh</a:t>
            </a:r>
          </a:p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Nước Tháp Mười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lóng lánh </a:t>
            </a:r>
            <a:r>
              <a:rPr lang="vi-VN" sz="1300" dirty="0">
                <a:latin typeface="UTM Avo" panose="02040603050506020204" pitchFamily="18" charset="0"/>
              </a:rPr>
              <a:t>cá tôm.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A8ABD-36F5-464E-9D2F-70C185668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8" y="837307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940625-0A14-48B6-B2C3-82F0A86D5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9" y="1268076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CB0D04-4887-46F6-B78A-DBEC8F7E2F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6" y="3746323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899599-BE65-452B-93FD-5FE0CF8722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686" y="1085365"/>
            <a:ext cx="1694818" cy="1225748"/>
          </a:xfrm>
          <a:prstGeom prst="round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5C2C12-D1EF-478F-A386-D0246A8675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632" y="2343351"/>
            <a:ext cx="2020831" cy="1325135"/>
          </a:xfrm>
          <a:prstGeom prst="round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D1650-3389-439F-B37B-84C69D6C62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895" y="3796339"/>
            <a:ext cx="2808609" cy="9054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8E88EC-AE64-4FB9-95F3-D2C5C953167F}"/>
              </a:ext>
            </a:extLst>
          </p:cNvPr>
          <p:cNvSpPr txBox="1"/>
          <p:nvPr/>
        </p:nvSpPr>
        <p:spPr>
          <a:xfrm>
            <a:off x="516674" y="3745207"/>
            <a:ext cx="291232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just"/>
            <a:r>
              <a:rPr lang="vi-VN" sz="1300" dirty="0">
                <a:latin typeface="UTM Avo" panose="02040603050506020204" pitchFamily="18" charset="0"/>
              </a:rPr>
              <a:t>Vậy là chúng ta đã đi qua ba miền Bắc, Trung, Nam của đất nước. Nơi nào cũng để lại biết bao tình cảm </a:t>
            </a:r>
            <a:r>
              <a:rPr lang="vi-VN" sz="1300" b="1" dirty="0">
                <a:solidFill>
                  <a:srgbClr val="FF0000"/>
                </a:solidFill>
                <a:latin typeface="UTM Avo" panose="02040603050506020204" pitchFamily="18" charset="0"/>
              </a:rPr>
              <a:t>mến thương</a:t>
            </a:r>
            <a:r>
              <a:rPr lang="vi-VN" sz="1300" dirty="0">
                <a:latin typeface="UTM Avo" panose="02040603050506020204" pitchFamily="18" charset="0"/>
              </a:rPr>
              <a:t>.</a:t>
            </a:r>
          </a:p>
          <a:p>
            <a:pPr indent="171450" algn="r"/>
            <a:r>
              <a:rPr lang="vi-VN" sz="1300" dirty="0">
                <a:latin typeface="UTM Avo" panose="02040603050506020204" pitchFamily="18" charset="0"/>
              </a:rPr>
              <a:t>(Thùy Dương </a:t>
            </a:r>
            <a:r>
              <a:rPr lang="vi-VN" sz="1300" i="1" dirty="0">
                <a:latin typeface="UTM Avo" panose="02040603050506020204" pitchFamily="18" charset="0"/>
              </a:rPr>
              <a:t>tổng hợp</a:t>
            </a:r>
            <a:r>
              <a:rPr lang="vi-VN" sz="1300" dirty="0">
                <a:latin typeface="UTM Avo" panose="02040603050506020204" pitchFamily="18" charset="0"/>
              </a:rPr>
              <a:t>)</a:t>
            </a:r>
            <a:r>
              <a:rPr lang="vi-VN" sz="1300" i="1" dirty="0">
                <a:latin typeface="UTM Avo" panose="02040603050506020204" pitchFamily="18" charset="0"/>
              </a:rPr>
              <a:t> </a:t>
            </a:r>
            <a:endParaRPr lang="vi-VN" sz="1300" dirty="0">
              <a:latin typeface="UTM Avo" panose="020406030505060202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28424-F431-4397-85DF-B361F1F7BB29}"/>
              </a:ext>
            </a:extLst>
          </p:cNvPr>
          <p:cNvCxnSpPr>
            <a:cxnSpLocks/>
          </p:cNvCxnSpPr>
          <p:nvPr/>
        </p:nvCxnSpPr>
        <p:spPr>
          <a:xfrm flipH="1">
            <a:off x="1191707" y="189505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C7F260-685E-4F04-940A-1292E7E2695B}"/>
              </a:ext>
            </a:extLst>
          </p:cNvPr>
          <p:cNvCxnSpPr>
            <a:cxnSpLocks/>
          </p:cNvCxnSpPr>
          <p:nvPr/>
        </p:nvCxnSpPr>
        <p:spPr>
          <a:xfrm flipH="1">
            <a:off x="2259723" y="178826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934FB20-C13F-44A4-96B1-870795814180}"/>
              </a:ext>
            </a:extLst>
          </p:cNvPr>
          <p:cNvCxnSpPr>
            <a:cxnSpLocks/>
          </p:cNvCxnSpPr>
          <p:nvPr/>
        </p:nvCxnSpPr>
        <p:spPr>
          <a:xfrm flipH="1">
            <a:off x="3166928" y="2011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98794F4-38A4-474E-9D04-C369C9F511DC}"/>
              </a:ext>
            </a:extLst>
          </p:cNvPr>
          <p:cNvCxnSpPr>
            <a:cxnSpLocks/>
          </p:cNvCxnSpPr>
          <p:nvPr/>
        </p:nvCxnSpPr>
        <p:spPr>
          <a:xfrm flipH="1">
            <a:off x="3120355" y="2011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DC6F6C-DDAF-4998-A994-7750CE8CB532}"/>
              </a:ext>
            </a:extLst>
          </p:cNvPr>
          <p:cNvCxnSpPr>
            <a:cxnSpLocks/>
          </p:cNvCxnSpPr>
          <p:nvPr/>
        </p:nvCxnSpPr>
        <p:spPr>
          <a:xfrm flipH="1">
            <a:off x="1663200" y="2027680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D376EF0-62D3-42F1-BEF4-0ADC172821A4}"/>
              </a:ext>
            </a:extLst>
          </p:cNvPr>
          <p:cNvCxnSpPr>
            <a:cxnSpLocks/>
          </p:cNvCxnSpPr>
          <p:nvPr/>
        </p:nvCxnSpPr>
        <p:spPr>
          <a:xfrm flipH="1">
            <a:off x="1270436" y="1048512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2057CE-A1A7-44FE-9019-7DAE08AEF912}"/>
              </a:ext>
            </a:extLst>
          </p:cNvPr>
          <p:cNvCxnSpPr>
            <a:cxnSpLocks/>
          </p:cNvCxnSpPr>
          <p:nvPr/>
        </p:nvCxnSpPr>
        <p:spPr>
          <a:xfrm flipH="1">
            <a:off x="4934132" y="249326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C926C7-D93F-4DF3-ADCC-EB02D7110382}"/>
              </a:ext>
            </a:extLst>
          </p:cNvPr>
          <p:cNvCxnSpPr>
            <a:cxnSpLocks/>
          </p:cNvCxnSpPr>
          <p:nvPr/>
        </p:nvCxnSpPr>
        <p:spPr>
          <a:xfrm flipH="1">
            <a:off x="5924152" y="249326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2DDE2D-8D2F-4456-AEEA-E800562918F0}"/>
              </a:ext>
            </a:extLst>
          </p:cNvPr>
          <p:cNvCxnSpPr>
            <a:cxnSpLocks/>
          </p:cNvCxnSpPr>
          <p:nvPr/>
        </p:nvCxnSpPr>
        <p:spPr>
          <a:xfrm flipH="1">
            <a:off x="4872122" y="2718816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CC01950-1543-49F5-B5B8-C1268465C0FB}"/>
              </a:ext>
            </a:extLst>
          </p:cNvPr>
          <p:cNvCxnSpPr>
            <a:cxnSpLocks/>
          </p:cNvCxnSpPr>
          <p:nvPr/>
        </p:nvCxnSpPr>
        <p:spPr>
          <a:xfrm flipH="1">
            <a:off x="6201504" y="268458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23801F-399A-47F2-9187-D0785F676455}"/>
              </a:ext>
            </a:extLst>
          </p:cNvPr>
          <p:cNvCxnSpPr>
            <a:cxnSpLocks/>
          </p:cNvCxnSpPr>
          <p:nvPr/>
        </p:nvCxnSpPr>
        <p:spPr>
          <a:xfrm flipH="1">
            <a:off x="6149108" y="2677095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C09FB7A-4CB0-4198-A8AC-BCA4AD5AF95F}"/>
              </a:ext>
            </a:extLst>
          </p:cNvPr>
          <p:cNvCxnSpPr>
            <a:cxnSpLocks/>
          </p:cNvCxnSpPr>
          <p:nvPr/>
        </p:nvCxnSpPr>
        <p:spPr>
          <a:xfrm flipH="1">
            <a:off x="4263362" y="312867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F5CB99-BB63-438B-9423-00B6CEA179DD}"/>
              </a:ext>
            </a:extLst>
          </p:cNvPr>
          <p:cNvCxnSpPr>
            <a:cxnSpLocks/>
          </p:cNvCxnSpPr>
          <p:nvPr/>
        </p:nvCxnSpPr>
        <p:spPr>
          <a:xfrm flipH="1">
            <a:off x="5549618" y="3116221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E3BD9D-14CA-44DB-BAA5-25F3307D25F1}"/>
              </a:ext>
            </a:extLst>
          </p:cNvPr>
          <p:cNvCxnSpPr>
            <a:cxnSpLocks/>
          </p:cNvCxnSpPr>
          <p:nvPr/>
        </p:nvCxnSpPr>
        <p:spPr>
          <a:xfrm flipH="1">
            <a:off x="4263362" y="3347294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F16E6A2-E3C7-4DD2-B5F5-B40FA9F7E61B}"/>
              </a:ext>
            </a:extLst>
          </p:cNvPr>
          <p:cNvCxnSpPr>
            <a:cxnSpLocks/>
          </p:cNvCxnSpPr>
          <p:nvPr/>
        </p:nvCxnSpPr>
        <p:spPr>
          <a:xfrm flipH="1">
            <a:off x="5541915" y="3316796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8118F62-02A9-474E-9D9A-992B7AD78E35}"/>
              </a:ext>
            </a:extLst>
          </p:cNvPr>
          <p:cNvCxnSpPr>
            <a:cxnSpLocks/>
          </p:cNvCxnSpPr>
          <p:nvPr/>
        </p:nvCxnSpPr>
        <p:spPr>
          <a:xfrm flipH="1">
            <a:off x="5496879" y="3342331"/>
            <a:ext cx="52396" cy="2332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64109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3792</TotalTime>
  <Words>1202</Words>
  <Application>Microsoft Office PowerPoint</Application>
  <PresentationFormat>Custom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UTM Cookies</vt:lpstr>
      <vt:lpstr>Montserrat</vt:lpstr>
      <vt:lpstr>UTM Avo</vt:lpstr>
      <vt:lpstr>Arial</vt:lpstr>
      <vt:lpstr>Arial-Rounded</vt:lpstr>
      <vt:lpstr>Times New Roman</vt:lpstr>
      <vt:lpstr>Calibri Light</vt:lpstr>
      <vt:lpstr>Calibri</vt:lpstr>
      <vt:lpstr>Kalam</vt:lpstr>
      <vt:lpstr>Doodle Sketchbook by Slidesgo</vt:lpstr>
      <vt:lpstr>Custom Design</vt:lpstr>
      <vt:lpstr>1_Doodle Sketchbook by Slidesgo</vt:lpstr>
      <vt:lpstr>2_Doodle Sketchbook by Slidesgo</vt:lpstr>
      <vt:lpstr>3_Doodle Sketchbook by Slidesgo</vt:lpstr>
      <vt:lpstr>Office Theme</vt:lpstr>
      <vt:lpstr>5_Doodle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248</cp:revision>
  <dcterms:modified xsi:type="dcterms:W3CDTF">2023-04-24T08:37:50Z</dcterms:modified>
</cp:coreProperties>
</file>