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6" autoAdjust="0"/>
    <p:restoredTop sz="94660"/>
  </p:normalViewPr>
  <p:slideViewPr>
    <p:cSldViewPr snapToGrid="0">
      <p:cViewPr varScale="1">
        <p:scale>
          <a:sx n="56" d="100"/>
          <a:sy n="56" d="100"/>
        </p:scale>
        <p:origin x="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3/6/2022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t>6</a:t>
            </a:fld>
            <a:endParaRPr lang="en-US"/>
          </a:p>
        </p:txBody>
      </p:sp>
    </p:spTree>
    <p:extLst>
      <p:ext uri="{BB962C8B-B14F-4D97-AF65-F5344CB8AC3E}">
        <p14:creationId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6" name="Footer Placeholder 5">
            <a:extLst>
              <a:ext uri="{FF2B5EF4-FFF2-40B4-BE49-F238E27FC236}">
                <a16:creationId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8" name="Footer Placeholder 7">
            <a:extLst>
              <a:ext uri="{FF2B5EF4-FFF2-40B4-BE49-F238E27FC236}">
                <a16:creationId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4" name="Footer Placeholder 3">
            <a:extLst>
              <a:ext uri="{FF2B5EF4-FFF2-40B4-BE49-F238E27FC236}">
                <a16:creationId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3" name="Footer Placeholder 2">
            <a:extLst>
              <a:ext uri="{FF2B5EF4-FFF2-40B4-BE49-F238E27FC236}">
                <a16:creationId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6" name="Footer Placeholder 5">
            <a:extLst>
              <a:ext uri="{FF2B5EF4-FFF2-40B4-BE49-F238E27FC236}">
                <a16:creationId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t>3/6/2022</a:t>
            </a:fld>
            <a:endParaRPr lang="en-US"/>
          </a:p>
        </p:txBody>
      </p:sp>
      <p:sp>
        <p:nvSpPr>
          <p:cNvPr id="6" name="Footer Placeholder 5">
            <a:extLst>
              <a:ext uri="{FF2B5EF4-FFF2-40B4-BE49-F238E27FC236}">
                <a16:creationId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3/6/2022</a:t>
            </a:fld>
            <a:endParaRPr lang="en-US"/>
          </a:p>
        </p:txBody>
      </p:sp>
      <p:sp>
        <p:nvSpPr>
          <p:cNvPr id="5" name="Footer Placeholder 4">
            <a:extLst>
              <a:ext uri="{FF2B5EF4-FFF2-40B4-BE49-F238E27FC236}">
                <a16:creationId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6.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1.png"/><Relationship Id="rId17" Type="http://schemas.microsoft.com/office/2007/relationships/hdphoto" Target="../media/hdphoto12.wdp"/><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3.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2.jpeg"/><Relationship Id="rId22" Type="http://schemas.openxmlformats.org/officeDocument/2006/relationships/image" Target="../media/image25.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5.wdp"/><Relationship Id="rId4" Type="http://schemas.openxmlformats.org/officeDocument/2006/relationships/image" Target="../media/image28.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id="{C153A845-5CF9-4064-95D8-D874B39D0A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id="{C2234DB0-443D-44C7-9F1F-7F44316D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id="{A7B446E4-4480-4EE9-89C9-CD572F5B58C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id="{0C04939C-89A1-42FD-82A2-88E1EACF403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id="{39E7240E-DB11-4641-B27E-6BDB2838C9A0}"/>
              </a:ext>
            </a:extLst>
          </p:cNvPr>
          <p:cNvSpPr txBox="1"/>
          <p:nvPr/>
        </p:nvSpPr>
        <p:spPr>
          <a:xfrm>
            <a:off x="3403306" y="1843671"/>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grpSp>
        <p:nvGrpSpPr>
          <p:cNvPr id="25" name="Group 24">
            <a:extLst>
              <a:ext uri="{FF2B5EF4-FFF2-40B4-BE49-F238E27FC236}">
                <a16:creationId xmlns:a16="http://schemas.microsoft.com/office/drawing/2014/main" id="{DAEDB0D5-16B7-4A1D-A483-2A55C084E97B}"/>
              </a:ext>
            </a:extLst>
          </p:cNvPr>
          <p:cNvGrpSpPr/>
          <p:nvPr/>
        </p:nvGrpSpPr>
        <p:grpSpPr>
          <a:xfrm>
            <a:off x="1232996" y="451137"/>
            <a:ext cx="3010153" cy="1371600"/>
            <a:chOff x="4163918" y="1339697"/>
            <a:chExt cx="3010153" cy="1371600"/>
          </a:xfrm>
        </p:grpSpPr>
        <p:pic>
          <p:nvPicPr>
            <p:cNvPr id="27" name="Picture 26" descr="Graphical user interface&#10;&#10;Description automatically generated with medium confidence">
              <a:extLst>
                <a:ext uri="{FF2B5EF4-FFF2-40B4-BE49-F238E27FC236}">
                  <a16:creationId xmlns:a16="http://schemas.microsoft.com/office/drawing/2014/main" id="{BD6E2564-1738-4C19-92B8-B72CE56611F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9392" t="16507" r="9316" b="55112"/>
            <a:stretch/>
          </p:blipFill>
          <p:spPr>
            <a:xfrm>
              <a:off x="4163918" y="1339697"/>
              <a:ext cx="3010153" cy="1371600"/>
            </a:xfrm>
            <a:prstGeom prst="rect">
              <a:avLst/>
            </a:prstGeom>
          </p:spPr>
        </p:pic>
        <p:sp>
          <p:nvSpPr>
            <p:cNvPr id="28" name="TextBox 27">
              <a:extLst>
                <a:ext uri="{FF2B5EF4-FFF2-40B4-BE49-F238E27FC236}">
                  <a16:creationId xmlns:a16="http://schemas.microsoft.com/office/drawing/2014/main" id="{63289DC1-645B-4CDE-ABD2-06E4D5EC9A3E}"/>
                </a:ext>
              </a:extLst>
            </p:cNvPr>
            <p:cNvSpPr txBox="1"/>
            <p:nvPr/>
          </p:nvSpPr>
          <p:spPr>
            <a:xfrm>
              <a:off x="4669218" y="1722674"/>
              <a:ext cx="19347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9Slide03 SVNLifehack Sans" panose="00000500000000000000" pitchFamily="2" charset="0"/>
                </a:rPr>
                <a:t>TUẦN 28</a:t>
              </a:r>
              <a:endParaRPr kumimoji="0" lang="en-US" sz="4800" b="0" i="0" u="none" strike="noStrike" kern="1200" cap="none" spc="0" normalizeH="0" baseline="0" noProof="0" dirty="0">
                <a:ln>
                  <a:noFill/>
                </a:ln>
                <a:solidFill>
                  <a:srgbClr val="FF0066"/>
                </a:solidFill>
                <a:effectLst/>
                <a:uLnTx/>
                <a:uFillTx/>
                <a:latin typeface="#9Slide03 SVNLifehack Sans" panose="00000500000000000000" pitchFamily="2" charset="0"/>
              </a:endParaRPr>
            </a:p>
          </p:txBody>
        </p:sp>
      </p:grpSp>
      <p:pic>
        <p:nvPicPr>
          <p:cNvPr id="22" name="Picture 4" descr="Izzy the Ice-Cream Fairy: Bugbird, Tim: 9781782352396: Amazon.com: Books">
            <a:extLst>
              <a:ext uri="{FF2B5EF4-FFF2-40B4-BE49-F238E27FC236}">
                <a16:creationId xmlns:a16="http://schemas.microsoft.com/office/drawing/2014/main" id="{D83F46E1-1204-4513-80FF-C2637F29109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anim calcmode="lin" valueType="num">
                                      <p:cBhvr>
                                        <p:cTn id="15" dur="750" fill="hold"/>
                                        <p:tgtEl>
                                          <p:spTgt spid="25"/>
                                        </p:tgtEl>
                                        <p:attrNameLst>
                                          <p:attrName>ppt_x</p:attrName>
                                        </p:attrNameLst>
                                      </p:cBhvr>
                                      <p:tavLst>
                                        <p:tav tm="0">
                                          <p:val>
                                            <p:strVal val="#ppt_x"/>
                                          </p:val>
                                        </p:tav>
                                        <p:tav tm="100000">
                                          <p:val>
                                            <p:strVal val="#ppt_x"/>
                                          </p:val>
                                        </p:tav>
                                      </p:tavLst>
                                    </p:anim>
                                    <p:anim calcmode="lin" valueType="num">
                                      <p:cBhvr>
                                        <p:cTn id="16" dur="750" fill="hold"/>
                                        <p:tgtEl>
                                          <p:spTgt spid="25"/>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"Lập làng giữ biển" (SGK - tr.36,37)</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2. Việc lập làng mới ở ngoài đảo có lợi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id="{BEB52CC0-F3A5-4237-8F06-DB342C0D2C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thuộc lòng bài thơ </a:t>
            </a:r>
            <a:r>
              <a:rPr lang="en-US" sz="6000" noProof="0">
                <a:solidFill>
                  <a:srgbClr val="B280E7"/>
                </a:solidFill>
                <a:latin typeface="#9Slide05 SVNShintia Script" panose="02000804000000020003" pitchFamily="2" charset="0"/>
              </a:rPr>
              <a:t>"Cao Bằng" (SGK - tr.41)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4. Qua khổ thơ cuối, tác giả muốn nói lên điều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id="{A8D55090-7F82-419E-A7D8-FC3F768AFB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a16="http://schemas.microsoft.com/office/drawing/2014/main" id="{9834B386-625B-4ED8-BABC-38607873CC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765F13-1937-4CE2-AEDA-974D648CA400}"/>
              </a:ext>
            </a:extLst>
          </p:cNvPr>
          <p:cNvSpPr/>
          <p:nvPr/>
        </p:nvSpPr>
        <p:spPr>
          <a:xfrm>
            <a:off x="417668" y="293054"/>
            <a:ext cx="11662037"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2</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Khám phá "Thiên đường bánh Donut"</a:t>
            </a:r>
          </a:p>
        </p:txBody>
      </p:sp>
      <p:pic>
        <p:nvPicPr>
          <p:cNvPr id="7" name="Picture 6">
            <a:extLst>
              <a:ext uri="{FF2B5EF4-FFF2-40B4-BE49-F238E27FC236}">
                <a16:creationId xmlns:a16="http://schemas.microsoft.com/office/drawing/2014/main"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a16="http://schemas.microsoft.com/office/drawing/2014/main" id="{CE548924-BC83-4EED-8B28-4D453B012E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26FAE6-2D19-4F57-A923-2EE73E931A42}"/>
              </a:ext>
            </a:extLst>
          </p:cNvPr>
          <p:cNvSpPr txBox="1"/>
          <p:nvPr/>
        </p:nvSpPr>
        <p:spPr>
          <a:xfrm>
            <a:off x="3706761" y="3097963"/>
            <a:ext cx="5083849" cy="2185214"/>
          </a:xfrm>
          <a:prstGeom prst="rect">
            <a:avLst/>
          </a:prstGeom>
          <a:noFill/>
        </p:spPr>
        <p:txBody>
          <a:bodyPr wrap="square" rtlCol="0">
            <a:spAutoFit/>
          </a:bodyPr>
          <a:lstStyle/>
          <a:p>
            <a:pPr algn="just"/>
            <a:r>
              <a:rPr lang="en-US" sz="3400" spc="-20">
                <a:latin typeface="#9Slide05 Fourth Light" panose="00000400000000000000" pitchFamily="2" charset="0"/>
              </a:rPr>
              <a:t>Tiếp theo, hãy cùng theo chân cô tiên Izzy khám phá vùng đất bánh donut kì diệu và vượt qua những thử thách thú vị nhé!</a:t>
            </a:r>
          </a:p>
        </p:txBody>
      </p:sp>
    </p:spTree>
    <p:extLst>
      <p:ext uri="{BB962C8B-B14F-4D97-AF65-F5344CB8AC3E}">
        <p14:creationId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a:solidFill>
                    <a:srgbClr val="002060"/>
                  </a:solidFill>
                  <a:latin typeface="#9Slide04 SFU Belle" panose="00000400000000000000" pitchFamily="2" charset="0"/>
                  <a:cs typeface="Comic Sans MS" panose="030F0702030302020204" charset="0"/>
                </a:rPr>
                <a:t>Căn cứ theo cấu tạo,  câu trong tiếng Việt được chia làm mấy kiểu?</a:t>
              </a:r>
              <a:endParaRPr lang="zh-CN" altLang="en-US" sz="3200" b="1">
                <a:solidFill>
                  <a:srgbClr val="002060"/>
                </a:solidFill>
                <a:latin typeface="#9Slide04 SFU Belle" panose="00000400000000000000" pitchFamily="2" charset="0"/>
                <a:cs typeface="Comic Sans MS" panose="030F0702030302020204" charset="0"/>
              </a:endParaRPr>
            </a:p>
          </p:txBody>
        </p:sp>
      </p:grpSp>
      <p:grpSp>
        <p:nvGrpSpPr>
          <p:cNvPr id="13" name="Group 12">
            <a:extLst>
              <a:ext uri="{FF2B5EF4-FFF2-40B4-BE49-F238E27FC236}">
                <a16:creationId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a:solidFill>
                    <a:schemeClr val="tx1">
                      <a:lumMod val="65000"/>
                      <a:lumOff val="35000"/>
                    </a:schemeClr>
                  </a:solidFill>
                  <a:latin typeface="#9Slide01 Tieu de ngan" panose="00000800000000000000" pitchFamily="2" charset="0"/>
                  <a:cs typeface="Comic Sans MS" panose="030F0702030302020204" charset="0"/>
                </a:rPr>
                <a:t>Câu đơn</a:t>
              </a:r>
              <a:endParaRPr sz="2400">
                <a:solidFill>
                  <a:schemeClr val="tx1">
                    <a:lumMod val="65000"/>
                    <a:lumOff val="35000"/>
                  </a:schemeClr>
                </a:solidFill>
                <a:latin typeface="#9Slide01 Tieu de ngan" panose="000008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FU Grenoble" panose="00000500000000000000" pitchFamily="2" charset="0"/>
                </a:rPr>
                <a:t>Là câu do 1 cụm chủ - vị tạo thành.</a:t>
              </a:r>
              <a:endParaRPr lang="en-US" sz="24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grpSp>
        <p:nvGrpSpPr>
          <p:cNvPr id="20" name="Group 19">
            <a:extLst>
              <a:ext uri="{FF2B5EF4-FFF2-40B4-BE49-F238E27FC236}">
                <a16:creationId xmlns:a16="http://schemas.microsoft.com/office/drawing/2014/main"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a16="http://schemas.microsoft.com/office/drawing/2014/main"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a16="http://schemas.microsoft.com/office/drawing/2014/main"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a16="http://schemas.microsoft.com/office/drawing/2014/main"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a16="http://schemas.microsoft.com/office/drawing/2014/main" id="{8205D281-F79A-4CF0-9FF5-1A33EE08ED73}"/>
                </a:ext>
              </a:extLst>
            </p:cNvPr>
            <p:cNvSpPr txBox="1"/>
            <p:nvPr/>
          </p:nvSpPr>
          <p:spPr>
            <a:xfrm>
              <a:off x="3932490" y="5319204"/>
              <a:ext cx="1714666" cy="1078108"/>
            </a:xfrm>
            <a:prstGeom prst="rect">
              <a:avLst/>
            </a:prstGeom>
            <a:noFill/>
          </p:spPr>
          <p:txBody>
            <a:bodyPr wrap="square" rtlCol="0">
              <a:spAutoFit/>
            </a:bodyPr>
            <a:lstStyle/>
            <a:p>
              <a:pPr algn="just">
                <a:lnSpc>
                  <a:spcPct val="80000"/>
                </a:lnSpc>
              </a:pPr>
              <a:r>
                <a:rPr lang="en-US" sz="2300">
                  <a:solidFill>
                    <a:schemeClr val="bg1"/>
                  </a:solidFill>
                  <a:effectLst>
                    <a:outerShdw blurRad="38100" dist="38100" dir="2700000" algn="tl">
                      <a:srgbClr val="000000">
                        <a:alpha val="43137"/>
                      </a:srgbClr>
                    </a:outerShdw>
                  </a:effectLst>
                  <a:latin typeface="#9Slide03 SFU Grenoble" panose="00000500000000000000" pitchFamily="2" charset="0"/>
                </a:rPr>
                <a:t>Là câu do nhiều vế câu ghép lại. Mỗi vế câu thường có cấu tạo giống một câu đơn (có đủ chủ ngữ và vị ngữ) và thể hiện một ý có quan hệ chặt chẽ với ý của những vế khác trong câu.</a:t>
              </a:r>
              <a:endParaRPr lang="en-US" sz="23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a:solidFill>
                    <a:srgbClr val="002060"/>
                  </a:solidFill>
                  <a:latin typeface="#9Slide04 SFU Belle" panose="00000400000000000000" pitchFamily="2" charset="0"/>
                  <a:cs typeface="Comic Sans MS" panose="030F0702030302020204" charset="0"/>
                </a:rPr>
                <a:t>Có mấy cách nối các vế câu ghép đã học?</a:t>
              </a:r>
              <a:endParaRPr lang="zh-CN" altLang="en-US" sz="3200" b="1" spc="-140">
                <a:solidFill>
                  <a:srgbClr val="002060"/>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a:solidFill>
                    <a:srgbClr val="62432C"/>
                  </a:solidFill>
                  <a:latin typeface="#9Slide03 SFU Grenoble" panose="00000500000000000000" pitchFamily="2" charset="0"/>
                </a:rPr>
                <a:t>Nối trực tiếp (không dùng từ nối) </a:t>
              </a:r>
              <a:endParaRPr lang="en-US" sz="2400" b="1"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Nối bằng các từ ngữ có tác dụng nối. </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a:solidFill>
                    <a:srgbClr val="9D152D"/>
                  </a:solidFill>
                  <a:latin typeface="#9Slide04 SFU Belle" panose="00000400000000000000" pitchFamily="2" charset="0"/>
                  <a:cs typeface="Comic Sans MS" panose="030F0702030302020204" charset="0"/>
                </a:rPr>
                <a:t>Có thể nối các vế của câu ghép bằng những từ ngữ nào?</a:t>
              </a:r>
              <a:endParaRPr lang="zh-CN" altLang="en-US" sz="3100" b="1" spc="-60">
                <a:solidFill>
                  <a:srgbClr val="9D152D"/>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489030"/>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Nối các vế 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3096419" y="3478727"/>
            <a:ext cx="2433524" cy="2245349"/>
            <a:chOff x="-190069" y="4081572"/>
            <a:chExt cx="2433524" cy="2068043"/>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a16="http://schemas.microsoft.com/office/drawing/2014/main" id="{F8AD0743-15D9-45EA-B343-FE9EDBC7D34B}"/>
                </a:ext>
              </a:extLst>
            </p:cNvPr>
            <p:cNvSpPr txBox="1"/>
            <p:nvPr/>
          </p:nvSpPr>
          <p:spPr>
            <a:xfrm>
              <a:off x="-190069" y="5044071"/>
              <a:ext cx="2433524" cy="1105544"/>
            </a:xfrm>
            <a:prstGeom prst="rect">
              <a:avLst/>
            </a:prstGeom>
            <a:noFill/>
          </p:spPr>
          <p:txBody>
            <a:bodyPr wrap="square">
              <a:spAutoFit/>
            </a:bodyPr>
            <a:lstStyle/>
            <a:p>
              <a:pPr algn="ctr"/>
              <a:r>
                <a:rPr lang="en-US" sz="2400" b="1" spc="-100">
                  <a:solidFill>
                    <a:srgbClr val="62432C"/>
                  </a:solidFill>
                  <a:latin typeface="#9Slide03 SFU Grenoble" panose="00000500000000000000" pitchFamily="2" charset="0"/>
                </a:rPr>
                <a:t>Dùng </a:t>
              </a:r>
            </a:p>
            <a:p>
              <a:pPr algn="ctr"/>
              <a:r>
                <a:rPr lang="en-US" sz="2400" b="1" spc="-100">
                  <a:solidFill>
                    <a:srgbClr val="62432C"/>
                  </a:solidFill>
                  <a:latin typeface="#9Slide03 SFU Grenoble" panose="00000500000000000000" pitchFamily="2" charset="0"/>
                </a:rPr>
                <a:t>quan hệ từ (hoặc cặp quan hệ từ)</a:t>
              </a:r>
              <a:endParaRPr lang="en-US" sz="2400" b="1" spc="-100"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Dùng </a:t>
              </a:r>
            </a:p>
            <a:p>
              <a:pPr algn="ctr"/>
              <a:r>
                <a:rPr lang="en-US" sz="2400" b="1">
                  <a:solidFill>
                    <a:srgbClr val="672D19"/>
                  </a:solidFill>
                  <a:latin typeface="#9Slide03 SFU Grenoble" panose="00000500000000000000" pitchFamily="2" charset="0"/>
                </a:rPr>
                <a:t>cặp từ hô ứng</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a:solidFill>
                  <a:schemeClr val="accent1">
                    <a:lumMod val="75000"/>
                  </a:schemeClr>
                </a:solidFill>
                <a:latin typeface="#9Slide03 SFU Grenoble" panose="00000500000000000000" pitchFamily="2" charset="0"/>
                <a:cs typeface="Comic Sans MS" panose="030F0702030302020204" charset="0"/>
              </a:rPr>
              <a:t>Tìm ví dụ điền vào bảng tổng kết sau:</a:t>
            </a:r>
            <a:endParaRPr lang="zh-CN" altLang="en-US" sz="3200">
              <a:solidFill>
                <a:schemeClr val="accent1">
                  <a:lumMod val="75000"/>
                </a:schemeClr>
              </a:solidFill>
              <a:latin typeface="#9Slide03 SFU Grenoble" panose="00000500000000000000" pitchFamily="2" charset="0"/>
              <a:cs typeface="Comic Sans MS" panose="030F0702030302020204" charset="0"/>
            </a:endParaRPr>
          </a:p>
        </p:txBody>
      </p:sp>
      <p:graphicFrame>
        <p:nvGraphicFramePr>
          <p:cNvPr id="8" name="Table 8">
            <a:extLst>
              <a:ext uri="{FF2B5EF4-FFF2-40B4-BE49-F238E27FC236}">
                <a16:creationId xmlns:a16="http://schemas.microsoft.com/office/drawing/2014/main" id="{A496F201-623F-4D9B-8BC7-1320A0946C37}"/>
              </a:ext>
            </a:extLst>
          </p:cNvPr>
          <p:cNvGraphicFramePr>
            <a:graphicFrameLocks noGrp="1"/>
          </p:cNvGraphicFramePr>
          <p:nvPr>
            <p:extLst>
              <p:ext uri="{D42A27DB-BD31-4B8C-83A1-F6EECF244321}">
                <p14:modId xmlns:p14="http://schemas.microsoft.com/office/powerpoint/2010/main" val="341735323"/>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908312">
                  <a:extLst>
                    <a:ext uri="{9D8B030D-6E8A-4147-A177-3AD203B41FA5}">
                      <a16:colId xmlns:a16="http://schemas.microsoft.com/office/drawing/2014/main" val="3891783768"/>
                    </a:ext>
                  </a:extLst>
                </a:gridCol>
                <a:gridCol w="1855304">
                  <a:extLst>
                    <a:ext uri="{9D8B030D-6E8A-4147-A177-3AD203B41FA5}">
                      <a16:colId xmlns:a16="http://schemas.microsoft.com/office/drawing/2014/main" val="4180533131"/>
                    </a:ext>
                  </a:extLst>
                </a:gridCol>
                <a:gridCol w="4214191">
                  <a:extLst>
                    <a:ext uri="{9D8B030D-6E8A-4147-A177-3AD203B41FA5}">
                      <a16:colId xmlns:a16="http://schemas.microsoft.com/office/drawing/2014/main" val="1399400558"/>
                    </a:ext>
                  </a:extLst>
                </a:gridCol>
                <a:gridCol w="4094923">
                  <a:extLst>
                    <a:ext uri="{9D8B030D-6E8A-4147-A177-3AD203B41FA5}">
                      <a16:colId xmlns:a16="http://schemas.microsoft.com/office/drawing/2014/main" val="2996727431"/>
                    </a:ext>
                  </a:extLst>
                </a:gridCol>
              </a:tblGrid>
              <a:tr h="826211">
                <a:tc gridSpan="3">
                  <a:txBody>
                    <a:bodyPr/>
                    <a:lstStyle/>
                    <a:p>
                      <a:pPr algn="ctr"/>
                      <a:r>
                        <a:rPr lang="en-US" sz="2400">
                          <a:latin typeface="#9Slide03 SFU Grenoble" panose="00000500000000000000" pitchFamily="2"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9Slide03 SFU Grenoble" panose="00000500000000000000" pitchFamily="2"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26747175"/>
                  </a:ext>
                </a:extLst>
              </a:tr>
              <a:tr h="826211">
                <a:tc gridSpan="3">
                  <a:txBody>
                    <a:bodyPr/>
                    <a:lstStyle/>
                    <a:p>
                      <a:r>
                        <a:rPr lang="en-US" sz="2400">
                          <a:latin typeface="#9Slide03 SFU Grenoble" panose="00000500000000000000" pitchFamily="2" charset="0"/>
                        </a:rPr>
                        <a:t>Câu đơn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5059091"/>
                  </a:ext>
                </a:extLst>
              </a:tr>
              <a:tr h="826211">
                <a:tc vMerge="1">
                  <a:txBody>
                    <a:bodyPr/>
                    <a:lstStyle/>
                    <a:p>
                      <a:endParaRPr lang="en-US"/>
                    </a:p>
                  </a:txBody>
                  <a:tcPr/>
                </a:tc>
                <a:tc rowSpan="2">
                  <a:txBody>
                    <a:bodyPr/>
                    <a:lstStyle/>
                    <a:p>
                      <a:pPr algn="ctr"/>
                      <a:r>
                        <a:rPr lang="en-US" sz="2400" i="1">
                          <a:latin typeface="#9Slide03 SFU Grenoble" panose="00000500000000000000" pitchFamily="2"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a:latin typeface="#9Slide03 SFU Grenoble" panose="00000500000000000000" pitchFamily="2" charset="0"/>
                        </a:rPr>
                        <a:t>Câu ghép dùng quan hệ 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42595203"/>
                  </a:ext>
                </a:extLst>
              </a:tr>
            </a:tbl>
          </a:graphicData>
        </a:graphic>
      </p:graphicFrame>
      <p:sp>
        <p:nvSpPr>
          <p:cNvPr id="6" name="文本框 5"/>
          <p:cNvSpPr txBox="1"/>
          <p:nvPr/>
        </p:nvSpPr>
        <p:spPr>
          <a:xfrm>
            <a:off x="8110331" y="2834249"/>
            <a:ext cx="4015409" cy="954107"/>
          </a:xfrm>
          <a:prstGeom prst="rect">
            <a:avLst/>
          </a:prstGeom>
          <a:noFill/>
        </p:spPr>
        <p:txBody>
          <a:bodyPr wrap="square" rtlCol="0">
            <a:spAutoFit/>
          </a:bodyPr>
          <a:lstStyle/>
          <a:p>
            <a:pPr algn="just"/>
            <a:r>
              <a:rPr lang="en-US" altLang="zh-CN" sz="2800">
                <a:solidFill>
                  <a:srgbClr val="0070C0"/>
                </a:solidFill>
                <a:latin typeface="#9Slide06 VL Fadilla" pitchFamily="2" charset="0"/>
                <a:cs typeface="Comic Sans MS" panose="030F0702030302020204" charset="0"/>
                <a:sym typeface="+mn-ea"/>
              </a:rPr>
              <a:t>Đền Thượng nằm chót vót trên đỉnh núi Nghĩa Lĩnh.</a:t>
            </a:r>
            <a:endParaRPr lang="zh-CN" altLang="en-US" sz="280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a16="http://schemas.microsoft.com/office/drawing/2014/main" id="{20E0DF8F-6286-4983-AFDF-0F2CAF7B7148}"/>
              </a:ext>
            </a:extLst>
          </p:cNvPr>
          <p:cNvSpPr txBox="1"/>
          <p:nvPr/>
        </p:nvSpPr>
        <p:spPr>
          <a:xfrm>
            <a:off x="8110331" y="3788356"/>
            <a:ext cx="4015409" cy="523220"/>
          </a:xfrm>
          <a:prstGeom prst="rect">
            <a:avLst/>
          </a:prstGeom>
          <a:noFill/>
        </p:spPr>
        <p:txBody>
          <a:bodyPr wrap="square" rtlCol="0">
            <a:spAutoFit/>
          </a:bodyPr>
          <a:lstStyle/>
          <a:p>
            <a:pPr algn="just"/>
            <a:r>
              <a:rPr lang="en-US" altLang="zh-CN" sz="2800" spc="-40">
                <a:solidFill>
                  <a:srgbClr val="00B050"/>
                </a:solidFill>
                <a:latin typeface="#9Slide06 VL Fadilla" pitchFamily="2" charset="0"/>
                <a:cs typeface="Comic Sans MS" panose="030F0702030302020204" charset="0"/>
                <a:sym typeface="+mn-ea"/>
              </a:rPr>
              <a:t>Lòng sông rộng</a:t>
            </a:r>
            <a:r>
              <a:rPr lang="en-US" altLang="zh-CN" sz="2800" u="sng" spc="-40">
                <a:solidFill>
                  <a:srgbClr val="00B050"/>
                </a:solidFill>
                <a:latin typeface="#9Slide06 VL Fadilla" pitchFamily="2" charset="0"/>
                <a:cs typeface="Comic Sans MS" panose="030F0702030302020204" charset="0"/>
                <a:sym typeface="+mn-ea"/>
              </a:rPr>
              <a:t>,</a:t>
            </a:r>
            <a:r>
              <a:rPr lang="en-US" altLang="zh-CN" sz="2800" spc="-40">
                <a:solidFill>
                  <a:srgbClr val="00B050"/>
                </a:solidFill>
                <a:latin typeface="#9Slide06 VL Fadilla" pitchFamily="2" charset="0"/>
                <a:cs typeface="Comic Sans MS" panose="030F0702030302020204" charset="0"/>
                <a:sym typeface="+mn-ea"/>
              </a:rPr>
              <a:t> nước xanh trong.</a:t>
            </a:r>
            <a:endParaRPr lang="zh-CN" altLang="en-US" sz="28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a16="http://schemas.microsoft.com/office/drawing/2014/main" id="{E9F25B87-2B8E-4F37-9DCD-DA6DBEAD5169}"/>
              </a:ext>
            </a:extLst>
          </p:cNvPr>
          <p:cNvSpPr txBox="1"/>
          <p:nvPr/>
        </p:nvSpPr>
        <p:spPr>
          <a:xfrm>
            <a:off x="8110330" y="4638070"/>
            <a:ext cx="4015409" cy="523220"/>
          </a:xfrm>
          <a:prstGeom prst="rect">
            <a:avLst/>
          </a:prstGeom>
          <a:noFill/>
        </p:spPr>
        <p:txBody>
          <a:bodyPr wrap="square" rtlCol="0">
            <a:spAutoFit/>
          </a:bodyPr>
          <a:lstStyle/>
          <a:p>
            <a:pPr algn="just"/>
            <a:r>
              <a:rPr lang="en-US" altLang="zh-CN" sz="2800" u="sng" spc="-40">
                <a:solidFill>
                  <a:schemeClr val="accent2">
                    <a:lumMod val="75000"/>
                  </a:schemeClr>
                </a:solidFill>
                <a:latin typeface="#9Slide06 VL Fadilla" pitchFamily="2" charset="0"/>
                <a:cs typeface="Comic Sans MS" panose="030F0702030302020204" charset="0"/>
                <a:sym typeface="+mn-ea"/>
              </a:rPr>
              <a:t>Vì</a:t>
            </a:r>
            <a:r>
              <a:rPr lang="en-US" altLang="zh-CN" sz="2800" spc="-40">
                <a:solidFill>
                  <a:schemeClr val="accent2">
                    <a:lumMod val="75000"/>
                  </a:schemeClr>
                </a:solidFill>
                <a:latin typeface="#9Slide06 VL Fadilla" pitchFamily="2" charset="0"/>
                <a:cs typeface="Comic Sans MS" panose="030F0702030302020204" charset="0"/>
                <a:sym typeface="+mn-ea"/>
              </a:rPr>
              <a:t> trời nắng to </a:t>
            </a:r>
            <a:r>
              <a:rPr lang="en-US" altLang="zh-CN" sz="2800" u="sng" spc="-40">
                <a:solidFill>
                  <a:schemeClr val="accent2">
                    <a:lumMod val="75000"/>
                  </a:schemeClr>
                </a:solidFill>
                <a:latin typeface="#9Slide06 VL Fadilla" pitchFamily="2" charset="0"/>
                <a:cs typeface="Comic Sans MS" panose="030F0702030302020204" charset="0"/>
                <a:sym typeface="+mn-ea"/>
              </a:rPr>
              <a:t>nên</a:t>
            </a:r>
            <a:r>
              <a:rPr lang="en-US" altLang="zh-CN" sz="2800" spc="-40">
                <a:solidFill>
                  <a:schemeClr val="accent2">
                    <a:lumMod val="75000"/>
                  </a:schemeClr>
                </a:solidFill>
                <a:latin typeface="#9Slide06 VL Fadilla" pitchFamily="2" charset="0"/>
                <a:cs typeface="Comic Sans MS" panose="030F0702030302020204" charset="0"/>
                <a:sym typeface="+mn-ea"/>
              </a:rPr>
              <a:t> cỏ cây héo rũ.</a:t>
            </a:r>
            <a:endParaRPr lang="zh-CN" altLang="en-US" sz="2800" spc="-4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a16="http://schemas.microsoft.com/office/drawing/2014/main" id="{6703B0D8-07FF-4470-B3FF-5019D21765B0}"/>
              </a:ext>
            </a:extLst>
          </p:cNvPr>
          <p:cNvSpPr txBox="1"/>
          <p:nvPr/>
        </p:nvSpPr>
        <p:spPr>
          <a:xfrm>
            <a:off x="8078001" y="5313532"/>
            <a:ext cx="4015409" cy="871136"/>
          </a:xfrm>
          <a:prstGeom prst="rect">
            <a:avLst/>
          </a:prstGeom>
          <a:noFill/>
        </p:spPr>
        <p:txBody>
          <a:bodyPr wrap="square" rtlCol="0">
            <a:spAutoFit/>
          </a:bodyPr>
          <a:lstStyle/>
          <a:p>
            <a:pPr algn="just">
              <a:lnSpc>
                <a:spcPct val="89000"/>
              </a:lnSpc>
            </a:pPr>
            <a:r>
              <a:rPr lang="en-US" altLang="zh-CN" sz="2800" spc="-40">
                <a:solidFill>
                  <a:schemeClr val="accent4">
                    <a:lumMod val="75000"/>
                  </a:schemeClr>
                </a:solidFill>
                <a:latin typeface="#9Slide06 VL Fadilla" pitchFamily="2" charset="0"/>
                <a:cs typeface="Comic Sans MS" panose="030F0702030302020204" charset="0"/>
                <a:sym typeface="+mn-ea"/>
              </a:rPr>
              <a:t>Trời </a:t>
            </a:r>
            <a:r>
              <a:rPr lang="en-US" altLang="zh-CN" sz="2800" u="sng" spc="-40">
                <a:solidFill>
                  <a:schemeClr val="accent4">
                    <a:lumMod val="75000"/>
                  </a:schemeClr>
                </a:solidFill>
                <a:latin typeface="#9Slide06 VL Fadilla" pitchFamily="2" charset="0"/>
                <a:cs typeface="Comic Sans MS" panose="030F0702030302020204" charset="0"/>
                <a:sym typeface="+mn-ea"/>
              </a:rPr>
              <a:t>chưa</a:t>
            </a:r>
            <a:r>
              <a:rPr lang="en-US" altLang="zh-CN" sz="2800" spc="-40">
                <a:solidFill>
                  <a:schemeClr val="accent4">
                    <a:lumMod val="75000"/>
                  </a:schemeClr>
                </a:solidFill>
                <a:latin typeface="#9Slide06 VL Fadilla" pitchFamily="2" charset="0"/>
                <a:cs typeface="Comic Sans MS" panose="030F0702030302020204" charset="0"/>
                <a:sym typeface="+mn-ea"/>
              </a:rPr>
              <a:t> hửng sáng, nông dân </a:t>
            </a:r>
            <a:r>
              <a:rPr lang="en-US" altLang="zh-CN" sz="2800" u="sng" spc="-40">
                <a:solidFill>
                  <a:schemeClr val="accent4">
                    <a:lumMod val="75000"/>
                  </a:schemeClr>
                </a:solidFill>
                <a:latin typeface="#9Slide06 VL Fadilla" pitchFamily="2" charset="0"/>
                <a:cs typeface="Comic Sans MS" panose="030F0702030302020204" charset="0"/>
                <a:sym typeface="+mn-ea"/>
              </a:rPr>
              <a:t>đã</a:t>
            </a:r>
            <a:r>
              <a:rPr lang="en-US" altLang="zh-CN" sz="2800" spc="-40">
                <a:solidFill>
                  <a:schemeClr val="accent4">
                    <a:lumMod val="75000"/>
                  </a:schemeClr>
                </a:solidFill>
                <a:latin typeface="#9Slide06 VL Fadilla" pitchFamily="2" charset="0"/>
                <a:cs typeface="Comic Sans MS" panose="030F0702030302020204" charset="0"/>
                <a:sym typeface="+mn-ea"/>
              </a:rPr>
              <a:t> ra đồng. </a:t>
            </a:r>
            <a:endParaRPr lang="zh-CN" altLang="en-US" sz="2800" spc="-4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a16="http://schemas.microsoft.com/office/drawing/2014/main" id="{763C6AFB-10C1-4B70-8249-B1B4F4FED2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ask="http://schemas.microsoft.com/office/drawing/2018/sketchyshape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17935-64AF-486A-BB1B-5A3B8359A34B}"/>
              </a:ext>
            </a:extLst>
          </p:cNvPr>
          <p:cNvPicPr>
            <a:picLocks noChangeAspect="1"/>
          </p:cNvPicPr>
          <p:nvPr/>
        </p:nvPicPr>
        <p:blipFill rotWithShape="1">
          <a:blip r:embed="rId4">
            <a:extLst>
              <a:ext uri="{28A0092B-C50C-407E-A947-70E740481C1C}">
                <a14:useLocalDpi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a16="http://schemas.microsoft.com/office/drawing/2014/main"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a16="http://schemas.microsoft.com/office/drawing/2014/main"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a16="http://schemas.microsoft.com/office/drawing/2014/main" id="{439C5C56-DC60-4D44-AF86-79F025522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a16="http://schemas.microsoft.com/office/drawing/2014/main" id="{D2FDC715-D4E9-4090-86FA-563BB00677A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a16="http://schemas.microsoft.com/office/drawing/2014/main"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mục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a16="http://schemas.microsoft.com/office/drawing/2014/main" id="{1F0595EB-0845-47C5-AA61-9822269C4B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475722" y="3199417"/>
              <a:ext cx="2684709"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id="{0EEDA3DA-02C8-4A1B-BBF5-FEBBBBC11F8C}"/>
              </a:ext>
            </a:extLst>
          </p:cNvPr>
          <p:cNvSpPr/>
          <p:nvPr/>
        </p:nvSpPr>
        <p:spPr>
          <a:xfrm>
            <a:off x="4319661" y="263553"/>
            <a:ext cx="4006786"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4386422" y="376298"/>
            <a:ext cx="38732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002060"/>
                </a:solidFill>
                <a:effectLst/>
                <a:uLnTx/>
                <a:uFillTx/>
                <a:latin typeface="#9Slide05 Harman Script Inline" panose="02000507020000020003" pitchFamily="2" charset="0"/>
              </a:rPr>
              <a:t>M</a:t>
            </a:r>
            <a:r>
              <a:rPr lang="en-US" sz="6000">
                <a:solidFill>
                  <a:srgbClr val="002060"/>
                </a:solidFill>
                <a:latin typeface="#9Slide05 Harman Script Inline" panose="02000507020000020003" pitchFamily="2" charset="0"/>
              </a:rPr>
              <a:t>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a16="http://schemas.microsoft.com/office/drawing/2014/main"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a16="http://schemas.microsoft.com/office/drawing/2014/main"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a16="http://schemas.microsoft.com/office/drawing/2014/main"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a16="http://schemas.microsoft.com/office/drawing/2014/main"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a16="http://schemas.microsoft.com/office/drawing/2014/main"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a16="http://schemas.microsoft.com/office/drawing/2014/main"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a16="http://schemas.microsoft.com/office/drawing/2014/main"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a16="http://schemas.microsoft.com/office/drawing/2014/main"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C2C731B-E541-4C8A-9266-FF9181F9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a16="http://schemas.microsoft.com/office/drawing/2014/main"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a16="http://schemas.microsoft.com/office/drawing/2014/main"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a16="http://schemas.microsoft.com/office/drawing/2014/main"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a16="http://schemas.microsoft.com/office/drawing/2014/main"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a16="http://schemas.microsoft.com/office/drawing/2014/main"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a16="http://schemas.microsoft.com/office/drawing/2014/main"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a16="http://schemas.microsoft.com/office/drawing/2014/main"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a16="http://schemas.microsoft.com/office/drawing/2014/main"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a16="http://schemas.microsoft.com/office/drawing/2014/main"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a16="http://schemas.microsoft.com/office/drawing/2014/main"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a16="http://schemas.microsoft.com/office/drawing/2014/main"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a16="http://schemas.microsoft.com/office/drawing/2014/main"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a16="http://schemas.microsoft.com/office/drawing/2014/main"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a16="http://schemas.microsoft.com/office/drawing/2014/main" id="{746F51DB-4005-4BB3-9885-369A9FC506C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a16="http://schemas.microsoft.com/office/drawing/2014/main"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a16="http://schemas.microsoft.com/office/drawing/2014/main" id="{5A5A68E5-8B86-4267-B14D-D416DED89D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81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a16="http://schemas.microsoft.com/office/drawing/2014/main" id="{E3AB5FD4-D746-4506-8043-4ECD65DC68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a16="http://schemas.microsoft.com/office/drawing/2014/main"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a16="http://schemas.microsoft.com/office/drawing/2014/main" id="{9621431A-27B3-49C8-BB12-3132172B8FF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a16="http://schemas.microsoft.com/office/drawing/2014/main" id="{EB48A4B0-4581-4242-BC01-BEE93786462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a16="http://schemas.microsoft.com/office/drawing/2014/main" id="{6DC9BCD8-8D53-4A4D-86F7-3E71F524E7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a16="http://schemas.microsoft.com/office/drawing/2014/main"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a16="http://schemas.microsoft.com/office/drawing/2014/main" id="{3E7DB106-089F-4B58-9155-A01F3182890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a16="http://schemas.microsoft.com/office/drawing/2014/main" id="{AE5C6905-C965-4E04-93A9-12A1CCC0B0CB}"/>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a16="http://schemas.microsoft.com/office/drawing/2014/main" id="{7D8EF7C5-BE91-46DE-8D7E-E8BDB9FDEA7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a16="http://schemas.microsoft.com/office/drawing/2014/main" id="{3D8E03BE-C4B4-4AEE-97C6-703EF4E6C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a16="http://schemas.microsoft.com/office/drawing/2014/main" id="{E3AB5FD4-D746-4506-8043-4ECD65DC6803}"/>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a16="http://schemas.microsoft.com/office/drawing/2014/main"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a16="http://schemas.microsoft.com/office/drawing/2014/main"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a16="http://schemas.microsoft.com/office/drawing/2014/main"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a16="http://schemas.microsoft.com/office/drawing/2014/main"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a16="http://schemas.microsoft.com/office/drawing/2014/main"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FBD52C-3685-4228-AB74-FF035E4E55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a16="http://schemas.microsoft.com/office/drawing/2014/main"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a16="http://schemas.microsoft.com/office/drawing/2014/main"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a16="http://schemas.microsoft.com/office/drawing/2014/main"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a16="http://schemas.microsoft.com/office/drawing/2014/main"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a16="http://schemas.microsoft.com/office/drawing/2014/main"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a16="http://schemas.microsoft.com/office/drawing/2014/main" id="{2AA321FE-3353-47C0-AC1B-0442CEB06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a16="http://schemas.microsoft.com/office/drawing/2014/main" id="{D1F54BF4-CAD6-413E-AD71-0F5E6B39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a16="http://schemas.microsoft.com/office/drawing/2014/main" id="{6E34C809-BEC9-4CE7-86A5-99F56A822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a16="http://schemas.microsoft.com/office/drawing/2014/main" id="{785A291F-D81C-4363-B475-270F0A5B4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a16="http://schemas.microsoft.com/office/drawing/2014/main" id="{EBC1A611-DF59-4A6D-AB24-663B2695E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a16="http://schemas.microsoft.com/office/drawing/2014/main" id="{63CE4902-1D49-4FB0-AE37-478E2004F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a16="http://schemas.microsoft.com/office/drawing/2014/main" id="{154E0F71-2558-4255-8172-66AEF720C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a16="http://schemas.microsoft.com/office/drawing/2014/main" id="{5B7557A6-1712-47B6-995E-D525DBD60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a16="http://schemas.microsoft.com/office/drawing/2014/main" id="{F954A15A-62D1-4870-A5BF-3A22CC1EA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a16="http://schemas.microsoft.com/office/drawing/2014/main" id="{4E921514-C420-4B6B-8FAB-A06E7DC58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a16="http://schemas.microsoft.com/office/drawing/2014/main" id="{2EF42AC6-2F49-49D7-8CD5-DB0F37D8A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a16="http://schemas.microsoft.com/office/drawing/2014/main" id="{7F78A347-D001-43CF-BD6E-EDFA98294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a16="http://schemas.microsoft.com/office/drawing/2014/main" id="{EB1FB63C-B37A-4831-975D-183F9B996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a16="http://schemas.microsoft.com/office/drawing/2014/main" id="{F60A00E7-1DC8-406B-8B26-23AF09DDD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a16="http://schemas.microsoft.com/office/drawing/2014/main" id="{92B28886-36F0-417E-A016-7993BC81C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a16="http://schemas.microsoft.com/office/drawing/2014/main" id="{2891CC80-8466-444B-98EB-A9EFB38F0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a16="http://schemas.microsoft.com/office/drawing/2014/main" id="{ADDDBA0C-52A2-4F36-9075-3C438DC63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a16="http://schemas.microsoft.com/office/drawing/2014/main" id="{FF50BA32-13CF-44AB-8736-FB9A9ADEC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a16="http://schemas.microsoft.com/office/drawing/2014/main" id="{4EE0B5DF-CB48-4D2E-85B8-42F9A212D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a16="http://schemas.microsoft.com/office/drawing/2014/main" id="{EE3EF430-933C-429B-9E2A-89492759E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a16="http://schemas.microsoft.com/office/drawing/2014/main" id="{19BA1DB5-B43F-48A0-B0E7-5D0E6AF5C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a16="http://schemas.microsoft.com/office/drawing/2014/main" id="{E6F9C110-2B46-44B6-860B-05AE3A439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a16="http://schemas.microsoft.com/office/drawing/2014/main" id="{7DD5B9B3-1E17-4C84-9CA3-1DC10AAD6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a16="http://schemas.microsoft.com/office/drawing/2014/main" id="{62CE8D0C-6FCB-4F42-8D7B-02D583C5C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a16="http://schemas.microsoft.com/office/drawing/2014/main"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a16="http://schemas.microsoft.com/office/drawing/2014/main"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a16="http://schemas.microsoft.com/office/drawing/2014/main"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a16="http://schemas.microsoft.com/office/drawing/2014/main"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a16="http://schemas.microsoft.com/office/drawing/2014/main"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a:solidFill>
                  <a:srgbClr val="000000"/>
                </a:solidFill>
                <a:latin typeface="#9Slide05 SVNShintia Script" panose="02000804000000020003" pitchFamily="2" charset="0"/>
              </a:rPr>
              <a:t>Đọc bài tập đọc </a:t>
            </a:r>
            <a:r>
              <a:rPr lang="en-US" sz="5400" noProof="0">
                <a:solidFill>
                  <a:srgbClr val="BD4E73"/>
                </a:solidFill>
                <a:latin typeface="#9Slide05 SVNShintia Script" panose="02000804000000020003" pitchFamily="2" charset="0"/>
              </a:rPr>
              <a:t>"Thái sư Trần Thủ Độ" (SGK - tr.15, 16)</a:t>
            </a:r>
            <a:r>
              <a:rPr lang="en-US" sz="540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solidFill>
                  <a:srgbClr val="5E1263"/>
                </a:solidFill>
                <a:latin typeface="#9Slide05 SVNShintia Script" panose="02000804000000020003" pitchFamily="2" charset="0"/>
              </a:rPr>
              <a:t>4. Những lời nói và việc làm của Trần Thủ Độ cho thấy ông là người như thế nào?</a:t>
            </a:r>
            <a:endParaRPr lang="en-US" sz="5400" noProof="0">
              <a:solidFill>
                <a:srgbClr val="5E1263"/>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id="{01B44D22-A6CE-448B-9745-CFDC89F108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158149" y="1074508"/>
            <a:ext cx="9206536"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a:solidFill>
                  <a:srgbClr val="000000"/>
                </a:solidFill>
                <a:latin typeface="#9Slide05 SVNShintia Script" panose="02000804000000020003" pitchFamily="2" charset="0"/>
              </a:rPr>
              <a:t>Đọc bài tập đọc </a:t>
            </a:r>
            <a:r>
              <a:rPr lang="en-US" sz="6000" spc="-80" noProof="0">
                <a:solidFill>
                  <a:srgbClr val="FFC0D4"/>
                </a:solidFill>
                <a:latin typeface="#9Slide05 SVNShintia Script" panose="02000804000000020003" pitchFamily="2" charset="0"/>
              </a:rPr>
              <a:t>"Trí dũng song toàn" (SGK - tr.25, 26)</a:t>
            </a:r>
            <a:r>
              <a:rPr lang="en-US" sz="6000" spc="-8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a:solidFill>
                  <a:schemeClr val="accent5">
                    <a:lumMod val="60000"/>
                    <a:lumOff val="40000"/>
                  </a:schemeClr>
                </a:solidFill>
                <a:latin typeface="#9Slide05 SVNShintia Script" panose="02000804000000020003" pitchFamily="2" charset="0"/>
              </a:rPr>
              <a:t>4. Vì sao có thể nói ông Giang Văn Minh là người trí dũng song toàn?</a:t>
            </a:r>
            <a:endParaRPr lang="en-US" sz="6000" spc="-80" noProof="0">
              <a:solidFill>
                <a:schemeClr val="accent5">
                  <a:lumMod val="60000"/>
                  <a:lumOff val="4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1459</TotalTime>
  <Words>1159</Words>
  <Application>Microsoft Office PowerPoint</Application>
  <PresentationFormat>Widescreen</PresentationFormat>
  <Paragraphs>100</Paragraphs>
  <Slides>21</Slides>
  <Notes>11</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21</vt:i4>
      </vt:variant>
    </vt:vector>
  </HeadingPairs>
  <TitlesOfParts>
    <vt:vector size="47" baseType="lpstr">
      <vt:lpstr>#9Slide01 Noi dung ngan</vt:lpstr>
      <vt:lpstr>#9Slide01 Tieu de ngan</vt:lpstr>
      <vt:lpstr>#9Slide02 Noi dung rat dai</vt:lpstr>
      <vt:lpstr>#9Slide03 Montserrat Black</vt:lpstr>
      <vt:lpstr>#9Slide03 SFU Grenoble</vt:lpstr>
      <vt:lpstr>#9Slide03 SVNLifehack Sans</vt:lpstr>
      <vt:lpstr>#9Slide04 SFU Belle</vt:lpstr>
      <vt:lpstr>#9Slide05 Fourth Light</vt:lpstr>
      <vt:lpstr>#9Slide05 Habano</vt:lpstr>
      <vt:lpstr>#9Slide05 Harman Script Inline</vt:lpstr>
      <vt:lpstr>#9Slide05 Mirella Script</vt:lpstr>
      <vt:lpstr>#9Slide05 Silk Script</vt:lpstr>
      <vt:lpstr>#9Slide05 SVNShintia Script</vt:lpstr>
      <vt:lpstr>#9Slide06 VL Fadilla</vt:lpstr>
      <vt:lpstr>#9Slide07 Cadena</vt:lpstr>
      <vt:lpstr>#9Slide07 IcielNabila</vt:lpstr>
      <vt:lpstr>Arial</vt:lpstr>
      <vt:lpstr>Calibri</vt:lpstr>
      <vt:lpstr>Calibri Light</vt:lpstr>
      <vt:lpstr>Century Gothic</vt:lpstr>
      <vt:lpstr>Fira Sans Extra Condensed</vt:lpstr>
      <vt:lpstr>Fira Sans Extra Condensed Medium</vt:lpstr>
      <vt:lpstr>Roboto</vt:lpstr>
      <vt:lpstr>杨任东竹石体-Medium</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Nguyễn Hà Quyên</cp:lastModifiedBy>
  <cp:revision>66</cp:revision>
  <dcterms:created xsi:type="dcterms:W3CDTF">2021-05-15T03:42:01Z</dcterms:created>
  <dcterms:modified xsi:type="dcterms:W3CDTF">2022-03-06T10:26:07Z</dcterms:modified>
  <cp:category>9Slide.vn</cp:category>
</cp:coreProperties>
</file>