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1076" r:id="rId2"/>
    <p:sldId id="258" r:id="rId3"/>
    <p:sldId id="1297" r:id="rId4"/>
    <p:sldId id="1298" r:id="rId5"/>
    <p:sldId id="1262" r:id="rId6"/>
    <p:sldId id="1286" r:id="rId7"/>
    <p:sldId id="1288" r:id="rId8"/>
    <p:sldId id="1287" r:id="rId9"/>
    <p:sldId id="1289" r:id="rId10"/>
    <p:sldId id="1290" r:id="rId11"/>
    <p:sldId id="1291" r:id="rId12"/>
    <p:sldId id="1292" r:id="rId13"/>
    <p:sldId id="1293" r:id="rId14"/>
    <p:sldId id="1278" r:id="rId15"/>
    <p:sldId id="1275" r:id="rId16"/>
    <p:sldId id="1294" r:id="rId17"/>
    <p:sldId id="1295" r:id="rId18"/>
    <p:sldId id="1296" r:id="rId19"/>
    <p:sldId id="1280" r:id="rId20"/>
    <p:sldId id="1267" r:id="rId21"/>
    <p:sldId id="1285" r:id="rId22"/>
    <p:sldId id="300" r:id="rId23"/>
  </p:sldIdLst>
  <p:sldSz cx="12601575" cy="7200900"/>
  <p:notesSz cx="6858000" cy="9144000"/>
  <p:defaultTextStyle>
    <a:defPPr>
      <a:defRPr lang="en-US"/>
    </a:defPPr>
    <a:lvl1pPr marL="0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5089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0178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5268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40357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25446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10535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95624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80714" algn="l" defTabSz="970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CCECFF"/>
    <a:srgbClr val="9999FF"/>
    <a:srgbClr val="33CC33"/>
    <a:srgbClr val="FFFF00"/>
    <a:srgbClr val="FF00FF"/>
    <a:srgbClr val="00BC5E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2133" autoAdjust="0"/>
  </p:normalViewPr>
  <p:slideViewPr>
    <p:cSldViewPr snapToGrid="0">
      <p:cViewPr varScale="1">
        <p:scale>
          <a:sx n="65" d="100"/>
          <a:sy n="65" d="100"/>
        </p:scale>
        <p:origin x="840" y="78"/>
      </p:cViewPr>
      <p:guideLst>
        <p:guide orient="horz" pos="2378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5089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70178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5268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40357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25446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10535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95624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80714" algn="l" defTabSz="97017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23" y="2236948"/>
            <a:ext cx="10711339" cy="15435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41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2" y="288379"/>
            <a:ext cx="2835354" cy="61441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80" y="288379"/>
            <a:ext cx="8296037" cy="61441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9" y="4627253"/>
            <a:ext cx="10711339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39" y="3052049"/>
            <a:ext cx="10711339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51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6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8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59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0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84" y="1680219"/>
            <a:ext cx="5565695" cy="475226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5804" y="1680219"/>
            <a:ext cx="5565695" cy="475226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1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0" y="1611869"/>
            <a:ext cx="5567884" cy="67175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35" indent="0">
              <a:buNone/>
              <a:defRPr sz="2400" b="1"/>
            </a:lvl2pPr>
            <a:lvl3pPr marL="1090273" indent="0">
              <a:buNone/>
              <a:defRPr sz="2100" b="1"/>
            </a:lvl3pPr>
            <a:lvl4pPr marL="1635409" indent="0">
              <a:buNone/>
              <a:defRPr sz="1900" b="1"/>
            </a:lvl4pPr>
            <a:lvl5pPr marL="2180544" indent="0">
              <a:buNone/>
              <a:defRPr sz="1900" b="1"/>
            </a:lvl5pPr>
            <a:lvl6pPr marL="2725681" indent="0">
              <a:buNone/>
              <a:defRPr sz="1900" b="1"/>
            </a:lvl6pPr>
            <a:lvl7pPr marL="3270818" indent="0">
              <a:buNone/>
              <a:defRPr sz="1900" b="1"/>
            </a:lvl7pPr>
            <a:lvl8pPr marL="3815953" indent="0">
              <a:buNone/>
              <a:defRPr sz="1900" b="1"/>
            </a:lvl8pPr>
            <a:lvl9pPr marL="43610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80" y="2283619"/>
            <a:ext cx="5567884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29" y="1611869"/>
            <a:ext cx="5570071" cy="67175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35" indent="0">
              <a:buNone/>
              <a:defRPr sz="2400" b="1"/>
            </a:lvl2pPr>
            <a:lvl3pPr marL="1090273" indent="0">
              <a:buNone/>
              <a:defRPr sz="2100" b="1"/>
            </a:lvl3pPr>
            <a:lvl4pPr marL="1635409" indent="0">
              <a:buNone/>
              <a:defRPr sz="1900" b="1"/>
            </a:lvl4pPr>
            <a:lvl5pPr marL="2180544" indent="0">
              <a:buNone/>
              <a:defRPr sz="1900" b="1"/>
            </a:lvl5pPr>
            <a:lvl6pPr marL="2725681" indent="0">
              <a:buNone/>
              <a:defRPr sz="1900" b="1"/>
            </a:lvl6pPr>
            <a:lvl7pPr marL="3270818" indent="0">
              <a:buNone/>
              <a:defRPr sz="1900" b="1"/>
            </a:lvl7pPr>
            <a:lvl8pPr marL="3815953" indent="0">
              <a:buNone/>
              <a:defRPr sz="1900" b="1"/>
            </a:lvl8pPr>
            <a:lvl9pPr marL="43610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29" y="2283619"/>
            <a:ext cx="5570071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6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6709"/>
            <a:ext cx="4145832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68" y="286711"/>
            <a:ext cx="7044630" cy="6145769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06857"/>
            <a:ext cx="414583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45135" indent="0">
              <a:buNone/>
              <a:defRPr sz="1400"/>
            </a:lvl2pPr>
            <a:lvl3pPr marL="1090273" indent="0">
              <a:buNone/>
              <a:defRPr sz="1200"/>
            </a:lvl3pPr>
            <a:lvl4pPr marL="1635409" indent="0">
              <a:buNone/>
              <a:defRPr sz="1100"/>
            </a:lvl4pPr>
            <a:lvl5pPr marL="2180544" indent="0">
              <a:buNone/>
              <a:defRPr sz="1100"/>
            </a:lvl5pPr>
            <a:lvl6pPr marL="2725681" indent="0">
              <a:buNone/>
              <a:defRPr sz="1100"/>
            </a:lvl6pPr>
            <a:lvl7pPr marL="3270818" indent="0">
              <a:buNone/>
              <a:defRPr sz="1100"/>
            </a:lvl7pPr>
            <a:lvl8pPr marL="3815953" indent="0">
              <a:buNone/>
              <a:defRPr sz="1100"/>
            </a:lvl8pPr>
            <a:lvl9pPr marL="436109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99" y="5040638"/>
            <a:ext cx="7560945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9999" y="643414"/>
            <a:ext cx="7560945" cy="4320540"/>
          </a:xfrm>
        </p:spPr>
        <p:txBody>
          <a:bodyPr/>
          <a:lstStyle>
            <a:lvl1pPr marL="0" indent="0">
              <a:buNone/>
              <a:defRPr sz="3800"/>
            </a:lvl1pPr>
            <a:lvl2pPr marL="545135" indent="0">
              <a:buNone/>
              <a:defRPr sz="3300"/>
            </a:lvl2pPr>
            <a:lvl3pPr marL="1090273" indent="0">
              <a:buNone/>
              <a:defRPr sz="2900"/>
            </a:lvl3pPr>
            <a:lvl4pPr marL="1635409" indent="0">
              <a:buNone/>
              <a:defRPr sz="2400"/>
            </a:lvl4pPr>
            <a:lvl5pPr marL="2180544" indent="0">
              <a:buNone/>
              <a:defRPr sz="2400"/>
            </a:lvl5pPr>
            <a:lvl6pPr marL="2725681" indent="0">
              <a:buNone/>
              <a:defRPr sz="2400"/>
            </a:lvl6pPr>
            <a:lvl7pPr marL="3270818" indent="0">
              <a:buNone/>
              <a:defRPr sz="2400"/>
            </a:lvl7pPr>
            <a:lvl8pPr marL="3815953" indent="0">
              <a:buNone/>
              <a:defRPr sz="2400"/>
            </a:lvl8pPr>
            <a:lvl9pPr marL="436109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9999" y="5635713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45135" indent="0">
              <a:buNone/>
              <a:defRPr sz="1400"/>
            </a:lvl2pPr>
            <a:lvl3pPr marL="1090273" indent="0">
              <a:buNone/>
              <a:defRPr sz="1200"/>
            </a:lvl3pPr>
            <a:lvl4pPr marL="1635409" indent="0">
              <a:buNone/>
              <a:defRPr sz="1100"/>
            </a:lvl4pPr>
            <a:lvl5pPr marL="2180544" indent="0">
              <a:buNone/>
              <a:defRPr sz="1100"/>
            </a:lvl5pPr>
            <a:lvl6pPr marL="2725681" indent="0">
              <a:buNone/>
              <a:defRPr sz="1100"/>
            </a:lvl6pPr>
            <a:lvl7pPr marL="3270818" indent="0">
              <a:buNone/>
              <a:defRPr sz="1100"/>
            </a:lvl7pPr>
            <a:lvl8pPr marL="3815953" indent="0">
              <a:buNone/>
              <a:defRPr sz="1100"/>
            </a:lvl8pPr>
            <a:lvl9pPr marL="436109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82" y="288370"/>
            <a:ext cx="11341418" cy="1200150"/>
          </a:xfrm>
          <a:prstGeom prst="rect">
            <a:avLst/>
          </a:prstGeom>
        </p:spPr>
        <p:txBody>
          <a:bodyPr vert="horz" lIns="109027" tIns="54514" rIns="109027" bIns="545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82" y="1680219"/>
            <a:ext cx="11341418" cy="4752261"/>
          </a:xfrm>
          <a:prstGeom prst="rect">
            <a:avLst/>
          </a:prstGeom>
        </p:spPr>
        <p:txBody>
          <a:bodyPr vert="horz" lIns="109027" tIns="54514" rIns="109027" bIns="545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81" y="6674176"/>
            <a:ext cx="2940367" cy="383381"/>
          </a:xfrm>
          <a:prstGeom prst="rect">
            <a:avLst/>
          </a:prstGeom>
        </p:spPr>
        <p:txBody>
          <a:bodyPr vert="horz" lIns="109027" tIns="54514" rIns="109027" bIns="5451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43" y="6674176"/>
            <a:ext cx="3990499" cy="383381"/>
          </a:xfrm>
          <a:prstGeom prst="rect">
            <a:avLst/>
          </a:prstGeom>
        </p:spPr>
        <p:txBody>
          <a:bodyPr vert="horz" lIns="109027" tIns="54514" rIns="109027" bIns="5451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32" y="6674176"/>
            <a:ext cx="2940367" cy="383381"/>
          </a:xfrm>
          <a:prstGeom prst="rect">
            <a:avLst/>
          </a:prstGeom>
        </p:spPr>
        <p:txBody>
          <a:bodyPr vert="horz" lIns="109027" tIns="54514" rIns="109027" bIns="5451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09027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852" indent="-408852" algn="l" defTabSz="109027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5847" indent="-340710" algn="l" defTabSz="1090273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840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7976" indent="-272568" algn="l" defTabSz="109027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3113" indent="-272568" algn="l" defTabSz="109027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249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385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521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658" indent="-272568" algn="l" defTabSz="1090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35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273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09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544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681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818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5953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090" algn="l" defTabSz="10902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055282"/>
            <a:ext cx="12254734" cy="175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3300"/>
                </a:solidFill>
                <a:cs typeface="Times New Roman" pitchFamily="18" charset="0"/>
              </a:rPr>
              <a:t>TẬP LÀM VĂN</a:t>
            </a:r>
            <a:endParaRPr lang="en-US" sz="48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cs typeface="Times New Roman" pitchFamily="18" charset="0"/>
              </a:rPr>
              <a:t>LẬP CHƯƠNG TRÌNH HOẠT ĐỘNG </a:t>
            </a:r>
          </a:p>
          <a:p>
            <a:pPr algn="ctr" eaLnBrk="1" hangingPunct="1"/>
            <a:endParaRPr lang="en-US" sz="28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147" y="-7454"/>
            <a:ext cx="9611139" cy="72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79659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796599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44" y="0"/>
            <a:ext cx="3983726" cy="708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750" y="0"/>
            <a:ext cx="4023482" cy="715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6" y="0"/>
            <a:ext cx="12355034" cy="64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36636" y="6616125"/>
            <a:ext cx="12554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tx1"/>
                </a:solidFill>
              </a:rPr>
              <a:t>Quyên góp ủng hộ thiếu nhi và nhân dân các vùng bị thiên tai. </a:t>
            </a:r>
          </a:p>
        </p:txBody>
      </p:sp>
    </p:spTree>
    <p:extLst>
      <p:ext uri="{BB962C8B-B14F-4D97-AF65-F5344CB8AC3E}">
        <p14:creationId xmlns:p14="http://schemas.microsoft.com/office/powerpoint/2010/main" val="19093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" y="0"/>
            <a:ext cx="12562194" cy="612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1313" y="6275990"/>
            <a:ext cx="6449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231378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65922" y="1262270"/>
            <a:ext cx="3349487" cy="399553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Các bước lập chương trình hoạt động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45835" y="705678"/>
            <a:ext cx="6182139" cy="1441174"/>
            <a:chOff x="3945835" y="705678"/>
            <a:chExt cx="6182139" cy="1441174"/>
          </a:xfrm>
        </p:grpSpPr>
        <p:sp>
          <p:nvSpPr>
            <p:cNvPr id="4" name="TextBox 3"/>
            <p:cNvSpPr txBox="1"/>
            <p:nvPr/>
          </p:nvSpPr>
          <p:spPr>
            <a:xfrm>
              <a:off x="5655366" y="705678"/>
              <a:ext cx="4472608" cy="7694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400" dirty="0">
                  <a:latin typeface="+mj-lt"/>
                </a:rPr>
                <a:t>Xác định mục đích </a:t>
              </a:r>
              <a:endParaRPr lang="en-US" sz="4400" dirty="0">
                <a:latin typeface="+mj-l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945835" y="1262270"/>
              <a:ext cx="1520687" cy="8845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939209" y="1762539"/>
            <a:ext cx="6142382" cy="1446550"/>
            <a:chOff x="3939209" y="1762539"/>
            <a:chExt cx="6142382" cy="1446550"/>
          </a:xfrm>
        </p:grpSpPr>
        <p:sp>
          <p:nvSpPr>
            <p:cNvPr id="5" name="TextBox 4"/>
            <p:cNvSpPr txBox="1"/>
            <p:nvPr/>
          </p:nvSpPr>
          <p:spPr>
            <a:xfrm>
              <a:off x="5608983" y="1762539"/>
              <a:ext cx="4472608" cy="14465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400" dirty="0">
                  <a:latin typeface="+mj-lt"/>
                </a:rPr>
                <a:t>Liệt kê công việc cần làm</a:t>
              </a:r>
              <a:endParaRPr lang="en-US" sz="4400" dirty="0">
                <a:latin typeface="+mj-lt"/>
              </a:endParaRPr>
            </a:p>
          </p:txBody>
        </p:sp>
        <p:cxnSp>
          <p:nvCxnSpPr>
            <p:cNvPr id="10" name="Straight Arrow Connector 9"/>
            <p:cNvCxnSpPr>
              <a:endCxn id="5" idx="1"/>
            </p:cNvCxnSpPr>
            <p:nvPr/>
          </p:nvCxnSpPr>
          <p:spPr>
            <a:xfrm flipV="1">
              <a:off x="3939209" y="2485814"/>
              <a:ext cx="1669774" cy="1613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959087" y="3014870"/>
            <a:ext cx="6135757" cy="1907062"/>
            <a:chOff x="3959087" y="3014870"/>
            <a:chExt cx="6135757" cy="1907062"/>
          </a:xfrm>
        </p:grpSpPr>
        <p:sp>
          <p:nvSpPr>
            <p:cNvPr id="6" name="TextBox 5"/>
            <p:cNvSpPr txBox="1"/>
            <p:nvPr/>
          </p:nvSpPr>
          <p:spPr>
            <a:xfrm>
              <a:off x="5622236" y="3475382"/>
              <a:ext cx="4472608" cy="14465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400" dirty="0">
                  <a:latin typeface="+mj-lt"/>
                </a:rPr>
                <a:t>Phân công công việc</a:t>
              </a:r>
              <a:endParaRPr lang="en-US" sz="4400" dirty="0">
                <a:latin typeface="+mj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59087" y="3014870"/>
              <a:ext cx="1557130" cy="11893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591339" y="4068417"/>
            <a:ext cx="6486940" cy="2496785"/>
            <a:chOff x="3591339" y="4068417"/>
            <a:chExt cx="6486940" cy="2496785"/>
          </a:xfrm>
        </p:grpSpPr>
        <p:sp>
          <p:nvSpPr>
            <p:cNvPr id="7" name="TextBox 6"/>
            <p:cNvSpPr txBox="1"/>
            <p:nvPr/>
          </p:nvSpPr>
          <p:spPr>
            <a:xfrm>
              <a:off x="5605671" y="5118652"/>
              <a:ext cx="4472608" cy="14465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4400" dirty="0">
                  <a:latin typeface="+mj-lt"/>
                </a:rPr>
                <a:t>Lập chương trình cụ thể</a:t>
              </a:r>
              <a:endParaRPr lang="en-US" sz="4400" dirty="0">
                <a:latin typeface="+mj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591339" y="4068417"/>
              <a:ext cx="1944757" cy="18453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65923" y="1262270"/>
            <a:ext cx="2057400" cy="275313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+mj-lt"/>
              </a:rPr>
              <a:t>Các bước lập chương trình hoạt động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2604053" y="864702"/>
            <a:ext cx="3806686" cy="1381539"/>
            <a:chOff x="3945835" y="988914"/>
            <a:chExt cx="6280529" cy="1157938"/>
          </a:xfrm>
        </p:grpSpPr>
        <p:sp>
          <p:nvSpPr>
            <p:cNvPr id="4" name="TextBox 3"/>
            <p:cNvSpPr txBox="1"/>
            <p:nvPr/>
          </p:nvSpPr>
          <p:spPr>
            <a:xfrm>
              <a:off x="5753755" y="988914"/>
              <a:ext cx="4472609" cy="38694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Xác định mục đích 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945835" y="1262270"/>
              <a:ext cx="1520687" cy="8845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16"/>
          <p:cNvGrpSpPr/>
          <p:nvPr/>
        </p:nvGrpSpPr>
        <p:grpSpPr>
          <a:xfrm>
            <a:off x="2716695" y="1643269"/>
            <a:ext cx="5145157" cy="841513"/>
            <a:chOff x="2722474" y="1657006"/>
            <a:chExt cx="6142382" cy="884586"/>
          </a:xfrm>
        </p:grpSpPr>
        <p:sp>
          <p:nvSpPr>
            <p:cNvPr id="5" name="TextBox 4"/>
            <p:cNvSpPr txBox="1"/>
            <p:nvPr/>
          </p:nvSpPr>
          <p:spPr>
            <a:xfrm>
              <a:off x="4392248" y="1657006"/>
              <a:ext cx="4472608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Liệt kê công việc cần làm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10" name="Straight Arrow Connector 9"/>
            <p:cNvCxnSpPr>
              <a:endCxn id="5" idx="1"/>
            </p:cNvCxnSpPr>
            <p:nvPr/>
          </p:nvCxnSpPr>
          <p:spPr>
            <a:xfrm flipV="1">
              <a:off x="2722474" y="1887839"/>
              <a:ext cx="1669774" cy="6537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Group 17"/>
          <p:cNvGrpSpPr/>
          <p:nvPr/>
        </p:nvGrpSpPr>
        <p:grpSpPr>
          <a:xfrm>
            <a:off x="2706757" y="2507974"/>
            <a:ext cx="5184911" cy="528070"/>
            <a:chOff x="3959087" y="3014870"/>
            <a:chExt cx="6100672" cy="555945"/>
          </a:xfrm>
        </p:grpSpPr>
        <p:sp>
          <p:nvSpPr>
            <p:cNvPr id="6" name="TextBox 5"/>
            <p:cNvSpPr txBox="1"/>
            <p:nvPr/>
          </p:nvSpPr>
          <p:spPr>
            <a:xfrm>
              <a:off x="5587152" y="3109150"/>
              <a:ext cx="4472607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Phân công công việc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12" name="Straight Arrow Connector 11"/>
            <p:cNvCxnSpPr>
              <a:endCxn id="6" idx="1"/>
            </p:cNvCxnSpPr>
            <p:nvPr/>
          </p:nvCxnSpPr>
          <p:spPr>
            <a:xfrm>
              <a:off x="3959087" y="3014870"/>
              <a:ext cx="1628065" cy="325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8"/>
          <p:cNvGrpSpPr/>
          <p:nvPr/>
        </p:nvGrpSpPr>
        <p:grpSpPr>
          <a:xfrm>
            <a:off x="2544416" y="3140764"/>
            <a:ext cx="5575852" cy="1171663"/>
            <a:chOff x="3917150" y="4312714"/>
            <a:chExt cx="6161129" cy="1329158"/>
          </a:xfrm>
        </p:grpSpPr>
        <p:sp>
          <p:nvSpPr>
            <p:cNvPr id="7" name="TextBox 6"/>
            <p:cNvSpPr txBox="1"/>
            <p:nvPr/>
          </p:nvSpPr>
          <p:spPr>
            <a:xfrm>
              <a:off x="5605671" y="5118652"/>
              <a:ext cx="4472608" cy="5232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+mj-lt"/>
                </a:rPr>
                <a:t>Lập chương trình cụ thể</a:t>
              </a:r>
              <a:endParaRPr lang="en-US" sz="2800" dirty="0">
                <a:latin typeface="+mj-lt"/>
              </a:endParaRPr>
            </a:p>
          </p:txBody>
        </p:sp>
        <p:cxnSp>
          <p:nvCxnSpPr>
            <p:cNvPr id="14" name="Straight Arrow Connector 13"/>
            <p:cNvCxnSpPr>
              <a:endCxn id="7" idx="1"/>
            </p:cNvCxnSpPr>
            <p:nvPr/>
          </p:nvCxnSpPr>
          <p:spPr>
            <a:xfrm>
              <a:off x="3917150" y="4312714"/>
              <a:ext cx="1688520" cy="10675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669157" y="937591"/>
            <a:ext cx="4555435" cy="461665"/>
            <a:chOff x="6669157" y="937591"/>
            <a:chExt cx="4555435" cy="461665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6669157" y="1083365"/>
              <a:ext cx="184867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513703" y="937591"/>
              <a:ext cx="2710889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I. MỤC ĐÍCH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10330" y="1759226"/>
            <a:ext cx="3395871" cy="1232452"/>
            <a:chOff x="8110330" y="1759226"/>
            <a:chExt cx="3395871" cy="1232452"/>
          </a:xfrm>
        </p:grpSpPr>
        <p:sp>
          <p:nvSpPr>
            <p:cNvPr id="21" name="TextBox 20"/>
            <p:cNvSpPr txBox="1"/>
            <p:nvPr/>
          </p:nvSpPr>
          <p:spPr>
            <a:xfrm>
              <a:off x="8795312" y="2054087"/>
              <a:ext cx="2710889" cy="83099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II. PHÂN CÔNG CÔNG VIỆC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23" name="Right Brace 22"/>
            <p:cNvSpPr/>
            <p:nvPr/>
          </p:nvSpPr>
          <p:spPr>
            <a:xfrm>
              <a:off x="8110330" y="1759226"/>
              <a:ext cx="119270" cy="1232452"/>
            </a:xfrm>
            <a:prstGeom prst="rightBrac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8229600" y="2445029"/>
              <a:ext cx="576470" cy="2981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8153400" y="3674165"/>
            <a:ext cx="3303105" cy="830997"/>
            <a:chOff x="8153400" y="3674165"/>
            <a:chExt cx="3303105" cy="830997"/>
          </a:xfrm>
        </p:grpSpPr>
        <p:sp>
          <p:nvSpPr>
            <p:cNvPr id="22" name="TextBox 21"/>
            <p:cNvSpPr txBox="1"/>
            <p:nvPr/>
          </p:nvSpPr>
          <p:spPr>
            <a:xfrm>
              <a:off x="8745616" y="3674165"/>
              <a:ext cx="2710889" cy="83099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III. CHƯƠNG TRÌNH CỤ THỂ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8153400" y="4058481"/>
              <a:ext cx="576470" cy="2981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174" y="199426"/>
            <a:ext cx="12036287" cy="1023087"/>
          </a:xfrm>
        </p:spPr>
        <p:txBody>
          <a:bodyPr>
            <a:noAutofit/>
          </a:bodyPr>
          <a:lstStyle/>
          <a:p>
            <a:r>
              <a:rPr lang="vi-VN" sz="2800" b="1" dirty="0"/>
              <a:t>CHƯƠNG TRÌNH</a:t>
            </a:r>
            <a:br>
              <a:rPr lang="vi-VN" sz="3600" dirty="0"/>
            </a:br>
            <a:r>
              <a:rPr lang="vi-VN" sz="3600" dirty="0"/>
              <a:t> Quyên góp ủng hộ thiếu nhi và nhân dân các vùng bị thiên tai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577" y="1687637"/>
            <a:ext cx="11489635" cy="1512763"/>
          </a:xfrm>
        </p:spPr>
        <p:txBody>
          <a:bodyPr>
            <a:normAutofit/>
          </a:bodyPr>
          <a:lstStyle/>
          <a:p>
            <a:pPr algn="just"/>
            <a:r>
              <a:rPr lang="vi-VN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tai.</a:t>
            </a:r>
          </a:p>
          <a:p>
            <a:pPr algn="just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“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l"/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475" y="2993577"/>
            <a:ext cx="68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II. Phân công chuẩn bị:</a:t>
            </a:r>
            <a:endParaRPr lang="en-US" sz="2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366" y="4689781"/>
            <a:ext cx="68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III. Chương trình cụ thể:</a:t>
            </a:r>
            <a:endParaRPr lang="en-US" sz="2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768" y="1311667"/>
            <a:ext cx="683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I. Mục đích:</a:t>
            </a:r>
            <a:endParaRPr lang="en-US" sz="2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860" y="3389243"/>
            <a:ext cx="268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 Họp lớp để phát động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871" y="3750365"/>
            <a:ext cx="2640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 Thu gom quà ủng hộ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054" y="4048538"/>
            <a:ext cx="28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 Phân loại, đóng gói quà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295" y="4396409"/>
            <a:ext cx="287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 Nộp liên đội để ủng hộ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1375" y="3389243"/>
            <a:ext cx="390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: Lớp trưởng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4930" y="3730486"/>
            <a:ext cx="390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: ...............,...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4028661"/>
            <a:ext cx="390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: ........................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3898" y="4386469"/>
            <a:ext cx="390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: ...............................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913" y="5155096"/>
            <a:ext cx="9892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Tiết sinh hoạt lớp thứ sáu: Họp phát động quyên góp</a:t>
            </a:r>
          </a:p>
          <a:p>
            <a:pPr marL="457200" indent="-457200">
              <a:buAutoNum type="arabicPeriod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Thứ hai, thư ba: Thu gom quà ủng hộ</a:t>
            </a:r>
          </a:p>
          <a:p>
            <a:pPr marL="457200" indent="-457200">
              <a:buAutoNum type="arabicPeriod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Sáng thứ tư: Phân loại, đóng gói quà</a:t>
            </a:r>
          </a:p>
          <a:p>
            <a:pPr marL="457200" indent="-457200">
              <a:buAutoNum type="arabicPeriod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Chiều thứ tư: Nộp quà cho liên đội để ủng hộ </a:t>
            </a:r>
          </a:p>
          <a:p>
            <a:pPr marL="457200" indent="-457200">
              <a:buAutoNum type="arabicPeriod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7523" y="1084773"/>
            <a:ext cx="1241492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i="1" u="sng" dirty="0" err="1">
                <a:solidFill>
                  <a:srgbClr val="FF0000"/>
                </a:solidFill>
              </a:rPr>
              <a:t>Cần</a:t>
            </a:r>
            <a:r>
              <a:rPr lang="en-US" sz="3200" i="1" u="sng" dirty="0">
                <a:solidFill>
                  <a:srgbClr val="FF0000"/>
                </a:solidFill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</a:rPr>
              <a:t>chú</a:t>
            </a:r>
            <a:r>
              <a:rPr lang="en-US" sz="3200" i="1" u="sng" dirty="0">
                <a:solidFill>
                  <a:srgbClr val="FF0000"/>
                </a:solidFill>
              </a:rPr>
              <a:t> ý </a:t>
            </a:r>
            <a:r>
              <a:rPr lang="en-US" sz="3200" i="1" dirty="0">
                <a:solidFill>
                  <a:srgbClr val="FF0000"/>
                </a:solidFill>
              </a:rPr>
              <a:t>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Trình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bày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đủ</a:t>
            </a:r>
            <a:r>
              <a:rPr lang="en-US" sz="3200" b="0" dirty="0">
                <a:solidFill>
                  <a:schemeClr val="tx1"/>
                </a:solidFill>
              </a:rPr>
              <a:t> 3 </a:t>
            </a:r>
            <a:r>
              <a:rPr lang="en-US" sz="3200" b="0" dirty="0" err="1">
                <a:solidFill>
                  <a:schemeClr val="tx1"/>
                </a:solidFill>
              </a:rPr>
              <a:t>phần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chính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của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chương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trình</a:t>
            </a:r>
            <a:r>
              <a:rPr lang="en-US" sz="3200" b="0" dirty="0">
                <a:solidFill>
                  <a:schemeClr val="tx1"/>
                </a:solidFill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Mục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đích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cần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ghi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ngắn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gọn</a:t>
            </a:r>
            <a:r>
              <a:rPr lang="en-US" sz="3200" b="0" dirty="0">
                <a:solidFill>
                  <a:schemeClr val="tx1"/>
                </a:solidFill>
              </a:rPr>
              <a:t>, </a:t>
            </a:r>
            <a:r>
              <a:rPr lang="en-US" sz="3200" b="0" dirty="0" err="1">
                <a:solidFill>
                  <a:schemeClr val="tx1"/>
                </a:solidFill>
              </a:rPr>
              <a:t>mạch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lạc</a:t>
            </a:r>
            <a:r>
              <a:rPr lang="en-US" sz="3200" b="0" dirty="0">
                <a:solidFill>
                  <a:schemeClr val="tx1"/>
                </a:solidFill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Nêu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công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việc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đầy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đủ</a:t>
            </a:r>
            <a:r>
              <a:rPr lang="en-US" sz="3200" b="0" dirty="0">
                <a:solidFill>
                  <a:schemeClr val="tx1"/>
                </a:solidFill>
              </a:rPr>
              <a:t>. </a:t>
            </a:r>
            <a:r>
              <a:rPr lang="en-US" sz="3200" b="0" dirty="0" err="1">
                <a:solidFill>
                  <a:schemeClr val="tx1"/>
                </a:solidFill>
              </a:rPr>
              <a:t>Phân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việc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cụ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thể</a:t>
            </a:r>
            <a:r>
              <a:rPr lang="en-US" sz="3200" b="0" dirty="0">
                <a:solidFill>
                  <a:schemeClr val="tx1"/>
                </a:solidFill>
              </a:rPr>
              <a:t>, </a:t>
            </a:r>
            <a:r>
              <a:rPr lang="en-US" sz="3200" b="0" dirty="0" err="1">
                <a:solidFill>
                  <a:schemeClr val="tx1"/>
                </a:solidFill>
              </a:rPr>
              <a:t>rõ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ràng</a:t>
            </a:r>
            <a:r>
              <a:rPr lang="en-US" sz="3200" b="0" dirty="0">
                <a:solidFill>
                  <a:schemeClr val="tx1"/>
                </a:solidFill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Chương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trình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cụ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thể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cần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hợp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lí</a:t>
            </a:r>
            <a:r>
              <a:rPr lang="en-US" sz="3200" b="0" dirty="0">
                <a:solidFill>
                  <a:schemeClr val="tx1"/>
                </a:solidFill>
              </a:rPr>
              <a:t>, </a:t>
            </a:r>
            <a:r>
              <a:rPr lang="en-US" sz="3200" b="0" dirty="0" err="1">
                <a:solidFill>
                  <a:schemeClr val="tx1"/>
                </a:solidFill>
              </a:rPr>
              <a:t>phù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hợp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với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phân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công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chuẩn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bị</a:t>
            </a:r>
            <a:r>
              <a:rPr lang="en-US" sz="3200" b="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3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3980497" y="2255282"/>
            <a:ext cx="3040380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189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41990" y="1692051"/>
            <a:ext cx="10545558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360" b="0" u="sng" dirty="0" err="1">
                <a:solidFill>
                  <a:schemeClr val="tx1"/>
                </a:solidFill>
              </a:rPr>
              <a:t>Câu</a:t>
            </a:r>
            <a:r>
              <a:rPr lang="en-US" sz="3360" b="0" u="sng" dirty="0">
                <a:solidFill>
                  <a:schemeClr val="tx1"/>
                </a:solidFill>
              </a:rPr>
              <a:t> 1 </a:t>
            </a:r>
            <a:r>
              <a:rPr lang="en-US" sz="3360" b="0" dirty="0">
                <a:solidFill>
                  <a:schemeClr val="tx1"/>
                </a:solidFill>
              </a:rPr>
              <a:t>: </a:t>
            </a:r>
            <a:r>
              <a:rPr lang="en-US" sz="3360" b="0" dirty="0" err="1">
                <a:solidFill>
                  <a:schemeClr val="tx1"/>
                </a:solidFill>
              </a:rPr>
              <a:t>Hãy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nêu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cấu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tạo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của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ch</a:t>
            </a:r>
            <a:r>
              <a:rPr lang="en-US" sz="2940" b="0" dirty="0" err="1">
                <a:solidFill>
                  <a:schemeClr val="tx1"/>
                </a:solidFill>
              </a:rPr>
              <a:t>ương</a:t>
            </a:r>
            <a:r>
              <a:rPr lang="en-US" sz="2940" b="0" dirty="0">
                <a:solidFill>
                  <a:schemeClr val="tx1"/>
                </a:solidFill>
              </a:rPr>
              <a:t> </a:t>
            </a:r>
            <a:r>
              <a:rPr lang="en-US" sz="2940" b="0" dirty="0" err="1">
                <a:solidFill>
                  <a:schemeClr val="tx1"/>
                </a:solidFill>
              </a:rPr>
              <a:t>trình</a:t>
            </a:r>
            <a:r>
              <a:rPr lang="en-US" sz="2940" b="0" dirty="0">
                <a:solidFill>
                  <a:schemeClr val="tx1"/>
                </a:solidFill>
              </a:rPr>
              <a:t> </a:t>
            </a:r>
            <a:r>
              <a:rPr lang="en-US" sz="2940" b="0" dirty="0" err="1">
                <a:solidFill>
                  <a:schemeClr val="tx1"/>
                </a:solidFill>
              </a:rPr>
              <a:t>hoạt</a:t>
            </a:r>
            <a:r>
              <a:rPr lang="en-US" sz="2940" b="0" dirty="0">
                <a:solidFill>
                  <a:schemeClr val="tx1"/>
                </a:solidFill>
              </a:rPr>
              <a:t> </a:t>
            </a:r>
            <a:r>
              <a:rPr lang="en-US" sz="2940" b="0" dirty="0" err="1">
                <a:solidFill>
                  <a:schemeClr val="tx1"/>
                </a:solidFill>
              </a:rPr>
              <a:t>động</a:t>
            </a:r>
            <a:r>
              <a:rPr lang="en-US" sz="3360" b="0" dirty="0">
                <a:solidFill>
                  <a:schemeClr val="tx1"/>
                </a:solidFill>
              </a:rPr>
              <a:t> ?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179252" y="3381744"/>
            <a:ext cx="7422594" cy="2936188"/>
          </a:xfrm>
          <a:prstGeom prst="rect">
            <a:avLst/>
          </a:prstGeom>
          <a:noFill/>
          <a:ln w="57150" cmpd="thinThick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360" b="0" dirty="0" err="1"/>
              <a:t>Chương</a:t>
            </a:r>
            <a:r>
              <a:rPr lang="en-US" sz="3360" b="0" dirty="0"/>
              <a:t> </a:t>
            </a:r>
            <a:r>
              <a:rPr lang="en-US" sz="3360" b="0" dirty="0" err="1"/>
              <a:t>trình</a:t>
            </a:r>
            <a:r>
              <a:rPr lang="en-US" sz="3360" b="0" dirty="0"/>
              <a:t> </a:t>
            </a:r>
            <a:r>
              <a:rPr lang="en-US" sz="3360" b="0" dirty="0" err="1"/>
              <a:t>hoạt</a:t>
            </a:r>
            <a:r>
              <a:rPr lang="en-US" sz="3360" b="0" dirty="0"/>
              <a:t> </a:t>
            </a:r>
            <a:r>
              <a:rPr lang="en-US" sz="3360" b="0" dirty="0" err="1"/>
              <a:t>động</a:t>
            </a:r>
            <a:r>
              <a:rPr lang="en-US" sz="3360" b="0" dirty="0"/>
              <a:t> </a:t>
            </a:r>
            <a:r>
              <a:rPr lang="en-US" sz="3360" b="0" dirty="0" err="1"/>
              <a:t>gồm</a:t>
            </a:r>
            <a:r>
              <a:rPr lang="en-US" sz="3360" b="0" dirty="0"/>
              <a:t> </a:t>
            </a:r>
            <a:r>
              <a:rPr lang="en-US" sz="3360" b="0" dirty="0" err="1"/>
              <a:t>có</a:t>
            </a:r>
            <a:r>
              <a:rPr lang="en-US" sz="3360" b="0" dirty="0"/>
              <a:t> 3 </a:t>
            </a:r>
            <a:r>
              <a:rPr lang="en-US" sz="3360" b="0" dirty="0" err="1"/>
              <a:t>phần</a:t>
            </a:r>
            <a:r>
              <a:rPr lang="en-US" sz="3360" b="0" dirty="0"/>
              <a:t> 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360" b="0" dirty="0">
                <a:solidFill>
                  <a:schemeClr val="tx1"/>
                </a:solidFill>
              </a:rPr>
              <a:t>1. </a:t>
            </a:r>
            <a:r>
              <a:rPr lang="en-US" sz="3360" b="0" dirty="0" err="1">
                <a:solidFill>
                  <a:schemeClr val="tx1"/>
                </a:solidFill>
              </a:rPr>
              <a:t>Mục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đích</a:t>
            </a:r>
            <a:endParaRPr lang="en-US" sz="3360" b="0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3360" b="0" dirty="0">
                <a:solidFill>
                  <a:schemeClr val="tx1"/>
                </a:solidFill>
              </a:rPr>
              <a:t>2. </a:t>
            </a:r>
            <a:r>
              <a:rPr lang="en-US" sz="3360" b="0" dirty="0" err="1">
                <a:solidFill>
                  <a:schemeClr val="tx1"/>
                </a:solidFill>
              </a:rPr>
              <a:t>Phân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công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chuẩn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bị</a:t>
            </a:r>
            <a:r>
              <a:rPr lang="en-US" sz="3360" b="0" dirty="0">
                <a:solidFill>
                  <a:schemeClr val="tx1"/>
                </a:solidFill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360" b="0" dirty="0">
                <a:solidFill>
                  <a:schemeClr val="tx1"/>
                </a:solidFill>
              </a:rPr>
              <a:t>3. </a:t>
            </a:r>
            <a:r>
              <a:rPr lang="en-US" sz="3360" b="0" dirty="0" err="1">
                <a:solidFill>
                  <a:schemeClr val="tx1"/>
                </a:solidFill>
              </a:rPr>
              <a:t>Chương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trình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cụ</a:t>
            </a:r>
            <a:r>
              <a:rPr lang="en-US" sz="3360" b="0" dirty="0">
                <a:solidFill>
                  <a:schemeClr val="tx1"/>
                </a:solidFill>
              </a:rPr>
              <a:t> </a:t>
            </a:r>
            <a:r>
              <a:rPr lang="en-US" sz="3360" b="0" dirty="0" err="1">
                <a:solidFill>
                  <a:schemeClr val="tx1"/>
                </a:solidFill>
              </a:rPr>
              <a:t>thể</a:t>
            </a:r>
            <a:r>
              <a:rPr lang="en-US" sz="336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79" name="Rectangle 1"/>
          <p:cNvSpPr>
            <a:spLocks noChangeArrowheads="1"/>
          </p:cNvSpPr>
          <p:nvPr/>
        </p:nvSpPr>
        <p:spPr bwMode="auto">
          <a:xfrm>
            <a:off x="441990" y="674263"/>
            <a:ext cx="28664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2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499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1" grpId="0" animBg="1"/>
      <p:bldP spid="30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089539" y="3103467"/>
            <a:ext cx="5781718" cy="9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157" tIns="56579" rIns="113157" bIns="56579">
            <a:spAutoFit/>
          </a:bodyPr>
          <a:lstStyle/>
          <a:p>
            <a:pPr algn="ctr"/>
            <a:r>
              <a:rPr lang="en-US" sz="5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5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54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1604783"/>
            <a:ext cx="3594537" cy="409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Nguyen Van Dam\Downloads\h\IMG_20190306_0811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4" t="12580" r="24383" b="17951"/>
          <a:stretch/>
        </p:blipFill>
        <p:spPr bwMode="auto">
          <a:xfrm rot="16200000">
            <a:off x="10625803" y="4619186"/>
            <a:ext cx="1008000" cy="1152000"/>
          </a:xfrm>
          <a:prstGeom prst="ellipse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E:\www.blogtinhoc.net - Vista Sidebar for XP v.2.2\Vista Sidebar for XP v.2.2\Vista 5744 Gadgets Pack 2\VistaOrbClock.Gadget\images\newv1_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023" y="4847162"/>
            <a:ext cx="115559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0766869" y="5638531"/>
            <a:ext cx="938934" cy="43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 dirty="0">
                <a:solidFill>
                  <a:srgbClr val="FF0000"/>
                </a:solidFill>
                <a:cs typeface="Times New Roman" pitchFamily="18" charset="0"/>
              </a:rPr>
              <a:t>8phút</a:t>
            </a:r>
          </a:p>
        </p:txBody>
      </p:sp>
    </p:spTree>
    <p:extLst>
      <p:ext uri="{BB962C8B-B14F-4D97-AF65-F5344CB8AC3E}">
        <p14:creationId xmlns:p14="http://schemas.microsoft.com/office/powerpoint/2010/main" val="333394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3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836247" y="709471"/>
            <a:ext cx="12456000" cy="452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</a:rPr>
              <a:t>Tiêu</a:t>
            </a:r>
            <a:r>
              <a:rPr lang="en-US" sz="3600" dirty="0">
                <a:solidFill>
                  <a:srgbClr val="FF0000"/>
                </a:solidFill>
              </a:rPr>
              <a:t>  </a:t>
            </a:r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hoạt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sz="3200" b="0" dirty="0">
                <a:solidFill>
                  <a:schemeClr val="tx1"/>
                </a:solidFill>
              </a:rPr>
              <a:t>  </a:t>
            </a:r>
            <a:r>
              <a:rPr lang="en-US" sz="3200" b="0" dirty="0" err="1">
                <a:solidFill>
                  <a:schemeClr val="tx1"/>
                </a:solidFill>
              </a:rPr>
              <a:t>Trình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bày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có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đủ</a:t>
            </a:r>
            <a:r>
              <a:rPr lang="en-US" sz="3200" b="0" dirty="0">
                <a:solidFill>
                  <a:schemeClr val="tx1"/>
                </a:solidFill>
              </a:rPr>
              <a:t> 3 </a:t>
            </a:r>
            <a:r>
              <a:rPr lang="en-US" sz="3200" b="0" dirty="0" err="1">
                <a:solidFill>
                  <a:schemeClr val="tx1"/>
                </a:solidFill>
              </a:rPr>
              <a:t>phần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chính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của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chương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trình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hoạt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động</a:t>
            </a:r>
            <a:r>
              <a:rPr lang="en-US" sz="3200" b="0" dirty="0">
                <a:solidFill>
                  <a:schemeClr val="tx1"/>
                </a:solidFill>
              </a:rPr>
              <a:t>  </a:t>
            </a:r>
            <a:r>
              <a:rPr lang="en-US" sz="3200" b="0" dirty="0" err="1">
                <a:solidFill>
                  <a:schemeClr val="tx1"/>
                </a:solidFill>
              </a:rPr>
              <a:t>không</a:t>
            </a:r>
            <a:r>
              <a:rPr lang="en-US" sz="3200" b="0" dirty="0">
                <a:solidFill>
                  <a:schemeClr val="tx1"/>
                </a:solidFill>
              </a:rPr>
              <a:t> ?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sz="3200" b="0" dirty="0">
                <a:solidFill>
                  <a:schemeClr val="tx1"/>
                </a:solidFill>
              </a:rPr>
              <a:t>   </a:t>
            </a:r>
            <a:r>
              <a:rPr lang="en-US" sz="3200" b="0" dirty="0" err="1">
                <a:solidFill>
                  <a:schemeClr val="tx1"/>
                </a:solidFill>
              </a:rPr>
              <a:t>Mục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đích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có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rõ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ràng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không</a:t>
            </a:r>
            <a:r>
              <a:rPr lang="en-US" sz="3200" b="0" dirty="0">
                <a:solidFill>
                  <a:schemeClr val="tx1"/>
                </a:solidFill>
              </a:rPr>
              <a:t> ?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sz="3200" b="0" dirty="0">
                <a:solidFill>
                  <a:schemeClr val="tx1"/>
                </a:solidFill>
              </a:rPr>
              <a:t>   </a:t>
            </a:r>
            <a:r>
              <a:rPr lang="en-US" sz="3200" b="0" dirty="0" err="1">
                <a:solidFill>
                  <a:schemeClr val="tx1"/>
                </a:solidFill>
              </a:rPr>
              <a:t>Nêu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việc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có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đầy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đủ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không</a:t>
            </a:r>
            <a:r>
              <a:rPr lang="en-US" sz="3200" b="0" dirty="0">
                <a:solidFill>
                  <a:schemeClr val="tx1"/>
                </a:solidFill>
              </a:rPr>
              <a:t> ? </a:t>
            </a:r>
            <a:r>
              <a:rPr lang="en-US" sz="3200" b="0" dirty="0" err="1">
                <a:solidFill>
                  <a:schemeClr val="tx1"/>
                </a:solidFill>
              </a:rPr>
              <a:t>Phân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việc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có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rõ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ràng</a:t>
            </a:r>
            <a:r>
              <a:rPr lang="en-US" sz="3200" b="0" dirty="0">
                <a:solidFill>
                  <a:schemeClr val="tx1"/>
                </a:solidFill>
              </a:rPr>
              <a:t>, </a:t>
            </a:r>
            <a:r>
              <a:rPr lang="en-US" sz="3200" b="0" dirty="0" err="1">
                <a:solidFill>
                  <a:schemeClr val="tx1"/>
                </a:solidFill>
              </a:rPr>
              <a:t>cụ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thể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không</a:t>
            </a:r>
            <a:r>
              <a:rPr lang="en-US" sz="3200" b="0" dirty="0">
                <a:solidFill>
                  <a:schemeClr val="tx1"/>
                </a:solidFill>
              </a:rPr>
              <a:t> ?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sz="3200" b="0" dirty="0">
                <a:solidFill>
                  <a:schemeClr val="tx1"/>
                </a:solidFill>
              </a:rPr>
              <a:t>  </a:t>
            </a:r>
            <a:r>
              <a:rPr lang="en-US" sz="3200" b="0" dirty="0" err="1">
                <a:solidFill>
                  <a:schemeClr val="tx1"/>
                </a:solidFill>
              </a:rPr>
              <a:t>Chương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trình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cụ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thể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có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hợp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lý</a:t>
            </a:r>
            <a:r>
              <a:rPr lang="en-US" sz="3200" b="0" dirty="0">
                <a:solidFill>
                  <a:schemeClr val="tx1"/>
                </a:solidFill>
              </a:rPr>
              <a:t>, </a:t>
            </a:r>
            <a:r>
              <a:rPr lang="en-US" sz="3200" b="0" dirty="0" err="1">
                <a:solidFill>
                  <a:schemeClr val="tx1"/>
                </a:solidFill>
              </a:rPr>
              <a:t>phù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hợp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với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phần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phân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công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chuẩn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bị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không</a:t>
            </a:r>
            <a:r>
              <a:rPr lang="en-US" sz="3200" b="0" dirty="0">
                <a:solidFill>
                  <a:schemeClr val="tx1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651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5039" y="371525"/>
            <a:ext cx="12286536" cy="212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 u="sng" dirty="0" err="1">
                <a:solidFill>
                  <a:srgbClr val="0000FF"/>
                </a:solidFill>
                <a:cs typeface="Times New Roman" pitchFamily="18" charset="0"/>
              </a:rPr>
              <a:t>Củng</a:t>
            </a:r>
            <a:r>
              <a:rPr lang="en-US" sz="4400" b="1" u="sng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cs typeface="Times New Roman" pitchFamily="18" charset="0"/>
              </a:rPr>
              <a:t>cố</a:t>
            </a:r>
            <a:r>
              <a:rPr lang="en-US" sz="4400" b="1" u="sng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4400" dirty="0" err="1">
                <a:cs typeface="Times New Roman" pitchFamily="18" charset="0"/>
              </a:rPr>
              <a:t>Nêu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cấu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tạo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của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chương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trình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hoạt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động</a:t>
            </a:r>
            <a:r>
              <a:rPr lang="en-US" sz="4400" dirty="0"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sz="4400" b="1" dirty="0">
                <a:solidFill>
                  <a:srgbClr val="0000FF"/>
                </a:solidFill>
                <a:cs typeface="Times New Roman" pitchFamily="18" charset="0"/>
              </a:rPr>
              <a:t>   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0F42D3E-6360-4422-BECA-76795256C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19" y="2972157"/>
            <a:ext cx="12286536" cy="28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 u="sng" dirty="0" err="1">
                <a:solidFill>
                  <a:srgbClr val="0000FF"/>
                </a:solidFill>
                <a:cs typeface="Times New Roman" pitchFamily="18" charset="0"/>
              </a:rPr>
              <a:t>Dặn</a:t>
            </a:r>
            <a:r>
              <a:rPr lang="en-US" sz="4400" b="1" u="sng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cs typeface="Times New Roman" pitchFamily="18" charset="0"/>
              </a:rPr>
              <a:t>dò</a:t>
            </a:r>
            <a:r>
              <a:rPr lang="en-US" sz="4400" b="1" u="sng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  <a:p>
            <a:pPr marL="685800" indent="-685800" eaLnBrk="1" hangingPunct="1">
              <a:buFontTx/>
              <a:buChar char="-"/>
            </a:pP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lại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endParaRPr lang="en-US" sz="4400" dirty="0">
              <a:cs typeface="Times New Roman" pitchFamily="18" charset="0"/>
            </a:endParaRPr>
          </a:p>
          <a:p>
            <a:pPr marL="685800" indent="-685800" eaLnBrk="1" hangingPunct="1">
              <a:buFontTx/>
              <a:buChar char="-"/>
            </a:pPr>
            <a:r>
              <a:rPr lang="en-US" sz="4400" dirty="0" err="1">
                <a:cs typeface="Times New Roman" pitchFamily="18" charset="0"/>
              </a:rPr>
              <a:t>Chuẩn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bị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sau</a:t>
            </a:r>
            <a:r>
              <a:rPr lang="en-US" sz="4400" dirty="0">
                <a:cs typeface="Times New Roman" pitchFamily="18" charset="0"/>
              </a:rPr>
              <a:t>: </a:t>
            </a:r>
            <a:r>
              <a:rPr lang="en-US" sz="4400" dirty="0" err="1">
                <a:cs typeface="Times New Roman" pitchFamily="18" charset="0"/>
              </a:rPr>
              <a:t>Trả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văn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tả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người</a:t>
            </a:r>
            <a:r>
              <a:rPr lang="en-US" sz="4400" dirty="0">
                <a:cs typeface="Times New Roman" pitchFamily="18" charset="0"/>
              </a:rPr>
              <a:t>. ( tr34)</a:t>
            </a:r>
          </a:p>
          <a:p>
            <a:pPr eaLnBrk="1" hangingPunct="1"/>
            <a:r>
              <a:rPr lang="en-US" sz="4400" b="1" dirty="0">
                <a:solidFill>
                  <a:srgbClr val="0000FF"/>
                </a:solidFill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8664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340817D5-883A-4CCD-8D76-58B701E3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891" y="3435298"/>
            <a:ext cx="8610600" cy="1384300"/>
          </a:xfrm>
          <a:prstGeom prst="rect">
            <a:avLst/>
          </a:prstGeom>
          <a:noFill/>
          <a:ln w="57150" cmpd="thinThick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 err="1"/>
              <a:t>Lập</a:t>
            </a:r>
            <a:r>
              <a:rPr lang="en-US" b="0" dirty="0"/>
              <a:t> </a:t>
            </a:r>
            <a:r>
              <a:rPr lang="en-US" b="0" dirty="0" err="1"/>
              <a:t>chương</a:t>
            </a:r>
            <a:r>
              <a:rPr lang="en-US" b="0" dirty="0"/>
              <a:t> </a:t>
            </a:r>
            <a:r>
              <a:rPr lang="en-US" b="0" dirty="0" err="1"/>
              <a:t>trình</a:t>
            </a:r>
            <a:r>
              <a:rPr lang="en-US" b="0" dirty="0"/>
              <a:t> </a:t>
            </a:r>
            <a:r>
              <a:rPr lang="en-US" b="0" dirty="0" err="1"/>
              <a:t>hoạt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kĩ</a:t>
            </a:r>
            <a:r>
              <a:rPr lang="en-US" b="0" dirty="0"/>
              <a:t> </a:t>
            </a:r>
            <a:r>
              <a:rPr lang="en-US" b="0" dirty="0" err="1"/>
              <a:t>năng</a:t>
            </a:r>
            <a:r>
              <a:rPr lang="en-US" b="0" dirty="0"/>
              <a:t> </a:t>
            </a:r>
            <a:r>
              <a:rPr lang="en-US" b="0" dirty="0" err="1"/>
              <a:t>rất</a:t>
            </a:r>
            <a:r>
              <a:rPr lang="en-US" b="0" dirty="0"/>
              <a:t> </a:t>
            </a:r>
            <a:r>
              <a:rPr lang="en-US" b="0" dirty="0" err="1"/>
              <a:t>cần</a:t>
            </a:r>
            <a:r>
              <a:rPr lang="en-US" b="0" dirty="0"/>
              <a:t> </a:t>
            </a:r>
            <a:r>
              <a:rPr lang="en-US" b="0" dirty="0" err="1"/>
              <a:t>thiết</a:t>
            </a:r>
            <a:r>
              <a:rPr lang="en-US" b="0" dirty="0"/>
              <a:t>, </a:t>
            </a:r>
            <a:r>
              <a:rPr lang="en-US" b="0" dirty="0" err="1"/>
              <a:t>rèn</a:t>
            </a:r>
            <a:r>
              <a:rPr lang="en-US" b="0" dirty="0"/>
              <a:t> </a:t>
            </a:r>
            <a:r>
              <a:rPr lang="en-US" b="0" dirty="0" err="1"/>
              <a:t>luyện</a:t>
            </a:r>
            <a:r>
              <a:rPr lang="en-US" b="0" dirty="0"/>
              <a:t>  </a:t>
            </a:r>
            <a:r>
              <a:rPr lang="en-US" b="0" dirty="0" err="1"/>
              <a:t>cho</a:t>
            </a:r>
            <a:r>
              <a:rPr lang="en-US" b="0" dirty="0"/>
              <a:t> con </a:t>
            </a:r>
            <a:r>
              <a:rPr lang="en-US" b="0" dirty="0" err="1"/>
              <a:t>người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khả</a:t>
            </a:r>
            <a:r>
              <a:rPr lang="en-US" b="0" dirty="0"/>
              <a:t> </a:t>
            </a:r>
            <a:r>
              <a:rPr lang="en-US" b="0" dirty="0" err="1"/>
              <a:t>năng</a:t>
            </a:r>
            <a:r>
              <a:rPr lang="en-US" b="0" dirty="0"/>
              <a:t> </a:t>
            </a:r>
            <a:r>
              <a:rPr lang="en-US" b="0" dirty="0" err="1"/>
              <a:t>tổ</a:t>
            </a:r>
            <a:r>
              <a:rPr lang="en-US" b="0" dirty="0"/>
              <a:t> </a:t>
            </a:r>
            <a:r>
              <a:rPr lang="en-US" b="0" dirty="0" err="1"/>
              <a:t>chức</a:t>
            </a:r>
            <a:r>
              <a:rPr lang="en-US" b="0" dirty="0"/>
              <a:t> </a:t>
            </a:r>
            <a:r>
              <a:rPr lang="en-US" b="0" dirty="0" err="1"/>
              <a:t>công</a:t>
            </a:r>
            <a:r>
              <a:rPr lang="en-US" b="0" dirty="0"/>
              <a:t> </a:t>
            </a:r>
            <a:r>
              <a:rPr lang="en-US" b="0" dirty="0" err="1"/>
              <a:t>việc</a:t>
            </a:r>
            <a:r>
              <a:rPr lang="en-US" b="0" dirty="0"/>
              <a:t> </a:t>
            </a:r>
            <a:r>
              <a:rPr lang="en-US" b="0" dirty="0" err="1"/>
              <a:t>hợp</a:t>
            </a:r>
            <a:r>
              <a:rPr lang="en-US" b="0" dirty="0"/>
              <a:t> </a:t>
            </a:r>
            <a:r>
              <a:rPr lang="en-US" b="0" dirty="0" err="1"/>
              <a:t>lí</a:t>
            </a:r>
            <a:r>
              <a:rPr lang="en-US" b="0" dirty="0"/>
              <a:t>, </a:t>
            </a:r>
            <a:r>
              <a:rPr lang="en-US" b="0" dirty="0" err="1"/>
              <a:t>có</a:t>
            </a:r>
            <a:r>
              <a:rPr lang="en-US" b="0" dirty="0"/>
              <a:t> khoa </a:t>
            </a:r>
            <a:r>
              <a:rPr lang="en-US" b="0" dirty="0" err="1"/>
              <a:t>học</a:t>
            </a:r>
            <a:r>
              <a:rPr lang="en-US" b="0" dirty="0"/>
              <a:t>.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942E53D-F70A-4D18-A751-1B45ECCB7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62175"/>
            <a:ext cx="8763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u="sng" dirty="0" err="1"/>
              <a:t>Câu</a:t>
            </a:r>
            <a:r>
              <a:rPr lang="en-US" b="0" u="sng" dirty="0"/>
              <a:t> 2 </a:t>
            </a:r>
            <a:r>
              <a:rPr lang="en-US" b="0" dirty="0"/>
              <a:t>: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dụng</a:t>
            </a:r>
            <a:r>
              <a:rPr lang="en-US" b="0" dirty="0"/>
              <a:t> </a:t>
            </a:r>
            <a:r>
              <a:rPr lang="en-US" b="0" dirty="0" err="1"/>
              <a:t>của</a:t>
            </a:r>
            <a:r>
              <a:rPr lang="en-US" b="0" dirty="0"/>
              <a:t> </a:t>
            </a:r>
            <a:r>
              <a:rPr lang="en-US" b="0" dirty="0" err="1"/>
              <a:t>việc</a:t>
            </a:r>
            <a:r>
              <a:rPr lang="en-US" b="0" dirty="0"/>
              <a:t> </a:t>
            </a:r>
            <a:r>
              <a:rPr lang="en-US" b="0" dirty="0" err="1"/>
              <a:t>lập</a:t>
            </a:r>
            <a:r>
              <a:rPr lang="en-US" b="0" dirty="0"/>
              <a:t> </a:t>
            </a:r>
            <a:r>
              <a:rPr lang="en-US" b="0" dirty="0" err="1"/>
              <a:t>chương</a:t>
            </a:r>
            <a:r>
              <a:rPr lang="en-US" b="0" dirty="0"/>
              <a:t> </a:t>
            </a:r>
            <a:r>
              <a:rPr lang="en-US" b="0" dirty="0" err="1"/>
              <a:t>trình</a:t>
            </a:r>
            <a:r>
              <a:rPr lang="en-US" b="0" dirty="0"/>
              <a:t> </a:t>
            </a:r>
            <a:r>
              <a:rPr lang="en-US" b="0" dirty="0" err="1"/>
              <a:t>hoạt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ECAC0EB-57F0-40FB-8D87-BEBC6301A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90" y="674263"/>
            <a:ext cx="28664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2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7579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7ACE-8AFE-4C41-BC45-03AF0BBB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78" y="671828"/>
            <a:ext cx="11341418" cy="1200150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CD89E-96F7-4705-817A-2140FF6A72A1}"/>
              </a:ext>
            </a:extLst>
          </p:cNvPr>
          <p:cNvSpPr txBox="1"/>
          <p:nvPr/>
        </p:nvSpPr>
        <p:spPr>
          <a:xfrm>
            <a:off x="1017639" y="2831690"/>
            <a:ext cx="9925664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7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7298" y="57776"/>
            <a:ext cx="124920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u="sng" dirty="0" err="1">
                <a:solidFill>
                  <a:schemeClr val="tx1"/>
                </a:solidFill>
              </a:rPr>
              <a:t>Đề</a:t>
            </a:r>
            <a:r>
              <a:rPr lang="en-US" sz="3200" u="sng" dirty="0">
                <a:solidFill>
                  <a:schemeClr val="tx1"/>
                </a:solidFill>
              </a:rPr>
              <a:t> </a:t>
            </a:r>
            <a:r>
              <a:rPr lang="en-US" sz="3200" u="sng" dirty="0" err="1">
                <a:solidFill>
                  <a:schemeClr val="tx1"/>
                </a:solidFill>
              </a:rPr>
              <a:t>bài</a:t>
            </a:r>
            <a:r>
              <a:rPr lang="en-US" sz="3200" u="sng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indent="361950" algn="just"/>
            <a:r>
              <a:rPr lang="vi-VN" sz="3200" dirty="0">
                <a:solidFill>
                  <a:schemeClr val="tx1"/>
                </a:solidFill>
              </a:rPr>
              <a:t>Khi xây dựng chương trình công tác của liên đội trong năm học, Ban chỉ huy liên đội trường em dự kiến tổ chức một số hoạt động sau đây:</a:t>
            </a:r>
          </a:p>
          <a:p>
            <a:pPr indent="361950" algn="just"/>
            <a:r>
              <a:rPr lang="vi-VN" sz="3200" b="0" dirty="0">
                <a:solidFill>
                  <a:schemeClr val="tx1"/>
                </a:solidFill>
              </a:rPr>
              <a:t>1. Hội trại Chúng em tiếp bước theo Đoàn (nhân kỉ niệm ngày thành lập Đoàn Thanh niên Cộng sản Hồ Chí Minh 26/3).</a:t>
            </a:r>
          </a:p>
          <a:p>
            <a:pPr indent="361950" algn="just"/>
            <a:r>
              <a:rPr lang="vi-VN" sz="3200" b="0" dirty="0">
                <a:solidFill>
                  <a:schemeClr val="tx1"/>
                </a:solidFill>
              </a:rPr>
              <a:t>2. Thi nghi thức Đội.</a:t>
            </a:r>
          </a:p>
          <a:p>
            <a:pPr indent="361950" algn="just"/>
            <a:r>
              <a:rPr lang="vi-VN" sz="3200" b="0" dirty="0">
                <a:solidFill>
                  <a:schemeClr val="tx1"/>
                </a:solidFill>
              </a:rPr>
              <a:t>3.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vi-VN" sz="3200" b="0" dirty="0">
                <a:solidFill>
                  <a:schemeClr val="tx1"/>
                </a:solidFill>
              </a:rPr>
              <a:t>Triển lãm về các chủ đề: Bảo vệ môi trường, Yêu hòa bình, Uống nước nhớ nguồn…</a:t>
            </a:r>
          </a:p>
          <a:p>
            <a:pPr indent="361950" algn="just"/>
            <a:r>
              <a:rPr lang="vi-VN" sz="3200" b="0" dirty="0">
                <a:solidFill>
                  <a:schemeClr val="tx1"/>
                </a:solidFill>
              </a:rPr>
              <a:t>4. Quyên góp ủng hộ thiếu nhi và nhân dân các vùng bị thiên tai.</a:t>
            </a:r>
          </a:p>
          <a:p>
            <a:pPr indent="361950" algn="just"/>
            <a:r>
              <a:rPr lang="vi-VN" sz="3200" b="0" dirty="0">
                <a:solidFill>
                  <a:schemeClr val="tx1"/>
                </a:solidFill>
              </a:rPr>
              <a:t>5. Gặp gỡ, giao lưu với học sinh các trường kết nghĩa hoặc với các bạn thiếu nhi quốc tế đang sống và học tập ở Việt Nam.</a:t>
            </a:r>
          </a:p>
          <a:p>
            <a:pPr indent="361950" algn="just"/>
            <a:r>
              <a:rPr lang="vi-VN" sz="3200" b="0" dirty="0">
                <a:solidFill>
                  <a:schemeClr val="tx1"/>
                </a:solidFill>
              </a:rPr>
              <a:t>Em hãy lập chương trình cho một trong các hoạt động nói trên (hoặc cho một hoạt động khác mà trường em dự kiến tổ chức).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6957" y="5874026"/>
            <a:ext cx="10127973" cy="993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5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922" y="1699597"/>
            <a:ext cx="1043608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Các hoạt động tập thể</a:t>
            </a:r>
            <a:endParaRPr lang="en-US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9973" y="675861"/>
            <a:ext cx="79115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Hội trại chúng em tiếp bước theo Đoàn</a:t>
            </a: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278" y="1590262"/>
            <a:ext cx="499938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Thi nghi thức Đội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0522" y="2325757"/>
            <a:ext cx="9094305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Quyên góp ủng hộ thiếu nhi và nhân dân các vùng bị thiên tai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0826" y="3021496"/>
            <a:ext cx="889552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Gặp gỡ, giao lưu với học sinh các trường kết nghĩa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1009" y="3727173"/>
            <a:ext cx="647037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Cuộc thi nét đẹp thầy trò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1070" y="4432852"/>
            <a:ext cx="513853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Chúng em làm kế hoạch nhỏ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1313" y="5178287"/>
            <a:ext cx="770282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Thăm hỏi gia đình thương binh liệt sĩ</a:t>
            </a:r>
            <a:endParaRPr lang="en-US" sz="2800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79713" y="1113183"/>
            <a:ext cx="1560444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4" idx="1"/>
          </p:cNvCxnSpPr>
          <p:nvPr/>
        </p:nvCxnSpPr>
        <p:spPr>
          <a:xfrm flipV="1">
            <a:off x="1732722" y="1851872"/>
            <a:ext cx="1487556" cy="765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36035" y="2623930"/>
            <a:ext cx="1384852" cy="86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1"/>
          </p:cNvCxnSpPr>
          <p:nvPr/>
        </p:nvCxnSpPr>
        <p:spPr>
          <a:xfrm>
            <a:off x="1739348" y="2862470"/>
            <a:ext cx="1391478" cy="420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7" idx="1"/>
          </p:cNvCxnSpPr>
          <p:nvPr/>
        </p:nvCxnSpPr>
        <p:spPr>
          <a:xfrm>
            <a:off x="1729409" y="3071191"/>
            <a:ext cx="1371600" cy="917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39348" y="3180522"/>
            <a:ext cx="1292087" cy="1451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699591" y="3220278"/>
            <a:ext cx="1272209" cy="2236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ự báo thời tiết: Bão số 10 suy yếu thành áp thấp nhiệt đới, đi vào đất  liền từ Quảng Ngãi đến Khánh Hò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69" y="160774"/>
            <a:ext cx="3796748" cy="227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4885" y="2562329"/>
            <a:ext cx="1316334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Bão</a:t>
            </a:r>
            <a:endParaRPr lang="en-US" sz="2800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41437" y="150726"/>
            <a:ext cx="4058616" cy="2886258"/>
            <a:chOff x="4281631" y="0"/>
            <a:chExt cx="4058616" cy="2886258"/>
          </a:xfrm>
        </p:grpSpPr>
        <p:pic>
          <p:nvPicPr>
            <p:cNvPr id="1026" name="Picture 2" descr="Lũ lụt miền Trung: Các tổ chức quốc tế hỗ trợ Việt Nam khắc phục hậu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1631" y="0"/>
              <a:ext cx="4058616" cy="2299883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548366" y="2363038"/>
              <a:ext cx="1316334" cy="52322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j-lt"/>
                </a:rPr>
                <a:t>Lũ lụt</a:t>
              </a:r>
              <a:endParaRPr lang="en-US" sz="2800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25245" y="170816"/>
            <a:ext cx="3412680" cy="2886258"/>
            <a:chOff x="8625245" y="0"/>
            <a:chExt cx="3412680" cy="2886258"/>
          </a:xfrm>
        </p:grpSpPr>
        <p:pic>
          <p:nvPicPr>
            <p:cNvPr id="1028" name="Picture 4" descr="Hạn hán gây thiệt hại gần 8.900 tỷ đồng - Tuổi Trẻ Onl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25245" y="0"/>
              <a:ext cx="3412680" cy="227512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9045192" y="2363038"/>
              <a:ext cx="2329542" cy="52322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j-lt"/>
                </a:rPr>
                <a:t>Hạn hán</a:t>
              </a:r>
              <a:endParaRPr lang="en-US" sz="2800" dirty="0"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0000" y="3336215"/>
            <a:ext cx="4496728" cy="3237788"/>
            <a:chOff x="330000" y="3336215"/>
            <a:chExt cx="4496728" cy="3237788"/>
          </a:xfrm>
        </p:grpSpPr>
        <p:pic>
          <p:nvPicPr>
            <p:cNvPr id="1030" name="Picture 6" descr="6 người chết do ảnh hưởng của mưa lớn, lũ quét, sạt lở đấ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0000" y="3336215"/>
              <a:ext cx="4496728" cy="2479813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1207479" y="6050783"/>
              <a:ext cx="1316334" cy="52322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j-lt"/>
                </a:rPr>
                <a:t>Sạt lở</a:t>
              </a:r>
              <a:endParaRPr lang="en-US" sz="2800" dirty="0"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22595" y="3294191"/>
            <a:ext cx="4910012" cy="3249667"/>
            <a:chOff x="6022595" y="3294191"/>
            <a:chExt cx="4910012" cy="3249667"/>
          </a:xfrm>
        </p:grpSpPr>
        <p:pic>
          <p:nvPicPr>
            <p:cNvPr id="6" name="Picture 5" descr="3 người chết và gần 6.000 ngôi nhà bị tốc mái vì mưa đá, dông lốc -  VietNamNet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22595" y="3294191"/>
              <a:ext cx="4910012" cy="2614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608278" y="6020638"/>
              <a:ext cx="1316334" cy="52322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j-lt"/>
                </a:rPr>
                <a:t>Mưa đá</a:t>
              </a:r>
              <a:endParaRPr lang="en-US" sz="28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S phát động chương trình quyên góp “Vì miền Trung thân yêu - lần 3” - Hệ  thống trường quốc tế Việt Úc - V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601575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96" y="268356"/>
            <a:ext cx="4502426" cy="600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819" y="306733"/>
            <a:ext cx="7762473" cy="59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10985</TotalTime>
  <Words>838</Words>
  <Application>Microsoft Office PowerPoint</Application>
  <PresentationFormat>Custom</PresentationFormat>
  <Paragraphs>89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Thứ tư, ngày 09 tháng 02 năm 2022 Tập làm văn Lập chương trình 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TRÌNH  Quyên góp ủng hộ thiếu nhi và nhân dân các vùng bị thiên tai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SONY</cp:lastModifiedBy>
  <cp:revision>1102</cp:revision>
  <dcterms:created xsi:type="dcterms:W3CDTF">2017-11-24T09:12:01Z</dcterms:created>
  <dcterms:modified xsi:type="dcterms:W3CDTF">2022-01-28T08:20:13Z</dcterms:modified>
</cp:coreProperties>
</file>