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6" r:id="rId1"/>
  </p:sldMasterIdLst>
  <p:notesMasterIdLst>
    <p:notesMasterId r:id="rId11"/>
  </p:notesMasterIdLst>
  <p:sldIdLst>
    <p:sldId id="421" r:id="rId2"/>
    <p:sldId id="279" r:id="rId3"/>
    <p:sldId id="418" r:id="rId4"/>
    <p:sldId id="417" r:id="rId5"/>
    <p:sldId id="419" r:id="rId6"/>
    <p:sldId id="403" r:id="rId7"/>
    <p:sldId id="413" r:id="rId8"/>
    <p:sldId id="404" r:id="rId9"/>
    <p:sldId id="37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D0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61" d="100"/>
          <a:sy n="61" d="100"/>
        </p:scale>
        <p:origin x="8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C21E3-B1DA-479C-9592-569BE0D074C9}" type="datetimeFigureOut">
              <a:rPr lang="vi-VN" smtClean="0"/>
              <a:pPr/>
              <a:t>21/12/2022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B41F3-9103-4D5E-8970-2A4D9F74AAB4}" type="slidenum">
              <a:rPr lang="vi-VN" smtClean="0"/>
              <a:pPr/>
              <a:t>‹#›</a:t>
            </a:fld>
            <a:endParaRPr lang="vi-VN"/>
          </a:p>
        </p:txBody>
      </p:sp>
    </p:spTree>
    <p:extLst>
      <p:ext uri="{BB962C8B-B14F-4D97-AF65-F5344CB8AC3E}">
        <p14:creationId xmlns:p14="http://schemas.microsoft.com/office/powerpoint/2010/main" val="221065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8EBFA88-1FC4-45C9-8AD0-1FEC8FCAE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8624DC-A8CD-4424-8635-5ABCB5DF2BF2}" type="slidenum">
              <a:rPr lang="en-US" altLang="vi-VN" smtClean="0"/>
              <a:pPr/>
              <a:t>9</a:t>
            </a:fld>
            <a:endParaRPr lang="en-US" altLang="vi-VN"/>
          </a:p>
        </p:txBody>
      </p:sp>
      <p:sp>
        <p:nvSpPr>
          <p:cNvPr id="38915" name="Rectangle 2">
            <a:extLst>
              <a:ext uri="{FF2B5EF4-FFF2-40B4-BE49-F238E27FC236}">
                <a16:creationId xmlns:a16="http://schemas.microsoft.com/office/drawing/2014/main" id="{53C55C39-B4F8-4E07-AC54-1BD904E41DA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E7D46D0E-050F-4470-80C3-5BB38EAF0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vi-VN"/>
              <a:t>Bấm để chỉnh sửa kiểu tiêu đề phụ của Bản cái</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3A1C593-65D0-4073-BCC9-577B9352EA97}" type="datetimeFigureOut">
              <a:rPr lang="en-US" smtClean="0"/>
              <a:pPr/>
              <a:t>12/21/2022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9720852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6694827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7031222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8103776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vi-VN"/>
              <a:t>Bấm để sửa kiểu tiêu đề Bản cái</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7560558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6340649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6373889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41155732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4745325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vi-VN"/>
              <a:t>Bấm để sửa kiểu tiêu đề Bản cái</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vi-VN"/>
              <a:t>Bấm để chỉnh sửa kiểu văn bản của Bản cái</a:t>
            </a:r>
          </a:p>
        </p:txBody>
      </p:sp>
      <p:sp>
        <p:nvSpPr>
          <p:cNvPr id="5" name="Date Placeholder 4"/>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40706615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3A1C593-65D0-4073-BCC9-577B9352EA97}" type="datetimeFigureOut">
              <a:rPr lang="en-US" smtClean="0"/>
              <a:pPr/>
              <a:t>12/21/2022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1487003160"/>
      </p:ext>
    </p:extLst>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3A1C593-65D0-4073-BCC9-577B9352EA97}" type="datetimeFigureOut">
              <a:rPr lang="en-US" smtClean="0"/>
              <a:pPr/>
              <a:t>12/21/2022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253799421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a:extLst>
              <a:ext uri="{FF2B5EF4-FFF2-40B4-BE49-F238E27FC236}">
                <a16:creationId xmlns:a16="http://schemas.microsoft.com/office/drawing/2014/main" id="{0B075CFA-AC5F-4E1D-A4DC-8898DF80F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Untitled Project">
            <a:hlinkClick r:id="" action="ppaction://media"/>
            <a:extLst>
              <a:ext uri="{FF2B5EF4-FFF2-40B4-BE49-F238E27FC236}">
                <a16:creationId xmlns:a16="http://schemas.microsoft.com/office/drawing/2014/main" id="{894610CA-2A89-4128-A0A5-F582A4DCFF95}"/>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12800" y="5943600"/>
            <a:ext cx="812800" cy="609600"/>
          </a:xfrm>
          <a:prstGeom prst="rect">
            <a:avLst/>
          </a:prstGeom>
        </p:spPr>
      </p:pic>
      <p:sp>
        <p:nvSpPr>
          <p:cNvPr id="8" name="WordArt 11"/>
          <p:cNvSpPr>
            <a:spLocks noChangeArrowheads="1" noChangeShapeType="1" noTextEdit="1"/>
          </p:cNvSpPr>
          <p:nvPr/>
        </p:nvSpPr>
        <p:spPr bwMode="auto">
          <a:xfrm>
            <a:off x="1888397" y="4863035"/>
            <a:ext cx="8331200" cy="609600"/>
          </a:xfrm>
          <a:prstGeom prst="rect">
            <a:avLst/>
          </a:prstGeom>
        </p:spPr>
        <p:txBody>
          <a:bodyPr wrap="none" fromWordArt="1">
            <a:prstTxWarp prst="textPlain">
              <a:avLst>
                <a:gd name="adj" fmla="val 50000"/>
              </a:avLst>
            </a:prstTxWarp>
          </a:bodyPr>
          <a:lstStyle/>
          <a:p>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BÀI 62: </a:t>
            </a:r>
            <a:r>
              <a:rPr lang="en-US" sz="36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iêc</a:t>
            </a:r>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6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iên</a:t>
            </a:r>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6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iêp</a:t>
            </a:r>
            <a:endPar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9" name="WordArt 15"/>
          <p:cNvSpPr>
            <a:spLocks noChangeArrowheads="1" noChangeShapeType="1" noTextEdit="1"/>
          </p:cNvSpPr>
          <p:nvPr/>
        </p:nvSpPr>
        <p:spPr bwMode="auto">
          <a:xfrm>
            <a:off x="2208645" y="3810001"/>
            <a:ext cx="78232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MÔN TIẾNG VIỆT – LỚP 1</a:t>
            </a:r>
          </a:p>
        </p:txBody>
      </p:sp>
      <p:sp>
        <p:nvSpPr>
          <p:cNvPr id="10" name="WordArt 9"/>
          <p:cNvSpPr>
            <a:spLocks noChangeArrowheads="1" noChangeShapeType="1" noTextEdit="1"/>
          </p:cNvSpPr>
          <p:nvPr/>
        </p:nvSpPr>
        <p:spPr bwMode="auto">
          <a:xfrm>
            <a:off x="1313276" y="1914526"/>
            <a:ext cx="9347200" cy="676275"/>
          </a:xfrm>
          <a:prstGeom prst="rect">
            <a:avLst/>
          </a:prstGeom>
        </p:spPr>
        <p:txBody>
          <a:bodyPr wrap="none" fromWordArt="1">
            <a:prstTxWarp prst="textPlain">
              <a:avLst>
                <a:gd name="adj" fmla="val 50000"/>
              </a:avLst>
            </a:prstTxWarp>
          </a:bodyPr>
          <a:lstStyle/>
          <a:p>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PHÒNG GD &amp; ĐT QUẬN LONG BIÊN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6667">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u the ngoi">
            <a:extLst>
              <a:ext uri="{FF2B5EF4-FFF2-40B4-BE49-F238E27FC236}">
                <a16:creationId xmlns:a16="http://schemas.microsoft.com/office/drawing/2014/main" id="{DA4D8209-AD7D-4538-B299-6301E087C8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79445" y="500270"/>
            <a:ext cx="9925878" cy="6013174"/>
          </a:xfrm>
          <a:noFill/>
          <a:ln w="28575">
            <a:solidFill>
              <a:srgbClr val="FF0000"/>
            </a:solidFill>
          </a:ln>
        </p:spPr>
      </p:pic>
    </p:spTree>
  </p:cSld>
  <p:clrMapOvr>
    <a:masterClrMapping/>
  </p:clrMapOvr>
  <p:transition>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279400"/>
            <a:ext cx="12184062"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id="{45B27D8A-34FE-448F-A4AD-7A2AE8BEB49A}"/>
              </a:ext>
            </a:extLst>
          </p:cNvPr>
          <p:cNvSpPr>
            <a:spLocks noChangeArrowheads="1"/>
          </p:cNvSpPr>
          <p:nvPr/>
        </p:nvSpPr>
        <p:spPr bwMode="auto">
          <a:xfrm>
            <a:off x="2895600" y="2036763"/>
            <a:ext cx="6416675" cy="2306637"/>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3600">
              <a:solidFill>
                <a:schemeClr val="folHlink"/>
              </a:solidFill>
            </a:endParaRPr>
          </a:p>
        </p:txBody>
      </p:sp>
      <p:sp>
        <p:nvSpPr>
          <p:cNvPr id="3277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276600" y="2438400"/>
            <a:ext cx="586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200" b="1" dirty="0" err="1">
                <a:solidFill>
                  <a:srgbClr val="009900"/>
                </a:solidFill>
                <a:latin typeface="Times New Roman" panose="02020603050405020304" pitchFamily="18" charset="0"/>
                <a:cs typeface="Times New Roman" panose="02020603050405020304" pitchFamily="18" charset="0"/>
              </a:rPr>
              <a:t>Luyện</a:t>
            </a:r>
            <a:r>
              <a:rPr lang="en-US" altLang="en-US" sz="7200" b="1" dirty="0">
                <a:solidFill>
                  <a:srgbClr val="009900"/>
                </a:solidFill>
                <a:latin typeface="Times New Roman" panose="02020603050405020304" pitchFamily="18" charset="0"/>
                <a:cs typeface="Times New Roman" panose="02020603050405020304" pitchFamily="18" charset="0"/>
              </a:rPr>
              <a:t> </a:t>
            </a:r>
            <a:r>
              <a:rPr lang="en-US" altLang="en-US" sz="7200" b="1" dirty="0" err="1">
                <a:solidFill>
                  <a:srgbClr val="009900"/>
                </a:solidFill>
                <a:latin typeface="Times New Roman" panose="02020603050405020304" pitchFamily="18" charset="0"/>
                <a:cs typeface="Times New Roman" panose="02020603050405020304" pitchFamily="18" charset="0"/>
              </a:rPr>
              <a:t>viết</a:t>
            </a:r>
            <a:r>
              <a:rPr lang="en-US" altLang="en-US" sz="7200" b="1" dirty="0">
                <a:solidFill>
                  <a:srgbClr val="009900"/>
                </a:solidFill>
                <a:latin typeface="Times New Roman" panose="02020603050405020304" pitchFamily="18" charset="0"/>
                <a:cs typeface="Times New Roman" panose="02020603050405020304" pitchFamily="18" charset="0"/>
              </a:rPr>
              <a:t> </a:t>
            </a:r>
            <a:r>
              <a:rPr lang="en-US" altLang="en-US" sz="7200" b="1" dirty="0" err="1">
                <a:solidFill>
                  <a:srgbClr val="009900"/>
                </a:solidFill>
                <a:latin typeface="Times New Roman" panose="02020603050405020304" pitchFamily="18" charset="0"/>
                <a:cs typeface="Times New Roman" panose="02020603050405020304" pitchFamily="18" charset="0"/>
              </a:rPr>
              <a:t>vở</a:t>
            </a:r>
            <a:endParaRPr lang="en-US" altLang="en-US" sz="7200" b="1" dirty="0">
              <a:solidFill>
                <a:srgbClr val="009900"/>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ec.jpg"/>
          <p:cNvPicPr>
            <a:picLocks noChangeAspect="1"/>
          </p:cNvPicPr>
          <p:nvPr/>
        </p:nvPicPr>
        <p:blipFill>
          <a:blip r:embed="rId2"/>
          <a:stretch>
            <a:fillRect/>
          </a:stretch>
        </p:blipFill>
        <p:spPr>
          <a:xfrm>
            <a:off x="304800" y="391886"/>
            <a:ext cx="11350171" cy="61617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ec 1.jpg"/>
          <p:cNvPicPr>
            <a:picLocks noChangeAspect="1"/>
          </p:cNvPicPr>
          <p:nvPr/>
        </p:nvPicPr>
        <p:blipFill>
          <a:blip r:embed="rId2"/>
          <a:stretch>
            <a:fillRect/>
          </a:stretch>
        </p:blipFill>
        <p:spPr>
          <a:xfrm>
            <a:off x="449943" y="348343"/>
            <a:ext cx="11117943" cy="60669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EB8AF1-13DC-4A32-AD18-C749770F14FF}"/>
              </a:ext>
            </a:extLst>
          </p:cNvPr>
          <p:cNvSpPr>
            <a:spLocks noGrp="1"/>
          </p:cNvSpPr>
          <p:nvPr/>
        </p:nvSpPr>
        <p:spPr>
          <a:xfrm>
            <a:off x="228600" y="3741088"/>
            <a:ext cx="11308080" cy="3169920"/>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just"/>
            <a:endParaRPr lang="vi-VN" b="1" dirty="0">
              <a:latin typeface="Arial-SGK-TV" pitchFamily="2" charset="0"/>
              <a:cs typeface="Arial-SGK-TV" pitchFamily="2" charset="0"/>
            </a:endParaRPr>
          </a:p>
          <a:p>
            <a:pPr algn="just"/>
            <a:r>
              <a:rPr lang="vi-VN" b="1" dirty="0">
                <a:latin typeface="Arial-SGK-TV" pitchFamily="2" charset="0"/>
                <a:cs typeface="Arial-SGK-TV" pitchFamily="2" charset="0"/>
              </a:rPr>
              <a:t>Vịnh Hạ Long Là một kì quan thiên nhiên. Nơi đây có những hòn đảo lớn nhỏ trùng điệp, soi bóng trên mặt biển xanh biếc. Du khách thích đến đây ngắm cảnh, tắm mát và đi dạo trên những bãi biển</a:t>
            </a:r>
            <a:r>
              <a:rPr lang="vi-VN" b="1" dirty="0">
                <a:latin typeface="AvantGarde" panose="00000400000000000000" charset="0"/>
                <a:cs typeface="AvantGarde" panose="00000400000000000000" charset="0"/>
              </a:rPr>
              <a:t>.  </a:t>
            </a:r>
            <a:endParaRPr lang="en-US" b="1" dirty="0">
              <a:latin typeface="AvantGarde" panose="00000400000000000000" charset="0"/>
              <a:cs typeface="AvantGarde" panose="00000400000000000000" charset="0"/>
            </a:endParaRPr>
          </a:p>
        </p:txBody>
      </p:sp>
      <p:cxnSp>
        <p:nvCxnSpPr>
          <p:cNvPr id="8" name="Đường nối Thẳng 7">
            <a:extLst>
              <a:ext uri="{FF2B5EF4-FFF2-40B4-BE49-F238E27FC236}">
                <a16:creationId xmlns:a16="http://schemas.microsoft.com/office/drawing/2014/main" id="{D4E5A209-8A74-438B-95CF-D4CA6E964BD8}"/>
              </a:ext>
            </a:extLst>
          </p:cNvPr>
          <p:cNvCxnSpPr>
            <a:cxnSpLocks/>
          </p:cNvCxnSpPr>
          <p:nvPr/>
        </p:nvCxnSpPr>
        <p:spPr>
          <a:xfrm>
            <a:off x="8646001" y="5042925"/>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id="{FDAFEE3A-9C64-42C2-9DA0-340FB9B97A9A}"/>
              </a:ext>
            </a:extLst>
          </p:cNvPr>
          <p:cNvCxnSpPr>
            <a:cxnSpLocks/>
          </p:cNvCxnSpPr>
          <p:nvPr/>
        </p:nvCxnSpPr>
        <p:spPr>
          <a:xfrm>
            <a:off x="7397773" y="5026959"/>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34038A73-9E09-4613-A4CC-C1CFB06729DA}"/>
              </a:ext>
            </a:extLst>
          </p:cNvPr>
          <p:cNvCxnSpPr>
            <a:cxnSpLocks/>
          </p:cNvCxnSpPr>
          <p:nvPr/>
        </p:nvCxnSpPr>
        <p:spPr>
          <a:xfrm>
            <a:off x="5070407" y="6123514"/>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8C614A5A-13A3-4C66-88FD-F34ED0B27BFE}"/>
              </a:ext>
            </a:extLst>
          </p:cNvPr>
          <p:cNvCxnSpPr>
            <a:cxnSpLocks/>
          </p:cNvCxnSpPr>
          <p:nvPr/>
        </p:nvCxnSpPr>
        <p:spPr>
          <a:xfrm>
            <a:off x="2655310" y="6119159"/>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570B0BFA-EF3B-4D85-B0D1-A723E575BE0E}"/>
              </a:ext>
            </a:extLst>
          </p:cNvPr>
          <p:cNvCxnSpPr>
            <a:cxnSpLocks/>
          </p:cNvCxnSpPr>
          <p:nvPr/>
        </p:nvCxnSpPr>
        <p:spPr>
          <a:xfrm>
            <a:off x="10559710" y="6642335"/>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descr="62.2.png"/>
          <p:cNvPicPr>
            <a:picLocks noChangeAspect="1"/>
          </p:cNvPicPr>
          <p:nvPr/>
        </p:nvPicPr>
        <p:blipFill>
          <a:blip r:embed="rId2"/>
          <a:srcRect l="15147" t="12910" r="9702" b="61058"/>
          <a:stretch>
            <a:fillRect/>
          </a:stretch>
        </p:blipFill>
        <p:spPr>
          <a:xfrm>
            <a:off x="217714" y="188686"/>
            <a:ext cx="11683999" cy="3452506"/>
          </a:xfrm>
          <a:prstGeom prst="rect">
            <a:avLst/>
          </a:prstGeom>
          <a:ln w="38100">
            <a:solidFill>
              <a:srgbClr val="FF0000"/>
            </a:solidFill>
          </a:ln>
        </p:spPr>
      </p:pic>
      <p:cxnSp>
        <p:nvCxnSpPr>
          <p:cNvPr id="19" name="Đường nối Thẳng 12">
            <a:extLst>
              <a:ext uri="{FF2B5EF4-FFF2-40B4-BE49-F238E27FC236}">
                <a16:creationId xmlns:a16="http://schemas.microsoft.com/office/drawing/2014/main" id="{34038A73-9E09-4613-A4CC-C1CFB06729DA}"/>
              </a:ext>
            </a:extLst>
          </p:cNvPr>
          <p:cNvCxnSpPr>
            <a:cxnSpLocks/>
          </p:cNvCxnSpPr>
          <p:nvPr/>
        </p:nvCxnSpPr>
        <p:spPr>
          <a:xfrm>
            <a:off x="8408693" y="5659057"/>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45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ộn: Ngang 1">
            <a:extLst>
              <a:ext uri="{FF2B5EF4-FFF2-40B4-BE49-F238E27FC236}">
                <a16:creationId xmlns:a16="http://schemas.microsoft.com/office/drawing/2014/main" id="{E2D29EAB-8A0F-41D0-AC42-815931DD7740}"/>
              </a:ext>
            </a:extLst>
          </p:cNvPr>
          <p:cNvSpPr/>
          <p:nvPr/>
        </p:nvSpPr>
        <p:spPr>
          <a:xfrm>
            <a:off x="198120" y="-121920"/>
            <a:ext cx="11628120" cy="6827520"/>
          </a:xfrm>
          <a:prstGeom prst="horizontalScroll">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latin typeface="Arial-SGK-TV" pitchFamily="2" charset="0"/>
                <a:cs typeface="Arial-SGK-TV" pitchFamily="2" charset="0"/>
              </a:rPr>
              <a:t>Vịnh Hạ Long Là một kì quan thiên nhiên. Nơi đây có những hòn đảo lớn nhỏ trùng điệp, soi bóng trên mặt biển xanh biếc. Du khách thích đến đây ngắm cảnh, tắm mát và đi dạo trên những bãi biển</a:t>
            </a:r>
            <a:r>
              <a:rPr lang="vi-VN" sz="4400" b="1" dirty="0">
                <a:latin typeface="AvantGarde" panose="00000400000000000000" charset="0"/>
                <a:cs typeface="AvantGarde" panose="00000400000000000000" charset="0"/>
              </a:rPr>
              <a:t>.  </a:t>
            </a:r>
            <a:endParaRPr lang="en-US" sz="4400" b="1" dirty="0">
              <a:latin typeface="AvantGarde" panose="00000400000000000000" charset="0"/>
              <a:cs typeface="AvantGarde" panose="00000400000000000000" charset="0"/>
            </a:endParaRPr>
          </a:p>
        </p:txBody>
      </p:sp>
      <p:sp>
        <p:nvSpPr>
          <p:cNvPr id="4" name="Oval 6">
            <a:extLst>
              <a:ext uri="{FF2B5EF4-FFF2-40B4-BE49-F238E27FC236}">
                <a16:creationId xmlns:a16="http://schemas.microsoft.com/office/drawing/2014/main" id="{55500E9B-DDE7-4378-91BB-A645798CD28A}"/>
              </a:ext>
            </a:extLst>
          </p:cNvPr>
          <p:cNvSpPr/>
          <p:nvPr/>
        </p:nvSpPr>
        <p:spPr>
          <a:xfrm>
            <a:off x="2558358" y="1788160"/>
            <a:ext cx="459888"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SGK-TV" pitchFamily="2" charset="0"/>
                <a:cs typeface="Arial-SGK-TV" pitchFamily="2" charset="0"/>
              </a:rPr>
              <a:t>2</a:t>
            </a:r>
          </a:p>
        </p:txBody>
      </p:sp>
      <p:sp>
        <p:nvSpPr>
          <p:cNvPr id="7" name="Oval 6">
            <a:extLst>
              <a:ext uri="{FF2B5EF4-FFF2-40B4-BE49-F238E27FC236}">
                <a16:creationId xmlns:a16="http://schemas.microsoft.com/office/drawing/2014/main" id="{DA6F437A-F183-481D-AC0F-EEED899B1ADE}"/>
              </a:ext>
            </a:extLst>
          </p:cNvPr>
          <p:cNvSpPr/>
          <p:nvPr/>
        </p:nvSpPr>
        <p:spPr>
          <a:xfrm>
            <a:off x="5228986" y="3199674"/>
            <a:ext cx="459888"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SGK-TV" pitchFamily="2" charset="0"/>
                <a:cs typeface="Arial-SGK-TV" pitchFamily="2" charset="0"/>
              </a:rPr>
              <a:t>3</a:t>
            </a:r>
          </a:p>
        </p:txBody>
      </p:sp>
      <p:sp>
        <p:nvSpPr>
          <p:cNvPr id="10" name="Oval 6">
            <a:extLst>
              <a:ext uri="{FF2B5EF4-FFF2-40B4-BE49-F238E27FC236}">
                <a16:creationId xmlns:a16="http://schemas.microsoft.com/office/drawing/2014/main" id="{23D7B301-14A7-458E-A604-1121A8A9E56D}"/>
              </a:ext>
            </a:extLst>
          </p:cNvPr>
          <p:cNvSpPr/>
          <p:nvPr/>
        </p:nvSpPr>
        <p:spPr>
          <a:xfrm>
            <a:off x="777240" y="899160"/>
            <a:ext cx="760012" cy="579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SGK-TV" pitchFamily="2" charset="0"/>
                <a:cs typeface="Arial-SGK-TV" pitchFamily="2" charset="0"/>
              </a:rPr>
              <a:t>1</a:t>
            </a:r>
          </a:p>
        </p:txBody>
      </p:sp>
    </p:spTree>
    <p:extLst>
      <p:ext uri="{BB962C8B-B14F-4D97-AF65-F5344CB8AC3E}">
        <p14:creationId xmlns:p14="http://schemas.microsoft.com/office/powerpoint/2010/main" val="391178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6F44F-74AD-443D-B0EB-1A24FF2FB6AB}"/>
              </a:ext>
            </a:extLst>
          </p:cNvPr>
          <p:cNvSpPr>
            <a:spLocks noGrp="1"/>
          </p:cNvSpPr>
          <p:nvPr/>
        </p:nvSpPr>
        <p:spPr>
          <a:xfrm>
            <a:off x="2888344" y="25773"/>
            <a:ext cx="7532914" cy="970253"/>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vi-VN" sz="4800" b="1" dirty="0">
                <a:solidFill>
                  <a:srgbClr val="FF0000"/>
                </a:solidFill>
                <a:latin typeface="AvantGarde" panose="00000400000000000000" charset="0"/>
                <a:cs typeface="AvantGarde" panose="00000400000000000000" charset="0"/>
              </a:rPr>
              <a:t>Thế giới trong lòng biển</a:t>
            </a:r>
            <a:endParaRPr lang="en-US" sz="4800" b="1" dirty="0">
              <a:solidFill>
                <a:srgbClr val="FF0000"/>
              </a:solidFill>
              <a:latin typeface="AvantGarde" panose="00000400000000000000" charset="0"/>
              <a:cs typeface="AvantGarde" panose="00000400000000000000" charset="0"/>
            </a:endParaRPr>
          </a:p>
        </p:txBody>
      </p:sp>
      <p:pic>
        <p:nvPicPr>
          <p:cNvPr id="4" name="Picture 3" descr="62.2.png"/>
          <p:cNvPicPr>
            <a:picLocks noChangeAspect="1"/>
          </p:cNvPicPr>
          <p:nvPr/>
        </p:nvPicPr>
        <p:blipFill>
          <a:blip r:embed="rId2"/>
          <a:srcRect t="60952"/>
          <a:stretch>
            <a:fillRect/>
          </a:stretch>
        </p:blipFill>
        <p:spPr>
          <a:xfrm>
            <a:off x="290286" y="972457"/>
            <a:ext cx="11596914" cy="5708132"/>
          </a:xfrm>
          <a:prstGeom prst="rect">
            <a:avLst/>
          </a:prstGeom>
        </p:spPr>
      </p:pic>
    </p:spTree>
    <p:extLst>
      <p:ext uri="{BB962C8B-B14F-4D97-AF65-F5344CB8AC3E}">
        <p14:creationId xmlns:p14="http://schemas.microsoft.com/office/powerpoint/2010/main" val="219384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F6EDE1F-9DE4-4193-9161-CAA38AAAB357}"/>
              </a:ext>
            </a:extLst>
          </p:cNvPr>
          <p:cNvSpPr>
            <a:spLocks noGrp="1" noChangeArrowheads="1"/>
          </p:cNvSpPr>
          <p:nvPr>
            <p:ph type="title"/>
          </p:nvPr>
        </p:nvSpPr>
        <p:spPr/>
        <p:txBody>
          <a:bodyPr/>
          <a:lstStyle/>
          <a:p>
            <a:pPr eaLnBrk="1" hangingPunct="1"/>
            <a:r>
              <a:rPr lang="en-US" altLang="vi-VN"/>
              <a:t> </a:t>
            </a:r>
          </a:p>
        </p:txBody>
      </p:sp>
      <p:sp>
        <p:nvSpPr>
          <p:cNvPr id="37891" name="Rectangle 3">
            <a:extLst>
              <a:ext uri="{FF2B5EF4-FFF2-40B4-BE49-F238E27FC236}">
                <a16:creationId xmlns:a16="http://schemas.microsoft.com/office/drawing/2014/main" id="{F63127CC-1BE4-44BB-BC5B-784329AA4463}"/>
              </a:ext>
            </a:extLst>
          </p:cNvPr>
          <p:cNvSpPr>
            <a:spLocks noGrp="1" noChangeArrowheads="1"/>
          </p:cNvSpPr>
          <p:nvPr>
            <p:ph type="body" idx="1"/>
          </p:nvPr>
        </p:nvSpPr>
        <p:spPr/>
        <p:txBody>
          <a:bodyPr/>
          <a:lstStyle/>
          <a:p>
            <a:pPr eaLnBrk="1" hangingPunct="1"/>
            <a:endParaRPr lang="vi-VN" altLang="vi-VN"/>
          </a:p>
        </p:txBody>
      </p:sp>
      <p:pic>
        <p:nvPicPr>
          <p:cNvPr id="37892" name="Picture 1">
            <a:extLst>
              <a:ext uri="{FF2B5EF4-FFF2-40B4-BE49-F238E27FC236}">
                <a16:creationId xmlns:a16="http://schemas.microsoft.com/office/drawing/2014/main" id="{E78FA6C9-2542-4602-B78C-A6ACA2B626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WordArt 6">
            <a:extLst>
              <a:ext uri="{FF2B5EF4-FFF2-40B4-BE49-F238E27FC236}">
                <a16:creationId xmlns:a16="http://schemas.microsoft.com/office/drawing/2014/main" id="{C90E0876-D01D-4673-ABEF-F7A5065069D1}"/>
              </a:ext>
            </a:extLst>
          </p:cNvPr>
          <p:cNvSpPr>
            <a:spLocks noChangeArrowheads="1" noChangeShapeType="1" noTextEdit="1"/>
          </p:cNvSpPr>
          <p:nvPr/>
        </p:nvSpPr>
        <p:spPr bwMode="auto">
          <a:xfrm>
            <a:off x="1219200" y="2438400"/>
            <a:ext cx="9753600" cy="1371600"/>
          </a:xfrm>
          <a:prstGeom prst="rect">
            <a:avLst/>
          </a:prstGeom>
        </p:spPr>
        <p:txBody>
          <a:bodyPr wrap="none" fromWordArt="1">
            <a:prstTxWarp prst="textCurveUp">
              <a:avLst>
                <a:gd name="adj" fmla="val 6500"/>
              </a:avLst>
            </a:prstTxWarp>
          </a:bodyPr>
          <a:lstStyle/>
          <a:p>
            <a:pPr algn="ctr"/>
            <a:r>
              <a:rPr lang="vi-VN" sz="3600" kern="10">
                <a:ln w="9525">
                  <a:solidFill>
                    <a:schemeClr val="tx1"/>
                  </a:solidFill>
                  <a:round/>
                  <a:headEnd/>
                  <a:tailEnd/>
                </a:ln>
                <a:solidFill>
                  <a:srgbClr val="0000CC"/>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Chúc các em chăm ngoan học giỏi</a:t>
            </a:r>
          </a:p>
        </p:txBody>
      </p:sp>
    </p:spTree>
  </p:cSld>
  <p:clrMapOvr>
    <a:masterClrMapping/>
  </p:clrMapOvr>
</p:sld>
</file>

<file path=ppt/theme/theme1.xml><?xml version="1.0" encoding="utf-8"?>
<a:theme xmlns:a="http://schemas.openxmlformats.org/drawingml/2006/main" name="Metropolitan">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452</TotalTime>
  <Words>133</Words>
  <Application>Microsoft Office PowerPoint</Application>
  <PresentationFormat>Widescreen</PresentationFormat>
  <Paragraphs>14</Paragraphs>
  <Slides>9</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Arial-SGK-TV</vt:lpstr>
      <vt:lpstr>AvantGarde</vt:lpstr>
      <vt:lpstr>Calibri Light</vt:lpstr>
      <vt:lpstr>Times New Roman</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KẾ HOẠCH BÀI DẠY                                  BÀI 1: B  b ( 2 tiết ) I. MỤC TIÊU: 1. Phẩm chất:  - Chăm chỉ: Đi học đều, đúng giờ. 2. Năng lực chung: - Giao tiếp và hợp tác: có thói quen giúp đỡ nhau trong học tập. 3. Năng lực đặt thù: - Năng lực ngôn ngữ:  + Đọc, viết được chữ b, số 2 + Nhận biết được tiếng có chữ b, nói được câu có từ ngữ chứa tiếng có chữ b.</dc:title>
  <dc:creator/>
  <cp:lastModifiedBy>Quynh Nguyen Thi Nhu</cp:lastModifiedBy>
  <cp:revision>65</cp:revision>
  <dcterms:created xsi:type="dcterms:W3CDTF">2020-08-10T13:50:00Z</dcterms:created>
  <dcterms:modified xsi:type="dcterms:W3CDTF">2022-12-21T11:25:45Z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