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
  </p:notesMasterIdLst>
  <p:sldIdLst>
    <p:sldId id="404" r:id="rId2"/>
    <p:sldId id="400" r:id="rId3"/>
    <p:sldId id="366" r:id="rId4"/>
    <p:sldId id="416" r:id="rId5"/>
    <p:sldId id="417" r:id="rId6"/>
    <p:sldId id="409" r:id="rId7"/>
    <p:sldId id="406"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CC"/>
    <a:srgbClr val="FFFF00"/>
    <a:srgbClr val="0000CC"/>
    <a:srgbClr val="000066"/>
    <a:srgbClr val="FFFFFF"/>
    <a:srgbClr val="660033"/>
    <a:srgbClr val="003399"/>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1" d="100"/>
          <a:sy n="61" d="100"/>
        </p:scale>
        <p:origin x="1464" y="48"/>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E5A720D-178F-4880-BFF4-68C03B17C118}" type="slidenum">
              <a:rPr lang="en-US"/>
              <a:pPr>
                <a:defRPr/>
              </a:pPr>
              <a:t>‹#›</a:t>
            </a:fld>
            <a:endParaRPr lang="en-US"/>
          </a:p>
        </p:txBody>
      </p:sp>
    </p:spTree>
    <p:extLst>
      <p:ext uri="{BB962C8B-B14F-4D97-AF65-F5344CB8AC3E}">
        <p14:creationId xmlns:p14="http://schemas.microsoft.com/office/powerpoint/2010/main" val="667187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0E19F-02A6-4BCF-B75B-59404B5B23AB}" type="slidenum">
              <a:rPr lang="en-US" altLang="vi-VN"/>
              <a:pPr/>
              <a:t>7</a:t>
            </a:fld>
            <a:endParaRPr lang="en-US" altLang="vi-VN"/>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a:latin typeface="Calibri" panose="020F0502020204030204" pitchFamily="34" charset="0"/>
            </a:endParaRPr>
          </a:p>
        </p:txBody>
      </p:sp>
    </p:spTree>
    <p:extLst>
      <p:ext uri="{BB962C8B-B14F-4D97-AF65-F5344CB8AC3E}">
        <p14:creationId xmlns:p14="http://schemas.microsoft.com/office/powerpoint/2010/main" val="319508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29373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636340-CD10-434A-AD8A-A36531D595E7}" type="slidenum">
              <a:rPr lang="en-US" smtClean="0"/>
              <a:pPr>
                <a:defRPr/>
              </a:pPr>
              <a:t>‹#›</a:t>
            </a:fld>
            <a:endParaRPr lang="en-US"/>
          </a:p>
        </p:txBody>
      </p:sp>
    </p:spTree>
    <p:extLst>
      <p:ext uri="{BB962C8B-B14F-4D97-AF65-F5344CB8AC3E}">
        <p14:creationId xmlns:p14="http://schemas.microsoft.com/office/powerpoint/2010/main" val="358858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F6EACB-9893-46C3-A996-4767F4393CF6}" type="slidenum">
              <a:rPr lang="en-US" smtClean="0"/>
              <a:pPr>
                <a:defRPr/>
              </a:pPr>
              <a:t>‹#›</a:t>
            </a:fld>
            <a:endParaRPr lang="en-US"/>
          </a:p>
        </p:txBody>
      </p:sp>
    </p:spTree>
    <p:extLst>
      <p:ext uri="{BB962C8B-B14F-4D97-AF65-F5344CB8AC3E}">
        <p14:creationId xmlns:p14="http://schemas.microsoft.com/office/powerpoint/2010/main" val="293884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22B3FE-8C9B-4A29-842F-4D798D8C941C}" type="slidenum">
              <a:rPr lang="en-US" smtClean="0"/>
              <a:pPr>
                <a:defRPr/>
              </a:pPr>
              <a:t>‹#›</a:t>
            </a:fld>
            <a:endParaRPr lang="en-US"/>
          </a:p>
        </p:txBody>
      </p:sp>
    </p:spTree>
    <p:extLst>
      <p:ext uri="{BB962C8B-B14F-4D97-AF65-F5344CB8AC3E}">
        <p14:creationId xmlns:p14="http://schemas.microsoft.com/office/powerpoint/2010/main" val="283541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4DB6FC-8B5A-49E2-BB71-B165F1F8ED2B}" type="slidenum">
              <a:rPr lang="en-US" smtClean="0"/>
              <a:pPr>
                <a:defRPr/>
              </a:pPr>
              <a:t>‹#›</a:t>
            </a:fld>
            <a:endParaRPr lang="en-US"/>
          </a:p>
        </p:txBody>
      </p:sp>
    </p:spTree>
    <p:extLst>
      <p:ext uri="{BB962C8B-B14F-4D97-AF65-F5344CB8AC3E}">
        <p14:creationId xmlns:p14="http://schemas.microsoft.com/office/powerpoint/2010/main" val="213362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D6E830-E516-4A42-B078-2187DAF768EA}" type="slidenum">
              <a:rPr lang="en-US" smtClean="0"/>
              <a:pPr>
                <a:defRPr/>
              </a:pPr>
              <a:t>‹#›</a:t>
            </a:fld>
            <a:endParaRPr lang="en-US"/>
          </a:p>
        </p:txBody>
      </p:sp>
    </p:spTree>
    <p:extLst>
      <p:ext uri="{BB962C8B-B14F-4D97-AF65-F5344CB8AC3E}">
        <p14:creationId xmlns:p14="http://schemas.microsoft.com/office/powerpoint/2010/main" val="212942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BBACD2-43A0-429D-8F9E-73619BEC4284}" type="slidenum">
              <a:rPr lang="en-US" smtClean="0"/>
              <a:pPr>
                <a:defRPr/>
              </a:pPr>
              <a:t>‹#›</a:t>
            </a:fld>
            <a:endParaRPr lang="en-US"/>
          </a:p>
        </p:txBody>
      </p:sp>
    </p:spTree>
    <p:extLst>
      <p:ext uri="{BB962C8B-B14F-4D97-AF65-F5344CB8AC3E}">
        <p14:creationId xmlns:p14="http://schemas.microsoft.com/office/powerpoint/2010/main" val="10792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D97154-3812-44BC-947E-341FA29205C9}" type="slidenum">
              <a:rPr lang="en-US" smtClean="0"/>
              <a:pPr>
                <a:defRPr/>
              </a:pPr>
              <a:t>‹#›</a:t>
            </a:fld>
            <a:endParaRPr lang="en-US"/>
          </a:p>
        </p:txBody>
      </p:sp>
    </p:spTree>
    <p:extLst>
      <p:ext uri="{BB962C8B-B14F-4D97-AF65-F5344CB8AC3E}">
        <p14:creationId xmlns:p14="http://schemas.microsoft.com/office/powerpoint/2010/main" val="299800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04CFEA0-B269-4F90-9BE8-A22FC82A3B65}" type="slidenum">
              <a:rPr lang="en-US" smtClean="0"/>
              <a:pPr>
                <a:defRPr/>
              </a:pPr>
              <a:t>‹#›</a:t>
            </a:fld>
            <a:endParaRPr lang="en-US"/>
          </a:p>
        </p:txBody>
      </p:sp>
    </p:spTree>
    <p:extLst>
      <p:ext uri="{BB962C8B-B14F-4D97-AF65-F5344CB8AC3E}">
        <p14:creationId xmlns:p14="http://schemas.microsoft.com/office/powerpoint/2010/main" val="424613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0D20ED-B10B-40D0-B3E0-E4A117FDA89A}" type="slidenum">
              <a:rPr lang="en-US" smtClean="0"/>
              <a:pPr>
                <a:defRPr/>
              </a:pPr>
              <a:t>‹#›</a:t>
            </a:fld>
            <a:endParaRPr lang="en-US"/>
          </a:p>
        </p:txBody>
      </p:sp>
    </p:spTree>
    <p:extLst>
      <p:ext uri="{BB962C8B-B14F-4D97-AF65-F5344CB8AC3E}">
        <p14:creationId xmlns:p14="http://schemas.microsoft.com/office/powerpoint/2010/main" val="2279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A59279-A010-47EC-B208-17A0C2B16740}" type="slidenum">
              <a:rPr lang="en-US" smtClean="0"/>
              <a:pPr>
                <a:defRPr/>
              </a:pPr>
              <a:t>‹#›</a:t>
            </a:fld>
            <a:endParaRPr lang="en-US"/>
          </a:p>
        </p:txBody>
      </p:sp>
    </p:spTree>
    <p:extLst>
      <p:ext uri="{BB962C8B-B14F-4D97-AF65-F5344CB8AC3E}">
        <p14:creationId xmlns:p14="http://schemas.microsoft.com/office/powerpoint/2010/main" val="252791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30869047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Bộ ảnh nền PowerPoint dành cho giáo viên - Mẫu hình nền PowerPoint ..."/>
          <p:cNvPicPr>
            <a:picLocks noChangeAspect="1" noChangeArrowheads="1"/>
          </p:cNvPicPr>
          <p:nvPr/>
        </p:nvPicPr>
        <p:blipFill rotWithShape="1">
          <a:blip r:embed="rId2">
            <a:extLst>
              <a:ext uri="{28A0092B-C50C-407E-A947-70E740481C1C}">
                <a14:useLocalDpi xmlns:a14="http://schemas.microsoft.com/office/drawing/2010/main" val="0"/>
              </a:ext>
            </a:extLst>
          </a:blip>
          <a:srcRect l="2520" t="7609" r="1681" b="6522"/>
          <a:stretch/>
        </p:blipFill>
        <p:spPr bwMode="auto">
          <a:xfrm>
            <a:off x="17362" y="0"/>
            <a:ext cx="912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p:cNvSpPr>
            <a:spLocks noChangeArrowheads="1" noChangeShapeType="1" noTextEdit="1"/>
          </p:cNvSpPr>
          <p:nvPr/>
        </p:nvSpPr>
        <p:spPr bwMode="auto">
          <a:xfrm>
            <a:off x="1797297" y="2497401"/>
            <a:ext cx="5867400" cy="600681"/>
          </a:xfrm>
          <a:prstGeom prst="rect">
            <a:avLst/>
          </a:prstGeom>
        </p:spPr>
        <p:txBody>
          <a:bodyPr wrap="none" numCol="1" fromWordArt="1">
            <a:prstTxWarp prst="textPlain">
              <a:avLst>
                <a:gd name="adj" fmla="val 50000"/>
              </a:avLst>
            </a:prstTxWarp>
          </a:bodyPr>
          <a:lstStyle/>
          <a:p>
            <a:r>
              <a:rPr lang="en-US" sz="3600" b="1" kern="10" dirty="0">
                <a:ln w="9525">
                  <a:noFill/>
                  <a:round/>
                  <a:headEnd/>
                  <a:tailEnd/>
                </a:ln>
                <a:solidFill>
                  <a:srgbClr val="FF0000"/>
                </a:solidFill>
                <a:effectLst>
                  <a:outerShdw dist="45791" dir="2021404" algn="ctr" rotWithShape="0">
                    <a:srgbClr val="B2B2B2">
                      <a:alpha val="79999"/>
                    </a:srgbClr>
                  </a:outerShdw>
                </a:effectLst>
                <a:latin typeface="Times New Roman"/>
                <a:cs typeface="Times New Roman"/>
              </a:rPr>
              <a:t>MÔN TIẾNG VIỆT – LỚP 1</a:t>
            </a:r>
          </a:p>
        </p:txBody>
      </p:sp>
      <p:sp>
        <p:nvSpPr>
          <p:cNvPr id="6" name="WordArt 11"/>
          <p:cNvSpPr>
            <a:spLocks noChangeArrowheads="1" noChangeShapeType="1" noTextEdit="1"/>
          </p:cNvSpPr>
          <p:nvPr/>
        </p:nvSpPr>
        <p:spPr bwMode="auto">
          <a:xfrm>
            <a:off x="1399567" y="3514946"/>
            <a:ext cx="6677633" cy="762000"/>
          </a:xfrm>
          <a:prstGeom prst="rect">
            <a:avLst/>
          </a:prstGeom>
        </p:spPr>
        <p:txBody>
          <a:bodyPr wrap="none" fromWordArt="1">
            <a:prstTxWarp prst="textPlain">
              <a:avLst>
                <a:gd name="adj" fmla="val 50000"/>
              </a:avLst>
            </a:prstTxWarp>
          </a:bodyPr>
          <a:lstStyle/>
          <a:p>
            <a:r>
              <a:rPr lang="en-US" sz="3600" b="1" kern="10" dirty="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BÀI 77: oai – </a:t>
            </a:r>
            <a:r>
              <a:rPr lang="en-US" sz="3600" b="1" kern="10" dirty="0" err="1">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uê</a:t>
            </a:r>
            <a:r>
              <a:rPr lang="en-US" sz="3600" b="1" kern="10" dirty="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 - uy</a:t>
            </a:r>
          </a:p>
        </p:txBody>
      </p:sp>
      <p:sp>
        <p:nvSpPr>
          <p:cNvPr id="7" name="WordArt 9"/>
          <p:cNvSpPr>
            <a:spLocks noChangeArrowheads="1" noChangeShapeType="1" noTextEdit="1"/>
          </p:cNvSpPr>
          <p:nvPr/>
        </p:nvSpPr>
        <p:spPr bwMode="auto">
          <a:xfrm>
            <a:off x="1066800" y="1326358"/>
            <a:ext cx="7010400" cy="676275"/>
          </a:xfrm>
          <a:prstGeom prst="rect">
            <a:avLst/>
          </a:prstGeom>
        </p:spPr>
        <p:txBody>
          <a:bodyPr wrap="none" fromWordArt="1">
            <a:prstTxWarp prst="textPlain">
              <a:avLst>
                <a:gd name="adj" fmla="val 50000"/>
              </a:avLst>
            </a:prstTxWarp>
          </a:bodyPr>
          <a:lstStyle/>
          <a:p>
            <a:r>
              <a:rPr lang="en-US" sz="3600" b="1" kern="10" dirty="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rPr>
              <a:t>PHÒNG GD &amp; ĐT QUẬN LONG BIÊN</a:t>
            </a:r>
          </a:p>
        </p:txBody>
      </p:sp>
    </p:spTree>
    <p:extLst>
      <p:ext uri="{BB962C8B-B14F-4D97-AF65-F5344CB8AC3E}">
        <p14:creationId xmlns:p14="http://schemas.microsoft.com/office/powerpoint/2010/main" val="145089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Terminator 15"/>
          <p:cNvSpPr/>
          <p:nvPr/>
        </p:nvSpPr>
        <p:spPr>
          <a:xfrm>
            <a:off x="410028" y="157341"/>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17" name="Oval 16"/>
          <p:cNvSpPr/>
          <p:nvPr/>
        </p:nvSpPr>
        <p:spPr>
          <a:xfrm>
            <a:off x="29028" y="157341"/>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3</a:t>
            </a: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24444"/>
          <a:stretch/>
        </p:blipFill>
        <p:spPr>
          <a:xfrm>
            <a:off x="1981200" y="381000"/>
            <a:ext cx="5356765" cy="6094808"/>
          </a:xfrm>
          <a:prstGeom prst="rect">
            <a:avLst/>
          </a:prstGeom>
        </p:spPr>
      </p:pic>
    </p:spTree>
    <p:extLst>
      <p:ext uri="{BB962C8B-B14F-4D97-AF65-F5344CB8AC3E}">
        <p14:creationId xmlns:p14="http://schemas.microsoft.com/office/powerpoint/2010/main" val="378521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57" y="4191000"/>
            <a:ext cx="8905874"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00CC"/>
                </a:solidFill>
                <a:latin typeface="Arial-SGK-TV" pitchFamily="2" charset="0"/>
                <a:cs typeface="Arial-SGK-TV" pitchFamily="2" charset="0"/>
              </a:rPr>
              <a:t>     Ngày nghỉ, Hà thoải mái vui đùa với hoa trái vườn nhà. Hà thì thầm với cây xoài lúc </a:t>
            </a:r>
            <a:r>
              <a:rPr lang="en-US" sz="2800" b="1" dirty="0" err="1">
                <a:solidFill>
                  <a:srgbClr val="0000CC"/>
                </a:solidFill>
                <a:latin typeface="Arial-SGK-TV" pitchFamily="2" charset="0"/>
                <a:cs typeface="Arial-SGK-TV" pitchFamily="2" charset="0"/>
              </a:rPr>
              <a:t>lỉu</a:t>
            </a:r>
            <a:r>
              <a:rPr lang="en-US" sz="2800" b="1" dirty="0">
                <a:solidFill>
                  <a:srgbClr val="0000CC"/>
                </a:solidFill>
                <a:latin typeface="Arial-SGK-TV" pitchFamily="2" charset="0"/>
                <a:cs typeface="Arial-SGK-TV" pitchFamily="2" charset="0"/>
              </a:rPr>
              <a:t> quả và cúi trêu đám dây khoai lang đang bò trên mặt đất. Hà cùng gió nô giỡn bên những bông huệ trắng. Hà đưa tay vuốt ve những cánh thuỷ tiên đang thi nhau khoe sắc.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028" y="203200"/>
            <a:ext cx="7543800" cy="3777993"/>
          </a:xfrm>
          <a:prstGeom prst="rect">
            <a:avLst/>
          </a:prstGeom>
        </p:spPr>
      </p:pic>
    </p:spTree>
    <p:extLst>
      <p:ext uri="{BB962C8B-B14F-4D97-AF65-F5344CB8AC3E}">
        <p14:creationId xmlns:p14="http://schemas.microsoft.com/office/powerpoint/2010/main" val="31091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126" y="2394857"/>
            <a:ext cx="8905874"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a:solidFill>
                  <a:srgbClr val="0000CC"/>
                </a:solidFill>
                <a:latin typeface="Arial-SGK-TV" pitchFamily="2" charset="0"/>
                <a:cs typeface="Arial-SGK-TV" pitchFamily="2" charset="0"/>
              </a:rPr>
              <a:t>     </a:t>
            </a:r>
            <a:r>
              <a:rPr lang="en-US" sz="3600" b="1" dirty="0">
                <a:solidFill>
                  <a:srgbClr val="0000CC"/>
                </a:solidFill>
                <a:latin typeface="Arial-SGK-TV" pitchFamily="2" charset="0"/>
                <a:cs typeface="Arial-SGK-TV" pitchFamily="2" charset="0"/>
              </a:rPr>
              <a:t>Ngày nghỉ, Hà thoải mái vui đùa với hoa trái vườn nhà. Hà thì thầm với cây xoài lúc </a:t>
            </a:r>
            <a:r>
              <a:rPr lang="en-US" sz="3600" b="1" dirty="0" err="1">
                <a:solidFill>
                  <a:srgbClr val="0000CC"/>
                </a:solidFill>
                <a:latin typeface="Arial-SGK-TV" pitchFamily="2" charset="0"/>
                <a:cs typeface="Arial-SGK-TV" pitchFamily="2" charset="0"/>
              </a:rPr>
              <a:t>lỉu</a:t>
            </a:r>
            <a:r>
              <a:rPr lang="en-US" sz="3600" b="1" dirty="0">
                <a:solidFill>
                  <a:srgbClr val="0000CC"/>
                </a:solidFill>
                <a:latin typeface="Arial-SGK-TV" pitchFamily="2" charset="0"/>
                <a:cs typeface="Arial-SGK-TV" pitchFamily="2" charset="0"/>
              </a:rPr>
              <a:t> quả và cúi trêu đám dây khoai lang đang bò trên mặt đất. Hà cùng gió nô giỡn bên những bông huệ trắng. Hà đưa tay vuốt ve những cánh thuỷ tiên đang thi nhau khoe sắc. </a:t>
            </a:r>
          </a:p>
        </p:txBody>
      </p:sp>
      <p:pic>
        <p:nvPicPr>
          <p:cNvPr id="4" name="Picture 3">
            <a:extLst>
              <a:ext uri="{FF2B5EF4-FFF2-40B4-BE49-F238E27FC236}">
                <a16:creationId xmlns:a16="http://schemas.microsoft.com/office/drawing/2014/main" id="{15426F2D-D81D-4EC5-87F9-74036207D264}"/>
              </a:ext>
            </a:extLst>
          </p:cNvPr>
          <p:cNvPicPr>
            <a:picLocks noChangeAspect="1"/>
          </p:cNvPicPr>
          <p:nvPr/>
        </p:nvPicPr>
        <p:blipFill>
          <a:blip r:embed="rId2"/>
          <a:stretch>
            <a:fillRect/>
          </a:stretch>
        </p:blipFill>
        <p:spPr>
          <a:xfrm>
            <a:off x="119063" y="44584"/>
            <a:ext cx="2286001" cy="817832"/>
          </a:xfrm>
          <a:prstGeom prst="rect">
            <a:avLst/>
          </a:prstGeom>
        </p:spPr>
      </p:pic>
      <p:sp>
        <p:nvSpPr>
          <p:cNvPr id="6" name="Oval 5"/>
          <p:cNvSpPr/>
          <p:nvPr/>
        </p:nvSpPr>
        <p:spPr>
          <a:xfrm>
            <a:off x="457200" y="105713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1</a:t>
            </a:r>
          </a:p>
        </p:txBody>
      </p:sp>
      <p:sp>
        <p:nvSpPr>
          <p:cNvPr id="7" name="Oval 6"/>
          <p:cNvSpPr/>
          <p:nvPr/>
        </p:nvSpPr>
        <p:spPr>
          <a:xfrm>
            <a:off x="4380757" y="1807028"/>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2</a:t>
            </a:r>
          </a:p>
        </p:txBody>
      </p:sp>
      <p:sp>
        <p:nvSpPr>
          <p:cNvPr id="8" name="Oval 7"/>
          <p:cNvSpPr/>
          <p:nvPr/>
        </p:nvSpPr>
        <p:spPr>
          <a:xfrm>
            <a:off x="8153400" y="3467101"/>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3</a:t>
            </a:r>
          </a:p>
        </p:txBody>
      </p:sp>
      <p:sp>
        <p:nvSpPr>
          <p:cNvPr id="9" name="Oval 8"/>
          <p:cNvSpPr/>
          <p:nvPr/>
        </p:nvSpPr>
        <p:spPr>
          <a:xfrm>
            <a:off x="1513114" y="513805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4</a:t>
            </a:r>
          </a:p>
        </p:txBody>
      </p:sp>
      <p:sp>
        <p:nvSpPr>
          <p:cNvPr id="11" name="Rectangle 10"/>
          <p:cNvSpPr/>
          <p:nvPr/>
        </p:nvSpPr>
        <p:spPr>
          <a:xfrm>
            <a:off x="239484" y="2405742"/>
            <a:ext cx="8905874"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a:solidFill>
                  <a:srgbClr val="0000CC"/>
                </a:solidFill>
                <a:latin typeface="Arial-SGK-TV" pitchFamily="2" charset="0"/>
                <a:cs typeface="Arial-SGK-TV" pitchFamily="2" charset="0"/>
              </a:rPr>
              <a:t>     </a:t>
            </a:r>
            <a:r>
              <a:rPr lang="en-US" sz="3600" b="1" dirty="0">
                <a:solidFill>
                  <a:srgbClr val="0000CC"/>
                </a:solidFill>
                <a:latin typeface="Arial-SGK-TV" pitchFamily="2" charset="0"/>
                <a:cs typeface="Arial-SGK-TV" pitchFamily="2" charset="0"/>
              </a:rPr>
              <a:t>Ngày nghỉ, Hà </a:t>
            </a:r>
            <a:r>
              <a:rPr lang="en-US" sz="3600" b="1" dirty="0">
                <a:solidFill>
                  <a:srgbClr val="FF0000"/>
                </a:solidFill>
                <a:latin typeface="Arial-SGK-TV" pitchFamily="2" charset="0"/>
                <a:cs typeface="Arial-SGK-TV" pitchFamily="2" charset="0"/>
              </a:rPr>
              <a:t>thoải</a:t>
            </a:r>
            <a:r>
              <a:rPr lang="en-US" sz="3600" b="1" dirty="0">
                <a:solidFill>
                  <a:srgbClr val="0000CC"/>
                </a:solidFill>
                <a:latin typeface="Arial-SGK-TV" pitchFamily="2" charset="0"/>
                <a:cs typeface="Arial-SGK-TV" pitchFamily="2" charset="0"/>
              </a:rPr>
              <a:t> mái vui đùa với hoa trái vườn nhà. Hà thì thầm với cây </a:t>
            </a:r>
            <a:r>
              <a:rPr lang="en-US" sz="3600" b="1" dirty="0">
                <a:solidFill>
                  <a:srgbClr val="FF0000"/>
                </a:solidFill>
                <a:latin typeface="Arial-SGK-TV" pitchFamily="2" charset="0"/>
                <a:cs typeface="Arial-SGK-TV" pitchFamily="2" charset="0"/>
              </a:rPr>
              <a:t>xoài</a:t>
            </a:r>
            <a:r>
              <a:rPr lang="en-US" sz="3600" b="1" dirty="0">
                <a:solidFill>
                  <a:srgbClr val="0000CC"/>
                </a:solidFill>
                <a:latin typeface="Arial-SGK-TV" pitchFamily="2" charset="0"/>
                <a:cs typeface="Arial-SGK-TV" pitchFamily="2" charset="0"/>
              </a:rPr>
              <a:t> lúc </a:t>
            </a:r>
            <a:r>
              <a:rPr lang="en-US" sz="3600" b="1" dirty="0" err="1">
                <a:solidFill>
                  <a:srgbClr val="0000CC"/>
                </a:solidFill>
                <a:latin typeface="Arial-SGK-TV" pitchFamily="2" charset="0"/>
                <a:cs typeface="Arial-SGK-TV" pitchFamily="2" charset="0"/>
              </a:rPr>
              <a:t>lỉu</a:t>
            </a:r>
            <a:r>
              <a:rPr lang="en-US" sz="3600" b="1" dirty="0">
                <a:solidFill>
                  <a:srgbClr val="0000CC"/>
                </a:solidFill>
                <a:latin typeface="Arial-SGK-TV" pitchFamily="2" charset="0"/>
                <a:cs typeface="Arial-SGK-TV" pitchFamily="2" charset="0"/>
              </a:rPr>
              <a:t> quả và cúi trêu đám dây khoai lang đang bò trên mặt đất. Hà cùng gió nô giỡn bên những bông </a:t>
            </a:r>
            <a:r>
              <a:rPr lang="en-US" sz="3600" b="1" dirty="0">
                <a:solidFill>
                  <a:srgbClr val="FF0000"/>
                </a:solidFill>
                <a:latin typeface="Arial-SGK-TV" pitchFamily="2" charset="0"/>
                <a:cs typeface="Arial-SGK-TV" pitchFamily="2" charset="0"/>
              </a:rPr>
              <a:t>huệ</a:t>
            </a:r>
            <a:r>
              <a:rPr lang="en-US" sz="3600" b="1" dirty="0">
                <a:solidFill>
                  <a:srgbClr val="0000CC"/>
                </a:solidFill>
                <a:latin typeface="Arial-SGK-TV" pitchFamily="2" charset="0"/>
                <a:cs typeface="Arial-SGK-TV" pitchFamily="2" charset="0"/>
              </a:rPr>
              <a:t> trắng. Hà đưa tay vuốt ve những cánh </a:t>
            </a:r>
            <a:r>
              <a:rPr lang="en-US" sz="3600" b="1" dirty="0">
                <a:solidFill>
                  <a:srgbClr val="FF0000"/>
                </a:solidFill>
                <a:latin typeface="Arial-SGK-TV" pitchFamily="2" charset="0"/>
                <a:cs typeface="Arial-SGK-TV" pitchFamily="2" charset="0"/>
              </a:rPr>
              <a:t>thuỷ</a:t>
            </a:r>
            <a:r>
              <a:rPr lang="en-US" sz="3600" b="1" dirty="0">
                <a:solidFill>
                  <a:srgbClr val="0000CC"/>
                </a:solidFill>
                <a:latin typeface="Arial-SGK-TV" pitchFamily="2" charset="0"/>
                <a:cs typeface="Arial-SGK-TV" pitchFamily="2" charset="0"/>
              </a:rPr>
              <a:t> tiên đang thi nhau khoe sắc. </a:t>
            </a:r>
          </a:p>
        </p:txBody>
      </p:sp>
    </p:spTree>
    <p:extLst>
      <p:ext uri="{BB962C8B-B14F-4D97-AF65-F5344CB8AC3E}">
        <p14:creationId xmlns:p14="http://schemas.microsoft.com/office/powerpoint/2010/main" val="28496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0" cy="6858000"/>
            <a:chOff x="1" y="0"/>
            <a:chExt cx="9144000" cy="685800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Rectangle 2"/>
            <p:cNvSpPr/>
            <p:nvPr/>
          </p:nvSpPr>
          <p:spPr>
            <a:xfrm>
              <a:off x="2971800" y="609600"/>
              <a:ext cx="2819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 name="Rectangle 4"/>
          <p:cNvSpPr/>
          <p:nvPr/>
        </p:nvSpPr>
        <p:spPr>
          <a:xfrm>
            <a:off x="2411881" y="528735"/>
            <a:ext cx="432023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Arial-SGK-TV" pitchFamily="2" charset="0"/>
                <a:ea typeface="Arial" panose="020B0604020202020204" pitchFamily="34" charset="0"/>
                <a:cs typeface="Arial-SGK-TV" pitchFamily="2" charset="0"/>
              </a:rPr>
              <a:t>Khu vườn mơ ước</a:t>
            </a:r>
            <a:endParaRPr lang="en-US" sz="3600" b="1" dirty="0">
              <a:solidFill>
                <a:srgbClr val="FF0000"/>
              </a:solidFill>
              <a:latin typeface="Arial-SGK-TV" pitchFamily="2" charset="0"/>
              <a:ea typeface="Arial" panose="020B0604020202020204" pitchFamily="34" charset="0"/>
              <a:cs typeface="Arial-SGK-TV" pitchFamily="2" charset="0"/>
            </a:endParaRPr>
          </a:p>
          <a:p>
            <a:pPr algn="ctr"/>
            <a:endParaRPr lang="en-US" sz="3600" b="1" dirty="0">
              <a:latin typeface="Arial-SGK-TV" pitchFamily="2" charset="0"/>
              <a:cs typeface="Arial-SGK-TV" pitchFamily="2" charset="0"/>
            </a:endParaRPr>
          </a:p>
        </p:txBody>
      </p:sp>
    </p:spTree>
    <p:extLst>
      <p:ext uri="{BB962C8B-B14F-4D97-AF65-F5344CB8AC3E}">
        <p14:creationId xmlns:p14="http://schemas.microsoft.com/office/powerpoint/2010/main" val="223878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720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00CC"/>
                </a:solidFill>
                <a:latin typeface="Arial-SGK-TV" pitchFamily="2" charset="0"/>
                <a:cs typeface="Arial-SGK-TV" pitchFamily="2" charset="0"/>
              </a:rPr>
              <a:t>    </a:t>
            </a:r>
            <a:r>
              <a:rPr lang="en-US" sz="2800" dirty="0">
                <a:solidFill>
                  <a:srgbClr val="0000CC"/>
                </a:solidFill>
                <a:latin typeface="Arial-SGK-TV" pitchFamily="2" charset="0"/>
                <a:cs typeface="Arial-SGK-TV" pitchFamily="2" charset="0"/>
              </a:rPr>
              <a:t>Ngày nghỉ, Hà thoải mái vui đùa với hoa trái vườn nhà. Hà thì thầm với cây xoài lúc </a:t>
            </a:r>
            <a:r>
              <a:rPr lang="en-US" sz="2800" dirty="0" err="1">
                <a:solidFill>
                  <a:srgbClr val="0000CC"/>
                </a:solidFill>
                <a:latin typeface="Arial-SGK-TV" pitchFamily="2" charset="0"/>
                <a:cs typeface="Arial-SGK-TV" pitchFamily="2" charset="0"/>
              </a:rPr>
              <a:t>lỉu</a:t>
            </a:r>
            <a:r>
              <a:rPr lang="en-US" sz="2800" dirty="0">
                <a:solidFill>
                  <a:srgbClr val="0000CC"/>
                </a:solidFill>
                <a:latin typeface="Arial-SGK-TV" pitchFamily="2" charset="0"/>
                <a:cs typeface="Arial-SGK-TV" pitchFamily="2" charset="0"/>
              </a:rPr>
              <a:t> quả và cúi trêu đám dây khoai lang đang bò trên mặt đất. Hà cùng gió nô giỡn bên những bông huệ trắng. Hà đưa tay vuốt ve những cánh thuỷ tiên đang thi nhau khoe sắc. </a:t>
            </a:r>
            <a:endParaRPr lang="en-US" sz="2600" dirty="0">
              <a:solidFill>
                <a:srgbClr val="0000CC"/>
              </a:solidFill>
              <a:latin typeface="Arial-SGK-TV" pitchFamily="2" charset="0"/>
              <a:cs typeface="Arial-SGK-TV" pitchFamily="2"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425" t="7063" r="8053" b="6675"/>
          <a:stretch/>
        </p:blipFill>
        <p:spPr>
          <a:xfrm>
            <a:off x="1371600" y="3110"/>
            <a:ext cx="6629400" cy="4568890"/>
          </a:xfrm>
          <a:prstGeom prst="rect">
            <a:avLst/>
          </a:prstGeom>
        </p:spPr>
      </p:pic>
    </p:spTree>
    <p:extLst>
      <p:ext uri="{BB962C8B-B14F-4D97-AF65-F5344CB8AC3E}">
        <p14:creationId xmlns:p14="http://schemas.microsoft.com/office/powerpoint/2010/main" val="42860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62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18"/>
          <p:cNvSpPr>
            <a:spLocks noChangeArrowheads="1" noChangeShapeType="1" noTextEdit="1"/>
          </p:cNvSpPr>
          <p:nvPr/>
        </p:nvSpPr>
        <p:spPr bwMode="auto">
          <a:xfrm>
            <a:off x="762000" y="2605088"/>
            <a:ext cx="7848600" cy="1692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BÀI HỌC KẾT THÚC.</a:t>
            </a:r>
          </a:p>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CÔ CHÀO CÁC CON.</a:t>
            </a:r>
          </a:p>
        </p:txBody>
      </p:sp>
    </p:spTree>
    <p:extLst>
      <p:ext uri="{BB962C8B-B14F-4D97-AF65-F5344CB8AC3E}">
        <p14:creationId xmlns:p14="http://schemas.microsoft.com/office/powerpoint/2010/main" val="2870150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1439</TotalTime>
  <Words>294</Words>
  <Application>Microsoft Office PowerPoint</Application>
  <PresentationFormat>On-screen Show (4:3)</PresentationFormat>
  <Paragraphs>17</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Arial-SGK-TV</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LỚP 4 MỞ RỘNG VỐN TỪ:  NHÂN HẬU – ĐOÀN KẾT</dc:title>
  <dc:creator>Admin</dc:creator>
  <cp:lastModifiedBy>Quynh Nguyen Thi Nhu</cp:lastModifiedBy>
  <cp:revision>120</cp:revision>
  <dcterms:created xsi:type="dcterms:W3CDTF">2015-08-18T18:26:56Z</dcterms:created>
  <dcterms:modified xsi:type="dcterms:W3CDTF">2022-12-21T11:35:23Z</dcterms:modified>
</cp:coreProperties>
</file>