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6" r:id="rId2"/>
    <p:sldId id="283" r:id="rId3"/>
    <p:sldId id="292" r:id="rId4"/>
    <p:sldId id="293" r:id="rId5"/>
    <p:sldId id="294" r:id="rId6"/>
    <p:sldId id="295" r:id="rId7"/>
    <p:sldId id="275" r:id="rId8"/>
    <p:sldId id="273" r:id="rId9"/>
    <p:sldId id="296" r:id="rId10"/>
    <p:sldId id="27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C2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80" y="4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94855-9ED6-4DD7-97A4-51A997B10765}" type="datetimeFigureOut">
              <a:rPr lang="en-US" smtClean="0"/>
              <a:t>1/16/2023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D7F3C7-22E4-4B8D-AD54-3BF4F67BEE5D}" type="slidenum">
              <a:rPr lang="en-US" smtClean="0"/>
              <a:t>‹#›</a:t>
            </a:fld>
            <a:endParaRPr lang="en-US"/>
          </a:p>
        </p:txBody>
      </p:sp>
    </p:spTree>
    <p:extLst>
      <p:ext uri="{BB962C8B-B14F-4D97-AF65-F5344CB8AC3E}">
        <p14:creationId xmlns:p14="http://schemas.microsoft.com/office/powerpoint/2010/main" val="2357580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7cf0412cd_0_10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7cf0412cd_0_10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060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37FF0D-3108-4406-A6C2-4DB64F82457E}" type="slidenum">
              <a:rPr lang="en-US" smtClean="0"/>
              <a:t>10</a:t>
            </a:fld>
            <a:endParaRPr lang="en-US"/>
          </a:p>
        </p:txBody>
      </p:sp>
    </p:spTree>
    <p:extLst>
      <p:ext uri="{BB962C8B-B14F-4D97-AF65-F5344CB8AC3E}">
        <p14:creationId xmlns:p14="http://schemas.microsoft.com/office/powerpoint/2010/main" val="314087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1/16/2023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16923835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C29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gif"/><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612" name="Google Shape;9;p2"/>
          <p:cNvSpPr/>
          <p:nvPr/>
        </p:nvSpPr>
        <p:spPr>
          <a:xfrm>
            <a:off x="1440957" y="1534402"/>
            <a:ext cx="6262091" cy="6058382"/>
          </a:xfrm>
          <a:prstGeom prst="ellipse">
            <a:avLst/>
          </a:prstGeom>
          <a:solidFill>
            <a:schemeClr val="lt1"/>
          </a:solidFill>
          <a:ln>
            <a:noFill/>
          </a:ln>
        </p:spPr>
        <p:txBody>
          <a:bodyPr spcFirstLastPara="1" wrap="square" lIns="91425" tIns="91425" rIns="91425" bIns="91425" anchor="ctr" anchorCtr="0">
            <a:noAutofit/>
          </a:bodyPr>
          <a:lstStyle/>
          <a:p>
            <a:endParaRPr sz="1867"/>
          </a:p>
        </p:txBody>
      </p:sp>
      <p:sp>
        <p:nvSpPr>
          <p:cNvPr id="2" name="Title 1"/>
          <p:cNvSpPr>
            <a:spLocks noGrp="1"/>
          </p:cNvSpPr>
          <p:nvPr>
            <p:ph type="title"/>
          </p:nvPr>
        </p:nvSpPr>
        <p:spPr>
          <a:xfrm>
            <a:off x="584396" y="3354637"/>
            <a:ext cx="8209757" cy="1032208"/>
          </a:xfrm>
        </p:spPr>
        <p:txBody>
          <a:bodyPr>
            <a:prstTxWarp prst="textArchUp">
              <a:avLst>
                <a:gd name="adj" fmla="val 10769684"/>
              </a:avLst>
            </a:prstTxWarp>
            <a:normAutofit fontScale="90000"/>
          </a:bodyPr>
          <a:lstStyle/>
          <a:p>
            <a:pPr>
              <a:lnSpc>
                <a:spcPct val="100000"/>
              </a:lnSpc>
            </a:pPr>
            <a:r>
              <a:rPr lang="en-US" dirty="0">
                <a:solidFill>
                  <a:schemeClr val="accent2">
                    <a:lumMod val="75000"/>
                  </a:schemeClr>
                </a:solidFill>
              </a:rPr>
              <a:t>CHÀO MỪNG CÁC CON</a:t>
            </a:r>
            <a:br>
              <a:rPr lang="en-US" dirty="0">
                <a:solidFill>
                  <a:schemeClr val="accent2">
                    <a:lumMod val="75000"/>
                  </a:schemeClr>
                </a:solidFill>
              </a:rPr>
            </a:br>
            <a:r>
              <a:rPr lang="en-US" dirty="0">
                <a:solidFill>
                  <a:schemeClr val="accent2">
                    <a:lumMod val="75000"/>
                  </a:schemeClr>
                </a:solidFill>
              </a:rPr>
              <a:t>ĐẾN VỚI GIỜ HỌC MÔN TIẾNG VIỆT</a:t>
            </a:r>
          </a:p>
        </p:txBody>
      </p:sp>
      <p:pic>
        <p:nvPicPr>
          <p:cNvPr id="43" name="图片 12">
            <a:extLst>
              <a:ext uri="{FF2B5EF4-FFF2-40B4-BE49-F238E27FC236}">
                <a16:creationId xmlns:a16="http://schemas.microsoft.com/office/drawing/2014/main" id="{CDF9613D-7751-454F-A5F1-E010F8A0BF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3182">
            <a:off x="7933166" y="978808"/>
            <a:ext cx="1294536" cy="834191"/>
          </a:xfrm>
          <a:prstGeom prst="rect">
            <a:avLst/>
          </a:prstGeom>
        </p:spPr>
      </p:pic>
      <p:pic>
        <p:nvPicPr>
          <p:cNvPr id="3074" name="Picture 2" descr="hình nền động dây ngang đẹp 1 (13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41266" y="5381804"/>
            <a:ext cx="2948009" cy="71437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hình nền động dây ngang đẹp 1 (13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74630" y="5324811"/>
            <a:ext cx="2979788" cy="71437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7308" l="10000" r="90000">
                        <a14:foregroundMark x1="42333" y1="89103" x2="42333" y2="89103"/>
                        <a14:foregroundMark x1="45667" y1="90641" x2="45667" y2="90641"/>
                      </a14:backgroundRemoval>
                    </a14:imgEffect>
                  </a14:imgLayer>
                </a14:imgProps>
              </a:ext>
              <a:ext uri="{28A0092B-C50C-407E-A947-70E740481C1C}">
                <a14:useLocalDpi xmlns:a14="http://schemas.microsoft.com/office/drawing/2010/main" val="0"/>
              </a:ext>
            </a:extLst>
          </a:blip>
          <a:stretch>
            <a:fillRect/>
          </a:stretch>
        </p:blipFill>
        <p:spPr>
          <a:xfrm>
            <a:off x="-690895" y="3892483"/>
            <a:ext cx="2705460" cy="2344732"/>
          </a:xfrm>
          <a:prstGeom prst="rect">
            <a:avLst/>
          </a:prstGeom>
        </p:spPr>
      </p:pic>
      <p:pic>
        <p:nvPicPr>
          <p:cNvPr id="26" name="图片 7">
            <a:extLst>
              <a:ext uri="{FF2B5EF4-FFF2-40B4-BE49-F238E27FC236}">
                <a16:creationId xmlns:a16="http://schemas.microsoft.com/office/drawing/2014/main" id="{BE35B2B5-000D-4B6E-8BBF-5E39362126FB}"/>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73733" y="620365"/>
            <a:ext cx="2441947" cy="1992114"/>
          </a:xfrm>
          <a:prstGeom prst="rect">
            <a:avLst/>
          </a:prstGeom>
        </p:spPr>
      </p:pic>
      <p:pic>
        <p:nvPicPr>
          <p:cNvPr id="27" name="图片 31">
            <a:extLst>
              <a:ext uri="{FF2B5EF4-FFF2-40B4-BE49-F238E27FC236}">
                <a16:creationId xmlns:a16="http://schemas.microsoft.com/office/drawing/2014/main" id="{D5AA8534-6155-4A91-BC51-DECE939680A5}"/>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560137" y="3296459"/>
            <a:ext cx="3556319" cy="3085001"/>
          </a:xfrm>
          <a:prstGeom prst="rect">
            <a:avLst/>
          </a:prstGeom>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00352" y="-13773"/>
            <a:ext cx="3543300" cy="2057400"/>
          </a:xfrm>
          <a:prstGeom prst="rect">
            <a:avLst/>
          </a:prstGeom>
        </p:spPr>
      </p:pic>
    </p:spTree>
    <p:extLst>
      <p:ext uri="{BB962C8B-B14F-4D97-AF65-F5344CB8AC3E}">
        <p14:creationId xmlns:p14="http://schemas.microsoft.com/office/powerpoint/2010/main" val="3132868734"/>
      </p:ext>
    </p:extLst>
  </p:cSld>
  <p:clrMapOvr>
    <a:masterClrMapping/>
  </p:clrMapOvr>
  <mc:AlternateContent xmlns:mc="http://schemas.openxmlformats.org/markup-compatibility/2006" xmlns:p14="http://schemas.microsoft.com/office/powerpoint/2010/main">
    <mc:Choice Requires="p14">
      <p:transition spd="slow" p14:dur="800" advTm="9300">
        <p:circle/>
      </p:transition>
    </mc:Choice>
    <mc:Fallback xmlns="">
      <p:transition spd="slow" advTm="93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3"/>
                                        </p:tgtEl>
                                        <p:attrNameLst>
                                          <p:attrName>r</p:attrName>
                                        </p:attrNameLst>
                                      </p:cBhvr>
                                    </p:animRot>
                                    <p:animRot by="-240000">
                                      <p:cBhvr>
                                        <p:cTn id="7" dur="200" fill="hold">
                                          <p:stCondLst>
                                            <p:cond delay="200"/>
                                          </p:stCondLst>
                                        </p:cTn>
                                        <p:tgtEl>
                                          <p:spTgt spid="43"/>
                                        </p:tgtEl>
                                        <p:attrNameLst>
                                          <p:attrName>r</p:attrName>
                                        </p:attrNameLst>
                                      </p:cBhvr>
                                    </p:animRot>
                                    <p:animRot by="240000">
                                      <p:cBhvr>
                                        <p:cTn id="8" dur="200" fill="hold">
                                          <p:stCondLst>
                                            <p:cond delay="400"/>
                                          </p:stCondLst>
                                        </p:cTn>
                                        <p:tgtEl>
                                          <p:spTgt spid="43"/>
                                        </p:tgtEl>
                                        <p:attrNameLst>
                                          <p:attrName>r</p:attrName>
                                        </p:attrNameLst>
                                      </p:cBhvr>
                                    </p:animRot>
                                    <p:animRot by="-240000">
                                      <p:cBhvr>
                                        <p:cTn id="9" dur="200" fill="hold">
                                          <p:stCondLst>
                                            <p:cond delay="600"/>
                                          </p:stCondLst>
                                        </p:cTn>
                                        <p:tgtEl>
                                          <p:spTgt spid="43"/>
                                        </p:tgtEl>
                                        <p:attrNameLst>
                                          <p:attrName>r</p:attrName>
                                        </p:attrNameLst>
                                      </p:cBhvr>
                                    </p:animRot>
                                    <p:animRot by="120000">
                                      <p:cBhvr>
                                        <p:cTn id="10" dur="200" fill="hold">
                                          <p:stCondLst>
                                            <p:cond delay="800"/>
                                          </p:stCondLst>
                                        </p:cTn>
                                        <p:tgtEl>
                                          <p:spTgt spid="43"/>
                                        </p:tgtEl>
                                        <p:attrNameLst>
                                          <p:attrName>r</p:attrName>
                                        </p:attrNameLst>
                                      </p:cBhvr>
                                    </p:animRot>
                                  </p:childTnLst>
                                </p:cTn>
                              </p:par>
                              <p:par>
                                <p:cTn id="11" presetID="2" presetClass="entr" presetSubtype="2"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1000" fill="hold"/>
                                        <p:tgtEl>
                                          <p:spTgt spid="25"/>
                                        </p:tgtEl>
                                        <p:attrNameLst>
                                          <p:attrName>ppt_x</p:attrName>
                                        </p:attrNameLst>
                                      </p:cBhvr>
                                      <p:tavLst>
                                        <p:tav tm="0">
                                          <p:val>
                                            <p:strVal val="1+#ppt_w/2"/>
                                          </p:val>
                                        </p:tav>
                                        <p:tav tm="100000">
                                          <p:val>
                                            <p:strVal val="#ppt_x"/>
                                          </p:val>
                                        </p:tav>
                                      </p:tavLst>
                                    </p:anim>
                                    <p:anim calcmode="lin" valueType="num">
                                      <p:cBhvr additive="base">
                                        <p:cTn id="14" dur="1000" fill="hold"/>
                                        <p:tgtEl>
                                          <p:spTgt spid="2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par>
                          <p:cTn id="19" fill="hold">
                            <p:stCondLst>
                              <p:cond delay="1500"/>
                            </p:stCondLst>
                            <p:childTnLst>
                              <p:par>
                                <p:cTn id="20" presetID="59" presetClass="path" presetSubtype="0" accel="50000" decel="50000" fill="hold" nodeType="afterEffect">
                                  <p:stCondLst>
                                    <p:cond delay="0"/>
                                  </p:stCondLst>
                                  <p:childTnLst>
                                    <p:animMotion origin="layout" path="M 1.04167E-6 -0.00023 C 1.04167E-6 -0.03518 0.02891 -0.13634 0.05391 -0.14282 C 0.07891 -0.1493 0.12279 -0.0743 0.15 -0.03912 C 0.17682 -0.00416 0.18112 0.0676 0.21614 0.0676 C 0.24961 0.0676 0.42812 -0.01805 0.42812 -0.05301 " pathEditMode="relative" rAng="0" ptsTypes="AAAAA">
                                      <p:cBhvr>
                                        <p:cTn id="21" dur="2000" spd="-100000" fill="hold"/>
                                        <p:tgtEl>
                                          <p:spTgt spid="27"/>
                                        </p:tgtEl>
                                        <p:attrNameLst>
                                          <p:attrName>ppt_x</p:attrName>
                                          <p:attrName>ppt_y</p:attrName>
                                        </p:attrNameLst>
                                      </p:cBhvr>
                                      <p:rCtr x="21406" y="-37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
            <a:extLst>
              <a:ext uri="{FF2B5EF4-FFF2-40B4-BE49-F238E27FC236}">
                <a16:creationId xmlns:a16="http://schemas.microsoft.com/office/drawing/2014/main" id="{CA5F69A4-3062-4D38-A41C-7A44FADB2AF9}"/>
              </a:ext>
            </a:extLst>
          </p:cNvPr>
          <p:cNvPicPr>
            <a:picLocks noChangeAspect="1"/>
          </p:cNvPicPr>
          <p:nvPr/>
        </p:nvPicPr>
        <p:blipFill>
          <a:blip r:embed="rId3">
            <a:lum contrast="20000"/>
          </a:blip>
          <a:stretch>
            <a:fillRect/>
          </a:stretch>
        </p:blipFill>
        <p:spPr>
          <a:xfrm rot="18390134">
            <a:off x="812531" y="2277616"/>
            <a:ext cx="2440600" cy="1450706"/>
          </a:xfrm>
          <a:prstGeom prst="rect">
            <a:avLst/>
          </a:prstGeom>
          <a:effectLst>
            <a:outerShdw blurRad="63500" sx="102000" sy="102000" algn="ctr" rotWithShape="0">
              <a:prstClr val="black">
                <a:alpha val="40000"/>
              </a:prstClr>
            </a:outerShdw>
          </a:effectLst>
        </p:spPr>
      </p:pic>
      <p:sp>
        <p:nvSpPr>
          <p:cNvPr id="3" name="Freeform 8">
            <a:extLst>
              <a:ext uri="{FF2B5EF4-FFF2-40B4-BE49-F238E27FC236}">
                <a16:creationId xmlns:a16="http://schemas.microsoft.com/office/drawing/2014/main" id="{A99161D9-9422-4CD1-9A42-BC948764712A}"/>
              </a:ext>
            </a:extLst>
          </p:cNvPr>
          <p:cNvSpPr/>
          <p:nvPr/>
        </p:nvSpPr>
        <p:spPr bwMode="auto">
          <a:xfrm>
            <a:off x="2031023" y="1591867"/>
            <a:ext cx="5055578" cy="3842147"/>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pPr defTabSz="685800">
              <a:defRPr/>
            </a:pPr>
            <a:endParaRPr lang="zh-CN" altLang="en-US" sz="1350">
              <a:solidFill>
                <a:srgbClr val="3F3F3F"/>
              </a:solidFill>
              <a:latin typeface="A3.BoosterNextFYBlackRegular-San"/>
              <a:ea typeface="Microsoft YaHei"/>
              <a:cs typeface="+mn-ea"/>
              <a:sym typeface="+mn-lt"/>
            </a:endParaRPr>
          </a:p>
        </p:txBody>
      </p:sp>
      <p:pic>
        <p:nvPicPr>
          <p:cNvPr id="4" name="5">
            <a:extLst>
              <a:ext uri="{FF2B5EF4-FFF2-40B4-BE49-F238E27FC236}">
                <a16:creationId xmlns:a16="http://schemas.microsoft.com/office/drawing/2014/main" id="{E6619189-2DB9-4C50-87A5-D010E5F3B1C7}"/>
              </a:ext>
            </a:extLst>
          </p:cNvPr>
          <p:cNvPicPr>
            <a:picLocks noChangeAspect="1"/>
          </p:cNvPicPr>
          <p:nvPr/>
        </p:nvPicPr>
        <p:blipFill>
          <a:blip r:embed="rId4">
            <a:lum contrast="20000"/>
          </a:blip>
          <a:stretch>
            <a:fillRect/>
          </a:stretch>
        </p:blipFill>
        <p:spPr>
          <a:xfrm>
            <a:off x="2219325" y="3789252"/>
            <a:ext cx="4867690" cy="1291139"/>
          </a:xfrm>
          <a:prstGeom prst="rect">
            <a:avLst/>
          </a:prstGeom>
        </p:spPr>
      </p:pic>
      <p:sp>
        <p:nvSpPr>
          <p:cNvPr id="11" name="10">
            <a:extLst>
              <a:ext uri="{FF2B5EF4-FFF2-40B4-BE49-F238E27FC236}">
                <a16:creationId xmlns:a16="http://schemas.microsoft.com/office/drawing/2014/main" id="{7C23BF6D-3689-4435-81AB-E90ACD8CFE0D}"/>
              </a:ext>
            </a:extLst>
          </p:cNvPr>
          <p:cNvSpPr txBox="1"/>
          <p:nvPr/>
        </p:nvSpPr>
        <p:spPr>
          <a:xfrm rot="21133208">
            <a:off x="3197147" y="3483927"/>
            <a:ext cx="3720009" cy="830997"/>
          </a:xfrm>
          <a:prstGeom prst="rect">
            <a:avLst/>
          </a:prstGeom>
          <a:noFill/>
        </p:spPr>
        <p:txBody>
          <a:bodyPr wrap="none" rtlCol="0">
            <a:prstTxWarp prst="textArchDown">
              <a:avLst>
                <a:gd name="adj" fmla="val 128411"/>
              </a:avLst>
            </a:prstTxWarp>
            <a:spAutoFit/>
          </a:bodyPr>
          <a:lstStyle/>
          <a:p>
            <a:pPr algn="ctr" defTabSz="685800">
              <a:defRPr/>
            </a:pPr>
            <a:r>
              <a:rPr lang="en-US" altLang="zh-CN" sz="4950">
                <a:ln w="0">
                  <a:noFill/>
                </a:ln>
                <a:solidFill>
                  <a:srgbClr val="3F3F3F"/>
                </a:solidFill>
                <a:latin typeface="A3.BoosterNextFYBlackRegular-San"/>
                <a:ea typeface="Microsoft YaHei"/>
                <a:cs typeface="+mn-ea"/>
                <a:sym typeface="+mn-lt"/>
              </a:rPr>
              <a:t>HỌC TỐT</a:t>
            </a:r>
            <a:endParaRPr lang="zh-CN" altLang="en-US" sz="4950" dirty="0">
              <a:ln w="0">
                <a:noFill/>
              </a:ln>
              <a:solidFill>
                <a:srgbClr val="3F3F3F"/>
              </a:solidFill>
              <a:latin typeface="A3.BoosterNextFYBlackRegular-San"/>
              <a:ea typeface="Microsoft YaHei"/>
              <a:cs typeface="+mn-ea"/>
              <a:sym typeface="+mn-lt"/>
            </a:endParaRPr>
          </a:p>
        </p:txBody>
      </p:sp>
      <p:sp>
        <p:nvSpPr>
          <p:cNvPr id="12" name="1">
            <a:extLst>
              <a:ext uri="{FF2B5EF4-FFF2-40B4-BE49-F238E27FC236}">
                <a16:creationId xmlns:a16="http://schemas.microsoft.com/office/drawing/2014/main" id="{980F33E8-3AC4-4D2F-8B53-95BBD34A5159}"/>
              </a:ext>
            </a:extLst>
          </p:cNvPr>
          <p:cNvSpPr txBox="1"/>
          <p:nvPr/>
        </p:nvSpPr>
        <p:spPr>
          <a:xfrm rot="20754315">
            <a:off x="2795316" y="2167659"/>
            <a:ext cx="2371163" cy="1615827"/>
          </a:xfrm>
          <a:prstGeom prst="rect">
            <a:avLst/>
          </a:prstGeom>
          <a:noFill/>
        </p:spPr>
        <p:txBody>
          <a:bodyPr wrap="none" rtlCol="0">
            <a:spAutoFit/>
          </a:bodyPr>
          <a:lstStyle/>
          <a:p>
            <a:pPr algn="ctr" defTabSz="685800">
              <a:defRPr/>
            </a:pPr>
            <a:r>
              <a:rPr lang="en-US" altLang="zh-CN" sz="4950">
                <a:ln w="0">
                  <a:noFill/>
                </a:ln>
                <a:solidFill>
                  <a:srgbClr val="ED5565"/>
                </a:solidFill>
                <a:latin typeface="A3.BoosterNextFYBlackRegular-San"/>
                <a:ea typeface="Microsoft YaHei"/>
                <a:cs typeface="+mn-ea"/>
                <a:sym typeface="+mn-lt"/>
              </a:rPr>
              <a:t>Chúc</a:t>
            </a:r>
          </a:p>
          <a:p>
            <a:pPr algn="ctr" defTabSz="685800">
              <a:defRPr/>
            </a:pPr>
            <a:r>
              <a:rPr lang="en-US" altLang="zh-CN" sz="4950">
                <a:ln w="0">
                  <a:noFill/>
                </a:ln>
                <a:solidFill>
                  <a:srgbClr val="ED5565"/>
                </a:solidFill>
                <a:latin typeface="A3.BoosterNextFYBlackRegular-San"/>
                <a:ea typeface="Microsoft YaHei"/>
                <a:cs typeface="+mn-ea"/>
                <a:sym typeface="+mn-lt"/>
              </a:rPr>
              <a:t>các con</a:t>
            </a:r>
            <a:endParaRPr lang="zh-CN" altLang="en-US" sz="4950" dirty="0">
              <a:ln w="0">
                <a:noFill/>
              </a:ln>
              <a:solidFill>
                <a:srgbClr val="ED5565"/>
              </a:solidFill>
              <a:latin typeface="A3.BoosterNextFYBlackRegular-San"/>
              <a:ea typeface="Microsoft YaHei"/>
              <a:cs typeface="+mn-ea"/>
              <a:sym typeface="+mn-lt"/>
            </a:endParaRPr>
          </a:p>
        </p:txBody>
      </p:sp>
      <p:pic>
        <p:nvPicPr>
          <p:cNvPr id="13" name="23">
            <a:extLst>
              <a:ext uri="{FF2B5EF4-FFF2-40B4-BE49-F238E27FC236}">
                <a16:creationId xmlns:a16="http://schemas.microsoft.com/office/drawing/2014/main" id="{DFCD6228-4F2F-464B-B5C7-BF0B50AC2847}"/>
              </a:ext>
            </a:extLst>
          </p:cNvPr>
          <p:cNvPicPr>
            <a:picLocks noChangeAspect="1"/>
          </p:cNvPicPr>
          <p:nvPr/>
        </p:nvPicPr>
        <p:blipFill>
          <a:blip r:embed="rId5">
            <a:lum contrast="20000"/>
          </a:blip>
          <a:stretch>
            <a:fillRect/>
          </a:stretch>
        </p:blipFill>
        <p:spPr>
          <a:xfrm>
            <a:off x="7581894" y="3005680"/>
            <a:ext cx="1350923" cy="718793"/>
          </a:xfrm>
          <a:prstGeom prst="rect">
            <a:avLst/>
          </a:prstGeom>
          <a:effectLst>
            <a:outerShdw blurRad="63500" sx="102000" sy="102000" algn="ctr" rotWithShape="0">
              <a:prstClr val="black">
                <a:alpha val="40000"/>
              </a:prstClr>
            </a:outerShdw>
          </a:effectLst>
        </p:spPr>
      </p:pic>
      <p:pic>
        <p:nvPicPr>
          <p:cNvPr id="14" name="26">
            <a:extLst>
              <a:ext uri="{FF2B5EF4-FFF2-40B4-BE49-F238E27FC236}">
                <a16:creationId xmlns:a16="http://schemas.microsoft.com/office/drawing/2014/main" id="{F9815CB8-D968-4DA1-8836-C22FD60FE939}"/>
              </a:ext>
            </a:extLst>
          </p:cNvPr>
          <p:cNvPicPr>
            <a:picLocks noChangeAspect="1"/>
          </p:cNvPicPr>
          <p:nvPr/>
        </p:nvPicPr>
        <p:blipFill>
          <a:blip r:embed="rId6">
            <a:lum contrast="20000"/>
          </a:blip>
          <a:stretch>
            <a:fillRect/>
          </a:stretch>
        </p:blipFill>
        <p:spPr>
          <a:xfrm>
            <a:off x="6230540" y="4641373"/>
            <a:ext cx="2404688" cy="793125"/>
          </a:xfrm>
          <a:prstGeom prst="rect">
            <a:avLst/>
          </a:prstGeom>
          <a:effectLst>
            <a:outerShdw blurRad="63500" sx="102000" sy="102000" algn="ctr" rotWithShape="0">
              <a:prstClr val="black">
                <a:alpha val="40000"/>
              </a:prstClr>
            </a:outerShdw>
          </a:effectLst>
        </p:spPr>
      </p:pic>
      <p:pic>
        <p:nvPicPr>
          <p:cNvPr id="15" name="28">
            <a:extLst>
              <a:ext uri="{FF2B5EF4-FFF2-40B4-BE49-F238E27FC236}">
                <a16:creationId xmlns:a16="http://schemas.microsoft.com/office/drawing/2014/main" id="{95E63C2E-23FA-40C8-93D5-ECF076000ACD}"/>
              </a:ext>
            </a:extLst>
          </p:cNvPr>
          <p:cNvPicPr>
            <a:picLocks noChangeAspect="1"/>
          </p:cNvPicPr>
          <p:nvPr/>
        </p:nvPicPr>
        <p:blipFill>
          <a:blip r:embed="rId7">
            <a:lum contrast="20000"/>
          </a:blip>
          <a:stretch>
            <a:fillRect/>
          </a:stretch>
        </p:blipFill>
        <p:spPr>
          <a:xfrm>
            <a:off x="2266939" y="3535417"/>
            <a:ext cx="475010" cy="449471"/>
          </a:xfrm>
          <a:prstGeom prst="rect">
            <a:avLst/>
          </a:prstGeom>
        </p:spPr>
      </p:pic>
      <p:pic>
        <p:nvPicPr>
          <p:cNvPr id="16" name="1">
            <a:extLst>
              <a:ext uri="{FF2B5EF4-FFF2-40B4-BE49-F238E27FC236}">
                <a16:creationId xmlns:a16="http://schemas.microsoft.com/office/drawing/2014/main" id="{D3A3E413-025E-4D0B-B6F7-CDD2AFE656C4}"/>
              </a:ext>
            </a:extLst>
          </p:cNvPr>
          <p:cNvPicPr>
            <a:picLocks noChangeAspect="1"/>
          </p:cNvPicPr>
          <p:nvPr/>
        </p:nvPicPr>
        <p:blipFill>
          <a:blip r:embed="rId8">
            <a:lum contrast="20000"/>
          </a:blip>
          <a:stretch>
            <a:fillRect/>
          </a:stretch>
        </p:blipFill>
        <p:spPr>
          <a:xfrm rot="1275709">
            <a:off x="5411439" y="1656760"/>
            <a:ext cx="2227500" cy="1510313"/>
          </a:xfrm>
          <a:prstGeom prst="rect">
            <a:avLst/>
          </a:prstGeom>
          <a:effectLst>
            <a:outerShdw blurRad="63500" sx="102000" sy="102000" algn="ctr" rotWithShape="0">
              <a:prstClr val="black">
                <a:alpha val="40000"/>
              </a:prstClr>
            </a:outerShdw>
          </a:effectLst>
        </p:spPr>
      </p:pic>
      <p:pic>
        <p:nvPicPr>
          <p:cNvPr id="17" name="28">
            <a:extLst>
              <a:ext uri="{FF2B5EF4-FFF2-40B4-BE49-F238E27FC236}">
                <a16:creationId xmlns:a16="http://schemas.microsoft.com/office/drawing/2014/main" id="{272A9F58-6ABE-4269-98F9-FE43878510FA}"/>
              </a:ext>
            </a:extLst>
          </p:cNvPr>
          <p:cNvPicPr>
            <a:picLocks noChangeAspect="1"/>
          </p:cNvPicPr>
          <p:nvPr/>
        </p:nvPicPr>
        <p:blipFill>
          <a:blip r:embed="rId7">
            <a:lum contrast="20000"/>
          </a:blip>
          <a:stretch>
            <a:fillRect/>
          </a:stretch>
        </p:blipFill>
        <p:spPr>
          <a:xfrm>
            <a:off x="5463946" y="2561755"/>
            <a:ext cx="916520" cy="867245"/>
          </a:xfrm>
          <a:prstGeom prst="rect">
            <a:avLst/>
          </a:prstGeom>
        </p:spPr>
      </p:pic>
    </p:spTree>
    <p:extLst>
      <p:ext uri="{BB962C8B-B14F-4D97-AF65-F5344CB8AC3E}">
        <p14:creationId xmlns:p14="http://schemas.microsoft.com/office/powerpoint/2010/main" val="51882669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20000">
                                          <p:cBhvr additive="base">
                                            <p:cTn id="12" dur="750" fill="hold"/>
                                            <p:tgtEl>
                                              <p:spTgt spid="2"/>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2"/>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14:presetBounceEnd="20000">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14:bounceEnd="20000">
                                          <p:cBhvr additive="base">
                                            <p:cTn id="16" dur="750" fill="hold"/>
                                            <p:tgtEl>
                                              <p:spTgt spid="16"/>
                                            </p:tgtEl>
                                            <p:attrNameLst>
                                              <p:attrName>ppt_x</p:attrName>
                                            </p:attrNameLst>
                                          </p:cBhvr>
                                          <p:tavLst>
                                            <p:tav tm="0">
                                              <p:val>
                                                <p:strVal val="1+#ppt_w/2"/>
                                              </p:val>
                                            </p:tav>
                                            <p:tav tm="100000">
                                              <p:val>
                                                <p:strVal val="#ppt_x"/>
                                              </p:val>
                                            </p:tav>
                                          </p:tavLst>
                                        </p:anim>
                                        <p:anim calcmode="lin" valueType="num" p14:bounceEnd="20000">
                                          <p:cBhvr additive="base">
                                            <p:cTn id="17" dur="75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14:bounceEnd="20000">
                                          <p:cBhvr additive="base">
                                            <p:cTn id="20" dur="750" fill="hold"/>
                                            <p:tgtEl>
                                              <p:spTgt spid="13"/>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13"/>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14:presetBounceEnd="20000">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14:bounceEnd="20000">
                                          <p:cBhvr additive="base">
                                            <p:cTn id="24" dur="750" fill="hold"/>
                                            <p:tgtEl>
                                              <p:spTgt spid="14"/>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14"/>
                                            </p:tgtEl>
                                            <p:attrNameLst>
                                              <p:attrName>ppt_y</p:attrName>
                                            </p:attrNameLst>
                                          </p:cBhvr>
                                          <p:tavLst>
                                            <p:tav tm="0">
                                              <p:val>
                                                <p:strVal val="#ppt_y"/>
                                              </p:val>
                                            </p:tav>
                                            <p:tav tm="100000">
                                              <p:val>
                                                <p:strVal val="#ppt_y"/>
                                              </p:val>
                                            </p:tav>
                                          </p:tavLst>
                                        </p:anim>
                                      </p:childTnLst>
                                    </p:cTn>
                                  </p:par>
                                </p:childTnLst>
                              </p:cTn>
                            </p:par>
                            <p:par>
                              <p:cTn id="26" fill="hold">
                                <p:stCondLst>
                                  <p:cond delay="750"/>
                                </p:stCondLst>
                                <p:childTnLst>
                                  <p:par>
                                    <p:cTn id="27" presetID="49" presetClass="entr" presetSubtype="0" decel="10000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 calcmode="lin" valueType="num">
                                          <p:cBhvr>
                                            <p:cTn id="31" dur="500" fill="hold"/>
                                            <p:tgtEl>
                                              <p:spTgt spid="12"/>
                                            </p:tgtEl>
                                            <p:attrNameLst>
                                              <p:attrName>style.rotation</p:attrName>
                                            </p:attrNameLst>
                                          </p:cBhvr>
                                          <p:tavLst>
                                            <p:tav tm="0">
                                              <p:val>
                                                <p:fltVal val="360"/>
                                              </p:val>
                                            </p:tav>
                                            <p:tav tm="100000">
                                              <p:val>
                                                <p:fltVal val="0"/>
                                              </p:val>
                                            </p:tav>
                                          </p:tavLst>
                                        </p:anim>
                                        <p:animEffect transition="in" filter="fade">
                                          <p:cBhvr>
                                            <p:cTn id="32" dur="500"/>
                                            <p:tgtEl>
                                              <p:spTgt spid="12"/>
                                            </p:tgtEl>
                                          </p:cBhvr>
                                        </p:animEffect>
                                      </p:childTnLst>
                                    </p:cTn>
                                  </p:par>
                                </p:childTnLst>
                              </p:cTn>
                            </p:par>
                            <p:par>
                              <p:cTn id="33" fill="hold">
                                <p:stCondLst>
                                  <p:cond delay="1250"/>
                                </p:stCondLst>
                                <p:childTnLst>
                                  <p:par>
                                    <p:cTn id="34" presetID="53" presetClass="entr" presetSubtype="16"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par>
                              <p:cTn id="39" fill="hold">
                                <p:stCondLst>
                                  <p:cond delay="1750"/>
                                </p:stCondLst>
                                <p:childTnLst>
                                  <p:par>
                                    <p:cTn id="40" presetID="49" presetClass="entr" presetSubtype="0" decel="100000" fill="hold" grpId="0" nodeType="afterEffect">
                                      <p:stCondLst>
                                        <p:cond delay="0"/>
                                      </p:stCondLst>
                                      <p:iterate type="lt">
                                        <p:tmPct val="10000"/>
                                      </p:iterate>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 calcmode="lin" valueType="num">
                                          <p:cBhvr>
                                            <p:cTn id="44" dur="500" fill="hold"/>
                                            <p:tgtEl>
                                              <p:spTgt spid="11"/>
                                            </p:tgtEl>
                                            <p:attrNameLst>
                                              <p:attrName>style.rotation</p:attrName>
                                            </p:attrNameLst>
                                          </p:cBhvr>
                                          <p:tavLst>
                                            <p:tav tm="0">
                                              <p:val>
                                                <p:fltVal val="360"/>
                                              </p:val>
                                            </p:tav>
                                            <p:tav tm="100000">
                                              <p:val>
                                                <p:fltVal val="0"/>
                                              </p:val>
                                            </p:tav>
                                          </p:tavLst>
                                        </p:anim>
                                        <p:animEffect transition="in" filter="fade">
                                          <p:cBhvr>
                                            <p:cTn id="45" dur="500"/>
                                            <p:tgtEl>
                                              <p:spTgt spid="11"/>
                                            </p:tgtEl>
                                          </p:cBhvr>
                                        </p:animEffect>
                                      </p:childTnLst>
                                    </p:cTn>
                                  </p:par>
                                </p:childTnLst>
                              </p:cTn>
                            </p:par>
                            <p:par>
                              <p:cTn id="46" fill="hold">
                                <p:stCondLst>
                                  <p:cond delay="2500"/>
                                </p:stCondLst>
                                <p:childTnLst>
                                  <p:par>
                                    <p:cTn id="47" presetID="16" presetClass="entr" presetSubtype="37"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arn(outVertical)">
                                          <p:cBhvr>
                                            <p:cTn id="49" dur="500"/>
                                            <p:tgtEl>
                                              <p:spTgt spid="4"/>
                                            </p:tgtEl>
                                          </p:cBhvr>
                                        </p:animEffect>
                                      </p:childTnLst>
                                    </p:cTn>
                                  </p:par>
                                  <p:par>
                                    <p:cTn id="50" presetID="53" presetClass="entr" presetSubtype="16"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750" fill="hold"/>
                                            <p:tgtEl>
                                              <p:spTgt spid="2"/>
                                            </p:tgtEl>
                                            <p:attrNameLst>
                                              <p:attrName>ppt_x</p:attrName>
                                            </p:attrNameLst>
                                          </p:cBhvr>
                                          <p:tavLst>
                                            <p:tav tm="0">
                                              <p:val>
                                                <p:strVal val="0-#ppt_w/2"/>
                                              </p:val>
                                            </p:tav>
                                            <p:tav tm="100000">
                                              <p:val>
                                                <p:strVal val="#ppt_x"/>
                                              </p:val>
                                            </p:tav>
                                          </p:tavLst>
                                        </p:anim>
                                        <p:anim calcmode="lin" valueType="num">
                                          <p:cBhvr additive="base">
                                            <p:cTn id="13" dur="750" fill="hold"/>
                                            <p:tgtEl>
                                              <p:spTgt spid="2"/>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750" fill="hold"/>
                                            <p:tgtEl>
                                              <p:spTgt spid="16"/>
                                            </p:tgtEl>
                                            <p:attrNameLst>
                                              <p:attrName>ppt_x</p:attrName>
                                            </p:attrNameLst>
                                          </p:cBhvr>
                                          <p:tavLst>
                                            <p:tav tm="0">
                                              <p:val>
                                                <p:strVal val="1+#ppt_w/2"/>
                                              </p:val>
                                            </p:tav>
                                            <p:tav tm="100000">
                                              <p:val>
                                                <p:strVal val="#ppt_x"/>
                                              </p:val>
                                            </p:tav>
                                          </p:tavLst>
                                        </p:anim>
                                        <p:anim calcmode="lin" valueType="num">
                                          <p:cBhvr additive="base">
                                            <p:cTn id="17" dur="75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750" fill="hold"/>
                                            <p:tgtEl>
                                              <p:spTgt spid="13"/>
                                            </p:tgtEl>
                                            <p:attrNameLst>
                                              <p:attrName>ppt_x</p:attrName>
                                            </p:attrNameLst>
                                          </p:cBhvr>
                                          <p:tavLst>
                                            <p:tav tm="0">
                                              <p:val>
                                                <p:strVal val="1+#ppt_w/2"/>
                                              </p:val>
                                            </p:tav>
                                            <p:tav tm="100000">
                                              <p:val>
                                                <p:strVal val="#ppt_x"/>
                                              </p:val>
                                            </p:tav>
                                          </p:tavLst>
                                        </p:anim>
                                        <p:anim calcmode="lin" valueType="num">
                                          <p:cBhvr additive="base">
                                            <p:cTn id="21" dur="750" fill="hold"/>
                                            <p:tgtEl>
                                              <p:spTgt spid="13"/>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750" fill="hold"/>
                                            <p:tgtEl>
                                              <p:spTgt spid="14"/>
                                            </p:tgtEl>
                                            <p:attrNameLst>
                                              <p:attrName>ppt_x</p:attrName>
                                            </p:attrNameLst>
                                          </p:cBhvr>
                                          <p:tavLst>
                                            <p:tav tm="0">
                                              <p:val>
                                                <p:strVal val="1+#ppt_w/2"/>
                                              </p:val>
                                            </p:tav>
                                            <p:tav tm="100000">
                                              <p:val>
                                                <p:strVal val="#ppt_x"/>
                                              </p:val>
                                            </p:tav>
                                          </p:tavLst>
                                        </p:anim>
                                        <p:anim calcmode="lin" valueType="num">
                                          <p:cBhvr additive="base">
                                            <p:cTn id="25" dur="750" fill="hold"/>
                                            <p:tgtEl>
                                              <p:spTgt spid="14"/>
                                            </p:tgtEl>
                                            <p:attrNameLst>
                                              <p:attrName>ppt_y</p:attrName>
                                            </p:attrNameLst>
                                          </p:cBhvr>
                                          <p:tavLst>
                                            <p:tav tm="0">
                                              <p:val>
                                                <p:strVal val="#ppt_y"/>
                                              </p:val>
                                            </p:tav>
                                            <p:tav tm="100000">
                                              <p:val>
                                                <p:strVal val="#ppt_y"/>
                                              </p:val>
                                            </p:tav>
                                          </p:tavLst>
                                        </p:anim>
                                      </p:childTnLst>
                                    </p:cTn>
                                  </p:par>
                                </p:childTnLst>
                              </p:cTn>
                            </p:par>
                            <p:par>
                              <p:cTn id="26" fill="hold">
                                <p:stCondLst>
                                  <p:cond delay="750"/>
                                </p:stCondLst>
                                <p:childTnLst>
                                  <p:par>
                                    <p:cTn id="27" presetID="49" presetClass="entr" presetSubtype="0" decel="10000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 calcmode="lin" valueType="num">
                                          <p:cBhvr>
                                            <p:cTn id="31" dur="500" fill="hold"/>
                                            <p:tgtEl>
                                              <p:spTgt spid="12"/>
                                            </p:tgtEl>
                                            <p:attrNameLst>
                                              <p:attrName>style.rotation</p:attrName>
                                            </p:attrNameLst>
                                          </p:cBhvr>
                                          <p:tavLst>
                                            <p:tav tm="0">
                                              <p:val>
                                                <p:fltVal val="360"/>
                                              </p:val>
                                            </p:tav>
                                            <p:tav tm="100000">
                                              <p:val>
                                                <p:fltVal val="0"/>
                                              </p:val>
                                            </p:tav>
                                          </p:tavLst>
                                        </p:anim>
                                        <p:animEffect transition="in" filter="fade">
                                          <p:cBhvr>
                                            <p:cTn id="32" dur="500"/>
                                            <p:tgtEl>
                                              <p:spTgt spid="12"/>
                                            </p:tgtEl>
                                          </p:cBhvr>
                                        </p:animEffect>
                                      </p:childTnLst>
                                    </p:cTn>
                                  </p:par>
                                </p:childTnLst>
                              </p:cTn>
                            </p:par>
                            <p:par>
                              <p:cTn id="33" fill="hold">
                                <p:stCondLst>
                                  <p:cond delay="1250"/>
                                </p:stCondLst>
                                <p:childTnLst>
                                  <p:par>
                                    <p:cTn id="34" presetID="53" presetClass="entr" presetSubtype="16"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par>
                              <p:cTn id="39" fill="hold">
                                <p:stCondLst>
                                  <p:cond delay="1750"/>
                                </p:stCondLst>
                                <p:childTnLst>
                                  <p:par>
                                    <p:cTn id="40" presetID="49" presetClass="entr" presetSubtype="0" decel="100000" fill="hold" grpId="0" nodeType="afterEffect">
                                      <p:stCondLst>
                                        <p:cond delay="0"/>
                                      </p:stCondLst>
                                      <p:iterate type="lt">
                                        <p:tmPct val="10000"/>
                                      </p:iterate>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 calcmode="lin" valueType="num">
                                          <p:cBhvr>
                                            <p:cTn id="44" dur="500" fill="hold"/>
                                            <p:tgtEl>
                                              <p:spTgt spid="11"/>
                                            </p:tgtEl>
                                            <p:attrNameLst>
                                              <p:attrName>style.rotation</p:attrName>
                                            </p:attrNameLst>
                                          </p:cBhvr>
                                          <p:tavLst>
                                            <p:tav tm="0">
                                              <p:val>
                                                <p:fltVal val="360"/>
                                              </p:val>
                                            </p:tav>
                                            <p:tav tm="100000">
                                              <p:val>
                                                <p:fltVal val="0"/>
                                              </p:val>
                                            </p:tav>
                                          </p:tavLst>
                                        </p:anim>
                                        <p:animEffect transition="in" filter="fade">
                                          <p:cBhvr>
                                            <p:cTn id="45" dur="500"/>
                                            <p:tgtEl>
                                              <p:spTgt spid="11"/>
                                            </p:tgtEl>
                                          </p:cBhvr>
                                        </p:animEffect>
                                      </p:childTnLst>
                                    </p:cTn>
                                  </p:par>
                                </p:childTnLst>
                              </p:cTn>
                            </p:par>
                            <p:par>
                              <p:cTn id="46" fill="hold">
                                <p:stCondLst>
                                  <p:cond delay="2500"/>
                                </p:stCondLst>
                                <p:childTnLst>
                                  <p:par>
                                    <p:cTn id="47" presetID="16" presetClass="entr" presetSubtype="37"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arn(outVertical)">
                                          <p:cBhvr>
                                            <p:cTn id="49" dur="500"/>
                                            <p:tgtEl>
                                              <p:spTgt spid="4"/>
                                            </p:tgtEl>
                                          </p:cBhvr>
                                        </p:animEffect>
                                      </p:childTnLst>
                                    </p:cTn>
                                  </p:par>
                                  <p:par>
                                    <p:cTn id="50" presetID="53" presetClass="entr" presetSubtype="16"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2"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te one number with baby giraffe cartoon illustration. School math funny  font symbol and kawaii animal character. Kids scrapbook sticker Children  1st years old birthday and anniversary number clipart 2905675 Vector Art"/>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828800" y="1447800"/>
            <a:ext cx="3200400"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24284" y="2511971"/>
            <a:ext cx="2266967" cy="1446550"/>
          </a:xfrm>
          <a:prstGeom prst="rect">
            <a:avLst/>
          </a:prstGeom>
          <a:noFill/>
        </p:spPr>
        <p:txBody>
          <a:bodyPr wrap="none" rtlCol="0">
            <a:spAutoFit/>
          </a:bodyPr>
          <a:lstStyle/>
          <a:p>
            <a:r>
              <a:rPr lang="en-US" sz="8800" b="1" dirty="0">
                <a:ln w="22225">
                  <a:solidFill>
                    <a:schemeClr val="accent2"/>
                  </a:solidFill>
                  <a:prstDash val="solid"/>
                </a:ln>
                <a:solidFill>
                  <a:schemeClr val="accent2">
                    <a:lumMod val="40000"/>
                    <a:lumOff val="60000"/>
                  </a:schemeClr>
                </a:solidFill>
              </a:rPr>
              <a:t>ĐỌC</a:t>
            </a:r>
          </a:p>
        </p:txBody>
      </p:sp>
    </p:spTree>
    <p:extLst>
      <p:ext uri="{BB962C8B-B14F-4D97-AF65-F5344CB8AC3E}">
        <p14:creationId xmlns:p14="http://schemas.microsoft.com/office/powerpoint/2010/main" val="1237678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066800"/>
            <a:ext cx="8382000" cy="2156681"/>
          </a:xfrm>
          <a:prstGeom prst="rect">
            <a:avLst/>
          </a:prstGeom>
        </p:spPr>
        <p:txBody>
          <a:bodyPr wrap="square">
            <a:spAutoFit/>
          </a:bodyPr>
          <a:lstStyle/>
          <a:p>
            <a:pPr marL="36195">
              <a:lnSpc>
                <a:spcPct val="150000"/>
              </a:lnSpc>
              <a:spcAft>
                <a:spcPts val="800"/>
              </a:spcAft>
            </a:pPr>
            <a:r>
              <a:rPr lang="fr-FR" sz="2800" b="1" dirty="0">
                <a:latin typeface="Arial" panose="020B0604020202020204" pitchFamily="34" charset="0"/>
                <a:ea typeface="Calibri" panose="020F0502020204030204" pitchFamily="34" charset="0"/>
                <a:cs typeface="Arial" panose="020B0604020202020204" pitchFamily="34" charset="0"/>
              </a:rPr>
              <a:t>? </a:t>
            </a:r>
            <a:r>
              <a:rPr lang="fr-FR" sz="2800" b="1" dirty="0" err="1">
                <a:latin typeface="Arial" panose="020B0604020202020204" pitchFamily="34" charset="0"/>
                <a:ea typeface="Calibri" panose="020F0502020204030204" pitchFamily="34" charset="0"/>
                <a:cs typeface="Arial" panose="020B0604020202020204" pitchFamily="34" charset="0"/>
              </a:rPr>
              <a:t>Nêu</a:t>
            </a:r>
            <a:r>
              <a:rPr lang="fr-FR" sz="2800" b="1" dirty="0">
                <a:latin typeface="Arial" panose="020B0604020202020204" pitchFamily="34" charset="0"/>
                <a:ea typeface="Calibri" panose="020F0502020204030204" pitchFamily="34" charset="0"/>
                <a:cs typeface="Arial" panose="020B0604020202020204" pitchFamily="34" charset="0"/>
              </a:rPr>
              <a:t> </a:t>
            </a:r>
            <a:r>
              <a:rPr lang="fr-FR" sz="2800" b="1" dirty="0" err="1">
                <a:latin typeface="Arial" panose="020B0604020202020204" pitchFamily="34" charset="0"/>
                <a:ea typeface="Calibri" panose="020F0502020204030204" pitchFamily="34" charset="0"/>
                <a:cs typeface="Arial" panose="020B0604020202020204" pitchFamily="34" charset="0"/>
              </a:rPr>
              <a:t>lại</a:t>
            </a:r>
            <a:r>
              <a:rPr lang="fr-FR" sz="2800" b="1" dirty="0">
                <a:latin typeface="Arial" panose="020B0604020202020204" pitchFamily="34" charset="0"/>
                <a:ea typeface="Calibri" panose="020F0502020204030204" pitchFamily="34" charset="0"/>
                <a:cs typeface="Arial" panose="020B0604020202020204" pitchFamily="34" charset="0"/>
              </a:rPr>
              <a:t> </a:t>
            </a:r>
            <a:r>
              <a:rPr lang="fr-FR" sz="2800" b="1" dirty="0" err="1">
                <a:latin typeface="Arial" panose="020B0604020202020204" pitchFamily="34" charset="0"/>
                <a:ea typeface="Calibri" panose="020F0502020204030204" pitchFamily="34" charset="0"/>
                <a:cs typeface="Arial" panose="020B0604020202020204" pitchFamily="34" charset="0"/>
              </a:rPr>
              <a:t>các</a:t>
            </a:r>
            <a:r>
              <a:rPr lang="fr-FR" sz="2800" b="1" dirty="0">
                <a:latin typeface="Arial" panose="020B0604020202020204" pitchFamily="34" charset="0"/>
                <a:ea typeface="Calibri" panose="020F0502020204030204" pitchFamily="34" charset="0"/>
                <a:cs typeface="Arial" panose="020B0604020202020204" pitchFamily="34" charset="0"/>
              </a:rPr>
              <a:t> </a:t>
            </a:r>
            <a:r>
              <a:rPr lang="fr-FR" sz="2800" b="1" dirty="0" err="1">
                <a:latin typeface="Arial" panose="020B0604020202020204" pitchFamily="34" charset="0"/>
                <a:ea typeface="Calibri" panose="020F0502020204030204" pitchFamily="34" charset="0"/>
                <a:cs typeface="Arial" panose="020B0604020202020204" pitchFamily="34" charset="0"/>
              </a:rPr>
              <a:t>vần</a:t>
            </a:r>
            <a:r>
              <a:rPr lang="fr-FR" sz="2800" b="1" dirty="0">
                <a:latin typeface="Arial" panose="020B0604020202020204" pitchFamily="34" charset="0"/>
                <a:ea typeface="Calibri" panose="020F0502020204030204" pitchFamily="34" charset="0"/>
                <a:cs typeface="Arial" panose="020B0604020202020204" pitchFamily="34" charset="0"/>
              </a:rPr>
              <a:t> </a:t>
            </a:r>
            <a:r>
              <a:rPr lang="fr-FR" sz="2800" b="1" dirty="0" err="1">
                <a:latin typeface="Arial" panose="020B0604020202020204" pitchFamily="34" charset="0"/>
                <a:ea typeface="Calibri" panose="020F0502020204030204" pitchFamily="34" charset="0"/>
                <a:cs typeface="Arial" panose="020B0604020202020204" pitchFamily="34" charset="0"/>
              </a:rPr>
              <a:t>đã</a:t>
            </a:r>
            <a:r>
              <a:rPr lang="fr-FR" sz="2800" b="1" dirty="0">
                <a:latin typeface="Arial" panose="020B0604020202020204" pitchFamily="34" charset="0"/>
                <a:ea typeface="Calibri" panose="020F0502020204030204" pitchFamily="34" charset="0"/>
                <a:cs typeface="Arial" panose="020B0604020202020204" pitchFamily="34" charset="0"/>
              </a:rPr>
              <a:t> </a:t>
            </a:r>
            <a:r>
              <a:rPr lang="fr-FR" sz="2800" b="1" dirty="0" err="1">
                <a:latin typeface="Arial" panose="020B0604020202020204" pitchFamily="34" charset="0"/>
                <a:ea typeface="Calibri" panose="020F0502020204030204" pitchFamily="34" charset="0"/>
                <a:cs typeface="Arial" panose="020B0604020202020204" pitchFamily="34" charset="0"/>
              </a:rPr>
              <a:t>học</a:t>
            </a:r>
            <a:r>
              <a:rPr lang="fr-FR" sz="2800" b="1" dirty="0">
                <a:latin typeface="Arial" panose="020B0604020202020204" pitchFamily="34" charset="0"/>
                <a:ea typeface="Calibri" panose="020F0502020204030204" pitchFamily="34" charset="0"/>
                <a:cs typeface="Arial" panose="020B0604020202020204" pitchFamily="34" charset="0"/>
              </a:rPr>
              <a:t> </a:t>
            </a:r>
            <a:r>
              <a:rPr lang="fr-FR" sz="2800" b="1" dirty="0" err="1">
                <a:latin typeface="Arial" panose="020B0604020202020204" pitchFamily="34" charset="0"/>
                <a:ea typeface="Calibri" panose="020F0502020204030204" pitchFamily="34" charset="0"/>
                <a:cs typeface="Arial" panose="020B0604020202020204" pitchFamily="34" charset="0"/>
              </a:rPr>
              <a:t>theo</a:t>
            </a:r>
            <a:r>
              <a:rPr lang="fr-FR" sz="2800" b="1" dirty="0">
                <a:latin typeface="Arial" panose="020B0604020202020204" pitchFamily="34" charset="0"/>
                <a:ea typeface="Calibri" panose="020F0502020204030204" pitchFamily="34" charset="0"/>
                <a:cs typeface="Arial" panose="020B0604020202020204" pitchFamily="34" charset="0"/>
              </a:rPr>
              <a:t> </a:t>
            </a:r>
            <a:r>
              <a:rPr lang="fr-FR" sz="2800" b="1" dirty="0" err="1">
                <a:latin typeface="Arial" panose="020B0604020202020204" pitchFamily="34" charset="0"/>
                <a:ea typeface="Calibri" panose="020F0502020204030204" pitchFamily="34" charset="0"/>
                <a:cs typeface="Arial" panose="020B0604020202020204" pitchFamily="34" charset="0"/>
              </a:rPr>
              <a:t>nhóm</a:t>
            </a:r>
            <a:r>
              <a:rPr lang="fr-FR" sz="2800" b="1" dirty="0">
                <a:latin typeface="Arial" panose="020B0604020202020204" pitchFamily="34" charset="0"/>
                <a:ea typeface="Calibri" panose="020F0502020204030204" pitchFamily="34" charset="0"/>
                <a:cs typeface="Arial" panose="020B0604020202020204" pitchFamily="34" charset="0"/>
              </a:rPr>
              <a:t>.</a:t>
            </a:r>
            <a:endParaRPr lang="en-US" sz="2800" b="1" dirty="0">
              <a:latin typeface="Arial" panose="020B0604020202020204" pitchFamily="34" charset="0"/>
              <a:ea typeface="Calibri" panose="020F0502020204030204" pitchFamily="34" charset="0"/>
              <a:cs typeface="Arial" panose="020B0604020202020204" pitchFamily="34" charset="0"/>
            </a:endParaRPr>
          </a:p>
          <a:p>
            <a:pPr marL="36195">
              <a:lnSpc>
                <a:spcPct val="150000"/>
              </a:lnSpc>
              <a:spcAft>
                <a:spcPts val="800"/>
              </a:spcAft>
            </a:pPr>
            <a:r>
              <a:rPr lang="fr-FR" sz="2800" dirty="0">
                <a:latin typeface="Arial" panose="020B0604020202020204" pitchFamily="34" charset="0"/>
                <a:ea typeface="Calibri" panose="020F0502020204030204" pitchFamily="34" charset="0"/>
                <a:cs typeface="Arial" panose="020B0604020202020204" pitchFamily="34" charset="0"/>
              </a:rPr>
              <a:t>+ </a:t>
            </a:r>
            <a:r>
              <a:rPr lang="fr-FR" sz="2800" dirty="0" err="1">
                <a:latin typeface="Arial" panose="020B0604020202020204" pitchFamily="34" charset="0"/>
                <a:ea typeface="Calibri" panose="020F0502020204030204" pitchFamily="34" charset="0"/>
                <a:cs typeface="Arial" panose="020B0604020202020204" pitchFamily="34" charset="0"/>
              </a:rPr>
              <a:t>Nhóm</a:t>
            </a:r>
            <a:r>
              <a:rPr lang="fr-FR" sz="2800" dirty="0">
                <a:latin typeface="Arial" panose="020B0604020202020204" pitchFamily="34" charset="0"/>
                <a:ea typeface="Calibri" panose="020F0502020204030204" pitchFamily="34" charset="0"/>
                <a:cs typeface="Arial" panose="020B0604020202020204" pitchFamily="34" charset="0"/>
              </a:rPr>
              <a:t> </a:t>
            </a:r>
            <a:r>
              <a:rPr lang="fr-FR" sz="2800" dirty="0" err="1">
                <a:latin typeface="Arial" panose="020B0604020202020204" pitchFamily="34" charset="0"/>
                <a:ea typeface="Calibri" panose="020F0502020204030204" pitchFamily="34" charset="0"/>
                <a:cs typeface="Arial" panose="020B0604020202020204" pitchFamily="34" charset="0"/>
              </a:rPr>
              <a:t>vần</a:t>
            </a:r>
            <a:r>
              <a:rPr lang="fr-FR" sz="2800" dirty="0">
                <a:latin typeface="Arial" panose="020B0604020202020204" pitchFamily="34" charset="0"/>
                <a:ea typeface="Calibri" panose="020F0502020204030204" pitchFamily="34" charset="0"/>
                <a:cs typeface="Arial" panose="020B0604020202020204" pitchFamily="34" charset="0"/>
              </a:rPr>
              <a:t> </a:t>
            </a:r>
            <a:r>
              <a:rPr lang="fr-FR" sz="2800" dirty="0" err="1">
                <a:latin typeface="Arial" panose="020B0604020202020204" pitchFamily="34" charset="0"/>
                <a:ea typeface="Calibri" panose="020F0502020204030204" pitchFamily="34" charset="0"/>
                <a:cs typeface="Arial" panose="020B0604020202020204" pitchFamily="34" charset="0"/>
              </a:rPr>
              <a:t>có</a:t>
            </a:r>
            <a:r>
              <a:rPr lang="fr-FR" sz="2800" dirty="0">
                <a:latin typeface="Arial" panose="020B0604020202020204" pitchFamily="34" charset="0"/>
                <a:ea typeface="Calibri" panose="020F0502020204030204" pitchFamily="34" charset="0"/>
                <a:cs typeface="Arial" panose="020B0604020202020204" pitchFamily="34" charset="0"/>
              </a:rPr>
              <a:t> </a:t>
            </a:r>
            <a:r>
              <a:rPr lang="fr-FR" sz="2800" dirty="0" err="1">
                <a:latin typeface="Arial" panose="020B0604020202020204" pitchFamily="34" charset="0"/>
                <a:ea typeface="Calibri" panose="020F0502020204030204" pitchFamily="34" charset="0"/>
                <a:cs typeface="Arial" panose="020B0604020202020204" pitchFamily="34" charset="0"/>
              </a:rPr>
              <a:t>âm</a:t>
            </a:r>
            <a:r>
              <a:rPr lang="fr-FR" sz="2800" dirty="0">
                <a:latin typeface="Arial" panose="020B0604020202020204" pitchFamily="34" charset="0"/>
                <a:ea typeface="Calibri" panose="020F0502020204030204" pitchFamily="34" charset="0"/>
                <a:cs typeface="Arial" panose="020B0604020202020204" pitchFamily="34" charset="0"/>
              </a:rPr>
              <a:t> </a:t>
            </a:r>
            <a:r>
              <a:rPr lang="fr-FR" sz="2800" dirty="0" err="1">
                <a:latin typeface="Arial" panose="020B0604020202020204" pitchFamily="34" charset="0"/>
                <a:ea typeface="Calibri" panose="020F0502020204030204" pitchFamily="34" charset="0"/>
                <a:cs typeface="Arial" panose="020B0604020202020204" pitchFamily="34" charset="0"/>
              </a:rPr>
              <a:t>cuối</a:t>
            </a:r>
            <a:r>
              <a:rPr lang="fr-FR" sz="2800" dirty="0">
                <a:latin typeface="Arial" panose="020B0604020202020204" pitchFamily="34" charset="0"/>
                <a:ea typeface="Calibri" panose="020F0502020204030204" pitchFamily="34" charset="0"/>
                <a:cs typeface="Arial" panose="020B0604020202020204" pitchFamily="34" charset="0"/>
              </a:rPr>
              <a:t> là </a:t>
            </a:r>
            <a:r>
              <a:rPr lang="fr-FR" sz="2800" b="1" dirty="0">
                <a:latin typeface="Arial" panose="020B0604020202020204" pitchFamily="34" charset="0"/>
                <a:ea typeface="Calibri" panose="020F0502020204030204" pitchFamily="34" charset="0"/>
                <a:cs typeface="Arial" panose="020B0604020202020204" pitchFamily="34" charset="0"/>
              </a:rPr>
              <a:t>i, y, n, c, </a:t>
            </a:r>
            <a:r>
              <a:rPr lang="fr-FR" sz="2800" b="1" dirty="0" err="1">
                <a:latin typeface="Arial" panose="020B0604020202020204" pitchFamily="34" charset="0"/>
                <a:ea typeface="Calibri" panose="020F0502020204030204" pitchFamily="34" charset="0"/>
                <a:cs typeface="Arial" panose="020B0604020202020204" pitchFamily="34" charset="0"/>
              </a:rPr>
              <a:t>ng</a:t>
            </a:r>
            <a:r>
              <a:rPr lang="fr-FR" sz="2800" b="1" dirty="0">
                <a:latin typeface="Arial" panose="020B0604020202020204" pitchFamily="34" charset="0"/>
                <a:ea typeface="Calibri" panose="020F0502020204030204" pitchFamily="34" charset="0"/>
                <a:cs typeface="Arial" panose="020B0604020202020204" pitchFamily="34" charset="0"/>
              </a:rPr>
              <a:t>, p, t, m, </a:t>
            </a:r>
            <a:r>
              <a:rPr lang="fr-FR" sz="2800" b="1" dirty="0" err="1">
                <a:latin typeface="Arial" panose="020B0604020202020204" pitchFamily="34" charset="0"/>
                <a:ea typeface="Calibri" panose="020F0502020204030204" pitchFamily="34" charset="0"/>
                <a:cs typeface="Arial" panose="020B0604020202020204" pitchFamily="34" charset="0"/>
              </a:rPr>
              <a:t>nh</a:t>
            </a:r>
            <a:r>
              <a:rPr lang="fr-FR" sz="2800" b="1" dirty="0">
                <a:latin typeface="Arial" panose="020B0604020202020204" pitchFamily="34" charset="0"/>
                <a:ea typeface="Calibri" panose="020F0502020204030204" pitchFamily="34" charset="0"/>
                <a:cs typeface="Arial" panose="020B0604020202020204" pitchFamily="34" charset="0"/>
              </a:rPr>
              <a:t>.</a:t>
            </a:r>
            <a:endParaRPr lang="en-US" sz="2800" b="1" dirty="0">
              <a:latin typeface="Arial" panose="020B0604020202020204" pitchFamily="34" charset="0"/>
              <a:ea typeface="Calibri" panose="020F0502020204030204" pitchFamily="34" charset="0"/>
              <a:cs typeface="Arial" panose="020B0604020202020204" pitchFamily="34" charset="0"/>
            </a:endParaRPr>
          </a:p>
          <a:p>
            <a:pPr marL="36195">
              <a:lnSpc>
                <a:spcPct val="150000"/>
              </a:lnSpc>
              <a:spcAft>
                <a:spcPts val="800"/>
              </a:spcAft>
            </a:pPr>
            <a:r>
              <a:rPr lang="fr-FR" sz="2800" dirty="0">
                <a:latin typeface="Arial" panose="020B0604020202020204" pitchFamily="34" charset="0"/>
                <a:ea typeface="Calibri" panose="020F0502020204030204" pitchFamily="34" charset="0"/>
                <a:cs typeface="Arial" panose="020B0604020202020204" pitchFamily="34" charset="0"/>
              </a:rPr>
              <a:t>+ </a:t>
            </a:r>
            <a:r>
              <a:rPr lang="fr-FR" sz="2800" dirty="0" err="1">
                <a:latin typeface="Arial" panose="020B0604020202020204" pitchFamily="34" charset="0"/>
                <a:ea typeface="Calibri" panose="020F0502020204030204" pitchFamily="34" charset="0"/>
                <a:cs typeface="Arial" panose="020B0604020202020204" pitchFamily="34" charset="0"/>
              </a:rPr>
              <a:t>Nhóm</a:t>
            </a:r>
            <a:r>
              <a:rPr lang="fr-FR" sz="2800" dirty="0">
                <a:latin typeface="Arial" panose="020B0604020202020204" pitchFamily="34" charset="0"/>
                <a:ea typeface="Calibri" panose="020F0502020204030204" pitchFamily="34" charset="0"/>
                <a:cs typeface="Arial" panose="020B0604020202020204" pitchFamily="34" charset="0"/>
              </a:rPr>
              <a:t> </a:t>
            </a:r>
            <a:r>
              <a:rPr lang="fr-FR" sz="2800" dirty="0" err="1">
                <a:latin typeface="Arial" panose="020B0604020202020204" pitchFamily="34" charset="0"/>
                <a:ea typeface="Calibri" panose="020F0502020204030204" pitchFamily="34" charset="0"/>
                <a:cs typeface="Arial" panose="020B0604020202020204" pitchFamily="34" charset="0"/>
              </a:rPr>
              <a:t>vần</a:t>
            </a:r>
            <a:r>
              <a:rPr lang="fr-FR" sz="2800" dirty="0">
                <a:latin typeface="Arial" panose="020B0604020202020204" pitchFamily="34" charset="0"/>
                <a:ea typeface="Calibri" panose="020F0502020204030204" pitchFamily="34" charset="0"/>
                <a:cs typeface="Arial" panose="020B0604020202020204" pitchFamily="34" charset="0"/>
              </a:rPr>
              <a:t> </a:t>
            </a:r>
            <a:r>
              <a:rPr lang="fr-FR" sz="2800" dirty="0" err="1">
                <a:latin typeface="Arial" panose="020B0604020202020204" pitchFamily="34" charset="0"/>
                <a:ea typeface="Calibri" panose="020F0502020204030204" pitchFamily="34" charset="0"/>
                <a:cs typeface="Arial" panose="020B0604020202020204" pitchFamily="34" charset="0"/>
              </a:rPr>
              <a:t>có</a:t>
            </a:r>
            <a:r>
              <a:rPr lang="fr-FR" sz="2800" dirty="0">
                <a:latin typeface="Arial" panose="020B0604020202020204" pitchFamily="34" charset="0"/>
                <a:ea typeface="Calibri" panose="020F0502020204030204" pitchFamily="34" charset="0"/>
                <a:cs typeface="Arial" panose="020B0604020202020204" pitchFamily="34" charset="0"/>
              </a:rPr>
              <a:t> </a:t>
            </a:r>
            <a:r>
              <a:rPr lang="fr-FR" sz="2800" dirty="0" err="1">
                <a:latin typeface="Arial" panose="020B0604020202020204" pitchFamily="34" charset="0"/>
                <a:ea typeface="Calibri" panose="020F0502020204030204" pitchFamily="34" charset="0"/>
                <a:cs typeface="Arial" panose="020B0604020202020204" pitchFamily="34" charset="0"/>
              </a:rPr>
              <a:t>âm</a:t>
            </a:r>
            <a:r>
              <a:rPr lang="fr-FR" sz="2800" dirty="0">
                <a:latin typeface="Arial" panose="020B0604020202020204" pitchFamily="34" charset="0"/>
                <a:ea typeface="Calibri" panose="020F0502020204030204" pitchFamily="34" charset="0"/>
                <a:cs typeface="Arial" panose="020B0604020202020204" pitchFamily="34" charset="0"/>
              </a:rPr>
              <a:t> </a:t>
            </a:r>
            <a:r>
              <a:rPr lang="fr-FR" sz="2800" dirty="0" err="1">
                <a:latin typeface="Arial" panose="020B0604020202020204" pitchFamily="34" charset="0"/>
                <a:ea typeface="Calibri" panose="020F0502020204030204" pitchFamily="34" charset="0"/>
                <a:cs typeface="Arial" panose="020B0604020202020204" pitchFamily="34" charset="0"/>
              </a:rPr>
              <a:t>đệm</a:t>
            </a:r>
            <a:r>
              <a:rPr lang="fr-FR" sz="2800" dirty="0">
                <a:latin typeface="Arial" panose="020B0604020202020204" pitchFamily="34" charset="0"/>
                <a:ea typeface="Calibri" panose="020F0502020204030204" pitchFamily="34" charset="0"/>
                <a:cs typeface="Arial" panose="020B0604020202020204" pitchFamily="34" charset="0"/>
              </a:rPr>
              <a:t> </a:t>
            </a:r>
            <a:r>
              <a:rPr lang="fr-FR" sz="2800" b="1" dirty="0">
                <a:latin typeface="Arial" panose="020B0604020202020204" pitchFamily="34" charset="0"/>
                <a:ea typeface="Calibri" panose="020F0502020204030204" pitchFamily="34" charset="0"/>
                <a:cs typeface="Arial" panose="020B0604020202020204" pitchFamily="34" charset="0"/>
              </a:rPr>
              <a:t>o, u </a:t>
            </a:r>
            <a:r>
              <a:rPr lang="fr-FR" sz="2800" dirty="0">
                <a:latin typeface="Arial" panose="020B0604020202020204" pitchFamily="34" charset="0"/>
                <a:ea typeface="Calibri" panose="020F0502020204030204" pitchFamily="34" charset="0"/>
                <a:cs typeface="Arial" panose="020B0604020202020204" pitchFamily="34" charset="0"/>
              </a:rPr>
              <a:t>ở </a:t>
            </a:r>
            <a:r>
              <a:rPr lang="fr-FR" sz="2800" dirty="0" err="1">
                <a:latin typeface="Arial" panose="020B0604020202020204" pitchFamily="34" charset="0"/>
                <a:ea typeface="Calibri" panose="020F0502020204030204" pitchFamily="34" charset="0"/>
                <a:cs typeface="Arial" panose="020B0604020202020204" pitchFamily="34" charset="0"/>
              </a:rPr>
              <a:t>đầu</a:t>
            </a:r>
            <a:r>
              <a:rPr lang="fr-FR" sz="2800" dirty="0">
                <a:latin typeface="Arial" panose="020B0604020202020204" pitchFamily="34" charset="0"/>
                <a:ea typeface="Calibri" panose="020F0502020204030204" pitchFamily="34" charset="0"/>
                <a:cs typeface="Arial" panose="020B0604020202020204" pitchFamily="34" charset="0"/>
              </a:rPr>
              <a:t> </a:t>
            </a:r>
            <a:r>
              <a:rPr lang="fr-FR" sz="2800" dirty="0" err="1">
                <a:latin typeface="Arial" panose="020B0604020202020204" pitchFamily="34" charset="0"/>
                <a:ea typeface="Calibri" panose="020F0502020204030204" pitchFamily="34" charset="0"/>
                <a:cs typeface="Arial" panose="020B0604020202020204" pitchFamily="34" charset="0"/>
              </a:rPr>
              <a:t>vần</a:t>
            </a:r>
            <a:r>
              <a:rPr lang="fr-FR" sz="2800" dirty="0">
                <a:latin typeface="Arial" panose="020B0604020202020204" pitchFamily="34" charset="0"/>
                <a:ea typeface="Calibri" panose="020F0502020204030204" pitchFamily="34" charset="0"/>
                <a:cs typeface="Arial" panose="020B0604020202020204" pitchFamily="34" charset="0"/>
              </a:rPr>
              <a:t>.</a:t>
            </a: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2343150" y="4343400"/>
            <a:ext cx="4457700" cy="707886"/>
          </a:xfrm>
          <a:prstGeom prst="rect">
            <a:avLst/>
          </a:prstGeom>
          <a:solidFill>
            <a:schemeClr val="bg1"/>
          </a:solidFill>
        </p:spPr>
        <p:txBody>
          <a:bodyPr wrap="square">
            <a:spAutoFit/>
          </a:bodyPr>
          <a:lstStyle/>
          <a:p>
            <a:pPr algn="ctr"/>
            <a:r>
              <a:rPr lang="en-US" sz="4000" dirty="0" err="1">
                <a:solidFill>
                  <a:srgbClr val="C00000"/>
                </a:solidFill>
                <a:latin typeface="Arial" panose="020B0604020202020204" pitchFamily="34" charset="0"/>
                <a:cs typeface="Arial" panose="020B0604020202020204" pitchFamily="34" charset="0"/>
              </a:rPr>
              <a:t>Thảo</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luận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nhóm</a:t>
            </a:r>
            <a:r>
              <a:rPr lang="en-US" sz="4000" dirty="0">
                <a:solidFill>
                  <a:srgbClr val="C00000"/>
                </a:solidFill>
                <a:latin typeface="Arial" panose="020B0604020202020204" pitchFamily="34" charset="0"/>
                <a:cs typeface="Arial" panose="020B0604020202020204" pitchFamily="34" charset="0"/>
              </a:rPr>
              <a:t> 4</a:t>
            </a:r>
          </a:p>
        </p:txBody>
      </p:sp>
    </p:spTree>
    <p:extLst>
      <p:ext uri="{BB962C8B-B14F-4D97-AF65-F5344CB8AC3E}">
        <p14:creationId xmlns:p14="http://schemas.microsoft.com/office/powerpoint/2010/main" val="424027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0402"/>
            <a:ext cx="9220200" cy="6617196"/>
          </a:xfrm>
          <a:prstGeom prst="rect">
            <a:avLst/>
          </a:prstGeom>
        </p:spPr>
        <p:txBody>
          <a:bodyPr wrap="square">
            <a:spAutoFit/>
          </a:bodyPr>
          <a:lstStyle/>
          <a:p>
            <a:pPr marL="36195">
              <a:spcAft>
                <a:spcPts val="800"/>
              </a:spcAft>
            </a:pPr>
            <a:r>
              <a:rPr lang="fr-FR" sz="2600" dirty="0">
                <a:latin typeface="Arial" panose="020B0604020202020204" pitchFamily="34" charset="0"/>
                <a:ea typeface="Calibri" panose="020F0502020204030204" pitchFamily="34" charset="0"/>
                <a:cs typeface="Arial" panose="020B0604020202020204" pitchFamily="34" charset="0"/>
              </a:rPr>
              <a:t>+ </a:t>
            </a:r>
            <a:r>
              <a:rPr lang="fr-FR" sz="2600" dirty="0" err="1">
                <a:latin typeface="Arial" panose="020B0604020202020204" pitchFamily="34" charset="0"/>
                <a:ea typeface="Calibri" panose="020F0502020204030204" pitchFamily="34" charset="0"/>
                <a:cs typeface="Arial" panose="020B0604020202020204" pitchFamily="34" charset="0"/>
              </a:rPr>
              <a:t>Nhóm</a:t>
            </a:r>
            <a:r>
              <a:rPr lang="fr-FR" sz="2600" dirty="0">
                <a:latin typeface="Arial" panose="020B0604020202020204" pitchFamily="34" charset="0"/>
                <a:ea typeface="Calibri" panose="020F0502020204030204" pitchFamily="34" charset="0"/>
                <a:cs typeface="Arial" panose="020B0604020202020204" pitchFamily="34" charset="0"/>
              </a:rPr>
              <a:t> </a:t>
            </a:r>
            <a:r>
              <a:rPr lang="fr-FR" sz="2600" dirty="0" err="1">
                <a:latin typeface="Arial" panose="020B0604020202020204" pitchFamily="34" charset="0"/>
                <a:ea typeface="Calibri" panose="020F0502020204030204" pitchFamily="34" charset="0"/>
                <a:cs typeface="Arial" panose="020B0604020202020204" pitchFamily="34" charset="0"/>
              </a:rPr>
              <a:t>vần</a:t>
            </a:r>
            <a:r>
              <a:rPr lang="fr-FR" sz="2600" dirty="0">
                <a:latin typeface="Arial" panose="020B0604020202020204" pitchFamily="34" charset="0"/>
                <a:ea typeface="Calibri" panose="020F0502020204030204" pitchFamily="34" charset="0"/>
                <a:cs typeface="Arial" panose="020B0604020202020204" pitchFamily="34" charset="0"/>
              </a:rPr>
              <a:t> </a:t>
            </a:r>
            <a:r>
              <a:rPr lang="fr-FR" sz="2600" dirty="0" err="1">
                <a:latin typeface="Arial" panose="020B0604020202020204" pitchFamily="34" charset="0"/>
                <a:ea typeface="Calibri" panose="020F0502020204030204" pitchFamily="34" charset="0"/>
                <a:cs typeface="Arial" panose="020B0604020202020204" pitchFamily="34" charset="0"/>
              </a:rPr>
              <a:t>có</a:t>
            </a:r>
            <a:r>
              <a:rPr lang="fr-FR" sz="2600" dirty="0">
                <a:latin typeface="Arial" panose="020B0604020202020204" pitchFamily="34" charset="0"/>
                <a:ea typeface="Calibri" panose="020F0502020204030204" pitchFamily="34" charset="0"/>
                <a:cs typeface="Arial" panose="020B0604020202020204" pitchFamily="34" charset="0"/>
              </a:rPr>
              <a:t> </a:t>
            </a:r>
            <a:r>
              <a:rPr lang="fr-FR" sz="2600" dirty="0" err="1">
                <a:latin typeface="Arial" panose="020B0604020202020204" pitchFamily="34" charset="0"/>
                <a:ea typeface="Calibri" panose="020F0502020204030204" pitchFamily="34" charset="0"/>
                <a:cs typeface="Arial" panose="020B0604020202020204" pitchFamily="34" charset="0"/>
              </a:rPr>
              <a:t>âm</a:t>
            </a:r>
            <a:r>
              <a:rPr lang="fr-FR" sz="2600" dirty="0">
                <a:latin typeface="Arial" panose="020B0604020202020204" pitchFamily="34" charset="0"/>
                <a:ea typeface="Calibri" panose="020F0502020204030204" pitchFamily="34" charset="0"/>
                <a:cs typeface="Arial" panose="020B0604020202020204" pitchFamily="34" charset="0"/>
              </a:rPr>
              <a:t> </a:t>
            </a:r>
            <a:r>
              <a:rPr lang="fr-FR" sz="2600" dirty="0" err="1">
                <a:latin typeface="Arial" panose="020B0604020202020204" pitchFamily="34" charset="0"/>
                <a:ea typeface="Calibri" panose="020F0502020204030204" pitchFamily="34" charset="0"/>
                <a:cs typeface="Arial" panose="020B0604020202020204" pitchFamily="34" charset="0"/>
              </a:rPr>
              <a:t>cuối</a:t>
            </a:r>
            <a:r>
              <a:rPr lang="fr-FR" sz="2600" dirty="0">
                <a:latin typeface="Arial" panose="020B0604020202020204" pitchFamily="34" charset="0"/>
                <a:ea typeface="Calibri" panose="020F0502020204030204" pitchFamily="34" charset="0"/>
                <a:cs typeface="Arial" panose="020B0604020202020204" pitchFamily="34" charset="0"/>
              </a:rPr>
              <a:t> là </a:t>
            </a:r>
            <a:r>
              <a:rPr lang="fr-FR" sz="2600" b="1" dirty="0">
                <a:latin typeface="Arial" panose="020B0604020202020204" pitchFamily="34" charset="0"/>
                <a:ea typeface="Calibri" panose="020F0502020204030204" pitchFamily="34" charset="0"/>
                <a:cs typeface="Arial" panose="020B0604020202020204" pitchFamily="34" charset="0"/>
              </a:rPr>
              <a:t>i, y, n, c, </a:t>
            </a:r>
            <a:r>
              <a:rPr lang="fr-FR" sz="2600" b="1" dirty="0" err="1">
                <a:latin typeface="Arial" panose="020B0604020202020204" pitchFamily="34" charset="0"/>
                <a:ea typeface="Calibri" panose="020F0502020204030204" pitchFamily="34" charset="0"/>
                <a:cs typeface="Arial" panose="020B0604020202020204" pitchFamily="34" charset="0"/>
              </a:rPr>
              <a:t>ng</a:t>
            </a:r>
            <a:r>
              <a:rPr lang="fr-FR" sz="2600" b="1" dirty="0">
                <a:latin typeface="Arial" panose="020B0604020202020204" pitchFamily="34" charset="0"/>
                <a:ea typeface="Calibri" panose="020F0502020204030204" pitchFamily="34" charset="0"/>
                <a:cs typeface="Arial" panose="020B0604020202020204" pitchFamily="34" charset="0"/>
              </a:rPr>
              <a:t>, p, t, m, </a:t>
            </a:r>
            <a:r>
              <a:rPr lang="fr-FR" sz="2600" b="1" dirty="0" err="1">
                <a:latin typeface="Arial" panose="020B0604020202020204" pitchFamily="34" charset="0"/>
                <a:ea typeface="Calibri" panose="020F0502020204030204" pitchFamily="34" charset="0"/>
                <a:cs typeface="Arial" panose="020B0604020202020204" pitchFamily="34" charset="0"/>
              </a:rPr>
              <a:t>nh</a:t>
            </a:r>
            <a:r>
              <a:rPr lang="fr-FR" sz="2600" b="1" dirty="0">
                <a:latin typeface="Arial" panose="020B0604020202020204" pitchFamily="34" charset="0"/>
                <a:ea typeface="Calibri" panose="020F0502020204030204" pitchFamily="34" charset="0"/>
                <a:cs typeface="Arial" panose="020B0604020202020204" pitchFamily="34" charset="0"/>
              </a:rPr>
              <a:t>.</a:t>
            </a:r>
          </a:p>
          <a:p>
            <a:pPr marL="36195">
              <a:spcAft>
                <a:spcPts val="800"/>
              </a:spcAft>
            </a:pPr>
            <a:r>
              <a:rPr lang="en-US" sz="2600" b="1" dirty="0" err="1">
                <a:solidFill>
                  <a:srgbClr val="7030A0"/>
                </a:solidFill>
                <a:latin typeface="Arial" panose="020B0604020202020204" pitchFamily="34" charset="0"/>
                <a:ea typeface="Calibri" panose="020F0502020204030204" pitchFamily="34" charset="0"/>
                <a:cs typeface="Arial" panose="020B0604020202020204" pitchFamily="34" charset="0"/>
              </a:rPr>
              <a:t>ai</a:t>
            </a:r>
            <a:r>
              <a:rPr lang="en-US" sz="2600" b="1"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7030A0"/>
                </a:solidFill>
                <a:latin typeface="Arial" panose="020B0604020202020204" pitchFamily="34" charset="0"/>
                <a:ea typeface="Calibri" panose="020F0502020204030204" pitchFamily="34" charset="0"/>
                <a:cs typeface="Arial" panose="020B0604020202020204" pitchFamily="34" charset="0"/>
              </a:rPr>
              <a:t>oi</a:t>
            </a:r>
            <a:r>
              <a:rPr lang="en-US" sz="2600" b="1"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7030A0"/>
                </a:solidFill>
                <a:latin typeface="Arial" panose="020B0604020202020204" pitchFamily="34" charset="0"/>
                <a:ea typeface="Calibri" panose="020F0502020204030204" pitchFamily="34" charset="0"/>
                <a:cs typeface="Arial" panose="020B0604020202020204" pitchFamily="34" charset="0"/>
              </a:rPr>
              <a:t>ôi</a:t>
            </a:r>
            <a:r>
              <a:rPr lang="en-US" sz="2600" b="1"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7030A0"/>
                </a:solidFill>
                <a:latin typeface="Arial" panose="020B0604020202020204" pitchFamily="34" charset="0"/>
                <a:ea typeface="Calibri" panose="020F0502020204030204" pitchFamily="34" charset="0"/>
                <a:cs typeface="Arial" panose="020B0604020202020204" pitchFamily="34" charset="0"/>
              </a:rPr>
              <a:t>ơi</a:t>
            </a:r>
            <a:r>
              <a:rPr lang="en-US" sz="2600" b="1"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7030A0"/>
                </a:solidFill>
                <a:latin typeface="Arial" panose="020B0604020202020204" pitchFamily="34" charset="0"/>
                <a:ea typeface="Calibri" panose="020F0502020204030204" pitchFamily="34" charset="0"/>
                <a:cs typeface="Arial" panose="020B0604020202020204" pitchFamily="34" charset="0"/>
              </a:rPr>
              <a:t>ui</a:t>
            </a:r>
            <a:r>
              <a:rPr lang="en-US" sz="2600" b="1"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7030A0"/>
                </a:solidFill>
                <a:latin typeface="Arial" panose="020B0604020202020204" pitchFamily="34" charset="0"/>
                <a:ea typeface="Calibri" panose="020F0502020204030204" pitchFamily="34" charset="0"/>
                <a:cs typeface="Arial" panose="020B0604020202020204" pitchFamily="34" charset="0"/>
              </a:rPr>
              <a:t>ưi</a:t>
            </a:r>
            <a:r>
              <a:rPr lang="en-US" sz="2600" b="1"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7030A0"/>
                </a:solidFill>
                <a:latin typeface="Arial" panose="020B0604020202020204" pitchFamily="34" charset="0"/>
                <a:ea typeface="Calibri" panose="020F0502020204030204" pitchFamily="34" charset="0"/>
                <a:cs typeface="Arial" panose="020B0604020202020204" pitchFamily="34" charset="0"/>
              </a:rPr>
              <a:t>uôi</a:t>
            </a:r>
            <a:r>
              <a:rPr lang="en-US" sz="2600" b="1"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7030A0"/>
                </a:solidFill>
                <a:latin typeface="Arial" panose="020B0604020202020204" pitchFamily="34" charset="0"/>
                <a:ea typeface="Calibri" panose="020F0502020204030204" pitchFamily="34" charset="0"/>
                <a:cs typeface="Arial" panose="020B0604020202020204" pitchFamily="34" charset="0"/>
              </a:rPr>
              <a:t>ươi</a:t>
            </a:r>
            <a:r>
              <a:rPr lang="en-US" sz="2600" b="1"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7030A0"/>
                </a:solidFill>
                <a:latin typeface="Arial" panose="020B0604020202020204" pitchFamily="34" charset="0"/>
                <a:ea typeface="Calibri" panose="020F0502020204030204" pitchFamily="34" charset="0"/>
                <a:cs typeface="Arial" panose="020B0604020202020204" pitchFamily="34" charset="0"/>
              </a:rPr>
              <a:t>oai</a:t>
            </a:r>
            <a:r>
              <a:rPr lang="en-US" sz="2600" b="1" dirty="0">
                <a:solidFill>
                  <a:srgbClr val="7030A0"/>
                </a:solidFill>
                <a:latin typeface="Arial" panose="020B0604020202020204" pitchFamily="34" charset="0"/>
                <a:ea typeface="Calibri" panose="020F0502020204030204" pitchFamily="34" charset="0"/>
                <a:cs typeface="Arial" panose="020B0604020202020204" pitchFamily="34" charset="0"/>
              </a:rPr>
              <a:t>.</a:t>
            </a:r>
          </a:p>
          <a:p>
            <a:pPr marL="36195">
              <a:spcAft>
                <a:spcPts val="800"/>
              </a:spcAft>
            </a:pPr>
            <a:r>
              <a:rPr lang="en-US" sz="2600" b="1" dirty="0">
                <a:solidFill>
                  <a:srgbClr val="002060"/>
                </a:solidFill>
                <a:latin typeface="Arial" panose="020B0604020202020204" pitchFamily="34" charset="0"/>
                <a:ea typeface="Calibri" panose="020F0502020204030204" pitchFamily="34" charset="0"/>
                <a:cs typeface="Arial" panose="020B0604020202020204" pitchFamily="34" charset="0"/>
              </a:rPr>
              <a:t>ay, </a:t>
            </a:r>
            <a:r>
              <a:rPr lang="en-US" sz="2600" b="1" dirty="0" err="1">
                <a:solidFill>
                  <a:srgbClr val="002060"/>
                </a:solidFill>
                <a:latin typeface="Arial" panose="020B0604020202020204" pitchFamily="34" charset="0"/>
                <a:ea typeface="Calibri" panose="020F0502020204030204" pitchFamily="34" charset="0"/>
                <a:cs typeface="Arial" panose="020B0604020202020204" pitchFamily="34" charset="0"/>
              </a:rPr>
              <a:t>ây</a:t>
            </a:r>
            <a:r>
              <a:rPr lang="en-US" sz="26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002060"/>
                </a:solidFill>
                <a:latin typeface="Arial" panose="020B0604020202020204" pitchFamily="34" charset="0"/>
                <a:ea typeface="Calibri" panose="020F0502020204030204" pitchFamily="34" charset="0"/>
                <a:cs typeface="Arial" panose="020B0604020202020204" pitchFamily="34" charset="0"/>
              </a:rPr>
              <a:t>uy</a:t>
            </a:r>
            <a:r>
              <a:rPr lang="en-US" sz="2600" b="1" dirty="0">
                <a:solidFill>
                  <a:srgbClr val="002060"/>
                </a:solidFill>
                <a:latin typeface="Arial" panose="020B0604020202020204" pitchFamily="34" charset="0"/>
                <a:ea typeface="Calibri" panose="020F0502020204030204" pitchFamily="34" charset="0"/>
                <a:cs typeface="Arial" panose="020B0604020202020204" pitchFamily="34" charset="0"/>
              </a:rPr>
              <a:t>.</a:t>
            </a:r>
          </a:p>
          <a:p>
            <a:pPr marL="36195">
              <a:spcAft>
                <a:spcPts val="800"/>
              </a:spcAft>
            </a:pPr>
            <a:r>
              <a:rPr lang="en-US" sz="2600" b="1" dirty="0">
                <a:solidFill>
                  <a:srgbClr val="C00000"/>
                </a:solidFill>
                <a:latin typeface="Arial" panose="020B0604020202020204" pitchFamily="34" charset="0"/>
                <a:ea typeface="Calibri" panose="020F0502020204030204" pitchFamily="34" charset="0"/>
                <a:cs typeface="Arial" panose="020B0604020202020204" pitchFamily="34" charset="0"/>
              </a:rPr>
              <a:t>an, </a:t>
            </a:r>
            <a:r>
              <a:rPr lang="en-US" sz="2600" b="1" dirty="0" err="1">
                <a:solidFill>
                  <a:srgbClr val="C00000"/>
                </a:solidFill>
                <a:latin typeface="Arial" panose="020B0604020202020204" pitchFamily="34" charset="0"/>
                <a:ea typeface="Calibri" panose="020F0502020204030204" pitchFamily="34" charset="0"/>
                <a:cs typeface="Arial" panose="020B0604020202020204" pitchFamily="34" charset="0"/>
              </a:rPr>
              <a:t>ăn</a:t>
            </a:r>
            <a:r>
              <a:rPr lang="en-US" sz="26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C00000"/>
                </a:solidFill>
                <a:latin typeface="Arial" panose="020B0604020202020204" pitchFamily="34" charset="0"/>
                <a:ea typeface="Calibri" panose="020F0502020204030204" pitchFamily="34" charset="0"/>
                <a:cs typeface="Arial" panose="020B0604020202020204" pitchFamily="34" charset="0"/>
              </a:rPr>
              <a:t>ân</a:t>
            </a:r>
            <a:r>
              <a:rPr lang="en-US" sz="2600" b="1" dirty="0">
                <a:solidFill>
                  <a:srgbClr val="C00000"/>
                </a:solidFill>
                <a:latin typeface="Arial" panose="020B0604020202020204" pitchFamily="34" charset="0"/>
                <a:ea typeface="Calibri" panose="020F0502020204030204" pitchFamily="34" charset="0"/>
                <a:cs typeface="Arial" panose="020B0604020202020204" pitchFamily="34" charset="0"/>
              </a:rPr>
              <a:t>, en, </a:t>
            </a:r>
            <a:r>
              <a:rPr lang="en-US" sz="2600" b="1" dirty="0" err="1">
                <a:solidFill>
                  <a:srgbClr val="C00000"/>
                </a:solidFill>
                <a:latin typeface="Arial" panose="020B0604020202020204" pitchFamily="34" charset="0"/>
                <a:ea typeface="Calibri" panose="020F0502020204030204" pitchFamily="34" charset="0"/>
                <a:cs typeface="Arial" panose="020B0604020202020204" pitchFamily="34" charset="0"/>
              </a:rPr>
              <a:t>ên</a:t>
            </a:r>
            <a:r>
              <a:rPr lang="en-US" sz="2600" b="1" dirty="0">
                <a:solidFill>
                  <a:srgbClr val="C00000"/>
                </a:solidFill>
                <a:latin typeface="Arial" panose="020B0604020202020204" pitchFamily="34" charset="0"/>
                <a:ea typeface="Calibri" panose="020F0502020204030204" pitchFamily="34" charset="0"/>
                <a:cs typeface="Arial" panose="020B0604020202020204" pitchFamily="34" charset="0"/>
              </a:rPr>
              <a:t>, in, on, </a:t>
            </a:r>
            <a:r>
              <a:rPr lang="en-US" sz="2600" b="1" dirty="0" err="1">
                <a:solidFill>
                  <a:srgbClr val="C00000"/>
                </a:solidFill>
                <a:latin typeface="Arial" panose="020B0604020202020204" pitchFamily="34" charset="0"/>
                <a:ea typeface="Calibri" panose="020F0502020204030204" pitchFamily="34" charset="0"/>
                <a:cs typeface="Arial" panose="020B0604020202020204" pitchFamily="34" charset="0"/>
              </a:rPr>
              <a:t>ôn</a:t>
            </a:r>
            <a:r>
              <a:rPr lang="en-US" sz="26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C00000"/>
                </a:solidFill>
                <a:latin typeface="Arial" panose="020B0604020202020204" pitchFamily="34" charset="0"/>
                <a:ea typeface="Calibri" panose="020F0502020204030204" pitchFamily="34" charset="0"/>
                <a:cs typeface="Arial" panose="020B0604020202020204" pitchFamily="34" charset="0"/>
              </a:rPr>
              <a:t>ơn</a:t>
            </a:r>
            <a:r>
              <a:rPr lang="en-US" sz="2600" b="1" dirty="0">
                <a:solidFill>
                  <a:srgbClr val="C00000"/>
                </a:solidFill>
                <a:latin typeface="Arial" panose="020B0604020202020204" pitchFamily="34" charset="0"/>
                <a:ea typeface="Calibri" panose="020F0502020204030204" pitchFamily="34" charset="0"/>
                <a:cs typeface="Arial" panose="020B0604020202020204" pitchFamily="34" charset="0"/>
              </a:rPr>
              <a:t>, un, </a:t>
            </a:r>
            <a:r>
              <a:rPr lang="en-US" sz="2600" b="1" dirty="0" err="1">
                <a:solidFill>
                  <a:srgbClr val="C00000"/>
                </a:solidFill>
                <a:latin typeface="Arial" panose="020B0604020202020204" pitchFamily="34" charset="0"/>
                <a:ea typeface="Calibri" panose="020F0502020204030204" pitchFamily="34" charset="0"/>
                <a:cs typeface="Arial" panose="020B0604020202020204" pitchFamily="34" charset="0"/>
              </a:rPr>
              <a:t>ưn</a:t>
            </a:r>
            <a:r>
              <a:rPr lang="en-US" sz="26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C00000"/>
                </a:solidFill>
                <a:latin typeface="Arial" panose="020B0604020202020204" pitchFamily="34" charset="0"/>
                <a:ea typeface="Calibri" panose="020F0502020204030204" pitchFamily="34" charset="0"/>
                <a:cs typeface="Arial" panose="020B0604020202020204" pitchFamily="34" charset="0"/>
              </a:rPr>
              <a:t>iên</a:t>
            </a:r>
            <a:r>
              <a:rPr lang="en-US" sz="26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C00000"/>
                </a:solidFill>
                <a:latin typeface="Arial" panose="020B0604020202020204" pitchFamily="34" charset="0"/>
                <a:ea typeface="Calibri" panose="020F0502020204030204" pitchFamily="34" charset="0"/>
                <a:cs typeface="Arial" panose="020B0604020202020204" pitchFamily="34" charset="0"/>
              </a:rPr>
              <a:t>yên</a:t>
            </a:r>
            <a:r>
              <a:rPr lang="en-US" sz="26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C00000"/>
                </a:solidFill>
                <a:latin typeface="Arial" panose="020B0604020202020204" pitchFamily="34" charset="0"/>
                <a:ea typeface="Calibri" panose="020F0502020204030204" pitchFamily="34" charset="0"/>
                <a:cs typeface="Arial" panose="020B0604020202020204" pitchFamily="34" charset="0"/>
              </a:rPr>
              <a:t>uôn</a:t>
            </a:r>
            <a:r>
              <a:rPr lang="en-US" sz="26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C00000"/>
                </a:solidFill>
                <a:latin typeface="Arial" panose="020B0604020202020204" pitchFamily="34" charset="0"/>
                <a:ea typeface="Calibri" panose="020F0502020204030204" pitchFamily="34" charset="0"/>
                <a:cs typeface="Arial" panose="020B0604020202020204" pitchFamily="34" charset="0"/>
              </a:rPr>
              <a:t>ươn</a:t>
            </a:r>
            <a:r>
              <a:rPr lang="en-US" sz="26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C00000"/>
                </a:solidFill>
                <a:latin typeface="Arial" panose="020B0604020202020204" pitchFamily="34" charset="0"/>
                <a:ea typeface="Calibri" panose="020F0502020204030204" pitchFamily="34" charset="0"/>
                <a:cs typeface="Arial" panose="020B0604020202020204" pitchFamily="34" charset="0"/>
              </a:rPr>
              <a:t>oan</a:t>
            </a:r>
            <a:r>
              <a:rPr lang="en-US" sz="26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C00000"/>
                </a:solidFill>
                <a:latin typeface="Arial" panose="020B0604020202020204" pitchFamily="34" charset="0"/>
                <a:ea typeface="Calibri" panose="020F0502020204030204" pitchFamily="34" charset="0"/>
                <a:cs typeface="Arial" panose="020B0604020202020204" pitchFamily="34" charset="0"/>
              </a:rPr>
              <a:t>uân</a:t>
            </a:r>
            <a:r>
              <a:rPr lang="en-US" sz="26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C00000"/>
                </a:solidFill>
                <a:latin typeface="Arial" panose="020B0604020202020204" pitchFamily="34" charset="0"/>
                <a:ea typeface="Calibri" panose="020F0502020204030204" pitchFamily="34" charset="0"/>
                <a:cs typeface="Arial" panose="020B0604020202020204" pitchFamily="34" charset="0"/>
              </a:rPr>
              <a:t>uyên</a:t>
            </a:r>
            <a:r>
              <a:rPr lang="en-US" sz="2600" b="1" dirty="0">
                <a:solidFill>
                  <a:srgbClr val="C00000"/>
                </a:solidFill>
                <a:latin typeface="Arial" panose="020B0604020202020204" pitchFamily="34" charset="0"/>
                <a:ea typeface="Calibri" panose="020F0502020204030204" pitchFamily="34" charset="0"/>
                <a:cs typeface="Arial" panose="020B0604020202020204" pitchFamily="34" charset="0"/>
              </a:rPr>
              <a:t>.</a:t>
            </a:r>
          </a:p>
          <a:p>
            <a:pPr marL="36195">
              <a:spcAft>
                <a:spcPts val="800"/>
              </a:spcAft>
            </a:pPr>
            <a:r>
              <a:rPr lang="en-US" sz="2600"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ac, </a:t>
            </a:r>
            <a:r>
              <a:rPr lang="en-US" sz="2600" b="1" dirty="0" err="1">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ăc</a:t>
            </a:r>
            <a:r>
              <a:rPr lang="en-US" sz="2600"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âc</a:t>
            </a:r>
            <a:r>
              <a:rPr lang="en-US" sz="2600"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oc</a:t>
            </a:r>
            <a:r>
              <a:rPr lang="en-US" sz="2600"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ôc</a:t>
            </a:r>
            <a:r>
              <a:rPr lang="en-US" sz="2600"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uc</a:t>
            </a:r>
            <a:r>
              <a:rPr lang="en-US" sz="2600"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ưc</a:t>
            </a:r>
            <a:r>
              <a:rPr lang="en-US" sz="2600"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uôc</a:t>
            </a:r>
            <a:r>
              <a:rPr lang="en-US" sz="2600"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ươc</a:t>
            </a:r>
            <a:r>
              <a:rPr lang="en-US" sz="2600"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a:t>
            </a:r>
          </a:p>
          <a:p>
            <a:pPr marL="36195">
              <a:spcAft>
                <a:spcPts val="800"/>
              </a:spcAft>
            </a:pPr>
            <a:r>
              <a:rPr lang="en-US" sz="2600" b="1" dirty="0" err="1">
                <a:solidFill>
                  <a:srgbClr val="00B050"/>
                </a:solidFill>
                <a:latin typeface="Arial" panose="020B0604020202020204" pitchFamily="34" charset="0"/>
                <a:ea typeface="Calibri" panose="020F0502020204030204" pitchFamily="34" charset="0"/>
                <a:cs typeface="Arial" panose="020B0604020202020204" pitchFamily="34" charset="0"/>
              </a:rPr>
              <a:t>ang</a:t>
            </a:r>
            <a:r>
              <a:rPr lang="en-US" sz="2600" b="1" dirty="0">
                <a:solidFill>
                  <a:srgbClr val="00B05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00B050"/>
                </a:solidFill>
                <a:latin typeface="Arial" panose="020B0604020202020204" pitchFamily="34" charset="0"/>
                <a:ea typeface="Calibri" panose="020F0502020204030204" pitchFamily="34" charset="0"/>
                <a:cs typeface="Arial" panose="020B0604020202020204" pitchFamily="34" charset="0"/>
              </a:rPr>
              <a:t>ăng</a:t>
            </a:r>
            <a:r>
              <a:rPr lang="en-US" sz="2600" b="1" dirty="0">
                <a:solidFill>
                  <a:srgbClr val="00B05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00B050"/>
                </a:solidFill>
                <a:latin typeface="Arial" panose="020B0604020202020204" pitchFamily="34" charset="0"/>
                <a:ea typeface="Calibri" panose="020F0502020204030204" pitchFamily="34" charset="0"/>
                <a:cs typeface="Arial" panose="020B0604020202020204" pitchFamily="34" charset="0"/>
              </a:rPr>
              <a:t>âng</a:t>
            </a:r>
            <a:r>
              <a:rPr lang="en-US" sz="2600" b="1" dirty="0">
                <a:solidFill>
                  <a:srgbClr val="00B05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00B050"/>
                </a:solidFill>
                <a:latin typeface="Arial" panose="020B0604020202020204" pitchFamily="34" charset="0"/>
                <a:ea typeface="Calibri" panose="020F0502020204030204" pitchFamily="34" charset="0"/>
                <a:cs typeface="Arial" panose="020B0604020202020204" pitchFamily="34" charset="0"/>
              </a:rPr>
              <a:t>ong</a:t>
            </a:r>
            <a:r>
              <a:rPr lang="en-US" sz="2600" b="1" dirty="0">
                <a:solidFill>
                  <a:srgbClr val="00B05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00B050"/>
                </a:solidFill>
                <a:latin typeface="Arial" panose="020B0604020202020204" pitchFamily="34" charset="0"/>
                <a:ea typeface="Calibri" panose="020F0502020204030204" pitchFamily="34" charset="0"/>
                <a:cs typeface="Arial" panose="020B0604020202020204" pitchFamily="34" charset="0"/>
              </a:rPr>
              <a:t>ông</a:t>
            </a:r>
            <a:r>
              <a:rPr lang="en-US" sz="2600" b="1" dirty="0">
                <a:solidFill>
                  <a:srgbClr val="00B05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00B050"/>
                </a:solidFill>
                <a:latin typeface="Arial" panose="020B0604020202020204" pitchFamily="34" charset="0"/>
                <a:ea typeface="Calibri" panose="020F0502020204030204" pitchFamily="34" charset="0"/>
                <a:cs typeface="Arial" panose="020B0604020202020204" pitchFamily="34" charset="0"/>
              </a:rPr>
              <a:t>ung</a:t>
            </a:r>
            <a:r>
              <a:rPr lang="en-US" sz="2600" b="1" dirty="0">
                <a:solidFill>
                  <a:srgbClr val="00B05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00B050"/>
                </a:solidFill>
                <a:latin typeface="Arial" panose="020B0604020202020204" pitchFamily="34" charset="0"/>
                <a:ea typeface="Calibri" panose="020F0502020204030204" pitchFamily="34" charset="0"/>
                <a:cs typeface="Arial" panose="020B0604020202020204" pitchFamily="34" charset="0"/>
              </a:rPr>
              <a:t>ưng</a:t>
            </a:r>
            <a:r>
              <a:rPr lang="en-US" sz="2600" b="1" dirty="0">
                <a:solidFill>
                  <a:srgbClr val="00B05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00B050"/>
                </a:solidFill>
                <a:latin typeface="Arial" panose="020B0604020202020204" pitchFamily="34" charset="0"/>
                <a:ea typeface="Calibri" panose="020F0502020204030204" pitchFamily="34" charset="0"/>
                <a:cs typeface="Arial" panose="020B0604020202020204" pitchFamily="34" charset="0"/>
              </a:rPr>
              <a:t>iêng</a:t>
            </a:r>
            <a:r>
              <a:rPr lang="en-US" sz="2600" b="1" dirty="0">
                <a:solidFill>
                  <a:srgbClr val="00B05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00B050"/>
                </a:solidFill>
                <a:latin typeface="Arial" panose="020B0604020202020204" pitchFamily="34" charset="0"/>
                <a:ea typeface="Calibri" panose="020F0502020204030204" pitchFamily="34" charset="0"/>
                <a:cs typeface="Arial" panose="020B0604020202020204" pitchFamily="34" charset="0"/>
              </a:rPr>
              <a:t>yêng</a:t>
            </a:r>
            <a:r>
              <a:rPr lang="en-US" sz="2600" b="1" dirty="0">
                <a:solidFill>
                  <a:srgbClr val="00B05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00B050"/>
                </a:solidFill>
                <a:latin typeface="Arial" panose="020B0604020202020204" pitchFamily="34" charset="0"/>
                <a:ea typeface="Calibri" panose="020F0502020204030204" pitchFamily="34" charset="0"/>
                <a:cs typeface="Arial" panose="020B0604020202020204" pitchFamily="34" charset="0"/>
              </a:rPr>
              <a:t>uông</a:t>
            </a:r>
            <a:r>
              <a:rPr lang="en-US" sz="2600" b="1" dirty="0">
                <a:solidFill>
                  <a:srgbClr val="00B05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00B050"/>
                </a:solidFill>
                <a:latin typeface="Arial" panose="020B0604020202020204" pitchFamily="34" charset="0"/>
                <a:ea typeface="Calibri" panose="020F0502020204030204" pitchFamily="34" charset="0"/>
                <a:cs typeface="Arial" panose="020B0604020202020204" pitchFamily="34" charset="0"/>
              </a:rPr>
              <a:t>ương</a:t>
            </a:r>
            <a:r>
              <a:rPr lang="en-US" sz="2600" b="1" dirty="0">
                <a:solidFill>
                  <a:srgbClr val="00B050"/>
                </a:solidFill>
                <a:latin typeface="Arial" panose="020B0604020202020204" pitchFamily="34" charset="0"/>
                <a:ea typeface="Calibri" panose="020F0502020204030204" pitchFamily="34" charset="0"/>
                <a:cs typeface="Arial" panose="020B0604020202020204" pitchFamily="34" charset="0"/>
              </a:rPr>
              <a:t>.</a:t>
            </a:r>
          </a:p>
          <a:p>
            <a:pPr marL="36195">
              <a:spcAft>
                <a:spcPts val="800"/>
              </a:spcAft>
            </a:pPr>
            <a:r>
              <a:rPr lang="en-US" sz="2600" b="1" dirty="0" err="1">
                <a:solidFill>
                  <a:srgbClr val="7030A0"/>
                </a:solidFill>
                <a:latin typeface="Arial" panose="020B0604020202020204" pitchFamily="34" charset="0"/>
                <a:ea typeface="Calibri" panose="020F0502020204030204" pitchFamily="34" charset="0"/>
                <a:cs typeface="Arial" panose="020B0604020202020204" pitchFamily="34" charset="0"/>
              </a:rPr>
              <a:t>ap</a:t>
            </a:r>
            <a:r>
              <a:rPr lang="en-US" sz="2600" b="1"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7030A0"/>
                </a:solidFill>
                <a:latin typeface="Arial" panose="020B0604020202020204" pitchFamily="34" charset="0"/>
                <a:ea typeface="Calibri" panose="020F0502020204030204" pitchFamily="34" charset="0"/>
                <a:cs typeface="Arial" panose="020B0604020202020204" pitchFamily="34" charset="0"/>
              </a:rPr>
              <a:t>ăp</a:t>
            </a:r>
            <a:r>
              <a:rPr lang="en-US" sz="2600" b="1"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7030A0"/>
                </a:solidFill>
                <a:latin typeface="Arial" panose="020B0604020202020204" pitchFamily="34" charset="0"/>
                <a:ea typeface="Calibri" panose="020F0502020204030204" pitchFamily="34" charset="0"/>
                <a:cs typeface="Arial" panose="020B0604020202020204" pitchFamily="34" charset="0"/>
              </a:rPr>
              <a:t>âp</a:t>
            </a:r>
            <a:r>
              <a:rPr lang="en-US" sz="2600" b="1"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7030A0"/>
                </a:solidFill>
                <a:latin typeface="Arial" panose="020B0604020202020204" pitchFamily="34" charset="0"/>
                <a:ea typeface="Calibri" panose="020F0502020204030204" pitchFamily="34" charset="0"/>
                <a:cs typeface="Arial" panose="020B0604020202020204" pitchFamily="34" charset="0"/>
              </a:rPr>
              <a:t>ep</a:t>
            </a:r>
            <a:r>
              <a:rPr lang="en-US" sz="2600" b="1"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7030A0"/>
                </a:solidFill>
                <a:latin typeface="Arial" panose="020B0604020202020204" pitchFamily="34" charset="0"/>
                <a:ea typeface="Calibri" panose="020F0502020204030204" pitchFamily="34" charset="0"/>
                <a:cs typeface="Arial" panose="020B0604020202020204" pitchFamily="34" charset="0"/>
              </a:rPr>
              <a:t>êp</a:t>
            </a:r>
            <a:r>
              <a:rPr lang="en-US" sz="2600" b="1"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7030A0"/>
                </a:solidFill>
                <a:latin typeface="Arial" panose="020B0604020202020204" pitchFamily="34" charset="0"/>
                <a:ea typeface="Calibri" panose="020F0502020204030204" pitchFamily="34" charset="0"/>
                <a:cs typeface="Arial" panose="020B0604020202020204" pitchFamily="34" charset="0"/>
              </a:rPr>
              <a:t>ip</a:t>
            </a:r>
            <a:r>
              <a:rPr lang="en-US" sz="2600" b="1" dirty="0">
                <a:solidFill>
                  <a:srgbClr val="7030A0"/>
                </a:solidFill>
                <a:latin typeface="Arial" panose="020B0604020202020204" pitchFamily="34" charset="0"/>
                <a:ea typeface="Calibri" panose="020F0502020204030204" pitchFamily="34" charset="0"/>
                <a:cs typeface="Arial" panose="020B0604020202020204" pitchFamily="34" charset="0"/>
              </a:rPr>
              <a:t>, op, </a:t>
            </a:r>
            <a:r>
              <a:rPr lang="en-US" sz="2600" b="1" dirty="0" err="1">
                <a:solidFill>
                  <a:srgbClr val="7030A0"/>
                </a:solidFill>
                <a:latin typeface="Arial" panose="020B0604020202020204" pitchFamily="34" charset="0"/>
                <a:ea typeface="Calibri" panose="020F0502020204030204" pitchFamily="34" charset="0"/>
                <a:cs typeface="Arial" panose="020B0604020202020204" pitchFamily="34" charset="0"/>
              </a:rPr>
              <a:t>ôp</a:t>
            </a:r>
            <a:r>
              <a:rPr lang="en-US" sz="2600" b="1"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7030A0"/>
                </a:solidFill>
                <a:latin typeface="Arial" panose="020B0604020202020204" pitchFamily="34" charset="0"/>
                <a:ea typeface="Calibri" panose="020F0502020204030204" pitchFamily="34" charset="0"/>
                <a:cs typeface="Arial" panose="020B0604020202020204" pitchFamily="34" charset="0"/>
              </a:rPr>
              <a:t>ơp</a:t>
            </a:r>
            <a:r>
              <a:rPr lang="en-US" sz="2600" b="1" dirty="0">
                <a:solidFill>
                  <a:srgbClr val="7030A0"/>
                </a:solidFill>
                <a:latin typeface="Arial" panose="020B0604020202020204" pitchFamily="34" charset="0"/>
                <a:ea typeface="Calibri" panose="020F0502020204030204" pitchFamily="34" charset="0"/>
                <a:cs typeface="Arial" panose="020B0604020202020204" pitchFamily="34" charset="0"/>
              </a:rPr>
              <a:t>, up, </a:t>
            </a:r>
            <a:r>
              <a:rPr lang="en-US" sz="2600" b="1" dirty="0" err="1">
                <a:solidFill>
                  <a:srgbClr val="7030A0"/>
                </a:solidFill>
                <a:latin typeface="Arial" panose="020B0604020202020204" pitchFamily="34" charset="0"/>
                <a:ea typeface="Calibri" panose="020F0502020204030204" pitchFamily="34" charset="0"/>
                <a:cs typeface="Arial" panose="020B0604020202020204" pitchFamily="34" charset="0"/>
              </a:rPr>
              <a:t>ưp</a:t>
            </a:r>
            <a:r>
              <a:rPr lang="en-US" sz="2600" b="1"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7030A0"/>
                </a:solidFill>
                <a:latin typeface="Arial" panose="020B0604020202020204" pitchFamily="34" charset="0"/>
                <a:ea typeface="Calibri" panose="020F0502020204030204" pitchFamily="34" charset="0"/>
                <a:cs typeface="Arial" panose="020B0604020202020204" pitchFamily="34" charset="0"/>
              </a:rPr>
              <a:t>iêp</a:t>
            </a:r>
            <a:r>
              <a:rPr lang="en-US" sz="2600" b="1"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7030A0"/>
                </a:solidFill>
                <a:latin typeface="Arial" panose="020B0604020202020204" pitchFamily="34" charset="0"/>
                <a:ea typeface="Calibri" panose="020F0502020204030204" pitchFamily="34" charset="0"/>
                <a:cs typeface="Arial" panose="020B0604020202020204" pitchFamily="34" charset="0"/>
              </a:rPr>
              <a:t>ươp</a:t>
            </a:r>
            <a:r>
              <a:rPr lang="en-US" sz="2600" b="1" dirty="0">
                <a:solidFill>
                  <a:srgbClr val="7030A0"/>
                </a:solidFill>
                <a:latin typeface="Arial" panose="020B0604020202020204" pitchFamily="34" charset="0"/>
                <a:ea typeface="Calibri" panose="020F0502020204030204" pitchFamily="34" charset="0"/>
                <a:cs typeface="Arial" panose="020B0604020202020204" pitchFamily="34" charset="0"/>
              </a:rPr>
              <a:t>.</a:t>
            </a:r>
          </a:p>
          <a:p>
            <a:pPr marL="36195">
              <a:spcAft>
                <a:spcPts val="800"/>
              </a:spcAft>
            </a:pPr>
            <a:r>
              <a:rPr lang="en-US" sz="2600" b="1" dirty="0">
                <a:solidFill>
                  <a:srgbClr val="00B0F0"/>
                </a:solidFill>
                <a:latin typeface="Arial" panose="020B0604020202020204" pitchFamily="34" charset="0"/>
                <a:ea typeface="Calibri" panose="020F0502020204030204" pitchFamily="34" charset="0"/>
                <a:cs typeface="Arial" panose="020B0604020202020204" pitchFamily="34" charset="0"/>
              </a:rPr>
              <a:t>at, </a:t>
            </a:r>
            <a:r>
              <a:rPr lang="en-US" sz="2600" b="1" dirty="0" err="1">
                <a:solidFill>
                  <a:srgbClr val="00B0F0"/>
                </a:solidFill>
                <a:latin typeface="Arial" panose="020B0604020202020204" pitchFamily="34" charset="0"/>
                <a:ea typeface="Calibri" panose="020F0502020204030204" pitchFamily="34" charset="0"/>
                <a:cs typeface="Arial" panose="020B0604020202020204" pitchFamily="34" charset="0"/>
              </a:rPr>
              <a:t>ăt</a:t>
            </a:r>
            <a:r>
              <a:rPr lang="en-US" sz="2600" b="1" dirty="0">
                <a:solidFill>
                  <a:srgbClr val="00B0F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00B0F0"/>
                </a:solidFill>
                <a:latin typeface="Arial" panose="020B0604020202020204" pitchFamily="34" charset="0"/>
                <a:ea typeface="Calibri" panose="020F0502020204030204" pitchFamily="34" charset="0"/>
                <a:cs typeface="Arial" panose="020B0604020202020204" pitchFamily="34" charset="0"/>
              </a:rPr>
              <a:t>ât</a:t>
            </a:r>
            <a:r>
              <a:rPr lang="en-US" sz="2600" b="1" dirty="0">
                <a:solidFill>
                  <a:srgbClr val="00B0F0"/>
                </a:solidFill>
                <a:latin typeface="Arial" panose="020B0604020202020204" pitchFamily="34" charset="0"/>
                <a:ea typeface="Calibri" panose="020F0502020204030204" pitchFamily="34" charset="0"/>
                <a:cs typeface="Arial" panose="020B0604020202020204" pitchFamily="34" charset="0"/>
              </a:rPr>
              <a:t>, et, </a:t>
            </a:r>
            <a:r>
              <a:rPr lang="en-US" sz="2600" b="1" dirty="0" err="1">
                <a:solidFill>
                  <a:srgbClr val="00B0F0"/>
                </a:solidFill>
                <a:latin typeface="Arial" panose="020B0604020202020204" pitchFamily="34" charset="0"/>
                <a:ea typeface="Calibri" panose="020F0502020204030204" pitchFamily="34" charset="0"/>
                <a:cs typeface="Arial" panose="020B0604020202020204" pitchFamily="34" charset="0"/>
              </a:rPr>
              <a:t>êt</a:t>
            </a:r>
            <a:r>
              <a:rPr lang="en-US" sz="2600" b="1" dirty="0">
                <a:solidFill>
                  <a:srgbClr val="00B0F0"/>
                </a:solidFill>
                <a:latin typeface="Arial" panose="020B0604020202020204" pitchFamily="34" charset="0"/>
                <a:ea typeface="Calibri" panose="020F0502020204030204" pitchFamily="34" charset="0"/>
                <a:cs typeface="Arial" panose="020B0604020202020204" pitchFamily="34" charset="0"/>
              </a:rPr>
              <a:t>, it, </a:t>
            </a:r>
            <a:r>
              <a:rPr lang="en-US" sz="2600" b="1" dirty="0" err="1">
                <a:solidFill>
                  <a:srgbClr val="00B0F0"/>
                </a:solidFill>
                <a:latin typeface="Arial" panose="020B0604020202020204" pitchFamily="34" charset="0"/>
                <a:ea typeface="Calibri" panose="020F0502020204030204" pitchFamily="34" charset="0"/>
                <a:cs typeface="Arial" panose="020B0604020202020204" pitchFamily="34" charset="0"/>
              </a:rPr>
              <a:t>ot</a:t>
            </a:r>
            <a:r>
              <a:rPr lang="en-US" sz="2600" b="1" dirty="0">
                <a:solidFill>
                  <a:srgbClr val="00B0F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00B0F0"/>
                </a:solidFill>
                <a:latin typeface="Arial" panose="020B0604020202020204" pitchFamily="34" charset="0"/>
                <a:ea typeface="Calibri" panose="020F0502020204030204" pitchFamily="34" charset="0"/>
                <a:cs typeface="Arial" panose="020B0604020202020204" pitchFamily="34" charset="0"/>
              </a:rPr>
              <a:t>ôt</a:t>
            </a:r>
            <a:r>
              <a:rPr lang="en-US" sz="2600" b="1" dirty="0">
                <a:solidFill>
                  <a:srgbClr val="00B0F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00B0F0"/>
                </a:solidFill>
                <a:latin typeface="Arial" panose="020B0604020202020204" pitchFamily="34" charset="0"/>
                <a:ea typeface="Calibri" panose="020F0502020204030204" pitchFamily="34" charset="0"/>
                <a:cs typeface="Arial" panose="020B0604020202020204" pitchFamily="34" charset="0"/>
              </a:rPr>
              <a:t>ơt</a:t>
            </a:r>
            <a:r>
              <a:rPr lang="en-US" sz="2600" b="1" dirty="0">
                <a:solidFill>
                  <a:srgbClr val="00B0F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00B0F0"/>
                </a:solidFill>
                <a:latin typeface="Arial" panose="020B0604020202020204" pitchFamily="34" charset="0"/>
                <a:ea typeface="Calibri" panose="020F0502020204030204" pitchFamily="34" charset="0"/>
                <a:cs typeface="Arial" panose="020B0604020202020204" pitchFamily="34" charset="0"/>
              </a:rPr>
              <a:t>ut</a:t>
            </a:r>
            <a:r>
              <a:rPr lang="en-US" sz="2600" b="1" dirty="0">
                <a:solidFill>
                  <a:srgbClr val="00B0F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00B0F0"/>
                </a:solidFill>
                <a:latin typeface="Arial" panose="020B0604020202020204" pitchFamily="34" charset="0"/>
                <a:ea typeface="Calibri" panose="020F0502020204030204" pitchFamily="34" charset="0"/>
                <a:cs typeface="Arial" panose="020B0604020202020204" pitchFamily="34" charset="0"/>
              </a:rPr>
              <a:t>ưt</a:t>
            </a:r>
            <a:r>
              <a:rPr lang="en-US" sz="2600" b="1" dirty="0">
                <a:solidFill>
                  <a:srgbClr val="00B0F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00B0F0"/>
                </a:solidFill>
                <a:latin typeface="Arial" panose="020B0604020202020204" pitchFamily="34" charset="0"/>
                <a:ea typeface="Calibri" panose="020F0502020204030204" pitchFamily="34" charset="0"/>
                <a:cs typeface="Arial" panose="020B0604020202020204" pitchFamily="34" charset="0"/>
              </a:rPr>
              <a:t>iêt</a:t>
            </a:r>
            <a:r>
              <a:rPr lang="en-US" sz="2600" b="1" dirty="0">
                <a:solidFill>
                  <a:srgbClr val="00B0F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00B0F0"/>
                </a:solidFill>
                <a:latin typeface="Arial" panose="020B0604020202020204" pitchFamily="34" charset="0"/>
                <a:ea typeface="Calibri" panose="020F0502020204030204" pitchFamily="34" charset="0"/>
                <a:cs typeface="Arial" panose="020B0604020202020204" pitchFamily="34" charset="0"/>
              </a:rPr>
              <a:t>uôt</a:t>
            </a:r>
            <a:r>
              <a:rPr lang="en-US" sz="2600" b="1" dirty="0">
                <a:solidFill>
                  <a:srgbClr val="00B0F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00B0F0"/>
                </a:solidFill>
                <a:latin typeface="Arial" panose="020B0604020202020204" pitchFamily="34" charset="0"/>
                <a:ea typeface="Calibri" panose="020F0502020204030204" pitchFamily="34" charset="0"/>
                <a:cs typeface="Arial" panose="020B0604020202020204" pitchFamily="34" charset="0"/>
              </a:rPr>
              <a:t>ươt</a:t>
            </a:r>
            <a:r>
              <a:rPr lang="en-US" sz="2600" b="1" dirty="0">
                <a:solidFill>
                  <a:srgbClr val="00B0F0"/>
                </a:solidFill>
                <a:latin typeface="Arial" panose="020B0604020202020204" pitchFamily="34" charset="0"/>
                <a:ea typeface="Calibri" panose="020F0502020204030204" pitchFamily="34" charset="0"/>
                <a:cs typeface="Arial" panose="020B0604020202020204" pitchFamily="34" charset="0"/>
              </a:rPr>
              <a:t>, oat, </a:t>
            </a:r>
            <a:r>
              <a:rPr lang="en-US" sz="2600" b="1" dirty="0" err="1">
                <a:solidFill>
                  <a:srgbClr val="00B0F0"/>
                </a:solidFill>
                <a:latin typeface="Arial" panose="020B0604020202020204" pitchFamily="34" charset="0"/>
                <a:ea typeface="Calibri" panose="020F0502020204030204" pitchFamily="34" charset="0"/>
                <a:cs typeface="Arial" panose="020B0604020202020204" pitchFamily="34" charset="0"/>
              </a:rPr>
              <a:t>oăt</a:t>
            </a:r>
            <a:r>
              <a:rPr lang="en-US" sz="2600" b="1" dirty="0">
                <a:solidFill>
                  <a:srgbClr val="00B0F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00B0F0"/>
                </a:solidFill>
                <a:latin typeface="Arial" panose="020B0604020202020204" pitchFamily="34" charset="0"/>
                <a:ea typeface="Calibri" panose="020F0502020204030204" pitchFamily="34" charset="0"/>
                <a:cs typeface="Arial" panose="020B0604020202020204" pitchFamily="34" charset="0"/>
              </a:rPr>
              <a:t>uât</a:t>
            </a:r>
            <a:r>
              <a:rPr lang="en-US" sz="2600" b="1" dirty="0">
                <a:solidFill>
                  <a:srgbClr val="00B0F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00B0F0"/>
                </a:solidFill>
                <a:latin typeface="Arial" panose="020B0604020202020204" pitchFamily="34" charset="0"/>
                <a:ea typeface="Calibri" panose="020F0502020204030204" pitchFamily="34" charset="0"/>
                <a:cs typeface="Arial" panose="020B0604020202020204" pitchFamily="34" charset="0"/>
              </a:rPr>
              <a:t>uyêt</a:t>
            </a:r>
            <a:r>
              <a:rPr lang="en-US" sz="2600" b="1" dirty="0">
                <a:solidFill>
                  <a:srgbClr val="00B0F0"/>
                </a:solidFill>
                <a:latin typeface="Arial" panose="020B0604020202020204" pitchFamily="34" charset="0"/>
                <a:ea typeface="Calibri" panose="020F0502020204030204" pitchFamily="34" charset="0"/>
                <a:cs typeface="Arial" panose="020B0604020202020204" pitchFamily="34" charset="0"/>
              </a:rPr>
              <a:t>.</a:t>
            </a:r>
          </a:p>
          <a:p>
            <a:pPr marL="36195">
              <a:spcAft>
                <a:spcPts val="800"/>
              </a:spcAft>
            </a:pPr>
            <a:r>
              <a:rPr lang="en-US" sz="2600" b="1" dirty="0">
                <a:solidFill>
                  <a:srgbClr val="C00000"/>
                </a:solidFill>
                <a:latin typeface="Arial" panose="020B0604020202020204" pitchFamily="34" charset="0"/>
                <a:ea typeface="Calibri" panose="020F0502020204030204" pitchFamily="34" charset="0"/>
                <a:cs typeface="Arial" panose="020B0604020202020204" pitchFamily="34" charset="0"/>
              </a:rPr>
              <a:t>am, </a:t>
            </a:r>
            <a:r>
              <a:rPr lang="en-US" sz="2600" b="1" dirty="0" err="1">
                <a:solidFill>
                  <a:srgbClr val="C00000"/>
                </a:solidFill>
                <a:latin typeface="Arial" panose="020B0604020202020204" pitchFamily="34" charset="0"/>
                <a:ea typeface="Calibri" panose="020F0502020204030204" pitchFamily="34" charset="0"/>
                <a:cs typeface="Arial" panose="020B0604020202020204" pitchFamily="34" charset="0"/>
              </a:rPr>
              <a:t>ăm</a:t>
            </a:r>
            <a:r>
              <a:rPr lang="en-US" sz="26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C00000"/>
                </a:solidFill>
                <a:latin typeface="Arial" panose="020B0604020202020204" pitchFamily="34" charset="0"/>
                <a:ea typeface="Calibri" panose="020F0502020204030204" pitchFamily="34" charset="0"/>
                <a:cs typeface="Arial" panose="020B0604020202020204" pitchFamily="34" charset="0"/>
              </a:rPr>
              <a:t>âm</a:t>
            </a:r>
            <a:r>
              <a:rPr lang="en-US" sz="26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C00000"/>
                </a:solidFill>
                <a:latin typeface="Arial" panose="020B0604020202020204" pitchFamily="34" charset="0"/>
                <a:ea typeface="Calibri" panose="020F0502020204030204" pitchFamily="34" charset="0"/>
                <a:cs typeface="Arial" panose="020B0604020202020204" pitchFamily="34" charset="0"/>
              </a:rPr>
              <a:t>em</a:t>
            </a:r>
            <a:r>
              <a:rPr lang="en-US" sz="26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C00000"/>
                </a:solidFill>
                <a:latin typeface="Arial" panose="020B0604020202020204" pitchFamily="34" charset="0"/>
                <a:ea typeface="Calibri" panose="020F0502020204030204" pitchFamily="34" charset="0"/>
                <a:cs typeface="Arial" panose="020B0604020202020204" pitchFamily="34" charset="0"/>
              </a:rPr>
              <a:t>êm</a:t>
            </a:r>
            <a:r>
              <a:rPr lang="en-US" sz="26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C00000"/>
                </a:solidFill>
                <a:latin typeface="Arial" panose="020B0604020202020204" pitchFamily="34" charset="0"/>
                <a:ea typeface="Calibri" panose="020F0502020204030204" pitchFamily="34" charset="0"/>
                <a:cs typeface="Arial" panose="020B0604020202020204" pitchFamily="34" charset="0"/>
              </a:rPr>
              <a:t>im</a:t>
            </a:r>
            <a:r>
              <a:rPr lang="en-US" sz="26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C00000"/>
                </a:solidFill>
                <a:latin typeface="Arial" panose="020B0604020202020204" pitchFamily="34" charset="0"/>
                <a:ea typeface="Calibri" panose="020F0502020204030204" pitchFamily="34" charset="0"/>
                <a:cs typeface="Arial" panose="020B0604020202020204" pitchFamily="34" charset="0"/>
              </a:rPr>
              <a:t>om</a:t>
            </a:r>
            <a:r>
              <a:rPr lang="en-US" sz="26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C00000"/>
                </a:solidFill>
                <a:latin typeface="Arial" panose="020B0604020202020204" pitchFamily="34" charset="0"/>
                <a:ea typeface="Calibri" panose="020F0502020204030204" pitchFamily="34" charset="0"/>
                <a:cs typeface="Arial" panose="020B0604020202020204" pitchFamily="34" charset="0"/>
              </a:rPr>
              <a:t>ôm</a:t>
            </a:r>
            <a:r>
              <a:rPr lang="en-US" sz="26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C00000"/>
                </a:solidFill>
                <a:latin typeface="Arial" panose="020B0604020202020204" pitchFamily="34" charset="0"/>
                <a:ea typeface="Calibri" panose="020F0502020204030204" pitchFamily="34" charset="0"/>
                <a:cs typeface="Arial" panose="020B0604020202020204" pitchFamily="34" charset="0"/>
              </a:rPr>
              <a:t>ơm</a:t>
            </a:r>
            <a:r>
              <a:rPr lang="en-US" sz="2600" b="1" dirty="0">
                <a:solidFill>
                  <a:srgbClr val="C00000"/>
                </a:solidFill>
                <a:latin typeface="Arial" panose="020B0604020202020204" pitchFamily="34" charset="0"/>
                <a:ea typeface="Calibri" panose="020F0502020204030204" pitchFamily="34" charset="0"/>
                <a:cs typeface="Arial" panose="020B0604020202020204" pitchFamily="34" charset="0"/>
              </a:rPr>
              <a:t>, um, </a:t>
            </a:r>
            <a:r>
              <a:rPr lang="en-US" sz="2600" b="1" dirty="0" err="1">
                <a:solidFill>
                  <a:srgbClr val="C00000"/>
                </a:solidFill>
                <a:latin typeface="Arial" panose="020B0604020202020204" pitchFamily="34" charset="0"/>
                <a:ea typeface="Calibri" panose="020F0502020204030204" pitchFamily="34" charset="0"/>
                <a:cs typeface="Arial" panose="020B0604020202020204" pitchFamily="34" charset="0"/>
              </a:rPr>
              <a:t>ưm</a:t>
            </a:r>
            <a:r>
              <a:rPr lang="en-US" sz="26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C00000"/>
                </a:solidFill>
                <a:latin typeface="Arial" panose="020B0604020202020204" pitchFamily="34" charset="0"/>
                <a:ea typeface="Calibri" panose="020F0502020204030204" pitchFamily="34" charset="0"/>
                <a:cs typeface="Arial" panose="020B0604020202020204" pitchFamily="34" charset="0"/>
              </a:rPr>
              <a:t>iêm</a:t>
            </a:r>
            <a:r>
              <a:rPr lang="en-US" sz="26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C00000"/>
                </a:solidFill>
                <a:latin typeface="Arial" panose="020B0604020202020204" pitchFamily="34" charset="0"/>
                <a:ea typeface="Calibri" panose="020F0502020204030204" pitchFamily="34" charset="0"/>
                <a:cs typeface="Arial" panose="020B0604020202020204" pitchFamily="34" charset="0"/>
              </a:rPr>
              <a:t>uôm</a:t>
            </a:r>
            <a:r>
              <a:rPr lang="en-US" sz="26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C00000"/>
                </a:solidFill>
                <a:latin typeface="Arial" panose="020B0604020202020204" pitchFamily="34" charset="0"/>
                <a:ea typeface="Calibri" panose="020F0502020204030204" pitchFamily="34" charset="0"/>
                <a:cs typeface="Arial" panose="020B0604020202020204" pitchFamily="34" charset="0"/>
              </a:rPr>
              <a:t>ươm</a:t>
            </a:r>
            <a:r>
              <a:rPr lang="en-US" sz="2600" b="1" dirty="0">
                <a:solidFill>
                  <a:srgbClr val="C00000"/>
                </a:solidFill>
                <a:latin typeface="Arial" panose="020B0604020202020204" pitchFamily="34" charset="0"/>
                <a:ea typeface="Calibri" panose="020F0502020204030204" pitchFamily="34" charset="0"/>
                <a:cs typeface="Arial" panose="020B0604020202020204" pitchFamily="34" charset="0"/>
              </a:rPr>
              <a:t>.</a:t>
            </a:r>
          </a:p>
          <a:p>
            <a:pPr marL="36195">
              <a:spcAft>
                <a:spcPts val="800"/>
              </a:spcAft>
            </a:pPr>
            <a:r>
              <a:rPr lang="en-US" sz="2600" b="1" dirty="0" err="1">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t>anh</a:t>
            </a:r>
            <a:r>
              <a:rPr lang="en-US" sz="2600" b="1"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t>ênh</a:t>
            </a:r>
            <a:r>
              <a:rPr lang="en-US" sz="2600" b="1"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t>inh</a:t>
            </a:r>
            <a:r>
              <a:rPr lang="en-US" sz="2600" b="1"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37461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8458200" cy="3990836"/>
          </a:xfrm>
          <a:prstGeom prst="rect">
            <a:avLst/>
          </a:prstGeom>
        </p:spPr>
        <p:txBody>
          <a:bodyPr wrap="square">
            <a:spAutoFit/>
          </a:bodyPr>
          <a:lstStyle/>
          <a:p>
            <a:pPr marL="36195">
              <a:lnSpc>
                <a:spcPct val="150000"/>
              </a:lnSpc>
              <a:spcAft>
                <a:spcPts val="800"/>
              </a:spcAft>
            </a:pPr>
            <a:r>
              <a:rPr lang="fr-FR" sz="3200" dirty="0">
                <a:latin typeface="Arial" panose="020B0604020202020204" pitchFamily="34" charset="0"/>
                <a:ea typeface="Calibri" panose="020F0502020204030204" pitchFamily="34" charset="0"/>
                <a:cs typeface="Arial" panose="020B0604020202020204" pitchFamily="34" charset="0"/>
              </a:rPr>
              <a:t>+ </a:t>
            </a:r>
            <a:r>
              <a:rPr lang="fr-FR" sz="3200" dirty="0" err="1">
                <a:latin typeface="Arial" panose="020B0604020202020204" pitchFamily="34" charset="0"/>
                <a:ea typeface="Calibri" panose="020F0502020204030204" pitchFamily="34" charset="0"/>
                <a:cs typeface="Arial" panose="020B0604020202020204" pitchFamily="34" charset="0"/>
              </a:rPr>
              <a:t>Nhóm</a:t>
            </a:r>
            <a:r>
              <a:rPr lang="fr-FR" sz="3200" dirty="0">
                <a:latin typeface="Arial" panose="020B0604020202020204" pitchFamily="34" charset="0"/>
                <a:ea typeface="Calibri" panose="020F0502020204030204" pitchFamily="34" charset="0"/>
                <a:cs typeface="Arial" panose="020B0604020202020204" pitchFamily="34" charset="0"/>
              </a:rPr>
              <a:t> </a:t>
            </a:r>
            <a:r>
              <a:rPr lang="fr-FR" sz="3200" dirty="0" err="1">
                <a:latin typeface="Arial" panose="020B0604020202020204" pitchFamily="34" charset="0"/>
                <a:ea typeface="Calibri" panose="020F0502020204030204" pitchFamily="34" charset="0"/>
                <a:cs typeface="Arial" panose="020B0604020202020204" pitchFamily="34" charset="0"/>
              </a:rPr>
              <a:t>vần</a:t>
            </a:r>
            <a:r>
              <a:rPr lang="fr-FR" sz="3200" dirty="0">
                <a:latin typeface="Arial" panose="020B0604020202020204" pitchFamily="34" charset="0"/>
                <a:ea typeface="Calibri" panose="020F0502020204030204" pitchFamily="34" charset="0"/>
                <a:cs typeface="Arial" panose="020B0604020202020204" pitchFamily="34" charset="0"/>
              </a:rPr>
              <a:t> </a:t>
            </a:r>
            <a:r>
              <a:rPr lang="fr-FR" sz="3200" dirty="0" err="1">
                <a:latin typeface="Arial" panose="020B0604020202020204" pitchFamily="34" charset="0"/>
                <a:ea typeface="Calibri" panose="020F0502020204030204" pitchFamily="34" charset="0"/>
                <a:cs typeface="Arial" panose="020B0604020202020204" pitchFamily="34" charset="0"/>
              </a:rPr>
              <a:t>có</a:t>
            </a:r>
            <a:r>
              <a:rPr lang="fr-FR" sz="3200" dirty="0">
                <a:latin typeface="Arial" panose="020B0604020202020204" pitchFamily="34" charset="0"/>
                <a:ea typeface="Calibri" panose="020F0502020204030204" pitchFamily="34" charset="0"/>
                <a:cs typeface="Arial" panose="020B0604020202020204" pitchFamily="34" charset="0"/>
              </a:rPr>
              <a:t> </a:t>
            </a:r>
            <a:r>
              <a:rPr lang="fr-FR" sz="3200" dirty="0" err="1">
                <a:latin typeface="Arial" panose="020B0604020202020204" pitchFamily="34" charset="0"/>
                <a:ea typeface="Calibri" panose="020F0502020204030204" pitchFamily="34" charset="0"/>
                <a:cs typeface="Arial" panose="020B0604020202020204" pitchFamily="34" charset="0"/>
              </a:rPr>
              <a:t>âm</a:t>
            </a:r>
            <a:r>
              <a:rPr lang="fr-FR" sz="3200" dirty="0">
                <a:latin typeface="Arial" panose="020B0604020202020204" pitchFamily="34" charset="0"/>
                <a:ea typeface="Calibri" panose="020F0502020204030204" pitchFamily="34" charset="0"/>
                <a:cs typeface="Arial" panose="020B0604020202020204" pitchFamily="34" charset="0"/>
              </a:rPr>
              <a:t> </a:t>
            </a:r>
            <a:r>
              <a:rPr lang="fr-FR" sz="3200" dirty="0" err="1">
                <a:latin typeface="Arial" panose="020B0604020202020204" pitchFamily="34" charset="0"/>
                <a:ea typeface="Calibri" panose="020F0502020204030204" pitchFamily="34" charset="0"/>
                <a:cs typeface="Arial" panose="020B0604020202020204" pitchFamily="34" charset="0"/>
              </a:rPr>
              <a:t>đệm</a:t>
            </a:r>
            <a:r>
              <a:rPr lang="fr-FR" sz="3200" dirty="0">
                <a:latin typeface="Arial" panose="020B0604020202020204" pitchFamily="34" charset="0"/>
                <a:ea typeface="Calibri" panose="020F0502020204030204" pitchFamily="34" charset="0"/>
                <a:cs typeface="Arial" panose="020B0604020202020204" pitchFamily="34" charset="0"/>
              </a:rPr>
              <a:t> </a:t>
            </a:r>
            <a:r>
              <a:rPr lang="fr-FR" sz="3200" b="1" dirty="0">
                <a:latin typeface="Arial" panose="020B0604020202020204" pitchFamily="34" charset="0"/>
                <a:ea typeface="Calibri" panose="020F0502020204030204" pitchFamily="34" charset="0"/>
                <a:cs typeface="Arial" panose="020B0604020202020204" pitchFamily="34" charset="0"/>
              </a:rPr>
              <a:t>o, u </a:t>
            </a:r>
            <a:r>
              <a:rPr lang="fr-FR" sz="3200" dirty="0">
                <a:latin typeface="Arial" panose="020B0604020202020204" pitchFamily="34" charset="0"/>
                <a:ea typeface="Calibri" panose="020F0502020204030204" pitchFamily="34" charset="0"/>
                <a:cs typeface="Arial" panose="020B0604020202020204" pitchFamily="34" charset="0"/>
              </a:rPr>
              <a:t>ở </a:t>
            </a:r>
            <a:r>
              <a:rPr lang="fr-FR" sz="3200" dirty="0" err="1">
                <a:latin typeface="Arial" panose="020B0604020202020204" pitchFamily="34" charset="0"/>
                <a:ea typeface="Calibri" panose="020F0502020204030204" pitchFamily="34" charset="0"/>
                <a:cs typeface="Arial" panose="020B0604020202020204" pitchFamily="34" charset="0"/>
              </a:rPr>
              <a:t>đầu</a:t>
            </a:r>
            <a:r>
              <a:rPr lang="fr-FR" sz="3200" dirty="0">
                <a:latin typeface="Arial" panose="020B0604020202020204" pitchFamily="34" charset="0"/>
                <a:ea typeface="Calibri" panose="020F0502020204030204" pitchFamily="34" charset="0"/>
                <a:cs typeface="Arial" panose="020B0604020202020204" pitchFamily="34" charset="0"/>
              </a:rPr>
              <a:t> </a:t>
            </a:r>
            <a:r>
              <a:rPr lang="fr-FR" sz="3200" dirty="0" err="1">
                <a:latin typeface="Arial" panose="020B0604020202020204" pitchFamily="34" charset="0"/>
                <a:ea typeface="Calibri" panose="020F0502020204030204" pitchFamily="34" charset="0"/>
                <a:cs typeface="Arial" panose="020B0604020202020204" pitchFamily="34" charset="0"/>
              </a:rPr>
              <a:t>vần</a:t>
            </a:r>
            <a:r>
              <a:rPr lang="fr-FR" sz="3200" dirty="0">
                <a:latin typeface="Arial" panose="020B0604020202020204" pitchFamily="34" charset="0"/>
                <a:ea typeface="Calibri" panose="020F0502020204030204" pitchFamily="34" charset="0"/>
                <a:cs typeface="Arial" panose="020B0604020202020204" pitchFamily="34" charset="0"/>
              </a:rPr>
              <a:t>.</a:t>
            </a:r>
          </a:p>
          <a:p>
            <a:pPr marL="36195">
              <a:lnSpc>
                <a:spcPct val="150000"/>
              </a:lnSpc>
              <a:spcAft>
                <a:spcPts val="800"/>
              </a:spcAft>
            </a:pPr>
            <a:r>
              <a:rPr lang="fr-FR" sz="3200" b="1" dirty="0">
                <a:solidFill>
                  <a:srgbClr val="00B050"/>
                </a:solidFill>
                <a:latin typeface="Arial" panose="020B0604020202020204" pitchFamily="34" charset="0"/>
                <a:ea typeface="Calibri" panose="020F0502020204030204" pitchFamily="34" charset="0"/>
                <a:cs typeface="Arial" panose="020B0604020202020204" pitchFamily="34" charset="0"/>
              </a:rPr>
              <a:t>on, om, </a:t>
            </a:r>
            <a:r>
              <a:rPr lang="fr-FR" sz="3200" b="1" dirty="0" err="1">
                <a:solidFill>
                  <a:srgbClr val="00B050"/>
                </a:solidFill>
                <a:latin typeface="Arial" panose="020B0604020202020204" pitchFamily="34" charset="0"/>
                <a:ea typeface="Calibri" panose="020F0502020204030204" pitchFamily="34" charset="0"/>
                <a:cs typeface="Arial" panose="020B0604020202020204" pitchFamily="34" charset="0"/>
              </a:rPr>
              <a:t>oi</a:t>
            </a:r>
            <a:r>
              <a:rPr lang="fr-FR" sz="3200" b="1" dirty="0">
                <a:solidFill>
                  <a:srgbClr val="00B050"/>
                </a:solidFill>
                <a:latin typeface="Arial" panose="020B0604020202020204" pitchFamily="34" charset="0"/>
                <a:ea typeface="Calibri" panose="020F0502020204030204" pitchFamily="34" charset="0"/>
                <a:cs typeface="Arial" panose="020B0604020202020204" pitchFamily="34" charset="0"/>
              </a:rPr>
              <a:t>, oc, </a:t>
            </a:r>
            <a:r>
              <a:rPr lang="fr-FR" sz="3200" b="1" dirty="0" err="1">
                <a:solidFill>
                  <a:srgbClr val="00B050"/>
                </a:solidFill>
                <a:latin typeface="Arial" panose="020B0604020202020204" pitchFamily="34" charset="0"/>
                <a:ea typeface="Calibri" panose="020F0502020204030204" pitchFamily="34" charset="0"/>
                <a:cs typeface="Arial" panose="020B0604020202020204" pitchFamily="34" charset="0"/>
              </a:rPr>
              <a:t>ot</a:t>
            </a:r>
            <a:r>
              <a:rPr lang="fr-FR" sz="3200" b="1" dirty="0">
                <a:solidFill>
                  <a:srgbClr val="00B050"/>
                </a:solidFill>
                <a:latin typeface="Arial" panose="020B0604020202020204" pitchFamily="34" charset="0"/>
                <a:ea typeface="Calibri" panose="020F0502020204030204" pitchFamily="34" charset="0"/>
                <a:cs typeface="Arial" panose="020B0604020202020204" pitchFamily="34" charset="0"/>
              </a:rPr>
              <a:t>, op, </a:t>
            </a:r>
            <a:r>
              <a:rPr lang="fr-FR" sz="3200" b="1" dirty="0" err="1">
                <a:solidFill>
                  <a:srgbClr val="00B050"/>
                </a:solidFill>
                <a:latin typeface="Arial" panose="020B0604020202020204" pitchFamily="34" charset="0"/>
                <a:ea typeface="Calibri" panose="020F0502020204030204" pitchFamily="34" charset="0"/>
                <a:cs typeface="Arial" panose="020B0604020202020204" pitchFamily="34" charset="0"/>
              </a:rPr>
              <a:t>ong</a:t>
            </a:r>
            <a:r>
              <a:rPr lang="fr-FR" sz="3200" b="1" dirty="0">
                <a:solidFill>
                  <a:srgbClr val="00B050"/>
                </a:solidFill>
                <a:latin typeface="Arial" panose="020B0604020202020204" pitchFamily="34" charset="0"/>
                <a:ea typeface="Calibri" panose="020F0502020204030204" pitchFamily="34" charset="0"/>
                <a:cs typeface="Arial" panose="020B0604020202020204" pitchFamily="34" charset="0"/>
              </a:rPr>
              <a:t>, </a:t>
            </a:r>
            <a:r>
              <a:rPr lang="fr-FR" sz="3200" b="1" dirty="0" err="1">
                <a:solidFill>
                  <a:srgbClr val="00B050"/>
                </a:solidFill>
                <a:latin typeface="Arial" panose="020B0604020202020204" pitchFamily="34" charset="0"/>
                <a:ea typeface="Calibri" panose="020F0502020204030204" pitchFamily="34" charset="0"/>
                <a:cs typeface="Arial" panose="020B0604020202020204" pitchFamily="34" charset="0"/>
              </a:rPr>
              <a:t>oa</a:t>
            </a:r>
            <a:r>
              <a:rPr lang="fr-FR" sz="3200" b="1" dirty="0">
                <a:solidFill>
                  <a:srgbClr val="00B050"/>
                </a:solidFill>
                <a:latin typeface="Arial" panose="020B0604020202020204" pitchFamily="34" charset="0"/>
                <a:ea typeface="Calibri" panose="020F0502020204030204" pitchFamily="34" charset="0"/>
                <a:cs typeface="Arial" panose="020B0604020202020204" pitchFamily="34" charset="0"/>
              </a:rPr>
              <a:t>, </a:t>
            </a:r>
            <a:r>
              <a:rPr lang="fr-FR" sz="3200" b="1" dirty="0" err="1">
                <a:solidFill>
                  <a:srgbClr val="00B050"/>
                </a:solidFill>
                <a:latin typeface="Arial" panose="020B0604020202020204" pitchFamily="34" charset="0"/>
                <a:ea typeface="Calibri" panose="020F0502020204030204" pitchFamily="34" charset="0"/>
                <a:cs typeface="Arial" panose="020B0604020202020204" pitchFamily="34" charset="0"/>
              </a:rPr>
              <a:t>oan</a:t>
            </a:r>
            <a:r>
              <a:rPr lang="fr-FR" sz="3200" b="1" dirty="0">
                <a:solidFill>
                  <a:srgbClr val="00B050"/>
                </a:solidFill>
                <a:latin typeface="Arial" panose="020B0604020202020204" pitchFamily="34" charset="0"/>
                <a:ea typeface="Calibri" panose="020F0502020204030204" pitchFamily="34" charset="0"/>
                <a:cs typeface="Arial" panose="020B0604020202020204" pitchFamily="34" charset="0"/>
              </a:rPr>
              <a:t>, </a:t>
            </a:r>
            <a:r>
              <a:rPr lang="fr-FR" sz="3200" b="1" dirty="0" err="1">
                <a:solidFill>
                  <a:srgbClr val="00B050"/>
                </a:solidFill>
                <a:latin typeface="Arial" panose="020B0604020202020204" pitchFamily="34" charset="0"/>
                <a:ea typeface="Calibri" panose="020F0502020204030204" pitchFamily="34" charset="0"/>
                <a:cs typeface="Arial" panose="020B0604020202020204" pitchFamily="34" charset="0"/>
              </a:rPr>
              <a:t>oăn</a:t>
            </a:r>
            <a:r>
              <a:rPr lang="fr-FR" sz="3200" b="1" dirty="0">
                <a:solidFill>
                  <a:srgbClr val="00B050"/>
                </a:solidFill>
                <a:latin typeface="Arial" panose="020B0604020202020204" pitchFamily="34" charset="0"/>
                <a:ea typeface="Calibri" panose="020F0502020204030204" pitchFamily="34" charset="0"/>
                <a:cs typeface="Arial" panose="020B0604020202020204" pitchFamily="34" charset="0"/>
              </a:rPr>
              <a:t>, </a:t>
            </a:r>
            <a:r>
              <a:rPr lang="fr-FR" sz="3200" b="1" dirty="0" err="1">
                <a:solidFill>
                  <a:srgbClr val="00B050"/>
                </a:solidFill>
                <a:latin typeface="Arial" panose="020B0604020202020204" pitchFamily="34" charset="0"/>
                <a:ea typeface="Calibri" panose="020F0502020204030204" pitchFamily="34" charset="0"/>
                <a:cs typeface="Arial" panose="020B0604020202020204" pitchFamily="34" charset="0"/>
              </a:rPr>
              <a:t>oat</a:t>
            </a:r>
            <a:r>
              <a:rPr lang="fr-FR" sz="3200" b="1" dirty="0">
                <a:solidFill>
                  <a:srgbClr val="00B050"/>
                </a:solidFill>
                <a:latin typeface="Arial" panose="020B0604020202020204" pitchFamily="34" charset="0"/>
                <a:ea typeface="Calibri" panose="020F0502020204030204" pitchFamily="34" charset="0"/>
                <a:cs typeface="Arial" panose="020B0604020202020204" pitchFamily="34" charset="0"/>
              </a:rPr>
              <a:t>, </a:t>
            </a:r>
            <a:r>
              <a:rPr lang="fr-FR" sz="3200" b="1" dirty="0" err="1">
                <a:solidFill>
                  <a:srgbClr val="00B050"/>
                </a:solidFill>
                <a:latin typeface="Arial" panose="020B0604020202020204" pitchFamily="34" charset="0"/>
                <a:ea typeface="Calibri" panose="020F0502020204030204" pitchFamily="34" charset="0"/>
                <a:cs typeface="Arial" panose="020B0604020202020204" pitchFamily="34" charset="0"/>
              </a:rPr>
              <a:t>oăt</a:t>
            </a:r>
            <a:r>
              <a:rPr lang="fr-FR" sz="3200" b="1" dirty="0">
                <a:solidFill>
                  <a:srgbClr val="00B050"/>
                </a:solidFill>
                <a:latin typeface="Arial" panose="020B0604020202020204" pitchFamily="34" charset="0"/>
                <a:ea typeface="Calibri" panose="020F0502020204030204" pitchFamily="34" charset="0"/>
                <a:cs typeface="Arial" panose="020B0604020202020204" pitchFamily="34" charset="0"/>
              </a:rPr>
              <a:t>, </a:t>
            </a:r>
            <a:r>
              <a:rPr lang="fr-FR" sz="3200" b="1" dirty="0" err="1">
                <a:solidFill>
                  <a:srgbClr val="00B050"/>
                </a:solidFill>
                <a:latin typeface="Arial" panose="020B0604020202020204" pitchFamily="34" charset="0"/>
                <a:ea typeface="Calibri" panose="020F0502020204030204" pitchFamily="34" charset="0"/>
                <a:cs typeface="Arial" panose="020B0604020202020204" pitchFamily="34" charset="0"/>
              </a:rPr>
              <a:t>oai</a:t>
            </a:r>
            <a:r>
              <a:rPr lang="fr-FR" sz="3200" b="1" dirty="0">
                <a:solidFill>
                  <a:srgbClr val="00B050"/>
                </a:solidFill>
                <a:latin typeface="Arial" panose="020B0604020202020204" pitchFamily="34" charset="0"/>
                <a:ea typeface="Calibri" panose="020F0502020204030204" pitchFamily="34" charset="0"/>
                <a:cs typeface="Arial" panose="020B0604020202020204" pitchFamily="34" charset="0"/>
              </a:rPr>
              <a:t>.</a:t>
            </a:r>
          </a:p>
          <a:p>
            <a:pPr marL="36195">
              <a:lnSpc>
                <a:spcPct val="150000"/>
              </a:lnSpc>
              <a:spcAft>
                <a:spcPts val="800"/>
              </a:spcAft>
            </a:pPr>
            <a:r>
              <a:rPr lang="fr-FR" sz="3200" b="1" dirty="0">
                <a:solidFill>
                  <a:srgbClr val="002060"/>
                </a:solidFill>
                <a:latin typeface="Arial" panose="020B0604020202020204" pitchFamily="34" charset="0"/>
                <a:ea typeface="Calibri" panose="020F0502020204030204" pitchFamily="34" charset="0"/>
                <a:cs typeface="Arial" panose="020B0604020202020204" pitchFamily="34" charset="0"/>
              </a:rPr>
              <a:t>un, </a:t>
            </a:r>
            <a:r>
              <a:rPr lang="fr-FR" sz="3200" b="1" dirty="0" err="1">
                <a:solidFill>
                  <a:srgbClr val="002060"/>
                </a:solidFill>
                <a:latin typeface="Arial" panose="020B0604020202020204" pitchFamily="34" charset="0"/>
                <a:ea typeface="Calibri" panose="020F0502020204030204" pitchFamily="34" charset="0"/>
                <a:cs typeface="Arial" panose="020B0604020202020204" pitchFamily="34" charset="0"/>
              </a:rPr>
              <a:t>um</a:t>
            </a:r>
            <a:r>
              <a:rPr lang="fr-FR" sz="32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fr-FR" sz="3200" b="1" dirty="0" err="1">
                <a:solidFill>
                  <a:srgbClr val="002060"/>
                </a:solidFill>
                <a:latin typeface="Arial" panose="020B0604020202020204" pitchFamily="34" charset="0"/>
                <a:ea typeface="Calibri" panose="020F0502020204030204" pitchFamily="34" charset="0"/>
                <a:cs typeface="Arial" panose="020B0604020202020204" pitchFamily="34" charset="0"/>
              </a:rPr>
              <a:t>ui</a:t>
            </a:r>
            <a:r>
              <a:rPr lang="fr-FR" sz="32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fr-FR" sz="3200" b="1" dirty="0" err="1">
                <a:solidFill>
                  <a:srgbClr val="002060"/>
                </a:solidFill>
                <a:latin typeface="Arial" panose="020B0604020202020204" pitchFamily="34" charset="0"/>
                <a:ea typeface="Calibri" panose="020F0502020204030204" pitchFamily="34" charset="0"/>
                <a:cs typeface="Arial" panose="020B0604020202020204" pitchFamily="34" charset="0"/>
              </a:rPr>
              <a:t>uc</a:t>
            </a:r>
            <a:r>
              <a:rPr lang="fr-FR" sz="32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fr-FR" sz="3200" b="1" dirty="0" err="1">
                <a:solidFill>
                  <a:srgbClr val="002060"/>
                </a:solidFill>
                <a:latin typeface="Arial" panose="020B0604020202020204" pitchFamily="34" charset="0"/>
                <a:ea typeface="Calibri" panose="020F0502020204030204" pitchFamily="34" charset="0"/>
                <a:cs typeface="Arial" panose="020B0604020202020204" pitchFamily="34" charset="0"/>
              </a:rPr>
              <a:t>ưt</a:t>
            </a:r>
            <a:r>
              <a:rPr lang="fr-FR" sz="3200" b="1" dirty="0">
                <a:solidFill>
                  <a:srgbClr val="002060"/>
                </a:solidFill>
                <a:latin typeface="Arial" panose="020B0604020202020204" pitchFamily="34" charset="0"/>
                <a:ea typeface="Calibri" panose="020F0502020204030204" pitchFamily="34" charset="0"/>
                <a:cs typeface="Arial" panose="020B0604020202020204" pitchFamily="34" charset="0"/>
              </a:rPr>
              <a:t>, up, </a:t>
            </a:r>
            <a:r>
              <a:rPr lang="fr-FR" sz="3200" b="1" dirty="0" err="1">
                <a:solidFill>
                  <a:srgbClr val="002060"/>
                </a:solidFill>
                <a:latin typeface="Arial" panose="020B0604020202020204" pitchFamily="34" charset="0"/>
                <a:ea typeface="Calibri" panose="020F0502020204030204" pitchFamily="34" charset="0"/>
                <a:cs typeface="Arial" panose="020B0604020202020204" pitchFamily="34" charset="0"/>
              </a:rPr>
              <a:t>ung</a:t>
            </a:r>
            <a:r>
              <a:rPr lang="fr-FR" sz="32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fr-FR" sz="3200" b="1" dirty="0" err="1">
                <a:solidFill>
                  <a:srgbClr val="002060"/>
                </a:solidFill>
                <a:latin typeface="Arial" panose="020B0604020202020204" pitchFamily="34" charset="0"/>
                <a:ea typeface="Calibri" panose="020F0502020204030204" pitchFamily="34" charset="0"/>
                <a:cs typeface="Arial" panose="020B0604020202020204" pitchFamily="34" charset="0"/>
              </a:rPr>
              <a:t>uôi</a:t>
            </a:r>
            <a:r>
              <a:rPr lang="fr-FR" sz="32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fr-FR" sz="3200" b="1" dirty="0" err="1">
                <a:solidFill>
                  <a:srgbClr val="002060"/>
                </a:solidFill>
                <a:latin typeface="Arial" panose="020B0604020202020204" pitchFamily="34" charset="0"/>
                <a:ea typeface="Calibri" panose="020F0502020204030204" pitchFamily="34" charset="0"/>
                <a:cs typeface="Arial" panose="020B0604020202020204" pitchFamily="34" charset="0"/>
              </a:rPr>
              <a:t>uôm</a:t>
            </a:r>
            <a:r>
              <a:rPr lang="fr-FR" sz="32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fr-FR" sz="3200" b="1" dirty="0" err="1">
                <a:solidFill>
                  <a:srgbClr val="002060"/>
                </a:solidFill>
                <a:latin typeface="Arial" panose="020B0604020202020204" pitchFamily="34" charset="0"/>
                <a:ea typeface="Calibri" panose="020F0502020204030204" pitchFamily="34" charset="0"/>
                <a:cs typeface="Arial" panose="020B0604020202020204" pitchFamily="34" charset="0"/>
              </a:rPr>
              <a:t>uôt</a:t>
            </a:r>
            <a:r>
              <a:rPr lang="fr-FR" sz="32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fr-FR" sz="3200" b="1" dirty="0" err="1">
                <a:solidFill>
                  <a:srgbClr val="002060"/>
                </a:solidFill>
                <a:latin typeface="Arial" panose="020B0604020202020204" pitchFamily="34" charset="0"/>
                <a:ea typeface="Calibri" panose="020F0502020204030204" pitchFamily="34" charset="0"/>
                <a:cs typeface="Arial" panose="020B0604020202020204" pitchFamily="34" charset="0"/>
              </a:rPr>
              <a:t>uôc</a:t>
            </a:r>
            <a:r>
              <a:rPr lang="fr-FR" sz="32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fr-FR" sz="3200" b="1" dirty="0" err="1">
                <a:solidFill>
                  <a:srgbClr val="002060"/>
                </a:solidFill>
                <a:latin typeface="Arial" panose="020B0604020202020204" pitchFamily="34" charset="0"/>
                <a:ea typeface="Calibri" panose="020F0502020204030204" pitchFamily="34" charset="0"/>
                <a:cs typeface="Arial" panose="020B0604020202020204" pitchFamily="34" charset="0"/>
              </a:rPr>
              <a:t>uôn</a:t>
            </a:r>
            <a:r>
              <a:rPr lang="fr-FR" sz="32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fr-FR" sz="3200" b="1" dirty="0" err="1">
                <a:solidFill>
                  <a:srgbClr val="002060"/>
                </a:solidFill>
                <a:latin typeface="Arial" panose="020B0604020202020204" pitchFamily="34" charset="0"/>
                <a:ea typeface="Calibri" panose="020F0502020204030204" pitchFamily="34" charset="0"/>
                <a:cs typeface="Arial" panose="020B0604020202020204" pitchFamily="34" charset="0"/>
              </a:rPr>
              <a:t>uông</a:t>
            </a:r>
            <a:r>
              <a:rPr lang="fr-FR" sz="32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fr-FR" sz="3200" b="1" dirty="0" err="1">
                <a:solidFill>
                  <a:srgbClr val="002060"/>
                </a:solidFill>
                <a:latin typeface="Arial" panose="020B0604020202020204" pitchFamily="34" charset="0"/>
                <a:ea typeface="Calibri" panose="020F0502020204030204" pitchFamily="34" charset="0"/>
                <a:cs typeface="Arial" panose="020B0604020202020204" pitchFamily="34" charset="0"/>
              </a:rPr>
              <a:t>uân</a:t>
            </a:r>
            <a:r>
              <a:rPr lang="fr-FR" sz="32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fr-FR" sz="3200" b="1" dirty="0" err="1">
                <a:solidFill>
                  <a:srgbClr val="002060"/>
                </a:solidFill>
                <a:latin typeface="Arial" panose="020B0604020202020204" pitchFamily="34" charset="0"/>
                <a:ea typeface="Calibri" panose="020F0502020204030204" pitchFamily="34" charset="0"/>
                <a:cs typeface="Arial" panose="020B0604020202020204" pitchFamily="34" charset="0"/>
              </a:rPr>
              <a:t>uât</a:t>
            </a:r>
            <a:r>
              <a:rPr lang="fr-FR" sz="32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fr-FR" sz="3200" b="1" dirty="0" err="1">
                <a:solidFill>
                  <a:srgbClr val="002060"/>
                </a:solidFill>
                <a:latin typeface="Arial" panose="020B0604020202020204" pitchFamily="34" charset="0"/>
                <a:ea typeface="Calibri" panose="020F0502020204030204" pitchFamily="34" charset="0"/>
                <a:cs typeface="Arial" panose="020B0604020202020204" pitchFamily="34" charset="0"/>
              </a:rPr>
              <a:t>uyên</a:t>
            </a:r>
            <a:r>
              <a:rPr lang="fr-FR" sz="32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fr-FR" sz="3200" b="1" dirty="0" err="1">
                <a:solidFill>
                  <a:srgbClr val="002060"/>
                </a:solidFill>
                <a:latin typeface="Arial" panose="020B0604020202020204" pitchFamily="34" charset="0"/>
                <a:ea typeface="Calibri" panose="020F0502020204030204" pitchFamily="34" charset="0"/>
                <a:cs typeface="Arial" panose="020B0604020202020204" pitchFamily="34" charset="0"/>
              </a:rPr>
              <a:t>uyêt</a:t>
            </a:r>
            <a:r>
              <a:rPr lang="fr-FR" sz="3200" b="1" dirty="0">
                <a:solidFill>
                  <a:srgbClr val="002060"/>
                </a:solidFill>
                <a:latin typeface="Arial" panose="020B0604020202020204" pitchFamily="34" charset="0"/>
                <a:ea typeface="Calibri" panose="020F0502020204030204" pitchFamily="34" charset="0"/>
                <a:cs typeface="Arial" panose="020B0604020202020204" pitchFamily="34" charset="0"/>
              </a:rPr>
              <a:t>.</a:t>
            </a:r>
            <a:endParaRPr lang="en-US" sz="3200" b="1"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3620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609600"/>
            <a:ext cx="3925434" cy="707886"/>
          </a:xfrm>
          <a:prstGeom prst="rect">
            <a:avLst/>
          </a:prstGeom>
          <a:noFill/>
        </p:spPr>
        <p:txBody>
          <a:bodyPr wrap="none" rtlCol="0">
            <a:spAutoFit/>
          </a:bodyPr>
          <a:lstStyle/>
          <a:p>
            <a:r>
              <a:rPr lang="en-US" sz="4000" dirty="0" err="1"/>
              <a:t>Tìm</a:t>
            </a:r>
            <a:r>
              <a:rPr lang="en-US" sz="4000" dirty="0"/>
              <a:t> </a:t>
            </a:r>
            <a:r>
              <a:rPr lang="en-US" sz="4000" dirty="0" err="1"/>
              <a:t>từ</a:t>
            </a:r>
            <a:r>
              <a:rPr lang="en-US" sz="4000" dirty="0"/>
              <a:t> </a:t>
            </a:r>
            <a:r>
              <a:rPr lang="en-US" sz="4000" dirty="0" err="1"/>
              <a:t>có</a:t>
            </a:r>
            <a:r>
              <a:rPr lang="en-US" sz="4000" dirty="0"/>
              <a:t> </a:t>
            </a:r>
            <a:r>
              <a:rPr lang="en-US" sz="4000" dirty="0" err="1"/>
              <a:t>vần</a:t>
            </a:r>
            <a:r>
              <a:rPr lang="en-US" sz="4000" dirty="0"/>
              <a:t> </a:t>
            </a:r>
            <a:r>
              <a:rPr lang="en-US" sz="4000" b="1" dirty="0" err="1">
                <a:solidFill>
                  <a:srgbClr val="FF0000"/>
                </a:solidFill>
              </a:rPr>
              <a:t>ôn</a:t>
            </a:r>
            <a:r>
              <a:rPr lang="en-US" sz="4000" b="1" dirty="0"/>
              <a:t>?</a:t>
            </a:r>
          </a:p>
        </p:txBody>
      </p:sp>
      <p:sp>
        <p:nvSpPr>
          <p:cNvPr id="4" name="Rectangle 3"/>
          <p:cNvSpPr/>
          <p:nvPr/>
        </p:nvSpPr>
        <p:spPr>
          <a:xfrm>
            <a:off x="895350" y="1828800"/>
            <a:ext cx="7353300" cy="2800767"/>
          </a:xfrm>
          <a:prstGeom prst="rect">
            <a:avLst/>
          </a:prstGeom>
          <a:solidFill>
            <a:schemeClr val="bg1"/>
          </a:solidFill>
        </p:spPr>
        <p:txBody>
          <a:bodyPr wrap="square">
            <a:spAutoFit/>
          </a:bodyPr>
          <a:lstStyle/>
          <a:p>
            <a:r>
              <a:rPr lang="en-US" sz="4400" dirty="0" err="1">
                <a:latin typeface="Arial" panose="020B0604020202020204" pitchFamily="34" charset="0"/>
                <a:cs typeface="Arial" panose="020B0604020202020204" pitchFamily="34" charset="0"/>
              </a:rPr>
              <a:t>ôn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tồn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môn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học</a:t>
            </a:r>
            <a:endParaRPr lang="en-US" sz="4400" dirty="0">
              <a:latin typeface="Arial" panose="020B0604020202020204" pitchFamily="34" charset="0"/>
              <a:cs typeface="Arial" panose="020B0604020202020204" pitchFamily="34" charset="0"/>
            </a:endParaRPr>
          </a:p>
          <a:p>
            <a:r>
              <a:rPr lang="en-US" sz="4400" dirty="0" err="1">
                <a:latin typeface="Arial" panose="020B0604020202020204" pitchFamily="34" charset="0"/>
                <a:cs typeface="Arial" panose="020B0604020202020204" pitchFamily="34" charset="0"/>
              </a:rPr>
              <a:t>bồn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tắm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hôn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nhân</a:t>
            </a:r>
            <a:endParaRPr lang="en-US" sz="4400" dirty="0">
              <a:latin typeface="Arial" panose="020B0604020202020204" pitchFamily="34" charset="0"/>
              <a:cs typeface="Arial" panose="020B0604020202020204" pitchFamily="34" charset="0"/>
            </a:endParaRPr>
          </a:p>
          <a:p>
            <a:r>
              <a:rPr lang="en-US" sz="4400" dirty="0" err="1">
                <a:latin typeface="Arial" panose="020B0604020202020204" pitchFamily="34" charset="0"/>
                <a:cs typeface="Arial" panose="020B0604020202020204" pitchFamily="34" charset="0"/>
              </a:rPr>
              <a:t>vui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nhộn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lọ</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cồn</a:t>
            </a:r>
            <a:endParaRPr lang="en-US" sz="4400" dirty="0">
              <a:latin typeface="Arial" panose="020B0604020202020204" pitchFamily="34" charset="0"/>
              <a:cs typeface="Arial" panose="020B0604020202020204" pitchFamily="34" charset="0"/>
            </a:endParaRPr>
          </a:p>
          <a:p>
            <a:r>
              <a:rPr lang="en-US" sz="4400" dirty="0" err="1">
                <a:latin typeface="Arial" panose="020B0604020202020204" pitchFamily="34" charset="0"/>
                <a:cs typeface="Arial" panose="020B0604020202020204" pitchFamily="34" charset="0"/>
              </a:rPr>
              <a:t>lộn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xộn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bốn</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050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2659559"/>
            <a:ext cx="3745256" cy="769441"/>
          </a:xfrm>
          <a:prstGeom prst="rect">
            <a:avLst/>
          </a:prstGeom>
          <a:noFill/>
        </p:spPr>
        <p:txBody>
          <a:bodyPr wrap="none" rtlCol="0">
            <a:spAutoFit/>
          </a:bodyPr>
          <a:lstStyle/>
          <a:p>
            <a:r>
              <a:rPr lang="en-US" sz="4400" dirty="0"/>
              <a:t>NGHỈ GIỮA GIỜ</a:t>
            </a:r>
          </a:p>
        </p:txBody>
      </p:sp>
    </p:spTree>
    <p:extLst>
      <p:ext uri="{BB962C8B-B14F-4D97-AF65-F5344CB8AC3E}">
        <p14:creationId xmlns:p14="http://schemas.microsoft.com/office/powerpoint/2010/main" val="167874355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50" y="1752600"/>
            <a:ext cx="85725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US" sz="3600" dirty="0" err="1">
                <a:latin typeface="Arial" panose="020B0604020202020204" pitchFamily="34" charset="0"/>
                <a:cs typeface="Arial" panose="020B0604020202020204" pitchFamily="34" charset="0"/>
              </a:rPr>
              <a:t>Tìm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từ</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cùng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vần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mỗi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từ</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tìm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3484639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905000"/>
            <a:ext cx="6858000" cy="1478418"/>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marL="36195" algn="ctr">
              <a:lnSpc>
                <a:spcPct val="150000"/>
              </a:lnSpc>
              <a:spcAft>
                <a:spcPts val="800"/>
              </a:spcAft>
            </a:pPr>
            <a:r>
              <a:rPr lang="en-US" sz="3200" b="1" dirty="0">
                <a:latin typeface="Arial" panose="020B0604020202020204" pitchFamily="34" charset="0"/>
                <a:ea typeface="Calibri" panose="020F0502020204030204" pitchFamily="34" charset="0"/>
                <a:cs typeface="Arial" panose="020B0604020202020204" pitchFamily="34" charset="0"/>
              </a:rPr>
              <a:t>T</a:t>
            </a:r>
            <a:r>
              <a:rPr lang="fr-FR" sz="3200" b="1" dirty="0" err="1">
                <a:latin typeface="Arial" panose="020B0604020202020204" pitchFamily="34" charset="0"/>
                <a:ea typeface="Calibri" panose="020F0502020204030204" pitchFamily="34" charset="0"/>
                <a:cs typeface="Arial" panose="020B0604020202020204" pitchFamily="34" charset="0"/>
              </a:rPr>
              <a:t>hảo</a:t>
            </a:r>
            <a:r>
              <a:rPr lang="fr-FR" sz="3200" b="1" dirty="0">
                <a:latin typeface="Arial" panose="020B0604020202020204" pitchFamily="34" charset="0"/>
                <a:ea typeface="Calibri" panose="020F0502020204030204" pitchFamily="34" charset="0"/>
                <a:cs typeface="Arial" panose="020B0604020202020204" pitchFamily="34" charset="0"/>
              </a:rPr>
              <a:t> </a:t>
            </a:r>
            <a:r>
              <a:rPr lang="fr-FR" sz="3200" b="1" dirty="0" err="1">
                <a:latin typeface="Arial" panose="020B0604020202020204" pitchFamily="34" charset="0"/>
                <a:ea typeface="Calibri" panose="020F0502020204030204" pitchFamily="34" charset="0"/>
                <a:cs typeface="Arial" panose="020B0604020202020204" pitchFamily="34" charset="0"/>
              </a:rPr>
              <a:t>luận</a:t>
            </a:r>
            <a:r>
              <a:rPr lang="fr-FR" sz="3200" b="1" dirty="0">
                <a:latin typeface="Arial" panose="020B0604020202020204" pitchFamily="34" charset="0"/>
                <a:ea typeface="Calibri" panose="020F0502020204030204" pitchFamily="34" charset="0"/>
                <a:cs typeface="Arial" panose="020B0604020202020204" pitchFamily="34" charset="0"/>
              </a:rPr>
              <a:t> </a:t>
            </a:r>
            <a:r>
              <a:rPr lang="fr-FR" sz="3200" b="1" dirty="0" err="1">
                <a:latin typeface="Arial" panose="020B0604020202020204" pitchFamily="34" charset="0"/>
                <a:ea typeface="Calibri" panose="020F0502020204030204" pitchFamily="34" charset="0"/>
                <a:cs typeface="Arial" panose="020B0604020202020204" pitchFamily="34" charset="0"/>
              </a:rPr>
              <a:t>tìm</a:t>
            </a:r>
            <a:r>
              <a:rPr lang="fr-FR" sz="3200" b="1" dirty="0">
                <a:latin typeface="Arial" panose="020B0604020202020204" pitchFamily="34" charset="0"/>
                <a:ea typeface="Calibri" panose="020F0502020204030204" pitchFamily="34" charset="0"/>
                <a:cs typeface="Arial" panose="020B0604020202020204" pitchFamily="34" charset="0"/>
              </a:rPr>
              <a:t> </a:t>
            </a:r>
            <a:r>
              <a:rPr lang="fr-FR" sz="3200" b="1" dirty="0" err="1">
                <a:latin typeface="Arial" panose="020B0604020202020204" pitchFamily="34" charset="0"/>
                <a:ea typeface="Calibri" panose="020F0502020204030204" pitchFamily="34" charset="0"/>
                <a:cs typeface="Arial" panose="020B0604020202020204" pitchFamily="34" charset="0"/>
              </a:rPr>
              <a:t>những</a:t>
            </a:r>
            <a:r>
              <a:rPr lang="fr-FR" sz="3200" b="1" dirty="0">
                <a:latin typeface="Arial" panose="020B0604020202020204" pitchFamily="34" charset="0"/>
                <a:ea typeface="Calibri" panose="020F0502020204030204" pitchFamily="34" charset="0"/>
                <a:cs typeface="Arial" panose="020B0604020202020204" pitchFamily="34" charset="0"/>
              </a:rPr>
              <a:t> </a:t>
            </a:r>
            <a:r>
              <a:rPr lang="fr-FR" sz="3200" b="1" dirty="0" err="1">
                <a:latin typeface="Arial" panose="020B0604020202020204" pitchFamily="34" charset="0"/>
                <a:ea typeface="Calibri" panose="020F0502020204030204" pitchFamily="34" charset="0"/>
                <a:cs typeface="Arial" panose="020B0604020202020204" pitchFamily="34" charset="0"/>
              </a:rPr>
              <a:t>tiếng</a:t>
            </a:r>
            <a:r>
              <a:rPr lang="fr-FR" sz="3200" b="1" dirty="0">
                <a:latin typeface="Arial" panose="020B0604020202020204" pitchFamily="34" charset="0"/>
                <a:ea typeface="Calibri" panose="020F0502020204030204" pitchFamily="34" charset="0"/>
                <a:cs typeface="Arial" panose="020B0604020202020204" pitchFamily="34" charset="0"/>
              </a:rPr>
              <a:t> </a:t>
            </a:r>
            <a:r>
              <a:rPr lang="fr-FR" sz="3200" b="1" dirty="0" err="1">
                <a:latin typeface="Arial" panose="020B0604020202020204" pitchFamily="34" charset="0"/>
                <a:ea typeface="Calibri" panose="020F0502020204030204" pitchFamily="34" charset="0"/>
                <a:cs typeface="Arial" panose="020B0604020202020204" pitchFamily="34" charset="0"/>
              </a:rPr>
              <a:t>được</a:t>
            </a:r>
            <a:r>
              <a:rPr lang="fr-FR" sz="3200" b="1" dirty="0">
                <a:latin typeface="Arial" panose="020B0604020202020204" pitchFamily="34" charset="0"/>
                <a:ea typeface="Calibri" panose="020F0502020204030204" pitchFamily="34" charset="0"/>
                <a:cs typeface="Arial" panose="020B0604020202020204" pitchFamily="34" charset="0"/>
              </a:rPr>
              <a:t> </a:t>
            </a:r>
            <a:r>
              <a:rPr lang="fr-FR" sz="3200" b="1" dirty="0" err="1">
                <a:latin typeface="Arial" panose="020B0604020202020204" pitchFamily="34" charset="0"/>
                <a:ea typeface="Calibri" panose="020F0502020204030204" pitchFamily="34" charset="0"/>
                <a:cs typeface="Arial" panose="020B0604020202020204" pitchFamily="34" charset="0"/>
              </a:rPr>
              <a:t>viết</a:t>
            </a:r>
            <a:r>
              <a:rPr lang="fr-FR" sz="3200" b="1" dirty="0">
                <a:latin typeface="Arial" panose="020B0604020202020204" pitchFamily="34" charset="0"/>
                <a:ea typeface="Calibri" panose="020F0502020204030204" pitchFamily="34" charset="0"/>
                <a:cs typeface="Arial" panose="020B0604020202020204" pitchFamily="34" charset="0"/>
              </a:rPr>
              <a:t> </a:t>
            </a:r>
            <a:r>
              <a:rPr lang="fr-FR" sz="3200" b="1" dirty="0" err="1">
                <a:latin typeface="Arial" panose="020B0604020202020204" pitchFamily="34" charset="0"/>
                <a:ea typeface="Calibri" panose="020F0502020204030204" pitchFamily="34" charset="0"/>
                <a:cs typeface="Arial" panose="020B0604020202020204" pitchFamily="34" charset="0"/>
              </a:rPr>
              <a:t>bằng</a:t>
            </a:r>
            <a:r>
              <a:rPr lang="fr-FR" sz="3200" b="1" dirty="0">
                <a:latin typeface="Arial" panose="020B0604020202020204" pitchFamily="34" charset="0"/>
                <a:ea typeface="Calibri" panose="020F0502020204030204" pitchFamily="34" charset="0"/>
                <a:cs typeface="Arial" panose="020B0604020202020204" pitchFamily="34" charset="0"/>
              </a:rPr>
              <a:t> g/</a:t>
            </a:r>
            <a:r>
              <a:rPr lang="fr-FR" sz="3200" b="1" dirty="0" err="1">
                <a:latin typeface="Arial" panose="020B0604020202020204" pitchFamily="34" charset="0"/>
                <a:ea typeface="Calibri" panose="020F0502020204030204" pitchFamily="34" charset="0"/>
                <a:cs typeface="Arial" panose="020B0604020202020204" pitchFamily="34" charset="0"/>
              </a:rPr>
              <a:t>gh</a:t>
            </a:r>
            <a:r>
              <a:rPr lang="fr-FR" sz="3200" b="1" dirty="0">
                <a:latin typeface="Arial" panose="020B0604020202020204" pitchFamily="34" charset="0"/>
                <a:ea typeface="Calibri" panose="020F0502020204030204" pitchFamily="34" charset="0"/>
                <a:cs typeface="Arial" panose="020B0604020202020204" pitchFamily="34" charset="0"/>
              </a:rPr>
              <a:t>.</a:t>
            </a:r>
            <a:endParaRPr lang="en-US" sz="2400" b="1"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9699642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3238</TotalTime>
  <Words>427</Words>
  <Application>Microsoft Office PowerPoint</Application>
  <PresentationFormat>On-screen Show (4:3)</PresentationFormat>
  <Paragraphs>31</Paragraphs>
  <Slides>10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A3.BoosterNextFYBlackRegular-San</vt:lpstr>
      <vt:lpstr>Arial</vt:lpstr>
      <vt:lpstr>Calibri</vt:lpstr>
      <vt:lpstr>Office Theme</vt:lpstr>
      <vt:lpstr>CHÀO MỪNG CÁC CON ĐẾN VỚI GIỜ HỌC MÔN TIẾNG VIỆT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Viết vào vở các chữ số và từ chỉ số ( theo mẫu)</dc:title>
  <dc:creator>nga</dc:creator>
  <cp:lastModifiedBy>Quynh Nguyen Thi Nhu</cp:lastModifiedBy>
  <cp:revision>42</cp:revision>
  <dcterms:created xsi:type="dcterms:W3CDTF">2006-08-16T00:00:00Z</dcterms:created>
  <dcterms:modified xsi:type="dcterms:W3CDTF">2023-01-16T02:32:03Z</dcterms:modified>
</cp:coreProperties>
</file>