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12"/>
  </p:notesMasterIdLst>
  <p:sldIdLst>
    <p:sldId id="285" r:id="rId4"/>
    <p:sldId id="274" r:id="rId5"/>
    <p:sldId id="279" r:id="rId6"/>
    <p:sldId id="257" r:id="rId7"/>
    <p:sldId id="283" r:id="rId8"/>
    <p:sldId id="286" r:id="rId9"/>
    <p:sldId id="273" r:id="rId10"/>
    <p:sldId id="278"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24B5"/>
    <a:srgbClr val="00DA63"/>
    <a:srgbClr val="F6BB00"/>
    <a:srgbClr val="A9DA74"/>
    <a:srgbClr val="EBF6F9"/>
    <a:srgbClr val="FBD6B7"/>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5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282">
              <a:buClrTx/>
              <a:buFontTx/>
              <a:buNone/>
              <a:defRPr/>
            </a:pPr>
            <a:fld id="{DFD2DD08-BFD2-4617-92AF-E1951D5E3113}" type="slidenum">
              <a:rPr lang="zh-CN" altLang="en-US" kern="1200" smtClean="0">
                <a:solidFill>
                  <a:prstClr val="black"/>
                </a:solidFill>
                <a:latin typeface="Calibri"/>
                <a:ea typeface="宋体" panose="02010600030101010101" pitchFamily="2" charset="-122"/>
              </a:rPr>
              <a:pPr defTabSz="914282">
                <a:buClrTx/>
                <a:buFontTx/>
                <a:buNone/>
                <a:defRPr/>
              </a:pPr>
              <a:t>1</a:t>
            </a:fld>
            <a:endParaRPr lang="zh-CN" altLang="en-US"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1644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viết</a:t>
            </a:r>
            <a:r>
              <a:rPr lang="en-US" baseline="0"/>
              <a:t> vở Tập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50538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6745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08599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52320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6375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6694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6795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7444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884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6664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6869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7779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1610077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012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143866"/>
      </p:ext>
    </p:extLst>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468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499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4767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561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61071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5553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40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72960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11365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9444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16728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dirty="0">
                <a:solidFill>
                  <a:srgbClr val="000000"/>
                </a:solidFill>
                <a:latin typeface="Arial"/>
                <a:cs typeface="Arial"/>
                <a:sym typeface="Aria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defTabSz="914400">
                  <a:buClr>
                    <a:srgbClr val="000000"/>
                  </a:buClr>
                  <a:buFont typeface="Arial"/>
                  <a:buNone/>
                </a:pPr>
                <a:endParaRPr sz="1013" kern="0">
                  <a:solidFill>
                    <a:srgbClr val="000000"/>
                  </a:solidFill>
                  <a:latin typeface="Arial"/>
                  <a:cs typeface="Arial"/>
                  <a:sym typeface="Arial"/>
                </a:endParaRPr>
              </a:p>
            </p:txBody>
          </p:sp>
        </p:grpSp>
      </p:grpSp>
    </p:spTree>
    <p:extLst>
      <p:ext uri="{BB962C8B-B14F-4D97-AF65-F5344CB8AC3E}">
        <p14:creationId xmlns:p14="http://schemas.microsoft.com/office/powerpoint/2010/main" val="19021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20679754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buClr>
                <a:srgbClr val="000000"/>
              </a:buClr>
              <a:buFont typeface="Arial"/>
              <a:buNone/>
            </a:pPr>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buClr>
                <a:srgbClr val="000000"/>
              </a:buClr>
              <a:buFont typeface="Arial"/>
              <a:buNone/>
            </a:pPr>
            <a:fld id="{00000000-1234-1234-1234-123412341234}" type="slidenum">
              <a:rPr lang="en-US" kern="0" smtClean="0">
                <a:solidFill>
                  <a:prstClr val="black">
                    <a:tint val="75000"/>
                  </a:prstClr>
                </a:solidFill>
                <a:latin typeface="Arial"/>
                <a:cs typeface="Arial"/>
                <a:sym typeface="Arial"/>
              </a:rPr>
              <a:pPr defTabSz="914400">
                <a:buClr>
                  <a:srgbClr val="000000"/>
                </a:buClr>
                <a:buFont typeface="Arial"/>
                <a:buNone/>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3869380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6"/>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2" y="2837175"/>
            <a:ext cx="9121379" cy="230632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8" y="-218793"/>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2"/>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6"/>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2"/>
            <a:ext cx="824853" cy="1439273"/>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635" y="3233978"/>
            <a:ext cx="1807235" cy="1736853"/>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1"/>
            <a:ext cx="1123694" cy="1420588"/>
          </a:xfrm>
          <a:prstGeom prst="rect">
            <a:avLst/>
          </a:prstGeom>
        </p:spPr>
      </p:pic>
      <p:sp>
        <p:nvSpPr>
          <p:cNvPr id="17" name="WordArt 6"/>
          <p:cNvSpPr>
            <a:spLocks noChangeArrowheads="1" noChangeShapeType="1" noTextEdit="1"/>
          </p:cNvSpPr>
          <p:nvPr/>
        </p:nvSpPr>
        <p:spPr bwMode="auto">
          <a:xfrm>
            <a:off x="2053465"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CHÀO MỪNG CÁC CON </a:t>
            </a:r>
          </a:p>
          <a:p>
            <a:pPr algn="ctr" defTabSz="820778">
              <a:lnSpc>
                <a:spcPct val="150000"/>
              </a:lnSpc>
              <a:buFont typeface="Arial"/>
              <a:buNone/>
              <a:defRPr/>
            </a:pPr>
            <a:r>
              <a:rPr lang="en-US" sz="2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ĐẾN VỚI TIẾT HỌC</a:t>
            </a:r>
          </a:p>
        </p:txBody>
      </p:sp>
      <p:sp>
        <p:nvSpPr>
          <p:cNvPr id="18" name="圆角矩形 1"/>
          <p:cNvSpPr/>
          <p:nvPr/>
        </p:nvSpPr>
        <p:spPr>
          <a:xfrm>
            <a:off x="1683707" y="3296183"/>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514">
              <a:buFont typeface="Arial"/>
              <a:buNone/>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798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0" objId="1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304800" y="-95633"/>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1408834" y="437711"/>
            <a:ext cx="7658966" cy="830948"/>
          </a:xfrm>
          <a:prstGeom prst="rect">
            <a:avLst/>
          </a:prstGeom>
          <a:noFill/>
        </p:spPr>
        <p:txBody>
          <a:bodyPr wrap="square" lIns="91391" tIns="45696" rIns="91391" bIns="45696" rtlCol="0">
            <a:spAutoFit/>
          </a:bodyPr>
          <a:lstStyle/>
          <a:p>
            <a:pPr algn="ctr"/>
            <a:r>
              <a:rPr lang="en-US" sz="4800" b="1" dirty="0">
                <a:ln w="3175">
                  <a:solidFill>
                    <a:schemeClr val="bg1"/>
                  </a:solidFill>
                </a:ln>
                <a:solidFill>
                  <a:schemeClr val="bg1"/>
                </a:solidFill>
                <a:latin typeface="Arial-Rounded" pitchFamily="34" charset="0"/>
                <a:ea typeface="Arial-Rounded" pitchFamily="34" charset="0"/>
                <a:cs typeface="Arial-Rounded" pitchFamily="34" charset="0"/>
              </a:rPr>
              <a:t>MÁI </a:t>
            </a:r>
            <a:r>
              <a:rPr lang="en-US" sz="4800" b="1" dirty="0">
                <a:ln w="3175">
                  <a:solidFill>
                    <a:schemeClr val="bg1"/>
                  </a:solidFill>
                </a:ln>
                <a:solidFill>
                  <a:schemeClr val="bg1"/>
                </a:solidFill>
                <a:latin typeface="Arial-SGK-TV" pitchFamily="2" charset="0"/>
                <a:ea typeface="Arial-Rounded" pitchFamily="34" charset="0"/>
                <a:cs typeface="Arial-SGK-TV" pitchFamily="2" charset="0"/>
              </a:rPr>
              <a:t>TRƯỜNG MẾN YÊU</a:t>
            </a:r>
            <a:endParaRPr lang="en-US" sz="48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TÔI ĐI HỌC</a:t>
            </a:r>
            <a:endParaRPr lang="en-US" sz="3600" b="1" dirty="0">
              <a:solidFill>
                <a:srgbClr val="F68426"/>
              </a:solidFill>
              <a:latin typeface="Arial-Rounded" pitchFamily="34" charset="0"/>
              <a:ea typeface="Arial-Rounded" pitchFamily="34" charset="0"/>
              <a:cs typeface="Arial-Rounded" pitchFamily="34" charset="0"/>
            </a:endParaRPr>
          </a:p>
        </p:txBody>
      </p:sp>
      <p:sp>
        <p:nvSpPr>
          <p:cNvPr id="20" name="Title 1">
            <a:extLst>
              <a:ext uri="{FF2B5EF4-FFF2-40B4-BE49-F238E27FC236}">
                <a16:creationId xmlns:a16="http://schemas.microsoft.com/office/drawing/2014/main" id="{96D99684-8DD8-46A3-9A29-3D2E15A77475}"/>
              </a:ext>
            </a:extLst>
          </p:cNvPr>
          <p:cNvSpPr txBox="1">
            <a:spLocks/>
          </p:cNvSpPr>
          <p:nvPr/>
        </p:nvSpPr>
        <p:spPr>
          <a:xfrm>
            <a:off x="2327816" y="3421817"/>
            <a:ext cx="5326568" cy="857250"/>
          </a:xfrm>
          <a:prstGeom prst="rect">
            <a:avLst/>
          </a:prstGeom>
          <a:solidFill>
            <a:srgbClr val="FFC000"/>
          </a:solidFill>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dirty="0">
                <a:latin typeface="Arial-Rounded" pitchFamily="34" charset="0"/>
                <a:ea typeface="Arial-Rounded" pitchFamily="34" charset="0"/>
                <a:cs typeface="Arial-Rounded" pitchFamily="34" charset="0"/>
              </a:rPr>
              <a:t>TIẾT 3</a:t>
            </a:r>
          </a:p>
        </p:txBody>
      </p:sp>
    </p:spTree>
    <p:extLst>
      <p:ext uri="{BB962C8B-B14F-4D97-AF65-F5344CB8AC3E}">
        <p14:creationId xmlns:p14="http://schemas.microsoft.com/office/powerpoint/2010/main" val="33912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ách điện tử"/>
          <p:cNvPicPr>
            <a:picLocks noChangeAspect="1" noChangeArrowheads="1"/>
          </p:cNvPicPr>
          <p:nvPr/>
        </p:nvPicPr>
        <p:blipFill rotWithShape="1">
          <a:blip r:embed="rId2">
            <a:lum contrast="30000"/>
            <a:extLst>
              <a:ext uri="{28A0092B-C50C-407E-A947-70E740481C1C}">
                <a14:useLocalDpi xmlns:a14="http://schemas.microsoft.com/office/drawing/2010/main" val="0"/>
              </a:ext>
            </a:extLst>
          </a:blip>
          <a:srcRect l="14613" t="14865" r="9179" b="56000"/>
          <a:stretch/>
        </p:blipFill>
        <p:spPr bwMode="auto">
          <a:xfrm>
            <a:off x="381000" y="678328"/>
            <a:ext cx="8534401" cy="36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60287" y="208431"/>
            <a:ext cx="5947064" cy="477005"/>
          </a:xfrm>
          <a:prstGeom prst="rect">
            <a:avLst/>
          </a:prstGeom>
          <a:noFill/>
        </p:spPr>
        <p:txBody>
          <a:bodyPr wrap="square" lIns="91391" tIns="45696" rIns="91391" bIns="45696" rtlCol="0">
            <a:spAutoFit/>
          </a:bodyPr>
          <a:lstStyle/>
          <a:p>
            <a:pPr algn="ctr"/>
            <a:r>
              <a:rPr lang="en-US" sz="2500" b="1" dirty="0">
                <a:latin typeface="Arial-Rounded" pitchFamily="34" charset="0"/>
                <a:ea typeface="Arial-Rounded" pitchFamily="34" charset="0"/>
                <a:cs typeface="Arial-Rounded" pitchFamily="34" charset="0"/>
              </a:rPr>
              <a:t>Tôi đi học </a:t>
            </a:r>
            <a:endParaRPr lang="en-US" sz="25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7108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2001" y="471714"/>
            <a:ext cx="8763000" cy="773113"/>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rPr>
              <a:t> 5.</a:t>
            </a:r>
            <a:r>
              <a:rPr kumimoji="0" lang="en-US" sz="2800" b="1"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rPr>
              <a:t>Chọn từ ngữ để hoàn thiện câu  và viết vào vở</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15" name="Picture 2" descr="C:\Users\Administrator.EPR5HADQQSBOGQY\Downloads\cd3 bai 1.3.png"/>
          <p:cNvPicPr>
            <a:picLocks noChangeAspect="1" noChangeArrowheads="1"/>
          </p:cNvPicPr>
          <p:nvPr/>
        </p:nvPicPr>
        <p:blipFill>
          <a:blip r:embed="rId3">
            <a:extLst>
              <a:ext uri="{28A0092B-C50C-407E-A947-70E740481C1C}">
                <a14:useLocalDpi xmlns:a14="http://schemas.microsoft.com/office/drawing/2010/main" val="0"/>
              </a:ext>
            </a:extLst>
          </a:blip>
          <a:srcRect l="26787" t="20546" r="26276" b="74644"/>
          <a:stretch>
            <a:fillRect/>
          </a:stretch>
        </p:blipFill>
        <p:spPr bwMode="auto">
          <a:xfrm>
            <a:off x="1447800" y="1363663"/>
            <a:ext cx="556675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92001" y="243953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a:latin typeface="Arial" panose="020B0604020202020204" pitchFamily="34" charset="0"/>
                <a:ea typeface="Tiffany" pitchFamily="18" charset="0"/>
                <a:cs typeface="Arial" panose="020B0604020202020204" pitchFamily="34" charset="0"/>
              </a:rPr>
              <a:t>   Cô giáo …………. nhìn các bạn chơi ở sân trường.</a:t>
            </a:r>
          </a:p>
        </p:txBody>
      </p:sp>
      <p:sp>
        <p:nvSpPr>
          <p:cNvPr id="19" name="TextBox 18"/>
          <p:cNvSpPr txBox="1">
            <a:spLocks noChangeArrowheads="1"/>
          </p:cNvSpPr>
          <p:nvPr/>
        </p:nvSpPr>
        <p:spPr bwMode="auto">
          <a:xfrm>
            <a:off x="1825872" y="2430742"/>
            <a:ext cx="1746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800">
                <a:solidFill>
                  <a:srgbClr val="FF0000"/>
                </a:solidFill>
                <a:latin typeface="Arial" panose="020B0604020202020204" pitchFamily="34" charset="0"/>
                <a:cs typeface="Arial" panose="020B0604020202020204" pitchFamily="34" charset="0"/>
              </a:rPr>
              <a:t>âu yếm</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35" y="1200150"/>
            <a:ext cx="9016765" cy="2664183"/>
          </a:xfrm>
          <a:prstGeom prst="rect">
            <a:avLst/>
          </a:prstGeom>
        </p:spPr>
      </p:pic>
    </p:spTree>
    <p:extLst>
      <p:ext uri="{BB962C8B-B14F-4D97-AF65-F5344CB8AC3E}">
        <p14:creationId xmlns:p14="http://schemas.microsoft.com/office/powerpoint/2010/main" val="382631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2DC04-6196-4D76-A3B1-7C340CE7134A}"/>
              </a:ext>
            </a:extLst>
          </p:cNvPr>
          <p:cNvSpPr txBox="1"/>
          <p:nvPr/>
        </p:nvSpPr>
        <p:spPr>
          <a:xfrm>
            <a:off x="3200399" y="1699593"/>
            <a:ext cx="2604053" cy="646331"/>
          </a:xfrm>
          <a:prstGeom prst="rect">
            <a:avLst/>
          </a:prstGeom>
          <a:noFill/>
        </p:spPr>
        <p:txBody>
          <a:bodyPr wrap="square" rtlCol="0">
            <a:spAutoFit/>
          </a:bodyPr>
          <a:lstStyle/>
          <a:p>
            <a:pPr defTabSz="914400">
              <a:buClr>
                <a:srgbClr val="000000"/>
              </a:buClr>
              <a:buFont typeface="Arial"/>
              <a:buNone/>
              <a:defRPr/>
            </a:pPr>
            <a:r>
              <a:rPr lang="en-US" sz="3600" b="1" kern="0" dirty="0">
                <a:solidFill>
                  <a:prstClr val="black"/>
                </a:solidFill>
                <a:latin typeface="UTM Avo" panose="02040603050506020204" pitchFamily="18" charset="0"/>
                <a:cs typeface="Arial"/>
                <a:sym typeface="Arial"/>
              </a:rPr>
              <a:t>Th</a:t>
            </a:r>
            <a:r>
              <a:rPr lang="vi-VN" sz="3600" b="1" kern="0" dirty="0">
                <a:solidFill>
                  <a:prstClr val="black"/>
                </a:solidFill>
                <a:latin typeface="UTM Avo" panose="02040603050506020204" pitchFamily="18" charset="0"/>
                <a:cs typeface="Arial"/>
                <a:sym typeface="Arial"/>
              </a:rPr>
              <a:t>ư</a:t>
            </a:r>
            <a:r>
              <a:rPr lang="en-US" sz="3600" b="1" kern="0" dirty="0">
                <a:solidFill>
                  <a:prstClr val="black"/>
                </a:solidFill>
                <a:latin typeface="UTM Avo" panose="02040603050506020204" pitchFamily="18" charset="0"/>
                <a:cs typeface="Arial"/>
                <a:sym typeface="Arial"/>
              </a:rPr>
              <a:t> </a:t>
            </a:r>
            <a:r>
              <a:rPr lang="en-US" sz="3600" b="1" kern="0" dirty="0" err="1">
                <a:solidFill>
                  <a:prstClr val="black"/>
                </a:solidFill>
                <a:latin typeface="UTM Avo" panose="02040603050506020204" pitchFamily="18" charset="0"/>
                <a:cs typeface="Arial"/>
                <a:sym typeface="Arial"/>
              </a:rPr>
              <a:t>giãn</a:t>
            </a:r>
            <a:endParaRPr lang="en-US" sz="3600" b="1" kern="0" dirty="0">
              <a:solidFill>
                <a:prstClr val="black"/>
              </a:solidFill>
              <a:latin typeface="UTM Avo" panose="02040603050506020204" pitchFamily="18" charset="0"/>
              <a:cs typeface="Arial"/>
              <a:sym typeface="Arial"/>
            </a:endParaRPr>
          </a:p>
        </p:txBody>
      </p:sp>
    </p:spTree>
    <p:extLst>
      <p:ext uri="{BB962C8B-B14F-4D97-AF65-F5344CB8AC3E}">
        <p14:creationId xmlns:p14="http://schemas.microsoft.com/office/powerpoint/2010/main" val="91637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209550"/>
            <a:ext cx="8686800" cy="838200"/>
          </a:xfrm>
          <a:prstGeom prst="roundRect">
            <a:avLst/>
          </a:prstGeom>
          <a:solidFill>
            <a:srgbClr val="70AD47"/>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rPr>
              <a:t>6. Quan sát tranh và </a:t>
            </a:r>
            <a:r>
              <a:rPr lang="en-US" sz="2800" b="1" kern="0" noProof="0">
                <a:solidFill>
                  <a:sysClr val="window" lastClr="FFFFFF"/>
                </a:solidFill>
                <a:latin typeface="Arial" panose="020B0604020202020204" pitchFamily="34" charset="0"/>
                <a:cs typeface="Arial" panose="020B0604020202020204" pitchFamily="34" charset="0"/>
              </a:rPr>
              <a:t>dùng từ ngữ trong khung để nói theo tranh</a:t>
            </a:r>
            <a:endParaRPr kumimoji="0" lang="en-US" sz="28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18" name="Picture 2" descr="C:\Users\Administrator.EPR5HADQQSBOGQY\Downloads\cd3 bai 1.3.png"/>
          <p:cNvPicPr>
            <a:picLocks noChangeAspect="1" noChangeArrowheads="1"/>
          </p:cNvPicPr>
          <p:nvPr/>
        </p:nvPicPr>
        <p:blipFill>
          <a:blip r:embed="rId2">
            <a:lum contrast="20000"/>
            <a:extLst>
              <a:ext uri="{28A0092B-C50C-407E-A947-70E740481C1C}">
                <a14:useLocalDpi xmlns:a14="http://schemas.microsoft.com/office/drawing/2010/main" val="0"/>
              </a:ext>
            </a:extLst>
          </a:blip>
          <a:srcRect l="28156" t="36494" r="28316" b="59344"/>
          <a:stretch>
            <a:fillRect/>
          </a:stretch>
        </p:blipFill>
        <p:spPr bwMode="auto">
          <a:xfrm>
            <a:off x="2895600" y="1157043"/>
            <a:ext cx="3640015" cy="6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Sách điện tử"/>
          <p:cNvPicPr>
            <a:picLocks noChangeAspect="1" noChangeArrowheads="1"/>
          </p:cNvPicPr>
          <p:nvPr/>
        </p:nvPicPr>
        <p:blipFill>
          <a:blip r:embed="rId3">
            <a:extLst>
              <a:ext uri="{28A0092B-C50C-407E-A947-70E740481C1C}">
                <a14:useLocalDpi xmlns:a14="http://schemas.microsoft.com/office/drawing/2010/main" val="0"/>
              </a:ext>
            </a:extLst>
          </a:blip>
          <a:srcRect l="10526" t="41499" r="10175" b="8501"/>
          <a:stretch>
            <a:fillRect/>
          </a:stretch>
        </p:blipFill>
        <p:spPr bwMode="auto">
          <a:xfrm>
            <a:off x="13855" y="1978508"/>
            <a:ext cx="4528837" cy="302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0401" y="2098192"/>
            <a:ext cx="4601308" cy="369332"/>
          </a:xfrm>
          <a:prstGeom prst="rect">
            <a:avLst/>
          </a:prstGeom>
          <a:noFill/>
        </p:spPr>
        <p:txBody>
          <a:bodyPr wrap="square" rtlCol="0">
            <a:spAutoFit/>
          </a:bodyPr>
          <a:lstStyle/>
          <a:p>
            <a:r>
              <a:rPr lang="en-US">
                <a:solidFill>
                  <a:prstClr val="black"/>
                </a:solidFill>
                <a:latin typeface="Arial" panose="020B0604020202020204" pitchFamily="34" charset="0"/>
                <a:cs typeface="Arial" panose="020B0604020202020204" pitchFamily="34" charset="0"/>
              </a:rPr>
              <a:t>Đến trường có nhiều bạn thật </a:t>
            </a:r>
            <a:r>
              <a:rPr lang="en-US">
                <a:solidFill>
                  <a:srgbClr val="FF0000"/>
                </a:solidFill>
                <a:latin typeface="Arial" panose="020B0604020202020204" pitchFamily="34" charset="0"/>
                <a:cs typeface="Arial" panose="020B0604020202020204" pitchFamily="34" charset="0"/>
              </a:rPr>
              <a:t>đông vui</a:t>
            </a:r>
            <a:r>
              <a:rPr lang="en-US">
                <a:solidFill>
                  <a:prstClr val="black"/>
                </a:solidFill>
                <a:latin typeface="Arial" panose="020B0604020202020204" pitchFamily="34" charset="0"/>
                <a:cs typeface="Arial" panose="020B0604020202020204" pitchFamily="34" charset="0"/>
              </a:rPr>
              <a:t>. </a:t>
            </a:r>
          </a:p>
        </p:txBody>
      </p:sp>
      <p:sp>
        <p:nvSpPr>
          <p:cNvPr id="6" name="TextBox 5"/>
          <p:cNvSpPr txBox="1"/>
          <p:nvPr/>
        </p:nvSpPr>
        <p:spPr>
          <a:xfrm>
            <a:off x="4535765" y="2590504"/>
            <a:ext cx="4601308" cy="369332"/>
          </a:xfrm>
          <a:prstGeom prst="rect">
            <a:avLst/>
          </a:prstGeom>
          <a:noFill/>
        </p:spPr>
        <p:txBody>
          <a:bodyPr wrap="square" rtlCol="0">
            <a:spAutoFit/>
          </a:bodyPr>
          <a:lstStyle/>
          <a:p>
            <a:r>
              <a:rPr lang="en-US">
                <a:solidFill>
                  <a:prstClr val="black"/>
                </a:solidFill>
                <a:latin typeface="Arial" panose="020B0604020202020204" pitchFamily="34" charset="0"/>
                <a:cs typeface="Arial" panose="020B0604020202020204" pitchFamily="34" charset="0"/>
              </a:rPr>
              <a:t>Các bạn nói chuyện với nhau </a:t>
            </a:r>
            <a:r>
              <a:rPr lang="en-US">
                <a:solidFill>
                  <a:srgbClr val="FF0000"/>
                </a:solidFill>
                <a:latin typeface="Arial" panose="020B0604020202020204" pitchFamily="34" charset="0"/>
                <a:cs typeface="Arial" panose="020B0604020202020204" pitchFamily="34" charset="0"/>
              </a:rPr>
              <a:t>thân thiện</a:t>
            </a:r>
            <a:r>
              <a:rPr lang="en-US">
                <a:solidFill>
                  <a:prstClr val="black"/>
                </a:solidFill>
                <a:latin typeface="Arial" panose="020B0604020202020204" pitchFamily="34" charset="0"/>
                <a:cs typeface="Arial" panose="020B0604020202020204" pitchFamily="34" charset="0"/>
              </a:rPr>
              <a:t>. </a:t>
            </a:r>
          </a:p>
        </p:txBody>
      </p:sp>
      <p:sp>
        <p:nvSpPr>
          <p:cNvPr id="7" name="TextBox 6"/>
          <p:cNvSpPr txBox="1"/>
          <p:nvPr/>
        </p:nvSpPr>
        <p:spPr>
          <a:xfrm>
            <a:off x="4570401" y="3028950"/>
            <a:ext cx="4601308" cy="369332"/>
          </a:xfrm>
          <a:prstGeom prst="rect">
            <a:avLst/>
          </a:prstGeom>
          <a:noFill/>
        </p:spPr>
        <p:txBody>
          <a:bodyPr wrap="square" rtlCol="0">
            <a:spAutoFit/>
          </a:bodyPr>
          <a:lstStyle/>
          <a:p>
            <a:r>
              <a:rPr lang="en-US">
                <a:solidFill>
                  <a:prstClr val="black"/>
                </a:solidFill>
                <a:latin typeface="Arial" panose="020B0604020202020204" pitchFamily="34" charset="0"/>
                <a:cs typeface="Arial" panose="020B0604020202020204" pitchFamily="34" charset="0"/>
              </a:rPr>
              <a:t>Các bạn trao đổi bài </a:t>
            </a:r>
            <a:r>
              <a:rPr lang="en-US">
                <a:solidFill>
                  <a:srgbClr val="FF0000"/>
                </a:solidFill>
                <a:latin typeface="Arial" panose="020B0604020202020204" pitchFamily="34" charset="0"/>
                <a:cs typeface="Arial" panose="020B0604020202020204" pitchFamily="34" charset="0"/>
              </a:rPr>
              <a:t>sôi nổi</a:t>
            </a:r>
            <a:r>
              <a:rPr lang="en-US">
                <a:solidFill>
                  <a:prstClr val="black"/>
                </a:solidFill>
                <a:latin typeface="Arial" panose="020B0604020202020204" pitchFamily="34" charset="0"/>
                <a:cs typeface="Arial" panose="020B0604020202020204" pitchFamily="34" charset="0"/>
              </a:rPr>
              <a:t>. </a:t>
            </a:r>
          </a:p>
        </p:txBody>
      </p:sp>
      <p:sp>
        <p:nvSpPr>
          <p:cNvPr id="8" name="TextBox 7"/>
          <p:cNvSpPr txBox="1"/>
          <p:nvPr/>
        </p:nvSpPr>
        <p:spPr>
          <a:xfrm>
            <a:off x="4570401" y="3490517"/>
            <a:ext cx="4601308" cy="923330"/>
          </a:xfrm>
          <a:prstGeom prst="rect">
            <a:avLst/>
          </a:prstGeom>
          <a:noFill/>
        </p:spPr>
        <p:txBody>
          <a:bodyPr wrap="square" rtlCol="0">
            <a:spAutoFit/>
          </a:bodyPr>
          <a:lstStyle/>
          <a:p>
            <a:r>
              <a:rPr lang="en-US">
                <a:solidFill>
                  <a:prstClr val="black"/>
                </a:solidFill>
                <a:latin typeface="Arial" panose="020B0604020202020204" pitchFamily="34" charset="0"/>
                <a:cs typeface="Arial" panose="020B0604020202020204" pitchFamily="34" charset="0"/>
              </a:rPr>
              <a:t>Ngày đầu tiên đi học, Nam thấy ở trường thật là </a:t>
            </a:r>
            <a:r>
              <a:rPr lang="en-US">
                <a:solidFill>
                  <a:srgbClr val="FF0000"/>
                </a:solidFill>
                <a:latin typeface="Arial" panose="020B0604020202020204" pitchFamily="34" charset="0"/>
                <a:cs typeface="Arial" panose="020B0604020202020204" pitchFamily="34" charset="0"/>
              </a:rPr>
              <a:t>đông vui</a:t>
            </a:r>
            <a:r>
              <a:rPr lang="en-US">
                <a:solidFill>
                  <a:prstClr val="black"/>
                </a:solidFill>
                <a:latin typeface="Arial" panose="020B0604020202020204" pitchFamily="34" charset="0"/>
                <a:cs typeface="Arial" panose="020B0604020202020204" pitchFamily="34" charset="0"/>
              </a:rPr>
              <a:t>. Các bạn trò chuyện với nhau </a:t>
            </a:r>
            <a:r>
              <a:rPr lang="en-US">
                <a:solidFill>
                  <a:srgbClr val="FF0000"/>
                </a:solidFill>
                <a:latin typeface="Arial" panose="020B0604020202020204" pitchFamily="34" charset="0"/>
                <a:cs typeface="Arial" panose="020B0604020202020204" pitchFamily="34" charset="0"/>
              </a:rPr>
              <a:t>sôi nổi </a:t>
            </a:r>
            <a:r>
              <a:rPr lang="en-US">
                <a:solidFill>
                  <a:prstClr val="black"/>
                </a:solidFill>
                <a:latin typeface="Arial" panose="020B0604020202020204" pitchFamily="34" charset="0"/>
                <a:cs typeface="Arial" panose="020B0604020202020204" pitchFamily="34" charset="0"/>
              </a:rPr>
              <a:t>và </a:t>
            </a:r>
            <a:r>
              <a:rPr lang="en-US">
                <a:solidFill>
                  <a:srgbClr val="FF0000"/>
                </a:solidFill>
                <a:latin typeface="Arial" panose="020B0604020202020204" pitchFamily="34" charset="0"/>
                <a:cs typeface="Arial" panose="020B0604020202020204" pitchFamily="34" charset="0"/>
              </a:rPr>
              <a:t>thân thiện</a:t>
            </a:r>
            <a:r>
              <a:rPr lang="en-US">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187</Words>
  <Application>Microsoft Office PowerPoint</Application>
  <PresentationFormat>On-screen Show (16:9)</PresentationFormat>
  <Paragraphs>25</Paragraphs>
  <Slides>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 Rounded MT Bold</vt:lpstr>
      <vt:lpstr>Arial-Rounded</vt:lpstr>
      <vt:lpstr>Arial-SGK-TV</vt:lpstr>
      <vt:lpstr>Calibri</vt:lpstr>
      <vt:lpstr>Calibri Light</vt:lpstr>
      <vt:lpstr>Times New Roman</vt:lpstr>
      <vt:lpstr>UTM Avo</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181</cp:revision>
  <dcterms:created xsi:type="dcterms:W3CDTF">2020-12-08T15:48:47Z</dcterms:created>
  <dcterms:modified xsi:type="dcterms:W3CDTF">2023-02-19T14:35:51Z</dcterms:modified>
</cp:coreProperties>
</file>