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83" r:id="rId3"/>
    <p:sldId id="296" r:id="rId4"/>
    <p:sldId id="259" r:id="rId5"/>
    <p:sldId id="264" r:id="rId6"/>
    <p:sldId id="277" r:id="rId7"/>
    <p:sldId id="284" r:id="rId8"/>
    <p:sldId id="278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6800"/>
    <a:srgbClr val="B88800"/>
    <a:srgbClr val="B07500"/>
    <a:srgbClr val="CA4C14"/>
    <a:srgbClr val="CC3300"/>
    <a:srgbClr val="8FCE4A"/>
    <a:srgbClr val="B9EDFF"/>
    <a:srgbClr val="F8E2FA"/>
    <a:srgbClr val="EEB8F2"/>
    <a:srgbClr val="EBA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2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11AB5648-AA61-431A-B2C7-F40681E43B61}" type="slidenum">
              <a:rPr lang="zh-CN" altLang="en-US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4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</a:t>
            </a:r>
            <a:r>
              <a:rPr lang="en-US" baseline="0"/>
              <a:t> động tổ chức hs. GV đọc kĩ SGV để hiểu được mục tiêu của hoạt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>
            <a:grpSpLocks/>
          </p:cNvGrpSpPr>
          <p:nvPr/>
        </p:nvGrpSpPr>
        <p:grpSpPr bwMode="auto">
          <a:xfrm>
            <a:off x="221456" y="76200"/>
            <a:ext cx="8701088" cy="4638675"/>
            <a:chOff x="280219" y="102086"/>
            <a:chExt cx="11631561" cy="6184490"/>
          </a:xfrm>
        </p:grpSpPr>
        <p:pic>
          <p:nvPicPr>
            <p:cNvPr id="308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2623" y="2837260"/>
            <a:ext cx="9121378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6065044" y="-219075"/>
            <a:ext cx="2466975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20477042">
            <a:off x="1240632" y="2531269"/>
            <a:ext cx="645319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0" y="26194"/>
            <a:ext cx="1854994" cy="2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7862887" y="544117"/>
            <a:ext cx="823913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6419850" y="373856"/>
            <a:ext cx="51077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2" y="3233738"/>
            <a:ext cx="1807369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32" y="1951435"/>
            <a:ext cx="112276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2053828" y="1806179"/>
            <a:ext cx="5899547" cy="15216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28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544" y="3295650"/>
            <a:ext cx="6638925" cy="817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487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369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>
            <a:extLst>
              <a:ext uri="{FF2B5EF4-FFF2-40B4-BE49-F238E27FC236}">
                <a16:creationId xmlns:a16="http://schemas.microsoft.com/office/drawing/2014/main" id="{4A95209B-E2ED-4ED0-879B-36145154016A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04800" y="209549"/>
            <a:ext cx="8458200" cy="4343401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20015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Dặn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dò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:</a:t>
            </a:r>
          </a:p>
          <a:p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 +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Xem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trang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74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trang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77</a:t>
            </a:r>
          </a:p>
          <a:p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 +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Hoàn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vở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tập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TV</a:t>
            </a:r>
          </a:p>
          <a:p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 +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Xem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400" b="1" i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400" b="1" i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400" b="1" i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trang</a:t>
            </a:r>
            <a:r>
              <a:rPr lang="en-US" sz="24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78, 79)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A7DF82-736C-4760-9DCA-88DE4E13A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3" y="-51854"/>
            <a:ext cx="1024081" cy="1024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AA2A7C-B1C7-4481-A53F-C67EF64BC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" y="-211597"/>
            <a:ext cx="1242112" cy="12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19034" y="2152117"/>
            <a:ext cx="7125143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7213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2" y="-187920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71600" y="5848350"/>
            <a:ext cx="8420100" cy="92320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KHÔNG MAY BỊ LẠC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62116"/>
            <a:ext cx="7089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9520"/>
            <a:ext cx="9937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16" y="2084379"/>
            <a:ext cx="7185078" cy="124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2063FF-245B-4D1A-AC17-32B75C965989}"/>
              </a:ext>
            </a:extLst>
          </p:cNvPr>
          <p:cNvSpPr txBox="1"/>
          <p:nvPr/>
        </p:nvSpPr>
        <p:spPr>
          <a:xfrm>
            <a:off x="3887189" y="3303857"/>
            <a:ext cx="236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55490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12AD3E-6964-47FE-A68D-71454976BACF}"/>
              </a:ext>
            </a:extLst>
          </p:cNvPr>
          <p:cNvGrpSpPr/>
          <p:nvPr/>
        </p:nvGrpSpPr>
        <p:grpSpPr>
          <a:xfrm>
            <a:off x="0" y="133350"/>
            <a:ext cx="9152902" cy="4876800"/>
            <a:chOff x="0" y="133350"/>
            <a:chExt cx="9152902" cy="4876800"/>
          </a:xfrm>
        </p:grpSpPr>
        <p:pic>
          <p:nvPicPr>
            <p:cNvPr id="1026" name="Picture 2" descr="Hình nền pp dễ thương">
              <a:extLst>
                <a:ext uri="{FF2B5EF4-FFF2-40B4-BE49-F238E27FC236}">
                  <a16:creationId xmlns:a16="http://schemas.microsoft.com/office/drawing/2014/main" id="{7C6C1998-F1A6-413E-90DB-6A5F54C8D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4350"/>
              <a:ext cx="91440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owchart: Document 17">
              <a:extLst>
                <a:ext uri="{FF2B5EF4-FFF2-40B4-BE49-F238E27FC236}">
                  <a16:creationId xmlns:a16="http://schemas.microsoft.com/office/drawing/2014/main" id="{FC9FF35C-0179-4217-A2AA-C510EC2BA725}"/>
                </a:ext>
              </a:extLst>
            </p:cNvPr>
            <p:cNvSpPr/>
            <p:nvPr/>
          </p:nvSpPr>
          <p:spPr>
            <a:xfrm>
              <a:off x="0" y="133350"/>
              <a:ext cx="9152902" cy="84694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19951"/>
                <a:gd name="connsiteX1" fmla="*/ 21676 w 21676"/>
                <a:gd name="connsiteY1" fmla="*/ 0 h 19951"/>
                <a:gd name="connsiteX2" fmla="*/ 21625 w 21676"/>
                <a:gd name="connsiteY2" fmla="*/ 18938 h 19951"/>
                <a:gd name="connsiteX3" fmla="*/ 17591 w 21676"/>
                <a:gd name="connsiteY3" fmla="*/ 19806 h 19951"/>
                <a:gd name="connsiteX4" fmla="*/ 8759 w 21676"/>
                <a:gd name="connsiteY4" fmla="*/ 15634 h 19951"/>
                <a:gd name="connsiteX5" fmla="*/ 1 w 21676"/>
                <a:gd name="connsiteY5" fmla="*/ 18757 h 19951"/>
                <a:gd name="connsiteX6" fmla="*/ 76 w 21676"/>
                <a:gd name="connsiteY6" fmla="*/ 0 h 19951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688 w 21676"/>
                <a:gd name="connsiteY3" fmla="*/ 10428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752 w 21676"/>
                <a:gd name="connsiteY3" fmla="*/ 14870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97"/>
                <a:gd name="connsiteY0" fmla="*/ 0 h 18820"/>
                <a:gd name="connsiteX1" fmla="*/ 21676 w 21697"/>
                <a:gd name="connsiteY1" fmla="*/ 0 h 18820"/>
                <a:gd name="connsiteX2" fmla="*/ 21689 w 21697"/>
                <a:gd name="connsiteY2" fmla="*/ 13509 h 18820"/>
                <a:gd name="connsiteX3" fmla="*/ 17752 w 21697"/>
                <a:gd name="connsiteY3" fmla="*/ 14870 h 18820"/>
                <a:gd name="connsiteX4" fmla="*/ 8759 w 21697"/>
                <a:gd name="connsiteY4" fmla="*/ 15634 h 18820"/>
                <a:gd name="connsiteX5" fmla="*/ 1 w 21697"/>
                <a:gd name="connsiteY5" fmla="*/ 18757 h 18820"/>
                <a:gd name="connsiteX6" fmla="*/ 76 w 21697"/>
                <a:gd name="connsiteY6" fmla="*/ 0 h 18820"/>
                <a:gd name="connsiteX0" fmla="*/ 76 w 21697"/>
                <a:gd name="connsiteY0" fmla="*/ 0 h 18778"/>
                <a:gd name="connsiteX1" fmla="*/ 21676 w 21697"/>
                <a:gd name="connsiteY1" fmla="*/ 0 h 18778"/>
                <a:gd name="connsiteX2" fmla="*/ 21689 w 21697"/>
                <a:gd name="connsiteY2" fmla="*/ 13509 h 18778"/>
                <a:gd name="connsiteX3" fmla="*/ 17752 w 21697"/>
                <a:gd name="connsiteY3" fmla="*/ 14870 h 18778"/>
                <a:gd name="connsiteX4" fmla="*/ 8823 w 21697"/>
                <a:gd name="connsiteY4" fmla="*/ 9711 h 18778"/>
                <a:gd name="connsiteX5" fmla="*/ 1 w 21697"/>
                <a:gd name="connsiteY5" fmla="*/ 18757 h 18778"/>
                <a:gd name="connsiteX6" fmla="*/ 76 w 21697"/>
                <a:gd name="connsiteY6" fmla="*/ 0 h 18778"/>
                <a:gd name="connsiteX0" fmla="*/ 76 w 21697"/>
                <a:gd name="connsiteY0" fmla="*/ 0 h 18789"/>
                <a:gd name="connsiteX1" fmla="*/ 21676 w 21697"/>
                <a:gd name="connsiteY1" fmla="*/ 0 h 18789"/>
                <a:gd name="connsiteX2" fmla="*/ 21689 w 21697"/>
                <a:gd name="connsiteY2" fmla="*/ 13509 h 18789"/>
                <a:gd name="connsiteX3" fmla="*/ 17752 w 21697"/>
                <a:gd name="connsiteY3" fmla="*/ 14870 h 18789"/>
                <a:gd name="connsiteX4" fmla="*/ 8855 w 21697"/>
                <a:gd name="connsiteY4" fmla="*/ 12672 h 18789"/>
                <a:gd name="connsiteX5" fmla="*/ 1 w 21697"/>
                <a:gd name="connsiteY5" fmla="*/ 18757 h 18789"/>
                <a:gd name="connsiteX6" fmla="*/ 76 w 21697"/>
                <a:gd name="connsiteY6" fmla="*/ 0 h 18789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54 w 21621"/>
                <a:gd name="connsiteY5" fmla="*/ 25173 h 25188"/>
                <a:gd name="connsiteX6" fmla="*/ 0 w 21621"/>
                <a:gd name="connsiteY6" fmla="*/ 0 h 25188"/>
                <a:gd name="connsiteX0" fmla="*/ 108 w 21729"/>
                <a:gd name="connsiteY0" fmla="*/ 0 h 24202"/>
                <a:gd name="connsiteX1" fmla="*/ 21708 w 21729"/>
                <a:gd name="connsiteY1" fmla="*/ 0 h 24202"/>
                <a:gd name="connsiteX2" fmla="*/ 21721 w 21729"/>
                <a:gd name="connsiteY2" fmla="*/ 13509 h 24202"/>
                <a:gd name="connsiteX3" fmla="*/ 17784 w 21729"/>
                <a:gd name="connsiteY3" fmla="*/ 14870 h 24202"/>
                <a:gd name="connsiteX4" fmla="*/ 8887 w 21729"/>
                <a:gd name="connsiteY4" fmla="*/ 12672 h 24202"/>
                <a:gd name="connsiteX5" fmla="*/ 1 w 21729"/>
                <a:gd name="connsiteY5" fmla="*/ 24186 h 24202"/>
                <a:gd name="connsiteX6" fmla="*/ 108 w 21729"/>
                <a:gd name="connsiteY6" fmla="*/ 0 h 24202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73"/>
                <a:gd name="connsiteX1" fmla="*/ 21600 w 21621"/>
                <a:gd name="connsiteY1" fmla="*/ 0 h 25173"/>
                <a:gd name="connsiteX2" fmla="*/ 21613 w 21621"/>
                <a:gd name="connsiteY2" fmla="*/ 13509 h 25173"/>
                <a:gd name="connsiteX3" fmla="*/ 17676 w 21621"/>
                <a:gd name="connsiteY3" fmla="*/ 14870 h 25173"/>
                <a:gd name="connsiteX4" fmla="*/ 8779 w 21621"/>
                <a:gd name="connsiteY4" fmla="*/ 12672 h 25173"/>
                <a:gd name="connsiteX5" fmla="*/ 22 w 21621"/>
                <a:gd name="connsiteY5" fmla="*/ 25173 h 25173"/>
                <a:gd name="connsiteX6" fmla="*/ 0 w 21621"/>
                <a:gd name="connsiteY6" fmla="*/ 0 h 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1" h="25173">
                  <a:moveTo>
                    <a:pt x="0" y="0"/>
                  </a:moveTo>
                  <a:lnTo>
                    <a:pt x="21600" y="0"/>
                  </a:lnTo>
                  <a:cubicBezTo>
                    <a:pt x="21566" y="5302"/>
                    <a:pt x="21647" y="8207"/>
                    <a:pt x="21613" y="13509"/>
                  </a:cubicBezTo>
                  <a:cubicBezTo>
                    <a:pt x="19303" y="13507"/>
                    <a:pt x="19856" y="14092"/>
                    <a:pt x="17676" y="14870"/>
                  </a:cubicBezTo>
                  <a:cubicBezTo>
                    <a:pt x="14959" y="15923"/>
                    <a:pt x="11392" y="12914"/>
                    <a:pt x="8779" y="12672"/>
                  </a:cubicBezTo>
                  <a:cubicBezTo>
                    <a:pt x="6166" y="13643"/>
                    <a:pt x="1507" y="18275"/>
                    <a:pt x="22" y="25173"/>
                  </a:cubicBezTo>
                  <a:cubicBezTo>
                    <a:pt x="5" y="20672"/>
                    <a:pt x="17" y="4501"/>
                    <a:pt x="0" y="0"/>
                  </a:cubicBez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2063FF-245B-4D1A-AC17-32B75C965989}"/>
              </a:ext>
            </a:extLst>
          </p:cNvPr>
          <p:cNvSpPr txBox="1"/>
          <p:nvPr/>
        </p:nvSpPr>
        <p:spPr>
          <a:xfrm>
            <a:off x="2667000" y="12243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339048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Document 17">
            <a:extLst>
              <a:ext uri="{FF2B5EF4-FFF2-40B4-BE49-F238E27FC236}">
                <a16:creationId xmlns:a16="http://schemas.microsoft.com/office/drawing/2014/main" id="{BE2EDC19-1F97-47F3-B865-DDAA3D85C342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9281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Đoạn trên có mấy câu?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7764" y="1353355"/>
            <a:ext cx="8873836" cy="258999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374" y="2078799"/>
            <a:ext cx="806862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Nam bị lạc khi đi chơi công viên. Nhớ lời dặn,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571750"/>
            <a:ext cx="696491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Nam tìm đến điểm hẹn, gặp lại bố và em.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 viết chữ đầu dòng, ta lưu ý gì?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85800" y="2264354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 chữ nào viết hoa? Vì sao?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2502105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5995" y="2537368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Kết thúc câu có dấu gì?</a:t>
            </a:r>
          </a:p>
        </p:txBody>
      </p:sp>
      <p:sp>
        <p:nvSpPr>
          <p:cNvPr id="20" name="Oval 19"/>
          <p:cNvSpPr/>
          <p:nvPr/>
        </p:nvSpPr>
        <p:spPr>
          <a:xfrm>
            <a:off x="6201228" y="2277951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800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 hãy tìm từ dễ viết lẫn trong bài.</a:t>
            </a:r>
          </a:p>
        </p:txBody>
      </p:sp>
      <p:sp>
        <p:nvSpPr>
          <p:cNvPr id="26" name="Oval 25"/>
          <p:cNvSpPr/>
          <p:nvPr/>
        </p:nvSpPr>
        <p:spPr>
          <a:xfrm>
            <a:off x="7239000" y="277912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71112" y="3007731"/>
            <a:ext cx="266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E4E21BD-F745-4AA0-AD93-112FDCCE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3" y="-51854"/>
            <a:ext cx="1024081" cy="10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27" grpId="0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3563" y="1276350"/>
            <a:ext cx="8724900" cy="2990850"/>
            <a:chOff x="252315" y="1637959"/>
            <a:chExt cx="8724900" cy="29908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28"/>
            <a:stretch/>
          </p:blipFill>
          <p:spPr bwMode="auto">
            <a:xfrm>
              <a:off x="252315" y="3725534"/>
              <a:ext cx="8724900" cy="9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15" y="1637959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70732" y="1766982"/>
            <a:ext cx="789226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Nam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λ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Ż lạc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δ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i đi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εΠ 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cŪg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νμ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łn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 Nǖớ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2087" y="2467102"/>
            <a:ext cx="877512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lƟ dặn, Nam Ǉìm </a:t>
            </a:r>
            <a:r>
              <a:rPr lang="el-GR" sz="3500" b="1" dirty="0">
                <a:solidFill>
                  <a:srgbClr val="7030A0"/>
                </a:solidFill>
                <a:latin typeface="HP001 4 hàng" pitchFamily="34" charset="0"/>
              </a:rPr>
              <a:t>Α</a:t>
            </a:r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Ğn đ</a:t>
            </a:r>
            <a:r>
              <a:rPr lang="el-GR" sz="3500" b="1" dirty="0">
                <a:solidFill>
                  <a:srgbClr val="7030A0"/>
                </a:solidFill>
                <a:latin typeface="HP001 4 hàng" pitchFamily="34" charset="0"/>
              </a:rPr>
              <a:t>ΗϜ</a:t>
            </a:r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m Ǘ−n, gặp lại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161544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bố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và em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7BB1C2CA-FEC4-4DB9-B2D7-3AAB7A861538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42B495-44CE-4C64-8FCE-5A6B0AC15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3" y="-51854"/>
            <a:ext cx="1024081" cy="1024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E9721C-241A-45A6-B965-1B394B225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" y="-211597"/>
            <a:ext cx="1242112" cy="12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7">
            <a:extLst>
              <a:ext uri="{FF2B5EF4-FFF2-40B4-BE49-F238E27FC236}">
                <a16:creationId xmlns:a16="http://schemas.microsoft.com/office/drawing/2014/main" id="{984A346F-1DE0-47A3-AC08-EC158F2B574A}"/>
              </a:ext>
            </a:extLst>
          </p:cNvPr>
          <p:cNvSpPr/>
          <p:nvPr/>
        </p:nvSpPr>
        <p:spPr>
          <a:xfrm>
            <a:off x="0" y="571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71ADA053-CBF2-4970-8A06-98F4ECB8EC7C}"/>
              </a:ext>
            </a:extLst>
          </p:cNvPr>
          <p:cNvGrpSpPr/>
          <p:nvPr/>
        </p:nvGrpSpPr>
        <p:grpSpPr>
          <a:xfrm>
            <a:off x="3192" y="58520"/>
            <a:ext cx="9116747" cy="4794413"/>
            <a:chOff x="341926" y="208486"/>
            <a:chExt cx="11441759" cy="5883467"/>
          </a:xfrm>
        </p:grpSpPr>
        <p:pic>
          <p:nvPicPr>
            <p:cNvPr id="14" name="136">
              <a:extLst>
                <a:ext uri="{FF2B5EF4-FFF2-40B4-BE49-F238E27FC236}">
                  <a16:creationId xmlns:a16="http://schemas.microsoft.com/office/drawing/2014/main" id="{86A45E57-309D-4884-993A-69375970E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5" name="134">
              <a:extLst>
                <a:ext uri="{FF2B5EF4-FFF2-40B4-BE49-F238E27FC236}">
                  <a16:creationId xmlns:a16="http://schemas.microsoft.com/office/drawing/2014/main" id="{2F73BBD1-CCEF-46C5-92C0-AE2DA5CC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6" name="135">
              <a:extLst>
                <a:ext uri="{FF2B5EF4-FFF2-40B4-BE49-F238E27FC236}">
                  <a16:creationId xmlns:a16="http://schemas.microsoft.com/office/drawing/2014/main" id="{69195DE1-96DB-457B-AAFD-EB381B51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6"/>
              <a:ext cx="10876208" cy="5846571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C9E412B4-3104-4D05-95F3-14DB2AB83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grpSp>
        <p:nvGrpSpPr>
          <p:cNvPr id="6" name="1">
            <a:extLst>
              <a:ext uri="{FF2B5EF4-FFF2-40B4-BE49-F238E27FC236}">
                <a16:creationId xmlns:a16="http://schemas.microsoft.com/office/drawing/2014/main" id="{D6349F64-F658-4D5B-A056-52ABB6C1155C}"/>
              </a:ext>
            </a:extLst>
          </p:cNvPr>
          <p:cNvGrpSpPr/>
          <p:nvPr/>
        </p:nvGrpSpPr>
        <p:grpSpPr>
          <a:xfrm>
            <a:off x="3192" y="136897"/>
            <a:ext cx="9116747" cy="4794413"/>
            <a:chOff x="341926" y="208486"/>
            <a:chExt cx="11441759" cy="5883467"/>
          </a:xfrm>
        </p:grpSpPr>
        <p:pic>
          <p:nvPicPr>
            <p:cNvPr id="7" name="136">
              <a:extLst>
                <a:ext uri="{FF2B5EF4-FFF2-40B4-BE49-F238E27FC236}">
                  <a16:creationId xmlns:a16="http://schemas.microsoft.com/office/drawing/2014/main" id="{DB44A907-34B6-4771-B0FA-3FE2AA7D3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34">
              <a:extLst>
                <a:ext uri="{FF2B5EF4-FFF2-40B4-BE49-F238E27FC236}">
                  <a16:creationId xmlns:a16="http://schemas.microsoft.com/office/drawing/2014/main" id="{C6CF7566-8DDC-46D0-AADA-609005F96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>
              <a:extLst>
                <a:ext uri="{FF2B5EF4-FFF2-40B4-BE49-F238E27FC236}">
                  <a16:creationId xmlns:a16="http://schemas.microsoft.com/office/drawing/2014/main" id="{9D69F2D9-C3BD-4EE7-A35F-F765D6A79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6"/>
              <a:ext cx="10876208" cy="5846571"/>
            </a:xfrm>
            <a:prstGeom prst="rect">
              <a:avLst/>
            </a:prstGeom>
          </p:spPr>
        </p:pic>
        <p:pic>
          <p:nvPicPr>
            <p:cNvPr id="10" name="142">
              <a:extLst>
                <a:ext uri="{FF2B5EF4-FFF2-40B4-BE49-F238E27FC236}">
                  <a16:creationId xmlns:a16="http://schemas.microsoft.com/office/drawing/2014/main" id="{90382942-581B-41B0-9171-58F9EEE2D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4" name="Oval 3"/>
          <p:cNvSpPr/>
          <p:nvPr/>
        </p:nvSpPr>
        <p:spPr>
          <a:xfrm>
            <a:off x="936552" y="119793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2972" y="1197930"/>
            <a:ext cx="6401083" cy="194738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ngoài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Nếu</a:t>
            </a:r>
            <a:r>
              <a:rPr lang="en-US" sz="2800" b="1" i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không</a:t>
            </a:r>
            <a:r>
              <a:rPr lang="en-US" sz="2800" b="1" i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may </a:t>
            </a:r>
            <a:r>
              <a:rPr lang="en-US" sz="2800" b="1" i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bị</a:t>
            </a:r>
            <a:r>
              <a:rPr lang="en-US" sz="2800" b="1" i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lạc</a:t>
            </a:r>
            <a:r>
              <a:rPr lang="en-US" sz="2800" b="1" i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chứa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vần</a:t>
            </a:r>
            <a:r>
              <a:rPr lang="en-US" sz="28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im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iêm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ep,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êp</a:t>
            </a:r>
            <a:r>
              <a:rPr lang="en-US" sz="2800" b="1" i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527EDC-666E-4B37-8B3F-15295AB07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55" y="-89500"/>
            <a:ext cx="1024081" cy="1024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A04225-1992-4D21-B0B2-4F2A0A2A44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" y="-170866"/>
            <a:ext cx="1242112" cy="12421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6E17C7-AC67-4B17-A769-8039B10840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" y="-249243"/>
            <a:ext cx="1242112" cy="12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1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17">
            <a:extLst>
              <a:ext uri="{FF2B5EF4-FFF2-40B4-BE49-F238E27FC236}">
                <a16:creationId xmlns:a16="http://schemas.microsoft.com/office/drawing/2014/main" id="{170DF746-B5B3-4263-918F-AC723D4D2E9C}"/>
              </a:ext>
            </a:extLst>
          </p:cNvPr>
          <p:cNvSpPr/>
          <p:nvPr/>
        </p:nvSpPr>
        <p:spPr>
          <a:xfrm>
            <a:off x="8204" y="29908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800" y="-247650"/>
            <a:ext cx="6738258" cy="5791200"/>
            <a:chOff x="1295400" y="-171450"/>
            <a:chExt cx="6324600" cy="5618978"/>
          </a:xfrm>
        </p:grpSpPr>
        <p:grpSp>
          <p:nvGrpSpPr>
            <p:cNvPr id="6" name="Group 5"/>
            <p:cNvGrpSpPr/>
            <p:nvPr/>
          </p:nvGrpSpPr>
          <p:grpSpPr>
            <a:xfrm>
              <a:off x="1295400" y="-171450"/>
              <a:ext cx="6324600" cy="5618978"/>
              <a:chOff x="1295400" y="-171450"/>
              <a:chExt cx="6324600" cy="5618978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-171450"/>
                <a:ext cx="6324600" cy="5618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5029200" y="1287152"/>
                <a:ext cx="990600" cy="990600"/>
              </a:xfrm>
              <a:prstGeom prst="ellipse">
                <a:avLst/>
              </a:prstGeom>
              <a:solidFill>
                <a:srgbClr val="8FC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677751" y="1217063"/>
                <a:ext cx="818679" cy="818679"/>
              </a:xfrm>
              <a:prstGeom prst="ellipse">
                <a:avLst/>
              </a:prstGeom>
              <a:solidFill>
                <a:srgbClr val="8FC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001081" y="2627648"/>
                <a:ext cx="818679" cy="818679"/>
              </a:xfrm>
              <a:prstGeom prst="ellipse">
                <a:avLst/>
              </a:prstGeom>
              <a:solidFill>
                <a:srgbClr val="8FC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313848" y="2485789"/>
                <a:ext cx="900547" cy="900547"/>
              </a:xfrm>
              <a:prstGeom prst="ellipse">
                <a:avLst/>
              </a:prstGeom>
              <a:solidFill>
                <a:srgbClr val="8FC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88896">
              <a:off x="4849720" y="3448178"/>
              <a:ext cx="1828800" cy="124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660670" y="2746478"/>
            <a:ext cx="125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4795" y="1265141"/>
            <a:ext cx="125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iêm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6929" y="1452173"/>
            <a:ext cx="125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ep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6550" y="2563611"/>
            <a:ext cx="125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êp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45854" y="3190155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tìm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5996" y="2344746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tim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1471" y="1745457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chim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7692" y="687404"/>
            <a:ext cx="125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tiêm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1026" y="164184"/>
            <a:ext cx="125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hiếm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32507" y="512865"/>
            <a:ext cx="125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điểm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7782" y="533581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tép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4596" y="1341210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hẹp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44693" y="2482870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xếp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1421" y="3278472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sếp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96114" y="3737964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bếp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9678" y="4701016"/>
            <a:ext cx="376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tiếng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chứa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vần</a:t>
            </a:r>
            <a:endParaRPr lang="en-US" sz="2400" b="1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BEBC2F1-1941-4F46-A54D-5EDC59AC4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3" y="-51854"/>
            <a:ext cx="1024081" cy="10240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D952CAD-128B-4BE8-B2D6-513786F315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" y="-211597"/>
            <a:ext cx="1242112" cy="12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0" y="1404551"/>
            <a:ext cx="8661680" cy="3657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749360" y="3396815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</a:t>
            </a:r>
            <a:endParaRPr lang="en-US" sz="2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83289" y="3380498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35906" y="2430082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02124" y="3353878"/>
            <a:ext cx="613520" cy="410536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65878" y="2440132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34913" y="2411378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</a:t>
            </a:r>
            <a:endParaRPr lang="en-US" sz="2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32103" y="2410290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</a:t>
            </a:r>
            <a:endParaRPr lang="en-US" sz="2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463" y="26467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5285" y="163991"/>
            <a:ext cx="5407715" cy="461616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i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 đường về nhà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140610"/>
            <a:ext cx="2619674" cy="449686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ò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ơ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1749" y="590550"/>
            <a:ext cx="8842251" cy="830948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Đường về nhà thỏ phải đi qua những từ ngữ có bông hoa cần thay bằng </a:t>
            </a:r>
            <a:r>
              <a:rPr lang="en-US" sz="2400" b="1" i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</a:t>
            </a:r>
            <a:r>
              <a:rPr lang="en-US" sz="24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Em hãy giúp thỏ tìm đường về nhà nhé!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0215" y="2419276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ảng</a:t>
            </a:r>
            <a:r>
              <a:rPr lang="en-US" sz="2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3536" y="2412600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ày</a:t>
            </a:r>
            <a:r>
              <a:rPr lang="en-US" sz="2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dép</a:t>
            </a:r>
            <a:endParaRPr lang="en-US" sz="2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1152" y="2444944"/>
            <a:ext cx="1586346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canh</a:t>
            </a:r>
            <a:r>
              <a:rPr lang="en-US" sz="20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ữ</a:t>
            </a:r>
            <a:endParaRPr lang="en-US" sz="2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1313" y="2429760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ẻo</a:t>
            </a:r>
            <a:r>
              <a:rPr lang="en-US" sz="2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dai</a:t>
            </a:r>
            <a:endParaRPr lang="en-US" sz="2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1957" y="3345614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au </a:t>
            </a:r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cải</a:t>
            </a:r>
            <a:endParaRPr lang="en-US" sz="2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2264" y="3364691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ữ </a:t>
            </a:r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tợn</a:t>
            </a:r>
            <a:endParaRPr lang="en-US" sz="2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180" y="3375686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ọt</a:t>
            </a:r>
            <a:r>
              <a:rPr lang="en-US" sz="2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nước</a:t>
            </a:r>
            <a:endParaRPr lang="en-US" sz="2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0859" y="3397018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đình</a:t>
            </a:r>
            <a:endParaRPr lang="en-US" sz="2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6669" y="2434940"/>
            <a:ext cx="1285005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64642" y="2429761"/>
            <a:ext cx="1285005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68191" y="2434973"/>
            <a:ext cx="1285005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02582" y="2429825"/>
            <a:ext cx="1061987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84275" y="3353877"/>
            <a:ext cx="1170809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957322" y="3353877"/>
            <a:ext cx="1143879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41369" y="3417944"/>
            <a:ext cx="1258267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80007" y="3416024"/>
            <a:ext cx="1144793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67" y="2504458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95" y="2481405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22" y="2471545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60" y="2499278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29" y="3423395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17" y="3423394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54" y="3450782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078764" y="3345614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</a:t>
            </a:r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3" y="3399110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38200" y="666750"/>
            <a:ext cx="7467600" cy="31242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50"/>
            <a:ext cx="8229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ocument 17">
            <a:extLst>
              <a:ext uri="{FF2B5EF4-FFF2-40B4-BE49-F238E27FC236}">
                <a16:creationId xmlns:a16="http://schemas.microsoft.com/office/drawing/2014/main" id="{CC59C633-F6F7-4E0D-BFF3-BD6AACEAD354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B8D7-2315-4F7F-B901-8228DB91A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3" y="-51854"/>
            <a:ext cx="1024081" cy="1024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1BE981-907C-429E-AEBB-23E29A8DE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" y="-211597"/>
            <a:ext cx="1242112" cy="12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345</Words>
  <Application>Microsoft Office PowerPoint</Application>
  <PresentationFormat>On-screen Show (16:9)</PresentationFormat>
  <Paragraphs>73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Quynh Nguyen Thi Nhu</cp:lastModifiedBy>
  <cp:revision>241</cp:revision>
  <dcterms:created xsi:type="dcterms:W3CDTF">2020-12-08T15:48:47Z</dcterms:created>
  <dcterms:modified xsi:type="dcterms:W3CDTF">2023-03-21T07:32:42Z</dcterms:modified>
</cp:coreProperties>
</file>