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1" r:id="rId2"/>
    <p:sldId id="272" r:id="rId3"/>
    <p:sldId id="258" r:id="rId4"/>
    <p:sldId id="260" r:id="rId5"/>
    <p:sldId id="276" r:id="rId6"/>
    <p:sldId id="259" r:id="rId7"/>
    <p:sldId id="263" r:id="rId8"/>
    <p:sldId id="277" r:id="rId9"/>
    <p:sldId id="264" r:id="rId10"/>
    <p:sldId id="273" r:id="rId11"/>
    <p:sldId id="278" r:id="rId12"/>
    <p:sldId id="266" r:id="rId13"/>
    <p:sldId id="267" r:id="rId14"/>
    <p:sldId id="268" r:id="rId15"/>
    <p:sldId id="274" r:id="rId16"/>
    <p:sldId id="28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00"/>
    <a:srgbClr val="FF0066"/>
    <a:srgbClr val="FF3300"/>
    <a:srgbClr val="FFFFCC"/>
    <a:srgbClr val="99FFCC"/>
    <a:srgbClr val="CC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6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5FC2D03-FD51-41A5-83FE-FD439251D6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63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9AD990F5-887F-4336-BA3C-D7E914E18B01}" type="slidenum">
              <a:rPr lang="en-US" sz="1200">
                <a:latin typeface="Arial" panose="020B0604020202020204" pitchFamily="34" charset="0"/>
              </a:rPr>
              <a:pPr eaLnBrk="1" hangingPunct="1"/>
              <a:t>16</a:t>
            </a:fld>
            <a:endParaRPr lang="en-US" sz="120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808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C35CF4-70E3-444F-9944-C2436846AD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8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ACE11-AF45-40EE-AD0D-C2D8AF7DBB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0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D27258-136F-4D58-BD5A-22CD2CCA82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6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37737-CA93-40AB-9F0B-72BEBA624D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1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F97D0-AA9E-434A-96C4-B7BC82280C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CC88B-C75C-4432-AA38-52C97BC232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0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7F54D6-7DD3-4707-8BA0-7F39E92920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1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B40BE-E94A-40AF-B079-481041709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4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3D27BF-8857-4B12-B35E-5AFAC5987B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29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05692-3759-41E1-9CD8-E56AB0308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58D7F4-EB89-49DE-A3CE-7D244A77BE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0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27AF2254-C09A-4BDC-9494-D57E581BE2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gi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3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3.wmf"/><Relationship Id="rId4" Type="http://schemas.openxmlformats.org/officeDocument/2006/relationships/image" Target="../media/image11.png"/><Relationship Id="rId9" Type="http://schemas.openxmlformats.org/officeDocument/2006/relationships/image" Target="../media/image12.wmf"/><Relationship Id="rId1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035" y="1363282"/>
            <a:ext cx="8316187" cy="17312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Việt Hưng</a:t>
            </a:r>
          </a:p>
          <a:p>
            <a:pPr algn="ctr"/>
            <a:r>
              <a:rPr lang="en-US" sz="5400" b="1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 4</a:t>
            </a:r>
          </a:p>
        </p:txBody>
      </p:sp>
    </p:spTree>
    <p:extLst>
      <p:ext uri="{BB962C8B-B14F-4D97-AF65-F5344CB8AC3E}">
        <p14:creationId xmlns:p14="http://schemas.microsoft.com/office/powerpoint/2010/main" val="163620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2209800" y="1295400"/>
            <a:ext cx="502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0066"/>
                </a:solidFill>
              </a:rPr>
              <a:t>Chia mét tæng cho mét sè</a:t>
            </a: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1905000" y="762000"/>
            <a:ext cx="541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To¸n</a:t>
            </a: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285750" y="1603375"/>
            <a:ext cx="1677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LuyÖn tËp</a:t>
            </a: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457200" y="2100263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Bµi 1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990725" y="3170238"/>
            <a:ext cx="3881438" cy="592137"/>
          </a:xfrm>
          <a:prstGeom prst="rect">
            <a:avLst/>
          </a:prstGeom>
          <a:solidFill>
            <a:schemeClr val="bg1"/>
          </a:solidFill>
          <a:ln w="127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(a + b):c = a:c + b:c </a:t>
            </a: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V="1">
            <a:off x="3006725" y="3959225"/>
            <a:ext cx="20320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 flipV="1">
            <a:off x="3027363" y="2925763"/>
            <a:ext cx="1951037" cy="1587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297" name="Picture 12" descr="D00404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 animBg="1"/>
      <p:bldP spid="29706" grpId="0" animBg="1"/>
      <p:bldP spid="2970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2209800" y="1295400"/>
            <a:ext cx="502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0066"/>
                </a:solidFill>
              </a:rPr>
              <a:t>Chia mét tæng cho mét sè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1905000" y="762000"/>
            <a:ext cx="541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To¸n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85750" y="1665288"/>
            <a:ext cx="1677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LuyÖn tËp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57200" y="2079625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Bµi 2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600200" y="2058988"/>
            <a:ext cx="51038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TÝnh b»ng hai c¸ch (theo mÉu):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014413" y="2746375"/>
            <a:ext cx="2376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en-US">
                <a:solidFill>
                  <a:srgbClr val="0000FF"/>
                </a:solidFill>
              </a:rPr>
              <a:t>   (27 - 18):3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4308475" y="2744788"/>
            <a:ext cx="2359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b)    (64 - 32):8</a:t>
            </a:r>
          </a:p>
        </p:txBody>
      </p:sp>
      <p:pic>
        <p:nvPicPr>
          <p:cNvPr id="13321" name="Picture 14" descr="BOOKANI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6368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Rectangle 15"/>
          <p:cNvSpPr>
            <a:spLocks noChangeArrowheads="1"/>
          </p:cNvSpPr>
          <p:nvPr/>
        </p:nvSpPr>
        <p:spPr bwMode="auto">
          <a:xfrm>
            <a:off x="327025" y="288925"/>
            <a:ext cx="71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>
                <a:solidFill>
                  <a:srgbClr val="CC0000"/>
                </a:solidFill>
                <a:latin typeface="Sylfaen" panose="010A0502050306030303" pitchFamily="18" charset="0"/>
              </a:rPr>
              <a:t>S.76</a:t>
            </a: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2112963" y="3454400"/>
            <a:ext cx="34337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MÉu: (35 – 21):7 = ?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650875" y="4267200"/>
            <a:ext cx="5202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C¸ch 1:                :7 =      :7 = 2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1847850" y="4262438"/>
            <a:ext cx="45926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(35 – 21)        14</a:t>
            </a: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752475" y="5121275"/>
            <a:ext cx="5424488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C¸ch 2 : (     -     )     =           -  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                                =  5 – 3  = 2</a:t>
            </a: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2136775" y="5141913"/>
            <a:ext cx="3778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35   21           35        21</a:t>
            </a: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3292475" y="5141913"/>
            <a:ext cx="29257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:7          :7         :7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4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44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/>
      <p:bldP spid="40967" grpId="0"/>
      <p:bldP spid="40972" grpId="0"/>
      <p:bldP spid="40973" grpId="0"/>
      <p:bldP spid="40979" grpId="0"/>
      <p:bldP spid="40980" grpId="0"/>
      <p:bldP spid="40981" grpId="0"/>
      <p:bldP spid="40981" grpId="1"/>
      <p:bldP spid="40982" grpId="0"/>
      <p:bldP spid="40983" grpId="0"/>
      <p:bldP spid="40983" grpId="1"/>
      <p:bldP spid="40984" grpId="0"/>
      <p:bldP spid="4098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2209800" y="1295400"/>
            <a:ext cx="502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0066"/>
                </a:solidFill>
              </a:rPr>
              <a:t>Chia mét tæng cho mét sè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905000" y="762000"/>
            <a:ext cx="541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To¸n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285750" y="1665288"/>
            <a:ext cx="1677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LuyÖn tËp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457200" y="2079625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Bµi 2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1600200" y="2058988"/>
            <a:ext cx="51038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TÝnh b»ng hai c¸ch (theo mÉu):</a:t>
            </a:r>
          </a:p>
        </p:txBody>
      </p:sp>
      <p:sp>
        <p:nvSpPr>
          <p:cNvPr id="16411" name="AutoShape 27"/>
          <p:cNvSpPr>
            <a:spLocks noChangeArrowheads="1"/>
          </p:cNvSpPr>
          <p:nvPr/>
        </p:nvSpPr>
        <p:spPr bwMode="auto">
          <a:xfrm>
            <a:off x="447675" y="4078288"/>
            <a:ext cx="8310563" cy="2346325"/>
          </a:xfrm>
          <a:prstGeom prst="cloudCallout">
            <a:avLst>
              <a:gd name="adj1" fmla="val -36875"/>
              <a:gd name="adj2" fmla="val -85181"/>
            </a:avLst>
          </a:prstGeom>
          <a:solidFill>
            <a:schemeClr val="bg1"/>
          </a:solidFill>
          <a:ln w="9525">
            <a:solidFill>
              <a:srgbClr val="66FF33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3455988" y="4137025"/>
            <a:ext cx="2295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a)   (27 - 18):3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258888" y="4706938"/>
            <a:ext cx="43894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C¸ch 1: (27 - 18):3 = 9:3 = 3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1258888" y="5400675"/>
            <a:ext cx="5141912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C¸ch 2: (27-18):3 = 27:3 – 18:3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		         = 9 - 6 = 3</a:t>
            </a:r>
          </a:p>
        </p:txBody>
      </p:sp>
      <p:sp>
        <p:nvSpPr>
          <p:cNvPr id="14347" name="Text Box 31"/>
          <p:cNvSpPr txBox="1">
            <a:spLocks noChangeArrowheads="1"/>
          </p:cNvSpPr>
          <p:nvPr/>
        </p:nvSpPr>
        <p:spPr bwMode="auto">
          <a:xfrm>
            <a:off x="1014413" y="2746375"/>
            <a:ext cx="2376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en-US">
                <a:solidFill>
                  <a:srgbClr val="0000FF"/>
                </a:solidFill>
              </a:rPr>
              <a:t>   (27 - 18):3</a:t>
            </a:r>
          </a:p>
        </p:txBody>
      </p:sp>
      <p:sp>
        <p:nvSpPr>
          <p:cNvPr id="14348" name="Text Box 32"/>
          <p:cNvSpPr txBox="1">
            <a:spLocks noChangeArrowheads="1"/>
          </p:cNvSpPr>
          <p:nvPr/>
        </p:nvSpPr>
        <p:spPr bwMode="auto">
          <a:xfrm>
            <a:off x="4308475" y="2744788"/>
            <a:ext cx="2359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b)    (64 - 32):8</a:t>
            </a:r>
          </a:p>
        </p:txBody>
      </p:sp>
      <p:pic>
        <p:nvPicPr>
          <p:cNvPr id="14349" name="Picture 33" descr="BOOKANI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6368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0" name="Rectangle 34"/>
          <p:cNvSpPr>
            <a:spLocks noChangeArrowheads="1"/>
          </p:cNvSpPr>
          <p:nvPr/>
        </p:nvSpPr>
        <p:spPr bwMode="auto">
          <a:xfrm>
            <a:off x="327025" y="288925"/>
            <a:ext cx="71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>
                <a:solidFill>
                  <a:srgbClr val="CC0000"/>
                </a:solidFill>
                <a:latin typeface="Sylfaen" panose="010A0502050306030303" pitchFamily="18" charset="0"/>
              </a:rPr>
              <a:t>S.76</a:t>
            </a:r>
          </a:p>
        </p:txBody>
      </p:sp>
      <p:pic>
        <p:nvPicPr>
          <p:cNvPr id="16420" name="Picture 36" descr="ag00218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1165225"/>
            <a:ext cx="53498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0" y="925513"/>
            <a:ext cx="9001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>
                <a:solidFill>
                  <a:srgbClr val="990000"/>
                </a:solidFill>
                <a:latin typeface="Sylfaen" panose="010A0502050306030303" pitchFamily="18" charset="0"/>
                <a:sym typeface="Wingdings" panose="05000000000000000000" pitchFamily="2" charset="2"/>
              </a:rPr>
              <a:t>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184150" y="1052513"/>
            <a:ext cx="46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Sylfaen" panose="010A0502050306030303" pitchFamily="18" charset="0"/>
              </a:rPr>
              <a:t>V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1" grpId="0" animBg="1"/>
      <p:bldP spid="16412" grpId="0"/>
      <p:bldP spid="16413" grpId="0"/>
      <p:bldP spid="16414" grpId="0"/>
      <p:bldP spid="16422" grpId="0"/>
      <p:bldP spid="164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2209800" y="1295400"/>
            <a:ext cx="502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0066"/>
                </a:solidFill>
              </a:rPr>
              <a:t>Chia mét tæng cho mét sè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905000" y="762000"/>
            <a:ext cx="541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To¸n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285750" y="1665288"/>
            <a:ext cx="1677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LuyÖn tËp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457200" y="2079625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Bµi 2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1600200" y="2058988"/>
            <a:ext cx="51038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TÝnh b»ng hai c¸ch (theo mÉu):</a:t>
            </a:r>
          </a:p>
        </p:txBody>
      </p:sp>
      <p:sp>
        <p:nvSpPr>
          <p:cNvPr id="17433" name="AutoShape 25"/>
          <p:cNvSpPr>
            <a:spLocks noChangeArrowheads="1"/>
          </p:cNvSpPr>
          <p:nvPr/>
        </p:nvSpPr>
        <p:spPr bwMode="auto">
          <a:xfrm>
            <a:off x="468313" y="3851275"/>
            <a:ext cx="8310562" cy="2346325"/>
          </a:xfrm>
          <a:prstGeom prst="cloudCallout">
            <a:avLst>
              <a:gd name="adj1" fmla="val 29157"/>
              <a:gd name="adj2" fmla="val -77403"/>
            </a:avLst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FF33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3455988" y="3992563"/>
            <a:ext cx="2295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b)   (64 - 32):8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1889125" y="4521200"/>
            <a:ext cx="4795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C¸ch 1: (64 - 32):8 = 32:8 = 4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1908175" y="5195888"/>
            <a:ext cx="5141913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C¸ch 2: (64 - 32):8 = 64:8 – 32:8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		          = 8 - 4 = 4</a:t>
            </a:r>
          </a:p>
        </p:txBody>
      </p:sp>
      <p:sp>
        <p:nvSpPr>
          <p:cNvPr id="15371" name="Text Box 29"/>
          <p:cNvSpPr txBox="1">
            <a:spLocks noChangeArrowheads="1"/>
          </p:cNvSpPr>
          <p:nvPr/>
        </p:nvSpPr>
        <p:spPr bwMode="auto">
          <a:xfrm>
            <a:off x="1014413" y="2746375"/>
            <a:ext cx="2376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en-US">
                <a:solidFill>
                  <a:srgbClr val="0000FF"/>
                </a:solidFill>
              </a:rPr>
              <a:t>   (27 - 18):3</a:t>
            </a:r>
          </a:p>
        </p:txBody>
      </p:sp>
      <p:sp>
        <p:nvSpPr>
          <p:cNvPr id="15372" name="Text Box 30"/>
          <p:cNvSpPr txBox="1">
            <a:spLocks noChangeArrowheads="1"/>
          </p:cNvSpPr>
          <p:nvPr/>
        </p:nvSpPr>
        <p:spPr bwMode="auto">
          <a:xfrm>
            <a:off x="4308475" y="2744788"/>
            <a:ext cx="2359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b)    (64 - 32):8</a:t>
            </a:r>
          </a:p>
        </p:txBody>
      </p:sp>
      <p:pic>
        <p:nvPicPr>
          <p:cNvPr id="15373" name="Picture 31" descr="BOOKANI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6368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4" name="Rectangle 32"/>
          <p:cNvSpPr>
            <a:spLocks noChangeArrowheads="1"/>
          </p:cNvSpPr>
          <p:nvPr/>
        </p:nvSpPr>
        <p:spPr bwMode="auto">
          <a:xfrm>
            <a:off x="327025" y="288925"/>
            <a:ext cx="71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>
                <a:solidFill>
                  <a:srgbClr val="CC0000"/>
                </a:solidFill>
                <a:latin typeface="Sylfaen" panose="010A0502050306030303" pitchFamily="18" charset="0"/>
              </a:rPr>
              <a:t>S.76</a:t>
            </a:r>
          </a:p>
        </p:txBody>
      </p:sp>
      <p:pic>
        <p:nvPicPr>
          <p:cNvPr id="15375" name="Picture 34" descr="ag00218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1165225"/>
            <a:ext cx="53498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6" name="Text Box 35"/>
          <p:cNvSpPr txBox="1">
            <a:spLocks noChangeArrowheads="1"/>
          </p:cNvSpPr>
          <p:nvPr/>
        </p:nvSpPr>
        <p:spPr bwMode="auto">
          <a:xfrm>
            <a:off x="0" y="925513"/>
            <a:ext cx="9001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>
                <a:solidFill>
                  <a:srgbClr val="990000"/>
                </a:solidFill>
                <a:latin typeface="Sylfaen" panose="010A0502050306030303" pitchFamily="18" charset="0"/>
                <a:sym typeface="Wingdings" panose="05000000000000000000" pitchFamily="2" charset="2"/>
              </a:rPr>
              <a:t></a:t>
            </a:r>
          </a:p>
        </p:txBody>
      </p:sp>
      <p:sp>
        <p:nvSpPr>
          <p:cNvPr id="15377" name="Text Box 36"/>
          <p:cNvSpPr txBox="1">
            <a:spLocks noChangeArrowheads="1"/>
          </p:cNvSpPr>
          <p:nvPr/>
        </p:nvSpPr>
        <p:spPr bwMode="auto">
          <a:xfrm>
            <a:off x="184150" y="1052513"/>
            <a:ext cx="46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Sylfaen" panose="010A0502050306030303" pitchFamily="18" charset="0"/>
              </a:rPr>
              <a:t>V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3" grpId="0" animBg="1"/>
      <p:bldP spid="17434" grpId="0"/>
      <p:bldP spid="17435" grpId="0"/>
      <p:bldP spid="174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2184400" y="533400"/>
            <a:ext cx="502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0066"/>
                </a:solidFill>
              </a:rPr>
              <a:t>Chia mét tæng cho mét sè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2032000" y="0"/>
            <a:ext cx="541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To¸n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285750" y="1665288"/>
            <a:ext cx="1677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LuyÖn tËp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457200" y="2079625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Bµi 3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0" y="2632075"/>
            <a:ext cx="4202113" cy="3881438"/>
          </a:xfrm>
          <a:prstGeom prst="verticalScroll">
            <a:avLst>
              <a:gd name="adj" fmla="val 4088"/>
            </a:avLst>
          </a:prstGeom>
          <a:gradFill rotWithShape="1">
            <a:gsLst>
              <a:gs pos="0">
                <a:srgbClr val="FFFFCC"/>
              </a:gs>
              <a:gs pos="100000">
                <a:srgbClr val="CCFFCC"/>
              </a:gs>
            </a:gsLst>
            <a:lin ang="5400000" scaled="1"/>
          </a:gra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/>
              <a:t>Sè häc sinh c¶ hai líp lµ:</a:t>
            </a:r>
          </a:p>
          <a:p>
            <a:pPr algn="ctr" eaLnBrk="1" hangingPunct="1"/>
            <a:r>
              <a:rPr lang="en-US"/>
              <a:t>  32+28 = 60 (häc sinh)</a:t>
            </a:r>
          </a:p>
          <a:p>
            <a:pPr algn="ctr" eaLnBrk="1" hangingPunct="1"/>
            <a:r>
              <a:rPr lang="en-US"/>
              <a:t>Hai líp </a:t>
            </a:r>
            <a:r>
              <a:rPr lang="en-US" smtClean="0"/>
              <a:t>®­ưîc </a:t>
            </a:r>
            <a:r>
              <a:rPr lang="en-US"/>
              <a:t>chia</a:t>
            </a:r>
          </a:p>
          <a:p>
            <a:pPr algn="ctr" eaLnBrk="1" hangingPunct="1"/>
            <a:r>
              <a:rPr lang="en-US"/>
              <a:t> thµnh sè nhãm lµ:</a:t>
            </a:r>
          </a:p>
          <a:p>
            <a:pPr algn="ctr" eaLnBrk="1" hangingPunct="1"/>
            <a:r>
              <a:rPr lang="en-US"/>
              <a:t>    60:4 = 15 (nhãm)</a:t>
            </a:r>
          </a:p>
          <a:p>
            <a:pPr algn="ctr" eaLnBrk="1" hangingPunct="1"/>
            <a:r>
              <a:rPr lang="en-US"/>
              <a:t>       §¸p sè : 15  nhãm.</a:t>
            </a:r>
          </a:p>
          <a:p>
            <a:pPr algn="ctr" eaLnBrk="1" hangingPunct="1"/>
            <a:endParaRPr lang="en-US"/>
          </a:p>
        </p:txBody>
      </p:sp>
      <p:pic>
        <p:nvPicPr>
          <p:cNvPr id="16391" name="Picture 10" descr="BOOKANI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6368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Rectangle 11"/>
          <p:cNvSpPr>
            <a:spLocks noChangeArrowheads="1"/>
          </p:cNvSpPr>
          <p:nvPr/>
        </p:nvSpPr>
        <p:spPr bwMode="auto">
          <a:xfrm>
            <a:off x="327025" y="288925"/>
            <a:ext cx="71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>
                <a:solidFill>
                  <a:srgbClr val="CC0000"/>
                </a:solidFill>
                <a:latin typeface="Sylfaen" panose="010A0502050306030303" pitchFamily="18" charset="0"/>
              </a:rPr>
              <a:t>S.76</a:t>
            </a:r>
          </a:p>
        </p:txBody>
      </p:sp>
      <p:pic>
        <p:nvPicPr>
          <p:cNvPr id="18444" name="Picture 12" descr="ag00218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1165225"/>
            <a:ext cx="53498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0" y="925513"/>
            <a:ext cx="9001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>
                <a:solidFill>
                  <a:srgbClr val="990000"/>
                </a:solidFill>
                <a:latin typeface="Sylfaen" panose="010A0502050306030303" pitchFamily="18" charset="0"/>
                <a:sym typeface="Wingdings" panose="05000000000000000000" pitchFamily="2" charset="2"/>
              </a:rPr>
              <a:t>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184150" y="1052513"/>
            <a:ext cx="46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Sylfaen" panose="010A0502050306030303" pitchFamily="18" charset="0"/>
              </a:rPr>
              <a:t>V</a:t>
            </a:r>
          </a:p>
        </p:txBody>
      </p:sp>
      <p:sp>
        <p:nvSpPr>
          <p:cNvPr id="18447" name="AutoShape 15"/>
          <p:cNvSpPr>
            <a:spLocks noChangeArrowheads="1"/>
          </p:cNvSpPr>
          <p:nvPr/>
        </p:nvSpPr>
        <p:spPr bwMode="auto">
          <a:xfrm>
            <a:off x="4368800" y="1238250"/>
            <a:ext cx="4530725" cy="5537200"/>
          </a:xfrm>
          <a:prstGeom prst="wedgeEllipseCallout">
            <a:avLst>
              <a:gd name="adj1" fmla="val -20569"/>
              <a:gd name="adj2" fmla="val 6366"/>
            </a:avLst>
          </a:prstGeom>
          <a:gradFill rotWithShape="1">
            <a:gsLst>
              <a:gs pos="0">
                <a:srgbClr val="99FFCC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/>
              <a:t>Líp 4A </a:t>
            </a:r>
            <a:r>
              <a:rPr lang="en-US" smtClean="0"/>
              <a:t>®ư­îc </a:t>
            </a:r>
            <a:r>
              <a:rPr lang="en-US"/>
              <a:t>chia thµnh sè nhãm lµ:</a:t>
            </a:r>
          </a:p>
          <a:p>
            <a:pPr algn="ctr" eaLnBrk="1" hangingPunct="1"/>
            <a:r>
              <a:rPr lang="en-US"/>
              <a:t>32:4 = 8 (nhãm)</a:t>
            </a:r>
          </a:p>
          <a:p>
            <a:pPr algn="ctr" eaLnBrk="1" hangingPunct="1"/>
            <a:r>
              <a:rPr lang="en-US"/>
              <a:t>Líp 6B </a:t>
            </a:r>
            <a:r>
              <a:rPr lang="en-US" smtClean="0"/>
              <a:t>®­ưîc </a:t>
            </a:r>
            <a:r>
              <a:rPr lang="en-US"/>
              <a:t>chia thµnh sè nhãm lµ:</a:t>
            </a:r>
          </a:p>
          <a:p>
            <a:pPr algn="ctr" eaLnBrk="1" hangingPunct="1"/>
            <a:r>
              <a:rPr lang="en-US"/>
              <a:t>28:4 = 7 (nhãm)</a:t>
            </a:r>
          </a:p>
          <a:p>
            <a:pPr algn="ctr" eaLnBrk="1" hangingPunct="1"/>
            <a:r>
              <a:rPr lang="en-US"/>
              <a:t>C¶ hai líp </a:t>
            </a:r>
            <a:r>
              <a:rPr lang="en-US" smtClean="0"/>
              <a:t>®ư­îc </a:t>
            </a:r>
            <a:r>
              <a:rPr lang="en-US"/>
              <a:t>chia thµnh sè nhãm lµ:</a:t>
            </a:r>
          </a:p>
          <a:p>
            <a:pPr algn="ctr" eaLnBrk="1" hangingPunct="1"/>
            <a:r>
              <a:rPr lang="en-US"/>
              <a:t>8 + 7 = 15 (nhãm)</a:t>
            </a:r>
          </a:p>
          <a:p>
            <a:pPr algn="ctr" eaLnBrk="1" hangingPunct="1"/>
            <a:r>
              <a:rPr lang="en-US"/>
              <a:t>§¸p sè : 15 nhãm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/>
      <p:bldP spid="18445" grpId="0"/>
      <p:bldP spid="18446" grpId="0"/>
      <p:bldP spid="184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2209800" y="1295400"/>
            <a:ext cx="502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0066"/>
                </a:solidFill>
              </a:rPr>
              <a:t>Chia mét tæng cho mét sè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905000" y="762000"/>
            <a:ext cx="541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To¸n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0" y="3375025"/>
            <a:ext cx="4184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(12 + 27):3 = 12:3 + 27 ?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0" y="5119688"/>
            <a:ext cx="40036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(28 – 21) :7 = 28 – 21:7 ?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0" y="4186238"/>
            <a:ext cx="43291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36: 6 + 24:6 = (36 + 24):6 ?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8425" y="6038850"/>
            <a:ext cx="477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32:4 + 16: 8 = (32 + 16)</a:t>
            </a:r>
            <a:r>
              <a:rPr lang="en-US">
                <a:solidFill>
                  <a:srgbClr val="0000FF"/>
                </a:solidFill>
                <a:sym typeface="Wingdings" panose="05000000000000000000" pitchFamily="2" charset="2"/>
              </a:rPr>
              <a:t>:(4+8) ?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30734" name="AutoShape 14"/>
          <p:cNvSpPr>
            <a:spLocks noChangeArrowheads="1"/>
          </p:cNvSpPr>
          <p:nvPr/>
        </p:nvSpPr>
        <p:spPr bwMode="auto">
          <a:xfrm>
            <a:off x="2947988" y="1544638"/>
            <a:ext cx="2214562" cy="1766887"/>
          </a:xfrm>
          <a:prstGeom prst="irregularSeal1">
            <a:avLst/>
          </a:prstGeom>
          <a:gradFill rotWithShape="0">
            <a:gsLst>
              <a:gs pos="0">
                <a:srgbClr val="FF33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>
                <a:latin typeface=".VnArabiaH" panose="020B7200000000000000" pitchFamily="34" charset="0"/>
              </a:rPr>
              <a:t>§óng</a:t>
            </a:r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6269038" y="3159125"/>
            <a:ext cx="2214562" cy="1766888"/>
          </a:xfrm>
          <a:prstGeom prst="irregularSeal1">
            <a:avLst/>
          </a:prstGeom>
          <a:gradFill rotWithShape="1">
            <a:gsLst>
              <a:gs pos="0">
                <a:srgbClr val="3333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>
                <a:latin typeface=".VnArabiaH" panose="020B7200000000000000" pitchFamily="34" charset="0"/>
              </a:rPr>
              <a:t>Sai</a:t>
            </a:r>
          </a:p>
        </p:txBody>
      </p:sp>
      <p:sp>
        <p:nvSpPr>
          <p:cNvPr id="30739" name="WordArt 19"/>
          <p:cNvSpPr>
            <a:spLocks noChangeArrowheads="1" noChangeShapeType="1" noTextEdit="1"/>
          </p:cNvSpPr>
          <p:nvPr/>
        </p:nvSpPr>
        <p:spPr bwMode="auto">
          <a:xfrm>
            <a:off x="7745413" y="4633913"/>
            <a:ext cx="1150937" cy="1174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.VnLincoln" panose="020B7200000000000000" pitchFamily="34" charset="0"/>
              </a:rPr>
              <a:t>?</a:t>
            </a:r>
          </a:p>
        </p:txBody>
      </p:sp>
      <p:sp>
        <p:nvSpPr>
          <p:cNvPr id="30740" name="WordArt 20"/>
          <p:cNvSpPr>
            <a:spLocks noChangeArrowheads="1" noChangeShapeType="1" noTextEdit="1"/>
          </p:cNvSpPr>
          <p:nvPr/>
        </p:nvSpPr>
        <p:spPr bwMode="auto">
          <a:xfrm>
            <a:off x="5629275" y="2489200"/>
            <a:ext cx="160655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50000">
                      <a:srgbClr val="FFCCFF"/>
                    </a:gs>
                    <a:gs pos="100000">
                      <a:srgbClr val="00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.VnMysticalH" panose="020B7200000000000000" pitchFamily="34" charset="0"/>
              </a:rPr>
              <a:t>hay</a:t>
            </a:r>
          </a:p>
        </p:txBody>
      </p:sp>
      <p:sp>
        <p:nvSpPr>
          <p:cNvPr id="30741" name="AutoShape 21"/>
          <p:cNvSpPr>
            <a:spLocks noChangeArrowheads="1"/>
          </p:cNvSpPr>
          <p:nvPr/>
        </p:nvSpPr>
        <p:spPr bwMode="auto">
          <a:xfrm>
            <a:off x="4064000" y="3048000"/>
            <a:ext cx="1136650" cy="954088"/>
          </a:xfrm>
          <a:prstGeom prst="irregularSeal1">
            <a:avLst/>
          </a:prstGeom>
          <a:gradFill rotWithShape="1">
            <a:gsLst>
              <a:gs pos="0">
                <a:srgbClr val="3333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2400">
                <a:latin typeface=".VnArabiaH" panose="020B7200000000000000" pitchFamily="34" charset="0"/>
              </a:rPr>
              <a:t>Sai</a:t>
            </a:r>
          </a:p>
        </p:txBody>
      </p:sp>
      <p:sp>
        <p:nvSpPr>
          <p:cNvPr id="30743" name="AutoShape 23"/>
          <p:cNvSpPr>
            <a:spLocks noChangeArrowheads="1"/>
          </p:cNvSpPr>
          <p:nvPr/>
        </p:nvSpPr>
        <p:spPr bwMode="auto">
          <a:xfrm>
            <a:off x="3990975" y="4906963"/>
            <a:ext cx="1177925" cy="1035050"/>
          </a:xfrm>
          <a:prstGeom prst="irregularSeal1">
            <a:avLst/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2400">
                <a:latin typeface=".VnArabiaH" panose="020B7200000000000000" pitchFamily="34" charset="0"/>
              </a:rPr>
              <a:t>Sai</a:t>
            </a:r>
          </a:p>
        </p:txBody>
      </p:sp>
      <p:sp>
        <p:nvSpPr>
          <p:cNvPr id="30744" name="AutoShape 24"/>
          <p:cNvSpPr>
            <a:spLocks noChangeArrowheads="1"/>
          </p:cNvSpPr>
          <p:nvPr/>
        </p:nvSpPr>
        <p:spPr bwMode="auto">
          <a:xfrm>
            <a:off x="5424488" y="5802313"/>
            <a:ext cx="1198562" cy="1055687"/>
          </a:xfrm>
          <a:prstGeom prst="irregularSeal1">
            <a:avLst/>
          </a:prstGeom>
          <a:gradFill rotWithShape="1">
            <a:gsLst>
              <a:gs pos="0">
                <a:srgbClr val="FF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2400">
                <a:latin typeface=".VnArabiaH" panose="020B7200000000000000" pitchFamily="34" charset="0"/>
              </a:rPr>
              <a:t>Sai</a:t>
            </a:r>
          </a:p>
        </p:txBody>
      </p:sp>
      <p:sp>
        <p:nvSpPr>
          <p:cNvPr id="30746" name="AutoShape 26"/>
          <p:cNvSpPr>
            <a:spLocks noChangeArrowheads="1"/>
          </p:cNvSpPr>
          <p:nvPr/>
        </p:nvSpPr>
        <p:spPr bwMode="auto">
          <a:xfrm>
            <a:off x="4581525" y="3829050"/>
            <a:ext cx="1322388" cy="1241425"/>
          </a:xfrm>
          <a:prstGeom prst="irregularSeal1">
            <a:avLst/>
          </a:prstGeom>
          <a:gradFill rotWithShape="0">
            <a:gsLst>
              <a:gs pos="0">
                <a:srgbClr val="FF33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2400">
                <a:latin typeface=".VnArabiaH" panose="020B7200000000000000" pitchFamily="34" charset="0"/>
              </a:rPr>
              <a:t>§óng</a:t>
            </a:r>
          </a:p>
        </p:txBody>
      </p:sp>
      <p:pic>
        <p:nvPicPr>
          <p:cNvPr id="17424" name="Picture 29" descr="D00404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30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/>
      <p:bldP spid="30730" grpId="0"/>
      <p:bldP spid="30731" grpId="0"/>
      <p:bldP spid="30733" grpId="0"/>
      <p:bldP spid="30734" grpId="0" animBg="1"/>
      <p:bldP spid="30736" grpId="0" animBg="1"/>
      <p:bldP spid="30739" grpId="0" animBg="1"/>
      <p:bldP spid="30740" grpId="0" animBg="1"/>
      <p:bldP spid="30741" grpId="0" animBg="1"/>
      <p:bldP spid="30743" grpId="0" animBg="1"/>
      <p:bldP spid="30744" grpId="0" animBg="1"/>
      <p:bldP spid="307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WordArt 3"/>
          <p:cNvSpPr>
            <a:spLocks noChangeArrowheads="1" noChangeShapeType="1" noTextEdit="1"/>
          </p:cNvSpPr>
          <p:nvPr/>
        </p:nvSpPr>
        <p:spPr bwMode="auto">
          <a:xfrm>
            <a:off x="609600" y="2438400"/>
            <a:ext cx="80010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Courier NewH" panose="02027200000000000000" pitchFamily="18" charset="0"/>
              </a:rPr>
              <a:t>XIN CH©n thµnh c¸m ¬n</a:t>
            </a:r>
          </a:p>
          <a:p>
            <a:pPr algn="ctr"/>
            <a:r>
              <a:rPr lang="en-US" sz="4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Courier NewH" panose="02027200000000000000" pitchFamily="18" charset="0"/>
              </a:rPr>
              <a:t> c¸c thÇy, c« vµ c¸c em !</a:t>
            </a: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0" y="4637088"/>
          <a:ext cx="1828800" cy="222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Clip" r:id="rId5" imgW="4286160" imgH="3676320" progId="MS_ClipArt_Gallery.2">
                  <p:embed/>
                </p:oleObj>
              </mc:Choice>
              <mc:Fallback>
                <p:oleObj name="Clip" r:id="rId5" imgW="4286160" imgH="367632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637088"/>
                        <a:ext cx="1828800" cy="222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5638800" y="4475163"/>
          <a:ext cx="3505200" cy="238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Clip" r:id="rId7" imgW="3619440" imgH="2463480" progId="MS_ClipArt_Gallery.2">
                  <p:embed/>
                </p:oleObj>
              </mc:Choice>
              <mc:Fallback>
                <p:oleObj name="Clip" r:id="rId7" imgW="3619440" imgH="246348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475163"/>
                        <a:ext cx="3505200" cy="238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038" name="Picture 6" descr="MCj0239557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688" y="0"/>
            <a:ext cx="1611312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9" name="Picture 7" descr="MCj04106230000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5736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2514600" y="0"/>
          <a:ext cx="3886200" cy="223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Clip" r:id="rId11" imgW="807120" imgH="503640" progId="MS_ClipArt_Gallery.2">
                  <p:embed/>
                </p:oleObj>
              </mc:Choice>
              <mc:Fallback>
                <p:oleObj name="Clip" r:id="rId11" imgW="807120" imgH="50364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0"/>
                        <a:ext cx="3886200" cy="223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3" name="Picture 9" descr="music_staff_md_wht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748338"/>
            <a:ext cx="2590800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Notes-02-june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9525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3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WordArt 6"/>
          <p:cNvSpPr>
            <a:spLocks noChangeArrowheads="1" noChangeShapeType="1" noTextEdit="1"/>
          </p:cNvSpPr>
          <p:nvPr/>
        </p:nvSpPr>
        <p:spPr bwMode="auto">
          <a:xfrm>
            <a:off x="674066" y="371475"/>
            <a:ext cx="7772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0"/>
                <a:latin typeface=".VnBodoniH" panose="020B7200000000000000" pitchFamily="34" charset="0"/>
              </a:rPr>
              <a:t>Chia mét tæng cho mét sè</a:t>
            </a:r>
            <a:endParaRPr lang="en-US" sz="3600" b="1" kern="10">
              <a:ln w="0"/>
              <a:latin typeface=".VnBodoniH" panose="020B7200000000000000" pitchFamily="34" charset="0"/>
            </a:endParaRPr>
          </a:p>
        </p:txBody>
      </p:sp>
      <p:pic>
        <p:nvPicPr>
          <p:cNvPr id="4099" name="Picture 9" descr="D00404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1905000" y="762000"/>
            <a:ext cx="541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To¸n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27013" y="1219200"/>
            <a:ext cx="27035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KiÓm tra bµi cò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27013" y="1752600"/>
            <a:ext cx="5462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TÝnh b»ng 2 c¸ch :       </a:t>
            </a:r>
            <a:r>
              <a:rPr lang="en-US">
                <a:solidFill>
                  <a:srgbClr val="FF0066"/>
                </a:solidFill>
              </a:rPr>
              <a:t>(15 + 12) x 3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535113" y="2514600"/>
            <a:ext cx="6011862" cy="519113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C¸ch 1: (15 + 12) x 3 = 27 x 3 = 81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531938" y="3352800"/>
            <a:ext cx="6016625" cy="116046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C¸ch 2 : ( 15 + 12) x 3 = 15 x 3 + 12 x 3 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			      =  45 + 36  = 81</a:t>
            </a:r>
          </a:p>
        </p:txBody>
      </p:sp>
      <p:pic>
        <p:nvPicPr>
          <p:cNvPr id="2" name="Picture 16" descr="D00404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0" y="881063"/>
            <a:ext cx="566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FF3300"/>
                </a:solidFill>
              </a:rPr>
              <a:t>N</a:t>
            </a:r>
          </a:p>
        </p:txBody>
      </p:sp>
      <p:pic>
        <p:nvPicPr>
          <p:cNvPr id="5138" name="Picture 18" descr="ag00218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318113">
            <a:off x="384970" y="885031"/>
            <a:ext cx="38576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8" grpId="0"/>
      <p:bldP spid="5129" grpId="0" animBg="1"/>
      <p:bldP spid="5130" grpId="0" animBg="1"/>
      <p:bldP spid="51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209800" y="1262063"/>
            <a:ext cx="502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0066"/>
                </a:solidFill>
              </a:rPr>
              <a:t>Chia mét tæng cho mét sè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81000" y="1871663"/>
            <a:ext cx="6323013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TÝnh vµ so s¸nh gi¸ trÞ cña hai biÓu thøc 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(35 + 21) : 7 vµ 35 : 7 + 21 : 7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34988" y="3117850"/>
            <a:ext cx="119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Ta cã: 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975100" y="3146425"/>
            <a:ext cx="101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56 :7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879975" y="3146425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= 8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677988" y="3686175"/>
            <a:ext cx="1873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35:7 + 21:7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582988" y="3686175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963988" y="3700463"/>
            <a:ext cx="11255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5 + 3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4886325" y="3686175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= 8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1627188" y="4191000"/>
            <a:ext cx="2058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(35 + 21) : 7</a:t>
            </a:r>
          </a:p>
        </p:txBody>
      </p:sp>
      <p:sp>
        <p:nvSpPr>
          <p:cNvPr id="6156" name="Text Box 25"/>
          <p:cNvSpPr txBox="1">
            <a:spLocks noChangeArrowheads="1"/>
          </p:cNvSpPr>
          <p:nvPr/>
        </p:nvSpPr>
        <p:spPr bwMode="auto">
          <a:xfrm>
            <a:off x="1905000" y="762000"/>
            <a:ext cx="541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To¸n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594100" y="3132138"/>
            <a:ext cx="4587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=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3860800" y="4205288"/>
            <a:ext cx="2209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35:7 + 21:7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381000" y="4191000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VËy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3614738" y="4205288"/>
            <a:ext cx="4587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=</a:t>
            </a:r>
          </a:p>
        </p:txBody>
      </p:sp>
      <p:sp>
        <p:nvSpPr>
          <p:cNvPr id="7211" name="AutoShape 43"/>
          <p:cNvSpPr>
            <a:spLocks noChangeArrowheads="1"/>
          </p:cNvSpPr>
          <p:nvPr/>
        </p:nvSpPr>
        <p:spPr bwMode="auto">
          <a:xfrm>
            <a:off x="0" y="4681538"/>
            <a:ext cx="9144000" cy="2011362"/>
          </a:xfrm>
          <a:prstGeom prst="verticalScroll">
            <a:avLst>
              <a:gd name="adj" fmla="val 12500"/>
            </a:avLst>
          </a:prstGeom>
          <a:solidFill>
            <a:srgbClr val="FFFF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3200">
                <a:solidFill>
                  <a:srgbClr val="0000FF"/>
                </a:solidFill>
              </a:rPr>
              <a:t>Khi chia mét tæng cho mét sè, nÕu c¸c sè h¹ng cña</a:t>
            </a:r>
          </a:p>
          <a:p>
            <a:pPr eaLnBrk="1" hangingPunct="1">
              <a:lnSpc>
                <a:spcPct val="85000"/>
              </a:lnSpc>
            </a:pPr>
            <a:r>
              <a:rPr lang="en-US" sz="3200">
                <a:solidFill>
                  <a:srgbClr val="0000FF"/>
                </a:solidFill>
              </a:rPr>
              <a:t>tæng ®Òu chia hÕt cho sè chia th× ta cã thÓ chia tõng</a:t>
            </a:r>
          </a:p>
          <a:p>
            <a:pPr eaLnBrk="1" hangingPunct="1">
              <a:lnSpc>
                <a:spcPct val="85000"/>
              </a:lnSpc>
            </a:pPr>
            <a:r>
              <a:rPr lang="en-US" sz="3200">
                <a:solidFill>
                  <a:srgbClr val="0000FF"/>
                </a:solidFill>
              </a:rPr>
              <a:t>sè h¹ng cña tæng cho sè chia, råi céng c¸c kÕt qu¶</a:t>
            </a:r>
          </a:p>
          <a:p>
            <a:pPr eaLnBrk="1" hangingPunct="1">
              <a:lnSpc>
                <a:spcPct val="85000"/>
              </a:lnSpc>
            </a:pPr>
            <a:r>
              <a:rPr lang="en-US" sz="3200">
                <a:solidFill>
                  <a:srgbClr val="0000FF"/>
                </a:solidFill>
              </a:rPr>
              <a:t> t×m </a:t>
            </a:r>
            <a:r>
              <a:rPr lang="en-US" sz="3200" smtClean="0">
                <a:solidFill>
                  <a:srgbClr val="0000FF"/>
                </a:solidFill>
              </a:rPr>
              <a:t>®­ưîc </a:t>
            </a:r>
            <a:r>
              <a:rPr lang="en-US" sz="3200">
                <a:solidFill>
                  <a:srgbClr val="0000FF"/>
                </a:solidFill>
              </a:rPr>
              <a:t>víi nhau.</a:t>
            </a:r>
          </a:p>
        </p:txBody>
      </p:sp>
      <p:sp>
        <p:nvSpPr>
          <p:cNvPr id="7212" name="Line 44"/>
          <p:cNvSpPr>
            <a:spLocks noChangeShapeType="1"/>
          </p:cNvSpPr>
          <p:nvPr/>
        </p:nvSpPr>
        <p:spPr bwMode="auto">
          <a:xfrm>
            <a:off x="5802313" y="6172200"/>
            <a:ext cx="2692400" cy="17463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3" name="Line 45"/>
          <p:cNvSpPr>
            <a:spLocks noChangeShapeType="1"/>
          </p:cNvSpPr>
          <p:nvPr/>
        </p:nvSpPr>
        <p:spPr bwMode="auto">
          <a:xfrm>
            <a:off x="425450" y="6202363"/>
            <a:ext cx="4597400" cy="1587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4" name="Line 46"/>
          <p:cNvSpPr>
            <a:spLocks noChangeShapeType="1"/>
          </p:cNvSpPr>
          <p:nvPr/>
        </p:nvSpPr>
        <p:spPr bwMode="auto">
          <a:xfrm>
            <a:off x="7210425" y="5756275"/>
            <a:ext cx="1441450" cy="20638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7" name="Line 49"/>
          <p:cNvSpPr>
            <a:spLocks noChangeShapeType="1"/>
          </p:cNvSpPr>
          <p:nvPr/>
        </p:nvSpPr>
        <p:spPr bwMode="auto">
          <a:xfrm>
            <a:off x="531813" y="6599238"/>
            <a:ext cx="2792412" cy="7937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1509713" y="3127375"/>
            <a:ext cx="20399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(35 + 21) : 7</a:t>
            </a:r>
          </a:p>
        </p:txBody>
      </p:sp>
      <p:pic>
        <p:nvPicPr>
          <p:cNvPr id="7221" name="Picture 53" descr="muiten-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550" y="4027488"/>
            <a:ext cx="2481263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2" name="Picture 54" descr="muiten-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300" y="4676775"/>
            <a:ext cx="278606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24" name="AutoShape 56"/>
          <p:cNvSpPr>
            <a:spLocks noChangeArrowheads="1"/>
          </p:cNvSpPr>
          <p:nvPr/>
        </p:nvSpPr>
        <p:spPr bwMode="auto">
          <a:xfrm>
            <a:off x="730250" y="1849438"/>
            <a:ext cx="7762875" cy="2032000"/>
          </a:xfrm>
          <a:prstGeom prst="cloudCallout">
            <a:avLst>
              <a:gd name="adj1" fmla="val -9468"/>
              <a:gd name="adj2" fmla="val 70940"/>
            </a:avLst>
          </a:prstGeom>
          <a:gradFill rotWithShape="1">
            <a:gsLst>
              <a:gs pos="0">
                <a:srgbClr val="FFCCCC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3200"/>
              <a:t>Khi chia mét tæng cho mét sè ta cã thÓ lµm thÕ nµo?</a:t>
            </a:r>
          </a:p>
        </p:txBody>
      </p:sp>
      <p:pic>
        <p:nvPicPr>
          <p:cNvPr id="7225" name="Picture 57" descr="BOOKANI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6368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26" name="Rectangle 58"/>
          <p:cNvSpPr>
            <a:spLocks noChangeArrowheads="1"/>
          </p:cNvSpPr>
          <p:nvPr/>
        </p:nvSpPr>
        <p:spPr bwMode="auto">
          <a:xfrm>
            <a:off x="327025" y="288925"/>
            <a:ext cx="71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>
                <a:solidFill>
                  <a:srgbClr val="CC0000"/>
                </a:solidFill>
                <a:latin typeface="Sylfaen" panose="010A0502050306030303" pitchFamily="18" charset="0"/>
              </a:rPr>
              <a:t>S.76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0" y="881063"/>
            <a:ext cx="566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FF3300"/>
                </a:solidFill>
              </a:rPr>
              <a:t>N</a:t>
            </a:r>
          </a:p>
        </p:txBody>
      </p:sp>
      <p:pic>
        <p:nvPicPr>
          <p:cNvPr id="7228" name="Picture 60" descr="ag00218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318113">
            <a:off x="384970" y="885031"/>
            <a:ext cx="38576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6" dur="20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9" dur="20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9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71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72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9" dur="1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5" dur="1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  <p:bldP spid="7176" grpId="0"/>
      <p:bldP spid="7178" grpId="0"/>
      <p:bldP spid="7181" grpId="0"/>
      <p:bldP spid="7182" grpId="0"/>
      <p:bldP spid="7184" grpId="0"/>
      <p:bldP spid="7185" grpId="0"/>
      <p:bldP spid="7187" grpId="0"/>
      <p:bldP spid="7188" grpId="0"/>
      <p:bldP spid="7188" grpId="1"/>
      <p:bldP spid="7194" grpId="0"/>
      <p:bldP spid="7201" grpId="0"/>
      <p:bldP spid="7201" grpId="1"/>
      <p:bldP spid="7202" grpId="0"/>
      <p:bldP spid="7203" grpId="0"/>
      <p:bldP spid="7211" grpId="0" animBg="1"/>
      <p:bldP spid="7212" grpId="0" animBg="1"/>
      <p:bldP spid="7213" grpId="0" animBg="1"/>
      <p:bldP spid="7214" grpId="0" animBg="1"/>
      <p:bldP spid="7217" grpId="0" animBg="1"/>
      <p:bldP spid="7220" grpId="0"/>
      <p:bldP spid="7224" grpId="0" animBg="1"/>
      <p:bldP spid="7224" grpId="1" animBg="1"/>
      <p:bldP spid="7226" grpId="0"/>
      <p:bldP spid="7227" grpId="0"/>
      <p:bldP spid="722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2209800" y="1295400"/>
            <a:ext cx="502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0066"/>
                </a:solidFill>
              </a:rPr>
              <a:t>Chia mét tæng cho mét sè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905000" y="762000"/>
            <a:ext cx="541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To¸n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04800" y="18288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LuyÖn tËp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57200" y="22860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Bµi 1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905000" y="22860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a/ TÝnh b»ng hai c¸ch: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57200" y="28194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(15 + 35) : 5	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191000" y="2819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(80 + 4) : 4</a:t>
            </a:r>
          </a:p>
        </p:txBody>
      </p:sp>
      <p:sp>
        <p:nvSpPr>
          <p:cNvPr id="36874" name="AutoShape 10"/>
          <p:cNvSpPr>
            <a:spLocks noChangeArrowheads="1"/>
          </p:cNvSpPr>
          <p:nvPr/>
        </p:nvSpPr>
        <p:spPr bwMode="auto">
          <a:xfrm>
            <a:off x="630238" y="3559175"/>
            <a:ext cx="7680325" cy="2640013"/>
          </a:xfrm>
          <a:prstGeom prst="flowChartAlternateProcess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18900000" scaled="1"/>
          </a:gradFill>
          <a:ln w="9525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1436688" y="4410075"/>
            <a:ext cx="525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FF"/>
                </a:solidFill>
              </a:rPr>
              <a:t>C¸ch 1:  (15 + 35) : 5 = 50 :5 = 10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1365250" y="5106988"/>
            <a:ext cx="6173788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5000"/>
              </a:spcBef>
            </a:pPr>
            <a:r>
              <a:rPr lang="en-US">
                <a:solidFill>
                  <a:srgbClr val="FF00FF"/>
                </a:solidFill>
              </a:rPr>
              <a:t>C¸ch 2:  (15 + 35) : 5 = 15 :5  + 35 : 5 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</a:pPr>
            <a:r>
              <a:rPr lang="en-US">
                <a:solidFill>
                  <a:srgbClr val="FF00FF"/>
                </a:solidFill>
              </a:rPr>
              <a:t>			    = 3 + 7 = 10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2946400" y="3724275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FF"/>
                </a:solidFill>
              </a:rPr>
              <a:t>(15 + 35) : 5	</a:t>
            </a:r>
          </a:p>
        </p:txBody>
      </p:sp>
      <p:pic>
        <p:nvPicPr>
          <p:cNvPr id="7181" name="Picture 14" descr="BOOKANI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6368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2" name="Rectangle 15"/>
          <p:cNvSpPr>
            <a:spLocks noChangeArrowheads="1"/>
          </p:cNvSpPr>
          <p:nvPr/>
        </p:nvSpPr>
        <p:spPr bwMode="auto">
          <a:xfrm>
            <a:off x="327025" y="288925"/>
            <a:ext cx="71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>
                <a:solidFill>
                  <a:srgbClr val="CC0000"/>
                </a:solidFill>
                <a:latin typeface="Sylfaen" panose="010A0502050306030303" pitchFamily="18" charset="0"/>
              </a:rPr>
              <a:t>S.76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0" y="881063"/>
            <a:ext cx="566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FF3300"/>
                </a:solidFill>
              </a:rPr>
              <a:t>N</a:t>
            </a:r>
          </a:p>
        </p:txBody>
      </p:sp>
      <p:pic>
        <p:nvPicPr>
          <p:cNvPr id="36881" name="Picture 17" descr="ag00218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318113">
            <a:off x="384970" y="885031"/>
            <a:ext cx="38576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  <p:bldP spid="36871" grpId="0"/>
      <p:bldP spid="36872" grpId="0"/>
      <p:bldP spid="36873" grpId="0"/>
      <p:bldP spid="36874" grpId="0" animBg="1"/>
      <p:bldP spid="36875" grpId="0"/>
      <p:bldP spid="36876" grpId="0"/>
      <p:bldP spid="36877" grpId="0"/>
      <p:bldP spid="36880" grpId="0"/>
      <p:bldP spid="3688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4"/>
          <p:cNvSpPr txBox="1">
            <a:spLocks noChangeArrowheads="1"/>
          </p:cNvSpPr>
          <p:nvPr/>
        </p:nvSpPr>
        <p:spPr bwMode="auto">
          <a:xfrm>
            <a:off x="2209800" y="1295400"/>
            <a:ext cx="502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0066"/>
                </a:solidFill>
              </a:rPr>
              <a:t>Chia mét tæng cho mét sè</a:t>
            </a:r>
          </a:p>
        </p:txBody>
      </p:sp>
      <p:sp>
        <p:nvSpPr>
          <p:cNvPr id="8195" name="Text Box 35"/>
          <p:cNvSpPr txBox="1">
            <a:spLocks noChangeArrowheads="1"/>
          </p:cNvSpPr>
          <p:nvPr/>
        </p:nvSpPr>
        <p:spPr bwMode="auto">
          <a:xfrm>
            <a:off x="1905000" y="762000"/>
            <a:ext cx="541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To¸n</a:t>
            </a:r>
          </a:p>
        </p:txBody>
      </p:sp>
      <p:sp>
        <p:nvSpPr>
          <p:cNvPr id="8196" name="Text Box 36"/>
          <p:cNvSpPr txBox="1">
            <a:spLocks noChangeArrowheads="1"/>
          </p:cNvSpPr>
          <p:nvPr/>
        </p:nvSpPr>
        <p:spPr bwMode="auto">
          <a:xfrm>
            <a:off x="304800" y="18288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LuyÖn tËp</a:t>
            </a:r>
          </a:p>
        </p:txBody>
      </p:sp>
      <p:sp>
        <p:nvSpPr>
          <p:cNvPr id="8197" name="Text Box 37"/>
          <p:cNvSpPr txBox="1">
            <a:spLocks noChangeArrowheads="1"/>
          </p:cNvSpPr>
          <p:nvPr/>
        </p:nvSpPr>
        <p:spPr bwMode="auto">
          <a:xfrm>
            <a:off x="457200" y="22860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Bµi 1</a:t>
            </a:r>
          </a:p>
        </p:txBody>
      </p:sp>
      <p:sp>
        <p:nvSpPr>
          <p:cNvPr id="8198" name="Text Box 38"/>
          <p:cNvSpPr txBox="1">
            <a:spLocks noChangeArrowheads="1"/>
          </p:cNvSpPr>
          <p:nvPr/>
        </p:nvSpPr>
        <p:spPr bwMode="auto">
          <a:xfrm>
            <a:off x="1905000" y="22860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a/ TÝnh b»ng hai c¸ch:</a:t>
            </a:r>
          </a:p>
        </p:txBody>
      </p:sp>
      <p:sp>
        <p:nvSpPr>
          <p:cNvPr id="6192" name="AutoShape 48"/>
          <p:cNvSpPr>
            <a:spLocks noChangeArrowheads="1"/>
          </p:cNvSpPr>
          <p:nvPr/>
        </p:nvSpPr>
        <p:spPr bwMode="auto">
          <a:xfrm>
            <a:off x="631825" y="2927350"/>
            <a:ext cx="8045450" cy="3211513"/>
          </a:xfrm>
          <a:prstGeom prst="cloudCallout">
            <a:avLst>
              <a:gd name="adj1" fmla="val -43981"/>
              <a:gd name="adj2" fmla="val 54894"/>
            </a:avLst>
          </a:prstGeom>
          <a:gradFill rotWithShape="1">
            <a:gsLst>
              <a:gs pos="0">
                <a:srgbClr val="FFCCFF"/>
              </a:gs>
              <a:gs pos="100000">
                <a:srgbClr val="FFFFCC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99FF99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3663950" y="3535363"/>
            <a:ext cx="1978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(80 + 4) : 4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1833563" y="4151313"/>
            <a:ext cx="495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C¸ch 1: (80 + 4) : 4 = 84 : 4 = 21 </a:t>
            </a: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1839913" y="4699000"/>
            <a:ext cx="5484812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30000"/>
              </a:spcBef>
            </a:pPr>
            <a:r>
              <a:rPr lang="en-US">
                <a:solidFill>
                  <a:srgbClr val="3333CC"/>
                </a:solidFill>
              </a:rPr>
              <a:t>C¸ch 2: (80 + 4) : 4 = 80 : 4  + 4: 4</a:t>
            </a:r>
          </a:p>
          <a:p>
            <a:pPr eaLnBrk="1" hangingPunct="1">
              <a:lnSpc>
                <a:spcPct val="65000"/>
              </a:lnSpc>
              <a:spcBef>
                <a:spcPct val="30000"/>
              </a:spcBef>
            </a:pPr>
            <a:r>
              <a:rPr lang="en-US">
                <a:solidFill>
                  <a:srgbClr val="3333CC"/>
                </a:solidFill>
              </a:rPr>
              <a:t>			 = 20 + 1 = 21 </a:t>
            </a:r>
          </a:p>
        </p:txBody>
      </p:sp>
      <p:pic>
        <p:nvPicPr>
          <p:cNvPr id="8203" name="Picture 52" descr="BOOKANI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6368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4" name="Rectangle 53"/>
          <p:cNvSpPr>
            <a:spLocks noChangeArrowheads="1"/>
          </p:cNvSpPr>
          <p:nvPr/>
        </p:nvSpPr>
        <p:spPr bwMode="auto">
          <a:xfrm>
            <a:off x="327025" y="288925"/>
            <a:ext cx="71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>
                <a:solidFill>
                  <a:srgbClr val="CC0000"/>
                </a:solidFill>
                <a:latin typeface="Sylfaen" panose="010A0502050306030303" pitchFamily="18" charset="0"/>
              </a:rPr>
              <a:t>S.76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2" grpId="0" animBg="1"/>
      <p:bldP spid="6193" grpId="0"/>
      <p:bldP spid="6194" grpId="0"/>
      <p:bldP spid="61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2209800" y="1295400"/>
            <a:ext cx="502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0066"/>
                </a:solidFill>
              </a:rPr>
              <a:t>Chia mét tæng cho mét sè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905000" y="762000"/>
            <a:ext cx="541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To¸n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285750" y="1603375"/>
            <a:ext cx="1677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LuyÖn tËp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457200" y="2100263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Bµi 1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1600200" y="2100263"/>
            <a:ext cx="51038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b/ TÝnh b»ng hai c¸ch (theo mÉu):</a:t>
            </a:r>
          </a:p>
        </p:txBody>
      </p:sp>
      <p:sp>
        <p:nvSpPr>
          <p:cNvPr id="9223" name="Text Box 39"/>
          <p:cNvSpPr txBox="1">
            <a:spLocks noChangeArrowheads="1"/>
          </p:cNvSpPr>
          <p:nvPr/>
        </p:nvSpPr>
        <p:spPr bwMode="auto">
          <a:xfrm>
            <a:off x="752475" y="2784475"/>
            <a:ext cx="1868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9900FF"/>
                </a:solidFill>
              </a:rPr>
              <a:t>18:6 + 24:6</a:t>
            </a:r>
          </a:p>
        </p:txBody>
      </p:sp>
      <p:sp>
        <p:nvSpPr>
          <p:cNvPr id="9224" name="Text Box 40"/>
          <p:cNvSpPr txBox="1">
            <a:spLocks noChangeArrowheads="1"/>
          </p:cNvSpPr>
          <p:nvPr/>
        </p:nvSpPr>
        <p:spPr bwMode="auto">
          <a:xfrm>
            <a:off x="4978400" y="2784475"/>
            <a:ext cx="1728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9900FF"/>
                </a:solidFill>
              </a:rPr>
              <a:t>60:3 + 9:3</a:t>
            </a:r>
            <a:endParaRPr lang="en-US"/>
          </a:p>
        </p:txBody>
      </p:sp>
      <p:pic>
        <p:nvPicPr>
          <p:cNvPr id="9225" name="Picture 41" descr="BOOKANI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6368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Rectangle 42"/>
          <p:cNvSpPr>
            <a:spLocks noChangeArrowheads="1"/>
          </p:cNvSpPr>
          <p:nvPr/>
        </p:nvSpPr>
        <p:spPr bwMode="auto">
          <a:xfrm>
            <a:off x="327025" y="288925"/>
            <a:ext cx="71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>
                <a:solidFill>
                  <a:srgbClr val="CC0000"/>
                </a:solidFill>
                <a:latin typeface="Sylfaen" panose="010A0502050306030303" pitchFamily="18" charset="0"/>
              </a:rPr>
              <a:t>S.76</a:t>
            </a:r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1762125" y="3802063"/>
            <a:ext cx="4133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MÉu:      12:4 9 + 20:4 = ?</a:t>
            </a:r>
          </a:p>
        </p:txBody>
      </p: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477838" y="4511675"/>
            <a:ext cx="1530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C¸ch 1:</a:t>
            </a:r>
          </a:p>
        </p:txBody>
      </p:sp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1808163" y="4535488"/>
            <a:ext cx="993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12:4</a:t>
            </a:r>
          </a:p>
        </p:txBody>
      </p:sp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2562225" y="4529138"/>
            <a:ext cx="576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2895600" y="4556125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20 :4</a:t>
            </a:r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3694113" y="4549775"/>
            <a:ext cx="1550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=     +</a:t>
            </a:r>
          </a:p>
        </p:txBody>
      </p:sp>
      <p:sp>
        <p:nvSpPr>
          <p:cNvPr id="13363" name="Text Box 51"/>
          <p:cNvSpPr txBox="1">
            <a:spLocks noChangeArrowheads="1"/>
          </p:cNvSpPr>
          <p:nvPr/>
        </p:nvSpPr>
        <p:spPr bwMode="auto">
          <a:xfrm>
            <a:off x="4013200" y="4567238"/>
            <a:ext cx="377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3364" name="Text Box 52"/>
          <p:cNvSpPr txBox="1">
            <a:spLocks noChangeArrowheads="1"/>
          </p:cNvSpPr>
          <p:nvPr/>
        </p:nvSpPr>
        <p:spPr bwMode="auto">
          <a:xfrm>
            <a:off x="4678363" y="4575175"/>
            <a:ext cx="377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3365" name="Text Box 53"/>
          <p:cNvSpPr txBox="1">
            <a:spLocks noChangeArrowheads="1"/>
          </p:cNvSpPr>
          <p:nvPr/>
        </p:nvSpPr>
        <p:spPr bwMode="auto">
          <a:xfrm>
            <a:off x="5065713" y="4548188"/>
            <a:ext cx="6969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= 8</a:t>
            </a:r>
          </a:p>
        </p:txBody>
      </p:sp>
      <p:sp>
        <p:nvSpPr>
          <p:cNvPr id="13366" name="Text Box 54"/>
          <p:cNvSpPr txBox="1">
            <a:spLocks noChangeArrowheads="1"/>
          </p:cNvSpPr>
          <p:nvPr/>
        </p:nvSpPr>
        <p:spPr bwMode="auto">
          <a:xfrm>
            <a:off x="616744" y="5080207"/>
            <a:ext cx="30003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2: </a:t>
            </a:r>
            <a:r>
              <a:rPr lang="en-US" smtClean="0">
                <a:solidFill>
                  <a:srgbClr val="0000FF"/>
                </a:solidFill>
              </a:rPr>
              <a:t>12    </a:t>
            </a:r>
            <a:r>
              <a:rPr lang="en-US">
                <a:solidFill>
                  <a:srgbClr val="0000FF"/>
                </a:solidFill>
              </a:rPr>
              <a:t>+ 20</a:t>
            </a:r>
          </a:p>
        </p:txBody>
      </p:sp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2185988" y="5068888"/>
            <a:ext cx="1768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:4         :4</a:t>
            </a:r>
          </a:p>
        </p:txBody>
      </p:sp>
      <p:sp>
        <p:nvSpPr>
          <p:cNvPr id="13368" name="Text Box 56"/>
          <p:cNvSpPr txBox="1">
            <a:spLocks noChangeArrowheads="1"/>
          </p:cNvSpPr>
          <p:nvPr/>
        </p:nvSpPr>
        <p:spPr bwMode="auto">
          <a:xfrm>
            <a:off x="3689350" y="5087938"/>
            <a:ext cx="45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3369" name="Text Box 57"/>
          <p:cNvSpPr txBox="1">
            <a:spLocks noChangeArrowheads="1"/>
          </p:cNvSpPr>
          <p:nvPr/>
        </p:nvSpPr>
        <p:spPr bwMode="auto">
          <a:xfrm>
            <a:off x="3954463" y="5091113"/>
            <a:ext cx="15906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(12 + 20)</a:t>
            </a:r>
          </a:p>
        </p:txBody>
      </p:sp>
      <p:sp>
        <p:nvSpPr>
          <p:cNvPr id="13370" name="Text Box 58"/>
          <p:cNvSpPr txBox="1">
            <a:spLocks noChangeArrowheads="1"/>
          </p:cNvSpPr>
          <p:nvPr/>
        </p:nvSpPr>
        <p:spPr bwMode="auto">
          <a:xfrm>
            <a:off x="5341938" y="5086350"/>
            <a:ext cx="517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:4</a:t>
            </a:r>
          </a:p>
        </p:txBody>
      </p:sp>
      <p:sp>
        <p:nvSpPr>
          <p:cNvPr id="13371" name="Text Box 59"/>
          <p:cNvSpPr txBox="1">
            <a:spLocks noChangeArrowheads="1"/>
          </p:cNvSpPr>
          <p:nvPr/>
        </p:nvSpPr>
        <p:spPr bwMode="auto">
          <a:xfrm>
            <a:off x="3757613" y="5586413"/>
            <a:ext cx="11128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= 32:4</a:t>
            </a:r>
          </a:p>
        </p:txBody>
      </p:sp>
      <p:sp>
        <p:nvSpPr>
          <p:cNvPr id="13372" name="Text Box 60"/>
          <p:cNvSpPr txBox="1">
            <a:spLocks noChangeArrowheads="1"/>
          </p:cNvSpPr>
          <p:nvPr/>
        </p:nvSpPr>
        <p:spPr bwMode="auto">
          <a:xfrm>
            <a:off x="4835525" y="5592763"/>
            <a:ext cx="793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= 8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7" grpId="0"/>
      <p:bldP spid="13358" grpId="0"/>
      <p:bldP spid="13359" grpId="0"/>
      <p:bldP spid="13359" grpId="1"/>
      <p:bldP spid="13360" grpId="0"/>
      <p:bldP spid="13361" grpId="0"/>
      <p:bldP spid="13361" grpId="1"/>
      <p:bldP spid="13362" grpId="0"/>
      <p:bldP spid="13363" grpId="0"/>
      <p:bldP spid="13363" grpId="1"/>
      <p:bldP spid="13364" grpId="0"/>
      <p:bldP spid="13364" grpId="1"/>
      <p:bldP spid="13365" grpId="0"/>
      <p:bldP spid="13366" grpId="0"/>
      <p:bldP spid="13366" grpId="1"/>
      <p:bldP spid="13367" grpId="0"/>
      <p:bldP spid="13367" grpId="1"/>
      <p:bldP spid="13368" grpId="0"/>
      <p:bldP spid="13369" grpId="0"/>
      <p:bldP spid="13369" grpId="1"/>
      <p:bldP spid="13370" grpId="0"/>
      <p:bldP spid="13370" grpId="1"/>
      <p:bldP spid="13371" grpId="0"/>
      <p:bldP spid="133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2209800" y="1295400"/>
            <a:ext cx="502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0066"/>
                </a:solidFill>
              </a:rPr>
              <a:t>Chia mét tæng cho mét sè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905000" y="762000"/>
            <a:ext cx="541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To¸n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85750" y="1603375"/>
            <a:ext cx="1677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LuyÖn tËp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457200" y="2100263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Bµi 1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1600200" y="2100263"/>
            <a:ext cx="51038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b/ TÝnh b»ng hai c¸ch (theo mÉu):</a:t>
            </a: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447675" y="3252788"/>
            <a:ext cx="8128000" cy="2676525"/>
          </a:xfrm>
          <a:prstGeom prst="horizontalScrol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3400425" y="3678238"/>
            <a:ext cx="2009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FF"/>
                </a:solidFill>
              </a:rPr>
              <a:t>18:6 + 24:6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1671638" y="4125913"/>
            <a:ext cx="4856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C¸ch 1: 18:6 + 24:6 = 3 + 4  = 7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1647825" y="4719638"/>
            <a:ext cx="5364163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C¸ch 2: 18:6 + 24:6 = (18 + 24):6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			  = 42: 6 = 7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752475" y="2784475"/>
            <a:ext cx="1868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9900FF"/>
                </a:solidFill>
              </a:rPr>
              <a:t>18:6 + 24:6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4978400" y="2784475"/>
            <a:ext cx="1728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9900FF"/>
                </a:solidFill>
              </a:rPr>
              <a:t>60:3 + 9:3</a:t>
            </a:r>
            <a:endParaRPr lang="en-US"/>
          </a:p>
        </p:txBody>
      </p:sp>
      <p:pic>
        <p:nvPicPr>
          <p:cNvPr id="10253" name="Picture 14" descr="BOOKANI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6368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4" name="Rectangle 15"/>
          <p:cNvSpPr>
            <a:spLocks noChangeArrowheads="1"/>
          </p:cNvSpPr>
          <p:nvPr/>
        </p:nvSpPr>
        <p:spPr bwMode="auto">
          <a:xfrm>
            <a:off x="327025" y="288925"/>
            <a:ext cx="71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>
                <a:solidFill>
                  <a:srgbClr val="CC0000"/>
                </a:solidFill>
                <a:latin typeface="Sylfaen" panose="010A0502050306030303" pitchFamily="18" charset="0"/>
              </a:rPr>
              <a:t>S.76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0" y="881063"/>
            <a:ext cx="566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FF3300"/>
                </a:solidFill>
              </a:rPr>
              <a:t>N</a:t>
            </a:r>
          </a:p>
        </p:txBody>
      </p:sp>
      <p:pic>
        <p:nvPicPr>
          <p:cNvPr id="37905" name="Picture 17" descr="ag00218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318113">
            <a:off x="384970" y="885031"/>
            <a:ext cx="38576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tmFilter="0,0; .5, 1; 1, 1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 animBg="1"/>
      <p:bldP spid="37897" grpId="0"/>
      <p:bldP spid="37898" grpId="0"/>
      <p:bldP spid="37899" grpId="0"/>
      <p:bldP spid="37904" grpId="0"/>
      <p:bldP spid="3790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2209800" y="1295400"/>
            <a:ext cx="502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0066"/>
                </a:solidFill>
              </a:rPr>
              <a:t>Chia mét tæng cho mét sè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905000" y="762000"/>
            <a:ext cx="541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To¸n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285750" y="1665288"/>
            <a:ext cx="1677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LuyÖn tËp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457200" y="2162175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Bµi 1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1600200" y="2120900"/>
            <a:ext cx="51038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b/ TÝnh b»ng hai c¸ch (theo mÉu):</a:t>
            </a:r>
          </a:p>
        </p:txBody>
      </p:sp>
      <p:sp>
        <p:nvSpPr>
          <p:cNvPr id="14365" name="AutoShape 29"/>
          <p:cNvSpPr>
            <a:spLocks noChangeArrowheads="1"/>
          </p:cNvSpPr>
          <p:nvPr/>
        </p:nvSpPr>
        <p:spPr bwMode="auto">
          <a:xfrm>
            <a:off x="447675" y="3294063"/>
            <a:ext cx="8128000" cy="2676525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rgbClr val="66FF33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671638" y="4167188"/>
            <a:ext cx="4856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C¸ch 1: 60:3 + 9:3 = 20 + 3 = 23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1647825" y="4760913"/>
            <a:ext cx="5364163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C¸ch 2: 60:3 + 9:3 = (60 + 9):3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			  = 69: 3 = 23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3433763" y="3621088"/>
            <a:ext cx="19510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FF"/>
                </a:solidFill>
              </a:rPr>
              <a:t>60:3 + 9:3</a:t>
            </a:r>
          </a:p>
        </p:txBody>
      </p:sp>
      <p:sp>
        <p:nvSpPr>
          <p:cNvPr id="11275" name="Text Box 39"/>
          <p:cNvSpPr txBox="1">
            <a:spLocks noChangeArrowheads="1"/>
          </p:cNvSpPr>
          <p:nvPr/>
        </p:nvSpPr>
        <p:spPr bwMode="auto">
          <a:xfrm>
            <a:off x="752475" y="2784475"/>
            <a:ext cx="1868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9900FF"/>
                </a:solidFill>
              </a:rPr>
              <a:t>18:6 + 24:6</a:t>
            </a:r>
          </a:p>
        </p:txBody>
      </p:sp>
      <p:sp>
        <p:nvSpPr>
          <p:cNvPr id="11276" name="Text Box 40"/>
          <p:cNvSpPr txBox="1">
            <a:spLocks noChangeArrowheads="1"/>
          </p:cNvSpPr>
          <p:nvPr/>
        </p:nvSpPr>
        <p:spPr bwMode="auto">
          <a:xfrm>
            <a:off x="4978400" y="2784475"/>
            <a:ext cx="1728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9900FF"/>
                </a:solidFill>
              </a:rPr>
              <a:t>60:3 + 9:3</a:t>
            </a:r>
            <a:endParaRPr lang="en-US"/>
          </a:p>
        </p:txBody>
      </p:sp>
      <p:pic>
        <p:nvPicPr>
          <p:cNvPr id="11277" name="Picture 41" descr="BOOKANI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6368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8" name="Rectangle 42"/>
          <p:cNvSpPr>
            <a:spLocks noChangeArrowheads="1"/>
          </p:cNvSpPr>
          <p:nvPr/>
        </p:nvSpPr>
        <p:spPr bwMode="auto">
          <a:xfrm>
            <a:off x="327025" y="288925"/>
            <a:ext cx="71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>
                <a:solidFill>
                  <a:srgbClr val="CC0000"/>
                </a:solidFill>
                <a:latin typeface="Sylfaen" panose="010A0502050306030303" pitchFamily="18" charset="0"/>
              </a:rPr>
              <a:t>S.76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5" grpId="0" animBg="1"/>
      <p:bldP spid="14367" grpId="0"/>
      <p:bldP spid="14368" grpId="0"/>
      <p:bldP spid="1436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971</Words>
  <Application>Microsoft Office PowerPoint</Application>
  <PresentationFormat>On-screen Show (4:3)</PresentationFormat>
  <Paragraphs>191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.VnArabiaH</vt:lpstr>
      <vt:lpstr>.VnBodoniH</vt:lpstr>
      <vt:lpstr>.VnCourier NewH</vt:lpstr>
      <vt:lpstr>.VnLincoln</vt:lpstr>
      <vt:lpstr>.VnMysticalH</vt:lpstr>
      <vt:lpstr>.VnTime</vt:lpstr>
      <vt:lpstr>Arial</vt:lpstr>
      <vt:lpstr>Sylfaen</vt:lpstr>
      <vt:lpstr>Times New Roman</vt:lpstr>
      <vt:lpstr>Wingdings</vt:lpstr>
      <vt:lpstr>Default Design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All users - Windows 8</cp:lastModifiedBy>
  <cp:revision>103</cp:revision>
  <dcterms:created xsi:type="dcterms:W3CDTF">2007-11-07T13:36:07Z</dcterms:created>
  <dcterms:modified xsi:type="dcterms:W3CDTF">2018-12-03T03:37:05Z</dcterms:modified>
</cp:coreProperties>
</file>