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284" r:id="rId2"/>
    <p:sldId id="282" r:id="rId3"/>
    <p:sldId id="279" r:id="rId4"/>
    <p:sldId id="283" r:id="rId5"/>
    <p:sldId id="281" r:id="rId6"/>
    <p:sldId id="262" r:id="rId7"/>
    <p:sldId id="264" r:id="rId8"/>
    <p:sldId id="276" r:id="rId9"/>
    <p:sldId id="265" r:id="rId10"/>
    <p:sldId id="269" r:id="rId11"/>
    <p:sldId id="278" r:id="rId12"/>
    <p:sldId id="275" r:id="rId13"/>
    <p:sldId id="277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85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1CE8A6B-CE70-4CBF-929A-2D9CA8F52438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B664A378-C732-4D3F-A92F-69C5629C8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78988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518-5FB1-42CE-972E-CE703EF2C681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C0356-D8EB-4C5A-9367-4F8F655E7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01-37C9-45BC-A170-06270A5055AB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7F2C-702D-4257-A38B-1A356EFF8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5B7C-2D38-4ECE-80B5-35E7BB9C0F75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2A74-7CDA-4E02-BAD3-54CAED44B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2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2A875D-2261-4E2C-8C44-9B035EEDD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D24A-64B7-427B-BC5A-FEAD967937A6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72DC-F0A5-4BB6-BAD0-FD16EFBF6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8F279-6149-48CA-8578-00410A39F9F7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49116-2352-4F78-ADA5-E7FC53CD8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96C2-DAA2-452D-BBFF-9783A823D57D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7D413-11F2-45C9-BEB3-76093DB6C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B8EA-5913-4E58-B18E-61B8ADEAB81D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FBAC-DE78-4818-B0F3-32CD1A5C40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9957-4406-4085-9CDA-0F14A4B82908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8E06-125D-4899-A9BD-C6F03FC3F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36BF-10C0-4B11-A157-8DC5A027BFF7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0BA1-01BE-4CE2-87F6-D59ACD4EE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B610-A6EB-44CB-A8FA-B6FBBFE073B2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F9151-75F0-477F-9938-1D90AADBA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3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5959-10A2-43D0-928A-E3CDCA5A56B2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FC76-95E8-402C-ADEF-4BD6689AE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6A590B-5168-4476-8DA3-AED7B7EB21F7}" type="datetimeFigureOut">
              <a:rPr lang="en-US"/>
              <a:pPr>
                <a:defRPr/>
              </a:pPr>
              <a:t>21/01/2018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FC0FB7-5F42-44F9-9411-9858479EA8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035" y="1363282"/>
            <a:ext cx="8316187" cy="1731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Việt Hưng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4</a:t>
            </a:r>
          </a:p>
        </p:txBody>
      </p:sp>
    </p:spTree>
    <p:extLst>
      <p:ext uri="{BB962C8B-B14F-4D97-AF65-F5344CB8AC3E}">
        <p14:creationId xmlns:p14="http://schemas.microsoft.com/office/powerpoint/2010/main" val="18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-152400"/>
            <a:ext cx="8610600" cy="3379788"/>
            <a:chOff x="144" y="48"/>
            <a:chExt cx="5424" cy="2129"/>
          </a:xfrm>
        </p:grpSpPr>
        <p:graphicFrame>
          <p:nvGraphicFramePr>
            <p:cNvPr id="12306" name="Object 3"/>
            <p:cNvGraphicFramePr>
              <a:graphicFrameLocks noChangeAspect="1"/>
            </p:cNvGraphicFramePr>
            <p:nvPr/>
          </p:nvGraphicFramePr>
          <p:xfrm>
            <a:off x="3456" y="48"/>
            <a:ext cx="22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48"/>
                          <a:ext cx="228" cy="6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7" name="Object 4"/>
            <p:cNvGraphicFramePr>
              <a:graphicFrameLocks noChangeAspect="1"/>
            </p:cNvGraphicFramePr>
            <p:nvPr/>
          </p:nvGraphicFramePr>
          <p:xfrm>
            <a:off x="2544" y="720"/>
            <a:ext cx="24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720"/>
                          <a:ext cx="244" cy="6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44" y="192"/>
              <a:ext cx="3375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3.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Moät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xe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oâ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toâ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giôø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ñaàu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chaïy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ñöôïc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88" y="864"/>
              <a:ext cx="2277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giôø thöù hai chaïy ñöôïc 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92" y="1473"/>
              <a:ext cx="5376" cy="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Hoûi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sau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hai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giôø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oâ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toâ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ñoù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chaïy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ñöôïc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bao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nhieâu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phaàn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cuûa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 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quaõng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ñöôøng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  <a:cs typeface="Times New Roman" pitchFamily="18" charset="0"/>
                </a:rPr>
                <a:t> ?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744" y="192"/>
              <a:ext cx="1584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</a:rPr>
                <a:t>quaõng ñöôøng </a:t>
              </a: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</a:rPr>
                <a:t>,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886" y="864"/>
              <a:ext cx="153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</a:rPr>
                <a:t>quaõng</a:t>
              </a: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</a:rPr>
                <a:t> </a:t>
              </a:r>
              <a:r>
                <a:rPr lang="en-US" sz="2800" b="1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</a:rPr>
                <a:t>ñöôøng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NI-Times" pitchFamily="2" charset="0"/>
                </a:rPr>
                <a:t>.</a:t>
              </a:r>
            </a:p>
          </p:txBody>
        </p: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524000" y="6019800"/>
            <a:ext cx="1219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13333" name="Object 2"/>
          <p:cNvGraphicFramePr>
            <a:graphicFrameLocks noChangeAspect="1"/>
          </p:cNvGraphicFramePr>
          <p:nvPr/>
        </p:nvGraphicFramePr>
        <p:xfrm>
          <a:off x="1563688" y="3886200"/>
          <a:ext cx="36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Microsoft Equation 3.0" r:id="rId7" imgW="139639" imgH="393529" progId="Equation.3">
                  <p:embed/>
                </p:oleObj>
              </mc:Choice>
              <mc:Fallback>
                <p:oleObj name="Microsoft Equation 3.0" r:id="rId7" imgW="13963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3886200"/>
                        <a:ext cx="3683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9738" y="32670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hlink"/>
                </a:solidFill>
              </a:rPr>
              <a:t>Tóm tắt</a:t>
            </a:r>
            <a:r>
              <a:rPr lang="en-US" b="1"/>
              <a:t>:</a:t>
            </a:r>
          </a:p>
        </p:txBody>
      </p:sp>
      <p:grpSp>
        <p:nvGrpSpPr>
          <p:cNvPr id="9233" name="Group 17"/>
          <p:cNvGrpSpPr>
            <a:grpSpLocks noChangeAspect="1"/>
          </p:cNvGrpSpPr>
          <p:nvPr/>
        </p:nvGrpSpPr>
        <p:grpSpPr bwMode="auto">
          <a:xfrm>
            <a:off x="0" y="3200400"/>
            <a:ext cx="342900" cy="228600"/>
            <a:chOff x="7055" y="3148"/>
            <a:chExt cx="900" cy="617"/>
          </a:xfrm>
        </p:grpSpPr>
        <p:sp>
          <p:nvSpPr>
            <p:cNvPr id="1230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7055" y="3148"/>
              <a:ext cx="900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5" name="AutoShape 19"/>
          <p:cNvSpPr>
            <a:spLocks/>
          </p:cNvSpPr>
          <p:nvPr/>
        </p:nvSpPr>
        <p:spPr bwMode="auto">
          <a:xfrm>
            <a:off x="3736975" y="4429125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/>
          </a:p>
        </p:txBody>
      </p:sp>
      <p:sp>
        <p:nvSpPr>
          <p:cNvPr id="12296" name="Rectangle 21"/>
          <p:cNvSpPr>
            <a:spLocks noChangeArrowheads="1"/>
          </p:cNvSpPr>
          <p:nvPr/>
        </p:nvSpPr>
        <p:spPr bwMode="auto">
          <a:xfrm>
            <a:off x="83820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0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04800" y="5029200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/>
              <a:t>Giờ sau:        quãng đường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42900" y="4038600"/>
            <a:ext cx="3465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/>
              <a:t>Giờ đầu:        quãng đường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563688" y="4800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563688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563688" y="5343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/>
              <a:t>7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148138" y="4572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     … </a:t>
            </a:r>
            <a:r>
              <a:rPr lang="en-US" sz="2400"/>
              <a:t>quãng đường</a:t>
            </a:r>
            <a:r>
              <a:rPr lang="en-US"/>
              <a:t> ?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 flipH="1" flipV="1">
            <a:off x="1539875" y="3986213"/>
            <a:ext cx="1920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5" grpId="0" animBg="1"/>
      <p:bldP spid="9235" grpId="1" animBg="1"/>
      <p:bldP spid="9239" grpId="0"/>
      <p:bldP spid="9240" grpId="0"/>
      <p:bldP spid="9240" grpId="1"/>
      <p:bldP spid="9241" grpId="0"/>
      <p:bldP spid="9241" grpId="1"/>
      <p:bldP spid="9242" grpId="0"/>
      <p:bldP spid="9242" grpId="1"/>
      <p:bldP spid="9243" grpId="0" animBg="1"/>
      <p:bldP spid="9243" grpId="1" animBg="1"/>
      <p:bldP spid="9244" grpId="0"/>
      <p:bldP spid="9244" grpId="1"/>
      <p:bldP spid="9245" grpId="0"/>
      <p:bldP spid="9245" grpId="1"/>
      <p:bldP spid="9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2209800" y="963613"/>
            <a:ext cx="4876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 b="1" u="sng">
                <a:solidFill>
                  <a:srgbClr val="FF0066"/>
                </a:solidFill>
              </a:rPr>
              <a:t>Bài giải</a:t>
            </a:r>
          </a:p>
          <a:p>
            <a:pPr algn="ctr" eaLnBrk="1" hangingPunct="1"/>
            <a:r>
              <a:rPr lang="en-US" sz="2800" b="1">
                <a:solidFill>
                  <a:srgbClr val="FF0066"/>
                </a:solidFill>
              </a:rPr>
              <a:t>Sau hai giờ ô tô chạy được là:</a:t>
            </a:r>
          </a:p>
          <a:p>
            <a:pPr eaLnBrk="1" hangingPunct="1"/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3315" name="Hình chữ nhật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62200" y="2601913"/>
            <a:ext cx="4835525" cy="901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Hình chữ nhật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200" y="4050594"/>
            <a:ext cx="4750916" cy="9017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vi-VN">
                <a:noFill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63000" y="-2667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IL1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228600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IL100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MIL100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38900" y="6438900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591800" y="2819400"/>
            <a:ext cx="272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4343" name="WordArt 7" descr="Narrow vertical"/>
          <p:cNvSpPr>
            <a:spLocks noChangeArrowheads="1" noChangeShapeType="1" noTextEdit="1"/>
          </p:cNvSpPr>
          <p:nvPr/>
        </p:nvSpPr>
        <p:spPr bwMode="auto">
          <a:xfrm rot="-994521">
            <a:off x="1571625" y="136525"/>
            <a:ext cx="3902075" cy="15462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 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 rot="-990262">
            <a:off x="2652713" y="1450975"/>
            <a:ext cx="2790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360000" scaled="1"/>
                </a:gradFill>
                <a:cs typeface="Times New Roman" panose="02020603050405020304" pitchFamily="18" charset="0"/>
              </a:rPr>
              <a:t>TÌM NHANH – TÌM ĐÚNG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942075">
            <a:off x="6019800" y="990600"/>
            <a:ext cx="26289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fani Heavy" panose="020B7200000000000000" pitchFamily="34" charset="0"/>
              </a:rPr>
              <a:t>H·y chän ®¸p ¸n ®óng!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fani Heavy" panose="020B7200000000000000" pitchFamily="34" charset="0"/>
            </a:endParaRPr>
          </a:p>
        </p:txBody>
      </p:sp>
      <p:pic>
        <p:nvPicPr>
          <p:cNvPr id="14346" name="Picture 10" descr="Mat tro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-114300" y="14288"/>
            <a:ext cx="1905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685800" y="2819400"/>
            <a:ext cx="1600200" cy="695325"/>
            <a:chOff x="672" y="2277"/>
            <a:chExt cx="1008" cy="438"/>
          </a:xfrm>
        </p:grpSpPr>
        <p:sp>
          <p:nvSpPr>
            <p:cNvPr id="14429" name="Text Box 18"/>
            <p:cNvSpPr txBox="1">
              <a:spLocks noChangeArrowheads="1"/>
            </p:cNvSpPr>
            <p:nvPr/>
          </p:nvSpPr>
          <p:spPr bwMode="auto">
            <a:xfrm>
              <a:off x="720" y="2283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14430" name="Line 19"/>
            <p:cNvSpPr>
              <a:spLocks noChangeShapeType="1"/>
            </p:cNvSpPr>
            <p:nvPr/>
          </p:nvSpPr>
          <p:spPr bwMode="auto">
            <a:xfrm>
              <a:off x="672" y="247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Text Box 20"/>
            <p:cNvSpPr txBox="1">
              <a:spLocks noChangeArrowheads="1"/>
            </p:cNvSpPr>
            <p:nvPr/>
          </p:nvSpPr>
          <p:spPr bwMode="auto">
            <a:xfrm>
              <a:off x="726" y="24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grpSp>
          <p:nvGrpSpPr>
            <p:cNvPr id="14432" name="Group 21"/>
            <p:cNvGrpSpPr>
              <a:grpSpLocks/>
            </p:cNvGrpSpPr>
            <p:nvPr/>
          </p:nvGrpSpPr>
          <p:grpSpPr bwMode="auto">
            <a:xfrm>
              <a:off x="1146" y="2277"/>
              <a:ext cx="534" cy="423"/>
              <a:chOff x="1146" y="2277"/>
              <a:chExt cx="534" cy="423"/>
            </a:xfrm>
          </p:grpSpPr>
          <p:sp>
            <p:nvSpPr>
              <p:cNvPr id="14434" name="Text Box 22"/>
              <p:cNvSpPr txBox="1">
                <a:spLocks noChangeArrowheads="1"/>
              </p:cNvSpPr>
              <p:nvPr/>
            </p:nvSpPr>
            <p:spPr bwMode="auto">
              <a:xfrm>
                <a:off x="1194" y="2277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.VnArial Narrow" panose="020B7200000000000000" pitchFamily="34" charset="0"/>
                  </a:rPr>
                  <a:t>1</a:t>
                </a:r>
              </a:p>
            </p:txBody>
          </p:sp>
          <p:sp>
            <p:nvSpPr>
              <p:cNvPr id="14435" name="Line 23"/>
              <p:cNvSpPr>
                <a:spLocks noChangeShapeType="1"/>
              </p:cNvSpPr>
              <p:nvPr/>
            </p:nvSpPr>
            <p:spPr bwMode="auto">
              <a:xfrm>
                <a:off x="1146" y="246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Text Box 24"/>
              <p:cNvSpPr txBox="1">
                <a:spLocks noChangeArrowheads="1"/>
              </p:cNvSpPr>
              <p:nvPr/>
            </p:nvSpPr>
            <p:spPr bwMode="auto">
              <a:xfrm>
                <a:off x="1200" y="2469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.VnArial Narrow" panose="020B7200000000000000" pitchFamily="34" charset="0"/>
                  </a:rPr>
                  <a:t>3</a:t>
                </a:r>
              </a:p>
            </p:txBody>
          </p:sp>
          <p:sp>
            <p:nvSpPr>
              <p:cNvPr id="14437" name="Text Box 25"/>
              <p:cNvSpPr txBox="1">
                <a:spLocks noChangeArrowheads="1"/>
              </p:cNvSpPr>
              <p:nvPr/>
            </p:nvSpPr>
            <p:spPr bwMode="auto">
              <a:xfrm>
                <a:off x="1488" y="2325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CC"/>
                    </a:solidFill>
                    <a:latin typeface=".VnArial Narrow" panose="020B7200000000000000" pitchFamily="34" charset="0"/>
                  </a:rPr>
                  <a:t>=</a:t>
                </a:r>
              </a:p>
            </p:txBody>
          </p:sp>
        </p:grpSp>
        <p:sp>
          <p:nvSpPr>
            <p:cNvPr id="14433" name="Text Box 26"/>
            <p:cNvSpPr txBox="1">
              <a:spLocks noChangeArrowheads="1"/>
            </p:cNvSpPr>
            <p:nvPr/>
          </p:nvSpPr>
          <p:spPr bwMode="auto">
            <a:xfrm>
              <a:off x="960" y="235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+</a:t>
              </a:r>
            </a:p>
          </p:txBody>
        </p: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228600" y="2895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a)</a:t>
            </a:r>
          </a:p>
        </p:txBody>
      </p: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533400" y="3352800"/>
            <a:ext cx="1000125" cy="671513"/>
            <a:chOff x="336" y="2256"/>
            <a:chExt cx="630" cy="423"/>
          </a:xfrm>
        </p:grpSpPr>
        <p:sp>
          <p:nvSpPr>
            <p:cNvPr id="14425" name="Text Box 29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A  </a:t>
              </a:r>
            </a:p>
          </p:txBody>
        </p:sp>
        <p:sp>
          <p:nvSpPr>
            <p:cNvPr id="14426" name="Text Box 30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14427" name="Line 31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Text Box 32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33400" y="4129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B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1066800" y="3976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5</a:t>
            </a:r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9906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1066800" y="43576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6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6096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C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11430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2</a:t>
            </a: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10668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1143000" y="5181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5</a:t>
            </a:r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381000" y="41148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b="1">
              <a:solidFill>
                <a:srgbClr val="0033CC"/>
              </a:solidFill>
              <a:latin typeface=".VnArial Narrow" panose="020B7200000000000000" pitchFamily="34" charset="0"/>
            </a:endParaRP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4419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3</a:t>
            </a:r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43434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4419600" y="3276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8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51816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</a:t>
            </a: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5105400" y="31988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5181600" y="32146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2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4784725" y="297180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+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5562600" y="29860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=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b)</a:t>
            </a:r>
          </a:p>
        </p:txBody>
      </p:sp>
      <p:grpSp>
        <p:nvGrpSpPr>
          <p:cNvPr id="32819" name="Group 51"/>
          <p:cNvGrpSpPr>
            <a:grpSpLocks/>
          </p:cNvGrpSpPr>
          <p:nvPr/>
        </p:nvGrpSpPr>
        <p:grpSpPr bwMode="auto">
          <a:xfrm>
            <a:off x="4191000" y="3505200"/>
            <a:ext cx="1000125" cy="671513"/>
            <a:chOff x="336" y="2256"/>
            <a:chExt cx="630" cy="423"/>
          </a:xfrm>
        </p:grpSpPr>
        <p:sp>
          <p:nvSpPr>
            <p:cNvPr id="14421" name="Text Box 5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A  </a:t>
              </a:r>
            </a:p>
          </p:txBody>
        </p:sp>
        <p:sp>
          <p:nvSpPr>
            <p:cNvPr id="14422" name="Text Box 5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7</a:t>
              </a:r>
            </a:p>
          </p:txBody>
        </p:sp>
        <p:sp>
          <p:nvSpPr>
            <p:cNvPr id="14423" name="Line 5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Text Box 5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8</a:t>
              </a:r>
            </a:p>
          </p:txBody>
        </p:sp>
      </p:grp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4191000" y="42814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B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4724400" y="4129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4</a:t>
            </a:r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>
            <a:off x="4648200" y="4495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4724400" y="4510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8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41910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C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7244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4</a:t>
            </a:r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46482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4648200" y="5181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10</a:t>
            </a:r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6918325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6994525" y="3124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5</a:t>
            </a:r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7680325" y="3122613"/>
            <a:ext cx="381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Text Box 67"/>
          <p:cNvSpPr txBox="1">
            <a:spLocks noChangeArrowheads="1"/>
          </p:cNvSpPr>
          <p:nvPr/>
        </p:nvSpPr>
        <p:spPr bwMode="auto">
          <a:xfrm>
            <a:off x="7696200" y="3138488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15</a:t>
            </a:r>
          </a:p>
        </p:txBody>
      </p:sp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7359650" y="2895600"/>
            <a:ext cx="39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+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8137525" y="2909888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=</a:t>
            </a:r>
          </a:p>
        </p:txBody>
      </p:sp>
      <p:sp>
        <p:nvSpPr>
          <p:cNvPr id="32838" name="Text Box 70"/>
          <p:cNvSpPr txBox="1">
            <a:spLocks noChangeArrowheads="1"/>
          </p:cNvSpPr>
          <p:nvPr/>
        </p:nvSpPr>
        <p:spPr bwMode="auto">
          <a:xfrm>
            <a:off x="6537325" y="2819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c)</a:t>
            </a:r>
          </a:p>
        </p:txBody>
      </p:sp>
      <p:grpSp>
        <p:nvGrpSpPr>
          <p:cNvPr id="32839" name="Group 71"/>
          <p:cNvGrpSpPr>
            <a:grpSpLocks/>
          </p:cNvGrpSpPr>
          <p:nvPr/>
        </p:nvGrpSpPr>
        <p:grpSpPr bwMode="auto">
          <a:xfrm>
            <a:off x="6772275" y="3429000"/>
            <a:ext cx="1000125" cy="671513"/>
            <a:chOff x="336" y="2256"/>
            <a:chExt cx="630" cy="423"/>
          </a:xfrm>
        </p:grpSpPr>
        <p:sp>
          <p:nvSpPr>
            <p:cNvPr id="14417" name="Text Box 72"/>
            <p:cNvSpPr txBox="1">
              <a:spLocks noChangeArrowheads="1"/>
            </p:cNvSpPr>
            <p:nvPr/>
          </p:nvSpPr>
          <p:spPr bwMode="auto">
            <a:xfrm>
              <a:off x="336" y="232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A  </a:t>
              </a:r>
            </a:p>
          </p:txBody>
        </p:sp>
        <p:sp>
          <p:nvSpPr>
            <p:cNvPr id="14418" name="Text Box 73"/>
            <p:cNvSpPr txBox="1">
              <a:spLocks noChangeArrowheads="1"/>
            </p:cNvSpPr>
            <p:nvPr/>
          </p:nvSpPr>
          <p:spPr bwMode="auto">
            <a:xfrm>
              <a:off x="672" y="225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14419" name="Line 74"/>
            <p:cNvSpPr>
              <a:spLocks noChangeShapeType="1"/>
            </p:cNvSpPr>
            <p:nvPr/>
          </p:nvSpPr>
          <p:spPr bwMode="auto">
            <a:xfrm>
              <a:off x="645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Text Box 75"/>
            <p:cNvSpPr txBox="1">
              <a:spLocks noChangeArrowheads="1"/>
            </p:cNvSpPr>
            <p:nvPr/>
          </p:nvSpPr>
          <p:spPr bwMode="auto">
            <a:xfrm>
              <a:off x="678" y="24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15</a:t>
              </a:r>
            </a:p>
          </p:txBody>
        </p:sp>
      </p:grp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6765925" y="4205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B</a:t>
            </a:r>
          </a:p>
        </p:txBody>
      </p:sp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7299325" y="40528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6</a:t>
            </a:r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>
            <a:off x="7223125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7299325" y="4433888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15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765925" y="4800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C</a:t>
            </a: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7299325" y="4724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7</a:t>
            </a:r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>
            <a:off x="7223125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7239000" y="5105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15</a:t>
            </a:r>
          </a:p>
        </p:txBody>
      </p:sp>
      <p:sp>
        <p:nvSpPr>
          <p:cNvPr id="32852" name="Text Box 84"/>
          <p:cNvSpPr txBox="1">
            <a:spLocks noChangeArrowheads="1"/>
          </p:cNvSpPr>
          <p:nvPr/>
        </p:nvSpPr>
        <p:spPr bwMode="auto">
          <a:xfrm>
            <a:off x="7010400" y="2743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2</a:t>
            </a:r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7772400" y="2757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.VnArial Narrow" panose="020B7200000000000000" pitchFamily="34" charset="0"/>
              </a:rPr>
              <a:t>1</a:t>
            </a:r>
          </a:p>
        </p:txBody>
      </p:sp>
      <p:sp>
        <p:nvSpPr>
          <p:cNvPr id="32854" name="AutoShape 86"/>
          <p:cNvSpPr>
            <a:spLocks noChangeArrowheads="1"/>
          </p:cNvSpPr>
          <p:nvPr/>
        </p:nvSpPr>
        <p:spPr bwMode="auto">
          <a:xfrm>
            <a:off x="5921375" y="190182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00</a:t>
            </a:r>
          </a:p>
        </p:txBody>
      </p:sp>
      <p:sp>
        <p:nvSpPr>
          <p:cNvPr id="32855" name="AutoShape 87"/>
          <p:cNvSpPr>
            <a:spLocks noChangeArrowheads="1"/>
          </p:cNvSpPr>
          <p:nvPr/>
        </p:nvSpPr>
        <p:spPr bwMode="auto">
          <a:xfrm>
            <a:off x="5943600" y="19050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01</a:t>
            </a:r>
          </a:p>
        </p:txBody>
      </p:sp>
      <p:sp>
        <p:nvSpPr>
          <p:cNvPr id="32856" name="AutoShape 88"/>
          <p:cNvSpPr>
            <a:spLocks noChangeArrowheads="1"/>
          </p:cNvSpPr>
          <p:nvPr/>
        </p:nvSpPr>
        <p:spPr bwMode="auto">
          <a:xfrm>
            <a:off x="5943600" y="19050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02</a:t>
            </a:r>
          </a:p>
        </p:txBody>
      </p:sp>
      <p:sp>
        <p:nvSpPr>
          <p:cNvPr id="32857" name="AutoShape 89"/>
          <p:cNvSpPr>
            <a:spLocks noChangeArrowheads="1"/>
          </p:cNvSpPr>
          <p:nvPr/>
        </p:nvSpPr>
        <p:spPr bwMode="auto">
          <a:xfrm>
            <a:off x="5867400" y="19050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03</a:t>
            </a:r>
          </a:p>
        </p:txBody>
      </p:sp>
      <p:sp>
        <p:nvSpPr>
          <p:cNvPr id="32858" name="AutoShape 90"/>
          <p:cNvSpPr>
            <a:spLocks noChangeArrowheads="1"/>
          </p:cNvSpPr>
          <p:nvPr/>
        </p:nvSpPr>
        <p:spPr bwMode="auto">
          <a:xfrm>
            <a:off x="5867400" y="19050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04</a:t>
            </a:r>
          </a:p>
        </p:txBody>
      </p:sp>
      <p:sp>
        <p:nvSpPr>
          <p:cNvPr id="32859" name="AutoShape 91"/>
          <p:cNvSpPr>
            <a:spLocks noChangeArrowheads="1"/>
          </p:cNvSpPr>
          <p:nvPr/>
        </p:nvSpPr>
        <p:spPr bwMode="auto">
          <a:xfrm>
            <a:off x="586740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</a:t>
            </a:r>
            <a:r>
              <a:rPr lang="en-US" sz="4800" b="1">
                <a:solidFill>
                  <a:srgbClr val="FFFF00"/>
                </a:solidFill>
                <a:latin typeface=".VnTimeH" panose="020B7200000000000000" pitchFamily="34" charset="0"/>
              </a:rPr>
              <a:t>:</a:t>
            </a:r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32860" name="AutoShape 92"/>
          <p:cNvSpPr>
            <a:spLocks noChangeArrowheads="1"/>
          </p:cNvSpPr>
          <p:nvPr/>
        </p:nvSpPr>
        <p:spPr bwMode="auto">
          <a:xfrm>
            <a:off x="3946525" y="19050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00</a:t>
            </a:r>
          </a:p>
        </p:txBody>
      </p:sp>
      <p:sp>
        <p:nvSpPr>
          <p:cNvPr id="32861" name="AutoShape 93"/>
          <p:cNvSpPr>
            <a:spLocks noChangeArrowheads="1"/>
          </p:cNvSpPr>
          <p:nvPr/>
        </p:nvSpPr>
        <p:spPr bwMode="auto">
          <a:xfrm>
            <a:off x="3968750" y="190817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01</a:t>
            </a:r>
          </a:p>
        </p:txBody>
      </p:sp>
      <p:sp>
        <p:nvSpPr>
          <p:cNvPr id="32862" name="AutoShape 94"/>
          <p:cNvSpPr>
            <a:spLocks noChangeArrowheads="1"/>
          </p:cNvSpPr>
          <p:nvPr/>
        </p:nvSpPr>
        <p:spPr bwMode="auto">
          <a:xfrm>
            <a:off x="3968750" y="190817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02</a:t>
            </a:r>
          </a:p>
        </p:txBody>
      </p:sp>
      <p:sp>
        <p:nvSpPr>
          <p:cNvPr id="32863" name="AutoShape 95"/>
          <p:cNvSpPr>
            <a:spLocks noChangeArrowheads="1"/>
          </p:cNvSpPr>
          <p:nvPr/>
        </p:nvSpPr>
        <p:spPr bwMode="auto">
          <a:xfrm>
            <a:off x="3892550" y="190817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03</a:t>
            </a:r>
          </a:p>
        </p:txBody>
      </p:sp>
      <p:sp>
        <p:nvSpPr>
          <p:cNvPr id="32864" name="AutoShape 96"/>
          <p:cNvSpPr>
            <a:spLocks noChangeArrowheads="1"/>
          </p:cNvSpPr>
          <p:nvPr/>
        </p:nvSpPr>
        <p:spPr bwMode="auto">
          <a:xfrm>
            <a:off x="3892550" y="190817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04</a:t>
            </a:r>
          </a:p>
        </p:txBody>
      </p:sp>
      <p:sp>
        <p:nvSpPr>
          <p:cNvPr id="32865" name="AutoShape 97"/>
          <p:cNvSpPr>
            <a:spLocks noChangeArrowheads="1"/>
          </p:cNvSpPr>
          <p:nvPr/>
        </p:nvSpPr>
        <p:spPr bwMode="auto">
          <a:xfrm>
            <a:off x="3892550" y="190817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</a:t>
            </a:r>
            <a:r>
              <a:rPr lang="en-US" sz="4800" b="1">
                <a:solidFill>
                  <a:srgbClr val="FFFF00"/>
                </a:solidFill>
                <a:latin typeface=".VnTimeH" panose="020B7200000000000000" pitchFamily="34" charset="0"/>
              </a:rPr>
              <a:t>:</a:t>
            </a:r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32866" name="Oval 98"/>
          <p:cNvSpPr>
            <a:spLocks noChangeArrowheads="1"/>
          </p:cNvSpPr>
          <p:nvPr/>
        </p:nvSpPr>
        <p:spPr bwMode="auto">
          <a:xfrm>
            <a:off x="4114800" y="3581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Arial Narrow" panose="020B7200000000000000" pitchFamily="34" charset="0"/>
            </a:endParaRPr>
          </a:p>
        </p:txBody>
      </p:sp>
      <p:sp>
        <p:nvSpPr>
          <p:cNvPr id="32867" name="AutoShape 99"/>
          <p:cNvSpPr>
            <a:spLocks noChangeArrowheads="1"/>
          </p:cNvSpPr>
          <p:nvPr/>
        </p:nvSpPr>
        <p:spPr bwMode="auto">
          <a:xfrm>
            <a:off x="4479925" y="1825625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00</a:t>
            </a:r>
          </a:p>
        </p:txBody>
      </p:sp>
      <p:sp>
        <p:nvSpPr>
          <p:cNvPr id="32868" name="AutoShape 100"/>
          <p:cNvSpPr>
            <a:spLocks noChangeArrowheads="1"/>
          </p:cNvSpPr>
          <p:nvPr/>
        </p:nvSpPr>
        <p:spPr bwMode="auto">
          <a:xfrm>
            <a:off x="450215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01</a:t>
            </a:r>
          </a:p>
        </p:txBody>
      </p:sp>
      <p:sp>
        <p:nvSpPr>
          <p:cNvPr id="32869" name="AutoShape 101"/>
          <p:cNvSpPr>
            <a:spLocks noChangeArrowheads="1"/>
          </p:cNvSpPr>
          <p:nvPr/>
        </p:nvSpPr>
        <p:spPr bwMode="auto">
          <a:xfrm>
            <a:off x="450215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02</a:t>
            </a:r>
          </a:p>
        </p:txBody>
      </p:sp>
      <p:sp>
        <p:nvSpPr>
          <p:cNvPr id="32870" name="AutoShape 102"/>
          <p:cNvSpPr>
            <a:spLocks noChangeArrowheads="1"/>
          </p:cNvSpPr>
          <p:nvPr/>
        </p:nvSpPr>
        <p:spPr bwMode="auto">
          <a:xfrm>
            <a:off x="442595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03</a:t>
            </a:r>
          </a:p>
        </p:txBody>
      </p:sp>
      <p:sp>
        <p:nvSpPr>
          <p:cNvPr id="32871" name="AutoShape 103"/>
          <p:cNvSpPr>
            <a:spLocks noChangeArrowheads="1"/>
          </p:cNvSpPr>
          <p:nvPr/>
        </p:nvSpPr>
        <p:spPr bwMode="auto">
          <a:xfrm>
            <a:off x="442595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 : 04</a:t>
            </a:r>
          </a:p>
        </p:txBody>
      </p:sp>
      <p:sp>
        <p:nvSpPr>
          <p:cNvPr id="32872" name="AutoShape 104"/>
          <p:cNvSpPr>
            <a:spLocks noChangeArrowheads="1"/>
          </p:cNvSpPr>
          <p:nvPr/>
        </p:nvSpPr>
        <p:spPr bwMode="auto">
          <a:xfrm>
            <a:off x="4425950" y="1828800"/>
            <a:ext cx="2736850" cy="762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00</a:t>
            </a:r>
            <a:r>
              <a:rPr lang="en-US" sz="4800" b="1">
                <a:solidFill>
                  <a:srgbClr val="FFFF00"/>
                </a:solidFill>
                <a:latin typeface=".VnTimeH" panose="020B7200000000000000" pitchFamily="34" charset="0"/>
              </a:rPr>
              <a:t>:</a:t>
            </a:r>
            <a:r>
              <a:rPr lang="en-US" sz="4800" b="1">
                <a:solidFill>
                  <a:srgbClr val="FFFF00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6629400" y="4724400"/>
            <a:ext cx="533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Arial Narrow" panose="020B7200000000000000" pitchFamily="34" charset="0"/>
            </a:endParaRPr>
          </a:p>
        </p:txBody>
      </p:sp>
      <p:pic>
        <p:nvPicPr>
          <p:cNvPr id="14416" name="Picture 106" descr="b25788865kk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451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2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32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32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5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1" dur="5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2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32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2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2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2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32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32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32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32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32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32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4" dur="500"/>
                                        <p:tgtEl>
                                          <p:spTgt spid="32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32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3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32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/>
      <p:bldP spid="32801" grpId="0"/>
      <p:bldP spid="32802" grpId="0"/>
      <p:bldP spid="32803" grpId="0" animBg="1"/>
      <p:bldP spid="32804" grpId="0"/>
      <p:bldP spid="32805" grpId="0"/>
      <p:bldP spid="32806" grpId="0"/>
      <p:bldP spid="32807" grpId="0" animBg="1"/>
      <p:bldP spid="32808" grpId="0"/>
      <p:bldP spid="32809" grpId="0" animBg="1"/>
      <p:bldP spid="32809" grpId="1" animBg="1"/>
      <p:bldP spid="32810" grpId="0"/>
      <p:bldP spid="32811" grpId="0" animBg="1"/>
      <p:bldP spid="32812" grpId="0"/>
      <p:bldP spid="32813" grpId="0"/>
      <p:bldP spid="32814" grpId="0" animBg="1"/>
      <p:bldP spid="32815" grpId="0"/>
      <p:bldP spid="32816" grpId="0"/>
      <p:bldP spid="32817" grpId="0"/>
      <p:bldP spid="32818" grpId="0"/>
      <p:bldP spid="32824" grpId="0"/>
      <p:bldP spid="32825" grpId="0"/>
      <p:bldP spid="32826" grpId="0" animBg="1"/>
      <p:bldP spid="32827" grpId="0"/>
      <p:bldP spid="32828" grpId="0"/>
      <p:bldP spid="32829" grpId="0"/>
      <p:bldP spid="32830" grpId="0" animBg="1"/>
      <p:bldP spid="32831" grpId="0"/>
      <p:bldP spid="32832" grpId="0" animBg="1"/>
      <p:bldP spid="32833" grpId="0"/>
      <p:bldP spid="32834" grpId="0" animBg="1"/>
      <p:bldP spid="32835" grpId="0"/>
      <p:bldP spid="32836" grpId="0"/>
      <p:bldP spid="32837" grpId="0"/>
      <p:bldP spid="32838" grpId="0"/>
      <p:bldP spid="32844" grpId="0"/>
      <p:bldP spid="32845" grpId="0"/>
      <p:bldP spid="32846" grpId="0" animBg="1"/>
      <p:bldP spid="32847" grpId="0"/>
      <p:bldP spid="32848" grpId="0"/>
      <p:bldP spid="32849" grpId="0"/>
      <p:bldP spid="32850" grpId="0" animBg="1"/>
      <p:bldP spid="32851" grpId="0"/>
      <p:bldP spid="32852" grpId="0"/>
      <p:bldP spid="32853" grpId="0"/>
      <p:bldP spid="32854" grpId="0" animBg="1"/>
      <p:bldP spid="32854" grpId="1" animBg="1"/>
      <p:bldP spid="32855" grpId="0" animBg="1"/>
      <p:bldP spid="32855" grpId="1" animBg="1"/>
      <p:bldP spid="32856" grpId="0" animBg="1"/>
      <p:bldP spid="32856" grpId="1" animBg="1"/>
      <p:bldP spid="32857" grpId="0" animBg="1"/>
      <p:bldP spid="32857" grpId="1" animBg="1"/>
      <p:bldP spid="32858" grpId="0" animBg="1"/>
      <p:bldP spid="32858" grpId="1" animBg="1"/>
      <p:bldP spid="32859" grpId="0" animBg="1"/>
      <p:bldP spid="32859" grpId="1" animBg="1"/>
      <p:bldP spid="32860" grpId="0" animBg="1"/>
      <p:bldP spid="32860" grpId="1" animBg="1"/>
      <p:bldP spid="32861" grpId="0" animBg="1"/>
      <p:bldP spid="32861" grpId="1" animBg="1"/>
      <p:bldP spid="32862" grpId="0" animBg="1"/>
      <p:bldP spid="32862" grpId="1" animBg="1"/>
      <p:bldP spid="32863" grpId="0" animBg="1"/>
      <p:bldP spid="32863" grpId="1" animBg="1"/>
      <p:bldP spid="32864" grpId="0" animBg="1"/>
      <p:bldP spid="32864" grpId="1" animBg="1"/>
      <p:bldP spid="32865" grpId="0" animBg="1"/>
      <p:bldP spid="32865" grpId="1" animBg="1"/>
      <p:bldP spid="32866" grpId="0" animBg="1"/>
      <p:bldP spid="32866" grpId="1" animBg="1"/>
      <p:bldP spid="32867" grpId="0" animBg="1"/>
      <p:bldP spid="32867" grpId="1" animBg="1"/>
      <p:bldP spid="32868" grpId="0" animBg="1"/>
      <p:bldP spid="32868" grpId="1" animBg="1"/>
      <p:bldP spid="32869" grpId="0" animBg="1"/>
      <p:bldP spid="32869" grpId="1" animBg="1"/>
      <p:bldP spid="32870" grpId="0" animBg="1"/>
      <p:bldP spid="32870" grpId="1" animBg="1"/>
      <p:bldP spid="32871" grpId="0" animBg="1"/>
      <p:bldP spid="32871" grpId="1" animBg="1"/>
      <p:bldP spid="32872" grpId="0" animBg="1"/>
      <p:bldP spid="32872" grpId="1" animBg="1"/>
      <p:bldP spid="32873" grpId="0" animBg="1"/>
      <p:bldP spid="3287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/>
          <p:cNvSpPr txBox="1">
            <a:spLocks noChangeArrowheads="1"/>
          </p:cNvSpPr>
          <p:nvPr/>
        </p:nvSpPr>
        <p:spPr bwMode="auto">
          <a:xfrm>
            <a:off x="228600" y="1279525"/>
            <a:ext cx="8305800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US" sz="2400"/>
          </a:p>
          <a:p>
            <a:pPr algn="just" eaLnBrk="1" hangingPunct="1"/>
            <a:endParaRPr lang="en-US" sz="2400">
              <a:solidFill>
                <a:schemeClr val="hlink"/>
              </a:solidFill>
            </a:endParaRPr>
          </a:p>
          <a:p>
            <a:pPr algn="just" eaLnBrk="1" hangingPunct="1"/>
            <a:r>
              <a:rPr lang="en-US" sz="3200" b="1" i="1">
                <a:solidFill>
                  <a:schemeClr val="hlink"/>
                </a:solidFill>
              </a:rPr>
              <a:t>      Muốn cộng hai phân số khác mẫu số, ta quy đồng mẫu số hai phân số, rồi cộng hai phân số đó.</a:t>
            </a:r>
          </a:p>
          <a:p>
            <a:pPr algn="just" eaLnBrk="1" hangingPunct="1"/>
            <a:endParaRPr lang="en-US" sz="2400" b="1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anose="020F0502020204030204" pitchFamily="34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2438400"/>
            <a:ext cx="9144000" cy="3143250"/>
            <a:chOff x="0" y="288"/>
            <a:chExt cx="5760" cy="1980"/>
          </a:xfrm>
        </p:grpSpPr>
        <p:graphicFrame>
          <p:nvGraphicFramePr>
            <p:cNvPr id="4100" name="Object 2"/>
            <p:cNvGraphicFramePr>
              <a:graphicFrameLocks noChangeAspect="1"/>
            </p:cNvGraphicFramePr>
            <p:nvPr/>
          </p:nvGraphicFramePr>
          <p:xfrm>
            <a:off x="4128" y="288"/>
            <a:ext cx="17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3" imgW="152334" imgH="393529" progId="Equation.DSMT4">
                    <p:embed/>
                  </p:oleObj>
                </mc:Choice>
                <mc:Fallback>
                  <p:oleObj name="Equation" r:id="rId3" imgW="152334" imgH="393529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8"/>
                          <a:ext cx="17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3"/>
            <p:cNvGraphicFramePr>
              <a:graphicFrameLocks noChangeAspect="1"/>
            </p:cNvGraphicFramePr>
            <p:nvPr/>
          </p:nvGraphicFramePr>
          <p:xfrm>
            <a:off x="2208" y="816"/>
            <a:ext cx="148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5" imgW="139639" imgH="393529" progId="Equation.DSMT4">
                    <p:embed/>
                  </p:oleObj>
                </mc:Choice>
                <mc:Fallback>
                  <p:oleObj name="Equation" r:id="rId5" imgW="139639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816"/>
                          <a:ext cx="148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480"/>
              <a:ext cx="55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 b="1">
                  <a:latin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b="1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Ví duï: </a:t>
              </a:r>
              <a:r>
                <a:rPr lang="en-US" sz="2800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Coù moät baêng giaáy maøu, baïn Haø laáy        </a:t>
              </a:r>
              <a:r>
                <a:rPr lang="en-US" sz="2800">
                  <a:solidFill>
                    <a:schemeClr val="hlink"/>
                  </a:solidFill>
                  <a:latin typeface="VNI-Times" pitchFamily="2" charset="0"/>
                </a:rPr>
                <a:t>baêng giaáy,</a:t>
              </a: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720" y="960"/>
              <a:ext cx="28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baïn An   laáy          </a:t>
              </a:r>
              <a:r>
                <a:rPr lang="en-US" sz="2800">
                  <a:solidFill>
                    <a:schemeClr val="hlink"/>
                  </a:solidFill>
                  <a:latin typeface="VNI-Times" pitchFamily="2" charset="0"/>
                </a:rPr>
                <a:t>baêng  giaáy.</a:t>
              </a: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0" y="1134"/>
              <a:ext cx="576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>
                  <a:latin typeface="VNI-Times" pitchFamily="2" charset="0"/>
                  <a:cs typeface="Times New Roman" panose="02020603050405020304" pitchFamily="18" charset="0"/>
                </a:rPr>
                <a:t>.           </a:t>
              </a:r>
            </a:p>
            <a:p>
              <a:pPr eaLnBrk="1" hangingPunct="1"/>
              <a:r>
                <a:rPr lang="en-US" sz="2800">
                  <a:latin typeface="VNI-Times" pitchFamily="2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Hoûi </a:t>
              </a:r>
              <a:r>
                <a:rPr lang="en-US" sz="2800">
                  <a:solidFill>
                    <a:srgbClr val="FF0000"/>
                  </a:solidFill>
                  <a:latin typeface="VNI-Times" pitchFamily="2" charset="0"/>
                  <a:cs typeface="Times New Roman" panose="02020603050405020304" pitchFamily="18" charset="0"/>
                </a:rPr>
                <a:t>caû hai baïn </a:t>
              </a:r>
              <a:r>
                <a:rPr lang="en-US" sz="2800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ñaõ laáy bao nhieâu phaàn cuûa baêng giaáy</a:t>
              </a:r>
            </a:p>
            <a:p>
              <a:pPr eaLnBrk="1" hangingPunct="1"/>
              <a:r>
                <a:rPr lang="en-US" sz="2400">
                  <a:solidFill>
                    <a:schemeClr val="hlink"/>
                  </a:solidFill>
                  <a:cs typeface="Times New Roman" panose="02020603050405020304" pitchFamily="18" charset="0"/>
                </a:rPr>
                <a:t>              </a:t>
              </a:r>
              <a:r>
                <a:rPr lang="en-US" sz="2800">
                  <a:solidFill>
                    <a:schemeClr val="hlink"/>
                  </a:solidFill>
                  <a:cs typeface="Times New Roman" panose="02020603050405020304" pitchFamily="18" charset="0"/>
                </a:rPr>
                <a:t>m</a:t>
              </a:r>
              <a:r>
                <a:rPr lang="en-US" sz="2800">
                  <a:solidFill>
                    <a:schemeClr val="hlink"/>
                  </a:solidFill>
                </a:rPr>
                <a:t>àu </a:t>
              </a:r>
              <a:r>
                <a:rPr lang="en-US" sz="2800"/>
                <a:t>?</a:t>
              </a:r>
              <a:endParaRPr lang="en-US" sz="2800">
                <a:solidFill>
                  <a:schemeClr val="hlink"/>
                </a:solidFill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sz="2800">
                  <a:solidFill>
                    <a:schemeClr val="hlink"/>
                  </a:solidFill>
                  <a:latin typeface="VNI-Times" pitchFamily="2" charset="0"/>
                  <a:cs typeface="Times New Roman" panose="02020603050405020304" pitchFamily="18" charset="0"/>
                </a:rPr>
                <a:t>             </a:t>
              </a:r>
              <a:endParaRPr lang="en-US" sz="2800">
                <a:solidFill>
                  <a:schemeClr val="hlink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762000" y="7620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PhÐp</a:t>
            </a: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céng</a:t>
            </a: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ph©n</a:t>
            </a: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sè</a:t>
            </a: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(</a:t>
            </a: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00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" pitchFamily="2" charset="0"/>
              </a:rPr>
              <a:t>tiếp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" pitchFamily="2" charset="0"/>
              </a:rPr>
              <a:t> </a:t>
            </a:r>
            <a:r>
              <a:rPr lang="en-US" sz="200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" pitchFamily="2" charset="0"/>
              </a:rPr>
              <a:t>theo</a:t>
            </a: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0"/>
          <p:cNvSpPr>
            <a:spLocks noChangeShapeType="1"/>
          </p:cNvSpPr>
          <p:nvPr/>
        </p:nvSpPr>
        <p:spPr bwMode="auto">
          <a:xfrm>
            <a:off x="3124200" y="518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44500" y="457200"/>
            <a:ext cx="6248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LÊy 3 b¨ng giÊy mµu b»ng nhau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28600" y="2819400"/>
            <a:ext cx="2895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241300" y="5181600"/>
            <a:ext cx="2895600" cy="609600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228600" y="3954463"/>
            <a:ext cx="2895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3733800" y="3733800"/>
            <a:ext cx="60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>
            <a:off x="32512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3149600" y="42592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3149600" y="55514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5494338" y="31321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5422900" y="43830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53848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978275" y="2819400"/>
            <a:ext cx="1447800" cy="609600"/>
            <a:chOff x="2496" y="2160"/>
            <a:chExt cx="912" cy="384"/>
          </a:xfrm>
        </p:grpSpPr>
        <p:grpSp>
          <p:nvGrpSpPr>
            <p:cNvPr id="5182" name="Group 61"/>
            <p:cNvGrpSpPr>
              <a:grpSpLocks/>
            </p:cNvGrpSpPr>
            <p:nvPr/>
          </p:nvGrpSpPr>
          <p:grpSpPr bwMode="auto">
            <a:xfrm>
              <a:off x="2496" y="2160"/>
              <a:ext cx="912" cy="384"/>
              <a:chOff x="2496" y="2112"/>
              <a:chExt cx="912" cy="384"/>
            </a:xfrm>
          </p:grpSpPr>
          <p:sp>
            <p:nvSpPr>
              <p:cNvPr id="5184" name="Rectangle 40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912" cy="38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latin typeface="Calibri" panose="020F0502020204030204" pitchFamily="34" charset="0"/>
                </a:endParaRPr>
              </a:p>
            </p:txBody>
          </p:sp>
          <p:sp>
            <p:nvSpPr>
              <p:cNvPr id="5185" name="Line 60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3" name="Line 72"/>
            <p:cNvSpPr>
              <a:spLocks noChangeShapeType="1"/>
            </p:cNvSpPr>
            <p:nvPr/>
          </p:nvSpPr>
          <p:spPr bwMode="auto">
            <a:xfrm>
              <a:off x="2832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937000" y="4024313"/>
            <a:ext cx="1447800" cy="609600"/>
            <a:chOff x="2496" y="2160"/>
            <a:chExt cx="912" cy="384"/>
          </a:xfrm>
        </p:grpSpPr>
        <p:grpSp>
          <p:nvGrpSpPr>
            <p:cNvPr id="5178" name="Group 75"/>
            <p:cNvGrpSpPr>
              <a:grpSpLocks/>
            </p:cNvGrpSpPr>
            <p:nvPr/>
          </p:nvGrpSpPr>
          <p:grpSpPr bwMode="auto">
            <a:xfrm>
              <a:off x="2496" y="2160"/>
              <a:ext cx="912" cy="384"/>
              <a:chOff x="2496" y="2112"/>
              <a:chExt cx="912" cy="384"/>
            </a:xfrm>
          </p:grpSpPr>
          <p:sp>
            <p:nvSpPr>
              <p:cNvPr id="5180" name="Rectangle 76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912" cy="38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latin typeface="Calibri" panose="020F0502020204030204" pitchFamily="34" charset="0"/>
                </a:endParaRPr>
              </a:p>
            </p:txBody>
          </p:sp>
          <p:sp>
            <p:nvSpPr>
              <p:cNvPr id="5181" name="Line 77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9" name="Line 78"/>
            <p:cNvSpPr>
              <a:spLocks noChangeShapeType="1"/>
            </p:cNvSpPr>
            <p:nvPr/>
          </p:nvSpPr>
          <p:spPr bwMode="auto">
            <a:xfrm>
              <a:off x="2832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3937000" y="5181600"/>
            <a:ext cx="1447800" cy="609600"/>
            <a:chOff x="2496" y="2160"/>
            <a:chExt cx="912" cy="384"/>
          </a:xfrm>
        </p:grpSpPr>
        <p:grpSp>
          <p:nvGrpSpPr>
            <p:cNvPr id="5174" name="Group 80"/>
            <p:cNvGrpSpPr>
              <a:grpSpLocks/>
            </p:cNvGrpSpPr>
            <p:nvPr/>
          </p:nvGrpSpPr>
          <p:grpSpPr bwMode="auto">
            <a:xfrm>
              <a:off x="2496" y="2160"/>
              <a:ext cx="912" cy="384"/>
              <a:chOff x="2496" y="2112"/>
              <a:chExt cx="912" cy="384"/>
            </a:xfrm>
          </p:grpSpPr>
          <p:sp>
            <p:nvSpPr>
              <p:cNvPr id="5176" name="Rectangle 8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912" cy="384"/>
              </a:xfrm>
              <a:prstGeom prst="rect">
                <a:avLst/>
              </a:prstGeom>
              <a:solidFill>
                <a:srgbClr val="3333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latin typeface="Calibri" panose="020F0502020204030204" pitchFamily="34" charset="0"/>
                </a:endParaRPr>
              </a:p>
            </p:txBody>
          </p:sp>
          <p:sp>
            <p:nvSpPr>
              <p:cNvPr id="5177" name="Line 82"/>
              <p:cNvSpPr>
                <a:spLocks noChangeShapeType="1"/>
              </p:cNvSpPr>
              <p:nvPr/>
            </p:nvSpPr>
            <p:spPr bwMode="auto">
              <a:xfrm>
                <a:off x="3120" y="211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75" name="Line 83"/>
            <p:cNvSpPr>
              <a:spLocks noChangeShapeType="1"/>
            </p:cNvSpPr>
            <p:nvPr/>
          </p:nvSpPr>
          <p:spPr bwMode="auto">
            <a:xfrm>
              <a:off x="2832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6134100" y="4052888"/>
            <a:ext cx="2895600" cy="609600"/>
            <a:chOff x="3936" y="1488"/>
            <a:chExt cx="1824" cy="384"/>
          </a:xfrm>
        </p:grpSpPr>
        <p:grpSp>
          <p:nvGrpSpPr>
            <p:cNvPr id="5164" name="Group 102"/>
            <p:cNvGrpSpPr>
              <a:grpSpLocks/>
            </p:cNvGrpSpPr>
            <p:nvPr/>
          </p:nvGrpSpPr>
          <p:grpSpPr bwMode="auto">
            <a:xfrm>
              <a:off x="3936" y="1488"/>
              <a:ext cx="1824" cy="384"/>
              <a:chOff x="3840" y="2160"/>
              <a:chExt cx="1824" cy="384"/>
            </a:xfrm>
          </p:grpSpPr>
          <p:grpSp>
            <p:nvGrpSpPr>
              <p:cNvPr id="5166" name="Group 103"/>
              <p:cNvGrpSpPr>
                <a:grpSpLocks/>
              </p:cNvGrpSpPr>
              <p:nvPr/>
            </p:nvGrpSpPr>
            <p:grpSpPr bwMode="auto">
              <a:xfrm>
                <a:off x="3840" y="2160"/>
                <a:ext cx="1824" cy="384"/>
                <a:chOff x="3648" y="1488"/>
                <a:chExt cx="1824" cy="384"/>
              </a:xfrm>
            </p:grpSpPr>
            <p:grpSp>
              <p:nvGrpSpPr>
                <p:cNvPr id="5168" name="Group 104"/>
                <p:cNvGrpSpPr>
                  <a:grpSpLocks/>
                </p:cNvGrpSpPr>
                <p:nvPr/>
              </p:nvGrpSpPr>
              <p:grpSpPr bwMode="auto">
                <a:xfrm>
                  <a:off x="3648" y="1488"/>
                  <a:ext cx="1824" cy="384"/>
                  <a:chOff x="3864" y="2112"/>
                  <a:chExt cx="1824" cy="384"/>
                </a:xfrm>
              </p:grpSpPr>
              <p:grpSp>
                <p:nvGrpSpPr>
                  <p:cNvPr id="5170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864" y="2112"/>
                    <a:ext cx="1824" cy="384"/>
                    <a:chOff x="3864" y="2112"/>
                    <a:chExt cx="1824" cy="384"/>
                  </a:xfrm>
                </p:grpSpPr>
                <p:sp>
                  <p:nvSpPr>
                    <p:cNvPr id="517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2112"/>
                      <a:ext cx="1824" cy="38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vi-VN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73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0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71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112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69" name="Line 109"/>
                <p:cNvSpPr>
                  <a:spLocks noChangeShapeType="1"/>
                </p:cNvSpPr>
                <p:nvPr/>
              </p:nvSpPr>
              <p:spPr bwMode="auto">
                <a:xfrm>
                  <a:off x="4272" y="1488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67" name="Line 110"/>
              <p:cNvSpPr>
                <a:spLocks noChangeShapeType="1"/>
              </p:cNvSpPr>
              <p:nvPr/>
            </p:nvSpPr>
            <p:spPr bwMode="auto">
              <a:xfrm>
                <a:off x="5056" y="216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5" name="Line 111"/>
            <p:cNvSpPr>
              <a:spLocks noChangeShapeType="1"/>
            </p:cNvSpPr>
            <p:nvPr/>
          </p:nvSpPr>
          <p:spPr bwMode="auto">
            <a:xfrm>
              <a:off x="5464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6108700" y="5181600"/>
            <a:ext cx="2895600" cy="609600"/>
            <a:chOff x="3936" y="1488"/>
            <a:chExt cx="1824" cy="384"/>
          </a:xfrm>
        </p:grpSpPr>
        <p:grpSp>
          <p:nvGrpSpPr>
            <p:cNvPr id="5154" name="Group 113"/>
            <p:cNvGrpSpPr>
              <a:grpSpLocks/>
            </p:cNvGrpSpPr>
            <p:nvPr/>
          </p:nvGrpSpPr>
          <p:grpSpPr bwMode="auto">
            <a:xfrm>
              <a:off x="3936" y="1488"/>
              <a:ext cx="1824" cy="384"/>
              <a:chOff x="3840" y="2160"/>
              <a:chExt cx="1824" cy="384"/>
            </a:xfrm>
          </p:grpSpPr>
          <p:grpSp>
            <p:nvGrpSpPr>
              <p:cNvPr id="5156" name="Group 114"/>
              <p:cNvGrpSpPr>
                <a:grpSpLocks/>
              </p:cNvGrpSpPr>
              <p:nvPr/>
            </p:nvGrpSpPr>
            <p:grpSpPr bwMode="auto">
              <a:xfrm>
                <a:off x="3840" y="2160"/>
                <a:ext cx="1824" cy="384"/>
                <a:chOff x="3648" y="1488"/>
                <a:chExt cx="1824" cy="384"/>
              </a:xfrm>
            </p:grpSpPr>
            <p:grpSp>
              <p:nvGrpSpPr>
                <p:cNvPr id="5158" name="Group 115"/>
                <p:cNvGrpSpPr>
                  <a:grpSpLocks/>
                </p:cNvGrpSpPr>
                <p:nvPr/>
              </p:nvGrpSpPr>
              <p:grpSpPr bwMode="auto">
                <a:xfrm>
                  <a:off x="3648" y="1488"/>
                  <a:ext cx="1824" cy="384"/>
                  <a:chOff x="3864" y="2112"/>
                  <a:chExt cx="1824" cy="384"/>
                </a:xfrm>
              </p:grpSpPr>
              <p:grpSp>
                <p:nvGrpSpPr>
                  <p:cNvPr id="516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864" y="2112"/>
                    <a:ext cx="1824" cy="384"/>
                    <a:chOff x="3864" y="2112"/>
                    <a:chExt cx="1824" cy="384"/>
                  </a:xfrm>
                </p:grpSpPr>
                <p:sp>
                  <p:nvSpPr>
                    <p:cNvPr id="5162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2112"/>
                      <a:ext cx="1824" cy="384"/>
                    </a:xfrm>
                    <a:prstGeom prst="rect">
                      <a:avLst/>
                    </a:prstGeom>
                    <a:solidFill>
                      <a:srgbClr val="3333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vi-VN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63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0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61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112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59" name="Line 120"/>
                <p:cNvSpPr>
                  <a:spLocks noChangeShapeType="1"/>
                </p:cNvSpPr>
                <p:nvPr/>
              </p:nvSpPr>
              <p:spPr bwMode="auto">
                <a:xfrm>
                  <a:off x="4272" y="1488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57" name="Line 121"/>
              <p:cNvSpPr>
                <a:spLocks noChangeShapeType="1"/>
              </p:cNvSpPr>
              <p:nvPr/>
            </p:nvSpPr>
            <p:spPr bwMode="auto">
              <a:xfrm>
                <a:off x="5056" y="216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55" name="Line 122"/>
            <p:cNvSpPr>
              <a:spLocks noChangeShapeType="1"/>
            </p:cNvSpPr>
            <p:nvPr/>
          </p:nvSpPr>
          <p:spPr bwMode="auto">
            <a:xfrm>
              <a:off x="5464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99" name="Text Box 123"/>
          <p:cNvSpPr txBox="1">
            <a:spLocks noChangeArrowheads="1"/>
          </p:cNvSpPr>
          <p:nvPr/>
        </p:nvSpPr>
        <p:spPr bwMode="auto">
          <a:xfrm>
            <a:off x="990600" y="2819400"/>
            <a:ext cx="99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4700" name="Text Box 124"/>
          <p:cNvSpPr txBox="1">
            <a:spLocks noChangeArrowheads="1"/>
          </p:cNvSpPr>
          <p:nvPr/>
        </p:nvSpPr>
        <p:spPr bwMode="auto">
          <a:xfrm>
            <a:off x="6300788" y="1693863"/>
            <a:ext cx="2590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c¶ b¨ng giÊy</a:t>
            </a:r>
          </a:p>
        </p:txBody>
      </p:sp>
      <p:sp>
        <p:nvSpPr>
          <p:cNvPr id="24701" name="Text Box 125"/>
          <p:cNvSpPr txBox="1">
            <a:spLocks noChangeArrowheads="1"/>
          </p:cNvSpPr>
          <p:nvPr/>
        </p:nvSpPr>
        <p:spPr bwMode="auto">
          <a:xfrm>
            <a:off x="3594100" y="1447800"/>
            <a:ext cx="25146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c¸c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b¨ng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giÊy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®· 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gÊp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®«</a:t>
            </a: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i</a:t>
            </a:r>
            <a:endParaRPr lang="en-US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24703" name="Text Box 127"/>
          <p:cNvSpPr txBox="1">
            <a:spLocks noChangeArrowheads="1"/>
          </p:cNvSpPr>
          <p:nvPr/>
        </p:nvSpPr>
        <p:spPr bwMode="auto">
          <a:xfrm>
            <a:off x="444500" y="1447800"/>
            <a:ext cx="2590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c¶ b¨ng giÊy</a:t>
            </a:r>
          </a:p>
        </p:txBody>
      </p:sp>
      <p:grpSp>
        <p:nvGrpSpPr>
          <p:cNvPr id="18" name="Group 219"/>
          <p:cNvGrpSpPr>
            <a:grpSpLocks/>
          </p:cNvGrpSpPr>
          <p:nvPr/>
        </p:nvGrpSpPr>
        <p:grpSpPr bwMode="auto">
          <a:xfrm>
            <a:off x="6146800" y="2819400"/>
            <a:ext cx="2895600" cy="609600"/>
            <a:chOff x="3936" y="1488"/>
            <a:chExt cx="1824" cy="384"/>
          </a:xfrm>
        </p:grpSpPr>
        <p:grpSp>
          <p:nvGrpSpPr>
            <p:cNvPr id="5144" name="Group 220"/>
            <p:cNvGrpSpPr>
              <a:grpSpLocks/>
            </p:cNvGrpSpPr>
            <p:nvPr/>
          </p:nvGrpSpPr>
          <p:grpSpPr bwMode="auto">
            <a:xfrm>
              <a:off x="3936" y="1488"/>
              <a:ext cx="1824" cy="384"/>
              <a:chOff x="3840" y="2160"/>
              <a:chExt cx="1824" cy="384"/>
            </a:xfrm>
          </p:grpSpPr>
          <p:grpSp>
            <p:nvGrpSpPr>
              <p:cNvPr id="5146" name="Group 221"/>
              <p:cNvGrpSpPr>
                <a:grpSpLocks/>
              </p:cNvGrpSpPr>
              <p:nvPr/>
            </p:nvGrpSpPr>
            <p:grpSpPr bwMode="auto">
              <a:xfrm>
                <a:off x="3840" y="2160"/>
                <a:ext cx="1824" cy="384"/>
                <a:chOff x="3648" y="1488"/>
                <a:chExt cx="1824" cy="384"/>
              </a:xfrm>
            </p:grpSpPr>
            <p:grpSp>
              <p:nvGrpSpPr>
                <p:cNvPr id="5148" name="Group 222"/>
                <p:cNvGrpSpPr>
                  <a:grpSpLocks/>
                </p:cNvGrpSpPr>
                <p:nvPr/>
              </p:nvGrpSpPr>
              <p:grpSpPr bwMode="auto">
                <a:xfrm>
                  <a:off x="3648" y="1488"/>
                  <a:ext cx="1824" cy="384"/>
                  <a:chOff x="3864" y="2112"/>
                  <a:chExt cx="1824" cy="384"/>
                </a:xfrm>
              </p:grpSpPr>
              <p:grpSp>
                <p:nvGrpSpPr>
                  <p:cNvPr id="515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864" y="2112"/>
                    <a:ext cx="1824" cy="384"/>
                    <a:chOff x="3864" y="2112"/>
                    <a:chExt cx="1824" cy="384"/>
                  </a:xfrm>
                </p:grpSpPr>
                <p:sp>
                  <p:nvSpPr>
                    <p:cNvPr id="5152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2112"/>
                      <a:ext cx="1824" cy="38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vi-VN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5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112"/>
                      <a:ext cx="0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51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112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49" name="Line 227"/>
                <p:cNvSpPr>
                  <a:spLocks noChangeShapeType="1"/>
                </p:cNvSpPr>
                <p:nvPr/>
              </p:nvSpPr>
              <p:spPr bwMode="auto">
                <a:xfrm>
                  <a:off x="4272" y="1488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47" name="Line 228"/>
              <p:cNvSpPr>
                <a:spLocks noChangeShapeType="1"/>
              </p:cNvSpPr>
              <p:nvPr/>
            </p:nvSpPr>
            <p:spPr bwMode="auto">
              <a:xfrm>
                <a:off x="5056" y="216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5" name="Line 229"/>
            <p:cNvSpPr>
              <a:spLocks noChangeShapeType="1"/>
            </p:cNvSpPr>
            <p:nvPr/>
          </p:nvSpPr>
          <p:spPr bwMode="auto">
            <a:xfrm>
              <a:off x="5464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2" grpId="0"/>
      <p:bldP spid="24613" grpId="0" animBg="1"/>
      <p:bldP spid="24614" grpId="0" animBg="1"/>
      <p:bldP spid="24615" grpId="0" animBg="1"/>
      <p:bldP spid="24620" grpId="0" animBg="1"/>
      <p:bldP spid="24621" grpId="0" animBg="1"/>
      <p:bldP spid="24622" grpId="0" animBg="1"/>
      <p:bldP spid="24623" grpId="0" animBg="1"/>
      <p:bldP spid="24624" grpId="0" animBg="1"/>
      <p:bldP spid="24625" grpId="0" animBg="1"/>
      <p:bldP spid="24700" grpId="0"/>
      <p:bldP spid="24701" grpId="0"/>
      <p:bldP spid="24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8"/>
          <p:cNvSpPr>
            <a:spLocks noChangeArrowheads="1"/>
          </p:cNvSpPr>
          <p:nvPr/>
        </p:nvSpPr>
        <p:spPr bwMode="auto">
          <a:xfrm>
            <a:off x="2743200" y="4267200"/>
            <a:ext cx="3200400" cy="609600"/>
          </a:xfrm>
          <a:prstGeom prst="rect">
            <a:avLst/>
          </a:prstGeom>
          <a:solidFill>
            <a:srgbClr val="33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7" name="Rectangle 43"/>
          <p:cNvSpPr>
            <a:spLocks noChangeArrowheads="1"/>
          </p:cNvSpPr>
          <p:nvPr/>
        </p:nvSpPr>
        <p:spPr bwMode="auto">
          <a:xfrm>
            <a:off x="5105400" y="2743200"/>
            <a:ext cx="1066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8" name="Rectangle 19"/>
          <p:cNvSpPr>
            <a:spLocks noChangeArrowheads="1"/>
          </p:cNvSpPr>
          <p:nvPr/>
        </p:nvSpPr>
        <p:spPr bwMode="auto">
          <a:xfrm>
            <a:off x="914400" y="2743200"/>
            <a:ext cx="1600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graphicFrame>
        <p:nvGraphicFramePr>
          <p:cNvPr id="53319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724400" y="5334000"/>
          <a:ext cx="53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Microsoft Equation 3.0" r:id="rId3" imgW="139639" imgH="393529" progId="Equation.3">
                  <p:embed/>
                </p:oleObj>
              </mc:Choice>
              <mc:Fallback>
                <p:oleObj name="Microsoft Equation 3.0" r:id="rId3" imgW="13963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34000"/>
                        <a:ext cx="533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14400" y="2743200"/>
            <a:ext cx="1600200" cy="609600"/>
            <a:chOff x="480" y="2784"/>
            <a:chExt cx="1008" cy="384"/>
          </a:xfrm>
        </p:grpSpPr>
        <p:grpSp>
          <p:nvGrpSpPr>
            <p:cNvPr id="6180" name="Group 26"/>
            <p:cNvGrpSpPr>
              <a:grpSpLocks/>
            </p:cNvGrpSpPr>
            <p:nvPr/>
          </p:nvGrpSpPr>
          <p:grpSpPr bwMode="auto">
            <a:xfrm>
              <a:off x="480" y="2784"/>
              <a:ext cx="1008" cy="384"/>
              <a:chOff x="480" y="2784"/>
              <a:chExt cx="1008" cy="384"/>
            </a:xfrm>
          </p:grpSpPr>
          <p:sp>
            <p:nvSpPr>
              <p:cNvPr id="6182" name="Rectangle 18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1008" cy="38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Line 20"/>
              <p:cNvSpPr>
                <a:spLocks noChangeShapeType="1"/>
              </p:cNvSpPr>
              <p:nvPr/>
            </p:nvSpPr>
            <p:spPr bwMode="auto">
              <a:xfrm>
                <a:off x="840" y="278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81" name="Line 21"/>
            <p:cNvSpPr>
              <a:spLocks noChangeShapeType="1"/>
            </p:cNvSpPr>
            <p:nvPr/>
          </p:nvSpPr>
          <p:spPr bwMode="auto">
            <a:xfrm>
              <a:off x="1184" y="27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2540000" y="2743200"/>
            <a:ext cx="1600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52" name="Line 28"/>
          <p:cNvSpPr>
            <a:spLocks noChangeShapeType="1"/>
          </p:cNvSpPr>
          <p:nvPr/>
        </p:nvSpPr>
        <p:spPr bwMode="auto">
          <a:xfrm>
            <a:off x="30607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29"/>
          <p:cNvSpPr>
            <a:spLocks noChangeShapeType="1"/>
          </p:cNvSpPr>
          <p:nvPr/>
        </p:nvSpPr>
        <p:spPr bwMode="auto">
          <a:xfrm>
            <a:off x="35814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105400" y="2743200"/>
            <a:ext cx="1066800" cy="609600"/>
            <a:chOff x="3264" y="2016"/>
            <a:chExt cx="672" cy="384"/>
          </a:xfrm>
        </p:grpSpPr>
        <p:sp>
          <p:nvSpPr>
            <p:cNvPr id="6178" name="Rectangle 32"/>
            <p:cNvSpPr>
              <a:spLocks noChangeArrowheads="1"/>
            </p:cNvSpPr>
            <p:nvPr/>
          </p:nvSpPr>
          <p:spPr bwMode="auto">
            <a:xfrm>
              <a:off x="3264" y="2016"/>
              <a:ext cx="672" cy="38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>
                <a:latin typeface="Calibri" panose="020F0502020204030204" pitchFamily="34" charset="0"/>
              </a:endParaRPr>
            </a:p>
          </p:txBody>
        </p:sp>
        <p:sp>
          <p:nvSpPr>
            <p:cNvPr id="6179" name="Line 33"/>
            <p:cNvSpPr>
              <a:spLocks noChangeShapeType="1"/>
            </p:cNvSpPr>
            <p:nvPr/>
          </p:nvSpPr>
          <p:spPr bwMode="auto">
            <a:xfrm>
              <a:off x="3600" y="20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Rectangle 44"/>
          <p:cNvSpPr>
            <a:spLocks noChangeArrowheads="1"/>
          </p:cNvSpPr>
          <p:nvPr/>
        </p:nvSpPr>
        <p:spPr bwMode="auto">
          <a:xfrm>
            <a:off x="6172200" y="2743200"/>
            <a:ext cx="20574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56" name="Line 45"/>
          <p:cNvSpPr>
            <a:spLocks noChangeShapeType="1"/>
          </p:cNvSpPr>
          <p:nvPr/>
        </p:nvSpPr>
        <p:spPr bwMode="auto">
          <a:xfrm>
            <a:off x="67056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46"/>
          <p:cNvSpPr>
            <a:spLocks noChangeShapeType="1"/>
          </p:cNvSpPr>
          <p:nvPr/>
        </p:nvSpPr>
        <p:spPr bwMode="auto">
          <a:xfrm>
            <a:off x="7239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47"/>
          <p:cNvSpPr>
            <a:spLocks noChangeShapeType="1"/>
          </p:cNvSpPr>
          <p:nvPr/>
        </p:nvSpPr>
        <p:spPr bwMode="auto">
          <a:xfrm>
            <a:off x="7747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49"/>
          <p:cNvSpPr>
            <a:spLocks noChangeShapeType="1"/>
          </p:cNvSpPr>
          <p:nvPr/>
        </p:nvSpPr>
        <p:spPr bwMode="auto">
          <a:xfrm>
            <a:off x="3305175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50"/>
          <p:cNvSpPr>
            <a:spLocks noChangeShapeType="1"/>
          </p:cNvSpPr>
          <p:nvPr/>
        </p:nvSpPr>
        <p:spPr bwMode="auto">
          <a:xfrm>
            <a:off x="3852863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51"/>
          <p:cNvSpPr>
            <a:spLocks noChangeShapeType="1"/>
          </p:cNvSpPr>
          <p:nvPr/>
        </p:nvSpPr>
        <p:spPr bwMode="auto">
          <a:xfrm>
            <a:off x="48768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52"/>
          <p:cNvSpPr>
            <a:spLocks noChangeShapeType="1"/>
          </p:cNvSpPr>
          <p:nvPr/>
        </p:nvSpPr>
        <p:spPr bwMode="auto">
          <a:xfrm>
            <a:off x="54102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53"/>
          <p:cNvSpPr>
            <a:spLocks noChangeShapeType="1"/>
          </p:cNvSpPr>
          <p:nvPr/>
        </p:nvSpPr>
        <p:spPr bwMode="auto">
          <a:xfrm>
            <a:off x="43434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Text Box 54"/>
          <p:cNvSpPr txBox="1">
            <a:spLocks noChangeArrowheads="1"/>
          </p:cNvSpPr>
          <p:nvPr/>
        </p:nvSpPr>
        <p:spPr bwMode="auto">
          <a:xfrm>
            <a:off x="1371600" y="4343400"/>
            <a:ext cx="1828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b¨ng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3</a:t>
            </a:r>
          </a:p>
        </p:txBody>
      </p:sp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1590675" y="1765300"/>
            <a:ext cx="1828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b¨ng 1</a:t>
            </a:r>
          </a:p>
        </p:txBody>
      </p: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2819400" y="6172200"/>
            <a:ext cx="152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3306" name="AutoShape 58"/>
          <p:cNvSpPr>
            <a:spLocks/>
          </p:cNvSpPr>
          <p:nvPr/>
        </p:nvSpPr>
        <p:spPr bwMode="auto">
          <a:xfrm rot="5400000">
            <a:off x="3314700" y="4305300"/>
            <a:ext cx="457200" cy="16002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53307" name="Text Box 59"/>
          <p:cNvSpPr txBox="1">
            <a:spLocks noChangeArrowheads="1"/>
          </p:cNvSpPr>
          <p:nvPr/>
        </p:nvSpPr>
        <p:spPr bwMode="auto">
          <a:xfrm>
            <a:off x="4724400" y="5943600"/>
            <a:ext cx="685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3310" name="AutoShape 62"/>
          <p:cNvSpPr>
            <a:spLocks/>
          </p:cNvSpPr>
          <p:nvPr/>
        </p:nvSpPr>
        <p:spPr bwMode="auto">
          <a:xfrm rot="5400000">
            <a:off x="4648200" y="4572000"/>
            <a:ext cx="457200" cy="1066800"/>
          </a:xfrm>
          <a:prstGeom prst="righ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graphicFrame>
        <p:nvGraphicFramePr>
          <p:cNvPr id="533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352800" y="53340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0"/>
                        <a:ext cx="609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24" name="Text Box 76"/>
          <p:cNvSpPr txBox="1">
            <a:spLocks noChangeArrowheads="1"/>
          </p:cNvSpPr>
          <p:nvPr/>
        </p:nvSpPr>
        <p:spPr bwMode="auto">
          <a:xfrm>
            <a:off x="6032500" y="1841500"/>
            <a:ext cx="1828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b¨ng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2</a:t>
            </a:r>
          </a:p>
        </p:txBody>
      </p:sp>
      <p:sp>
        <p:nvSpPr>
          <p:cNvPr id="53326" name="Text Box 78"/>
          <p:cNvSpPr txBox="1">
            <a:spLocks noChangeArrowheads="1"/>
          </p:cNvSpPr>
          <p:nvPr/>
        </p:nvSpPr>
        <p:spPr bwMode="auto">
          <a:xfrm>
            <a:off x="7543800" y="51054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3329" name="AutoShape 81"/>
          <p:cNvSpPr>
            <a:spLocks/>
          </p:cNvSpPr>
          <p:nvPr/>
        </p:nvSpPr>
        <p:spPr bwMode="auto">
          <a:xfrm rot="-5400000">
            <a:off x="3848100" y="2705100"/>
            <a:ext cx="457200" cy="2667000"/>
          </a:xfrm>
          <a:prstGeom prst="rightBrace">
            <a:avLst>
              <a:gd name="adj1" fmla="val 4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53330" name="Text Box 82"/>
          <p:cNvSpPr txBox="1">
            <a:spLocks noChangeArrowheads="1"/>
          </p:cNvSpPr>
          <p:nvPr/>
        </p:nvSpPr>
        <p:spPr bwMode="auto">
          <a:xfrm>
            <a:off x="3886200" y="3395663"/>
            <a:ext cx="4572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7297738" y="3544888"/>
            <a:ext cx="762000" cy="1855787"/>
            <a:chOff x="4512" y="2267"/>
            <a:chExt cx="480" cy="1169"/>
          </a:xfrm>
        </p:grpSpPr>
        <p:sp>
          <p:nvSpPr>
            <p:cNvPr id="53335" name="AutoShape 87"/>
            <p:cNvSpPr>
              <a:spLocks/>
            </p:cNvSpPr>
            <p:nvPr/>
          </p:nvSpPr>
          <p:spPr bwMode="auto">
            <a:xfrm>
              <a:off x="4512" y="2267"/>
              <a:ext cx="480" cy="1169"/>
            </a:xfrm>
            <a:prstGeom prst="borderCallout2">
              <a:avLst>
                <a:gd name="adj1" fmla="val 6157"/>
                <a:gd name="adj2" fmla="val -10000"/>
                <a:gd name="adj3" fmla="val 6157"/>
                <a:gd name="adj4" fmla="val -200833"/>
                <a:gd name="adj5" fmla="val 6157"/>
                <a:gd name="adj6" fmla="val -40291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graphicFrame>
          <p:nvGraphicFramePr>
            <p:cNvPr id="6177" name="Object 4"/>
            <p:cNvGraphicFramePr>
              <a:graphicFrameLocks noChangeAspect="1"/>
            </p:cNvGraphicFramePr>
            <p:nvPr/>
          </p:nvGraphicFramePr>
          <p:xfrm>
            <a:off x="4560" y="2528"/>
            <a:ext cx="384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528"/>
                          <a:ext cx="384" cy="7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3025E-6 L 0.2 0.222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025E-6 L -0.08334 0.222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2" grpId="0"/>
      <p:bldP spid="53303" grpId="0"/>
      <p:bldP spid="53306" grpId="0" animBg="1"/>
      <p:bldP spid="53310" grpId="0" animBg="1"/>
      <p:bldP spid="53324" grpId="0"/>
      <p:bldP spid="53329" grpId="0" animBg="1"/>
      <p:bldP spid="533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3843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.VnTime" panose="020B7200000000000000" pitchFamily="34" charset="0"/>
              </a:rPr>
              <a:t/>
            </a:r>
            <a:br>
              <a:rPr lang="en-US" sz="3600" smtClean="0">
                <a:latin typeface=".VnTime" panose="020B7200000000000000" pitchFamily="34" charset="0"/>
              </a:rPr>
            </a:br>
            <a:endParaRPr lang="en-US" sz="3600" smtClean="0">
              <a:latin typeface=".VnTime" panose="020B7200000000000000" pitchFamily="34" charset="0"/>
            </a:endParaRP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6019800" y="5384800"/>
          <a:ext cx="68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Microsoft Equation 3.0" r:id="rId3" imgW="152334" imgH="393529" progId="Equation.3">
                  <p:embed/>
                </p:oleObj>
              </mc:Choice>
              <mc:Fallback>
                <p:oleObj name="Microsoft Equation 3.0" r:id="rId3" imgW="152334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84800"/>
                        <a:ext cx="685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10800000" flipV="1">
            <a:off x="684213" y="2662238"/>
            <a:ext cx="845978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* Muèn biÕt c¶ hai b¹n ®· lÊy bao nhiªu phÇn cña b¨ng giÊy ta lµm phÐp tÝnh g× ?</a:t>
            </a:r>
          </a:p>
        </p:txBody>
      </p:sp>
      <p:sp>
        <p:nvSpPr>
          <p:cNvPr id="7173" name="Rectangle 25"/>
          <p:cNvSpPr>
            <a:spLocks noChangeArrowheads="1"/>
          </p:cNvSpPr>
          <p:nvPr/>
        </p:nvSpPr>
        <p:spPr bwMode="auto">
          <a:xfrm>
            <a:off x="5486400" y="4279900"/>
            <a:ext cx="3200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5486400" y="4267200"/>
            <a:ext cx="1600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7086600" y="42672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7176" name="AutoShape 28"/>
          <p:cNvSpPr>
            <a:spLocks/>
          </p:cNvSpPr>
          <p:nvPr/>
        </p:nvSpPr>
        <p:spPr bwMode="auto">
          <a:xfrm rot="5400000">
            <a:off x="6057900" y="4330700"/>
            <a:ext cx="457200" cy="16002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graphicFrame>
        <p:nvGraphicFramePr>
          <p:cNvPr id="7177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7467600" y="5410200"/>
          <a:ext cx="68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685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AutoShape 40"/>
          <p:cNvSpPr>
            <a:spLocks/>
          </p:cNvSpPr>
          <p:nvPr/>
        </p:nvSpPr>
        <p:spPr bwMode="auto">
          <a:xfrm rot="5400000">
            <a:off x="7391400" y="4622800"/>
            <a:ext cx="457200" cy="1066800"/>
          </a:xfrm>
          <a:prstGeom prst="rightBrace">
            <a:avLst>
              <a:gd name="adj1" fmla="val 1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7179" name="AutoShape 41"/>
          <p:cNvSpPr>
            <a:spLocks/>
          </p:cNvSpPr>
          <p:nvPr/>
        </p:nvSpPr>
        <p:spPr bwMode="auto">
          <a:xfrm rot="-5400000">
            <a:off x="6591300" y="2667000"/>
            <a:ext cx="457200" cy="2667000"/>
          </a:xfrm>
          <a:prstGeom prst="rightBrace">
            <a:avLst>
              <a:gd name="adj1" fmla="val 4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6629400" y="3200400"/>
            <a:ext cx="99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  <p:graphicFrame>
        <p:nvGraphicFramePr>
          <p:cNvPr id="60460" name="Object 4"/>
          <p:cNvGraphicFramePr>
            <a:graphicFrameLocks noChangeAspect="1"/>
          </p:cNvGraphicFramePr>
          <p:nvPr/>
        </p:nvGraphicFramePr>
        <p:xfrm>
          <a:off x="990600" y="3962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609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1" name="Object 5"/>
          <p:cNvGraphicFramePr>
            <a:graphicFrameLocks noChangeAspect="1"/>
          </p:cNvGraphicFramePr>
          <p:nvPr/>
        </p:nvGraphicFramePr>
        <p:xfrm>
          <a:off x="2590800" y="39624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09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1828800" y="4191000"/>
            <a:ext cx="457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685800" y="5029200"/>
            <a:ext cx="3810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* NhËn xÐt mÉu sè cña hai ph©n sè trªn ?</a:t>
            </a:r>
          </a:p>
        </p:txBody>
      </p:sp>
      <p:sp>
        <p:nvSpPr>
          <p:cNvPr id="7185" name="Chỗ dành sẵn cho Văn bản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63" grpId="0" animBg="1"/>
      <p:bldP spid="604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2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2705100"/>
          <a:ext cx="22098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Microsoft Equation 3.0" r:id="rId3" imgW="837836" imgH="393529" progId="Equation.3">
                  <p:embed/>
                </p:oleObj>
              </mc:Choice>
              <mc:Fallback>
                <p:oleObj name="Microsoft Equation 3.0" r:id="rId3" imgW="837836" imgH="39352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05100"/>
                        <a:ext cx="2209800" cy="1038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00600" y="2697163"/>
          <a:ext cx="22098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863225" imgH="393529" progId="Equation.DSMT4">
                  <p:embed/>
                </p:oleObj>
              </mc:Choice>
              <mc:Fallback>
                <p:oleObj name="Equation" r:id="rId5" imgW="863225" imgH="393529" progId="Equation.DSMT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97163"/>
                        <a:ext cx="2209800" cy="1008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-1588" y="1828800"/>
            <a:ext cx="5791201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*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Quy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ång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mÉu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sè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hai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ph©n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sè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52400" y="4110038"/>
            <a:ext cx="3429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*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Céng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hai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ph©n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sè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</a:t>
            </a:r>
          </a:p>
        </p:txBody>
      </p:sp>
      <p:graphicFrame>
        <p:nvGraphicFramePr>
          <p:cNvPr id="68624" name="Object 4"/>
          <p:cNvGraphicFramePr>
            <a:graphicFrameLocks noChangeAspect="1"/>
          </p:cNvGraphicFramePr>
          <p:nvPr/>
        </p:nvGraphicFramePr>
        <p:xfrm>
          <a:off x="2552700" y="4762500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1155700" imgH="393700" progId="Equation.DSMT4">
                  <p:embed/>
                </p:oleObj>
              </mc:Choice>
              <mc:Fallback>
                <p:oleObj name="Equation" r:id="rId7" imgW="1155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4762500"/>
                        <a:ext cx="41910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3935413" y="307816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</a:t>
            </a:r>
          </a:p>
        </p:txBody>
      </p:sp>
      <p:graphicFrame>
        <p:nvGraphicFramePr>
          <p:cNvPr id="8200" name="Object 3"/>
          <p:cNvGraphicFramePr>
            <a:graphicFrameLocks noChangeAspect="1"/>
          </p:cNvGraphicFramePr>
          <p:nvPr/>
        </p:nvGraphicFramePr>
        <p:xfrm>
          <a:off x="2133600" y="671513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71513"/>
                        <a:ext cx="6096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2"/>
          <p:cNvGraphicFramePr>
            <a:graphicFrameLocks noChangeAspect="1"/>
          </p:cNvGraphicFramePr>
          <p:nvPr/>
        </p:nvGraphicFramePr>
        <p:xfrm>
          <a:off x="3314700" y="671513"/>
          <a:ext cx="53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671513"/>
                        <a:ext cx="533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2897188" y="982663"/>
            <a:ext cx="228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23" grpId="0"/>
      <p:bldP spid="60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62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90600" y="2781300"/>
          <a:ext cx="1081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Microsoft Equation 3.0" r:id="rId3" imgW="507780" imgH="393529" progId="Equation.3">
                  <p:embed/>
                </p:oleObj>
              </mc:Choice>
              <mc:Fallback>
                <p:oleObj name="Microsoft Equation 3.0" r:id="rId3" imgW="507780" imgH="393529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1300"/>
                        <a:ext cx="10810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44725" y="2735263"/>
          <a:ext cx="17573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Microsoft Equation 3.0" r:id="rId5" imgW="825500" imgH="393700" progId="Equation.3">
                  <p:embed/>
                </p:oleObj>
              </mc:Choice>
              <mc:Fallback>
                <p:oleObj name="Microsoft Equation 3.0" r:id="rId5" imgW="825500" imgH="3937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735263"/>
                        <a:ext cx="17573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49238" y="1447800"/>
            <a:ext cx="250031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Bµi1 : </a:t>
            </a:r>
            <a:r>
              <a:rPr lang="en-US" sz="320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</a:t>
            </a: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63500" y="2792413"/>
            <a:ext cx="873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a)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648200" y="2873375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b)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2578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1816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1722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57800" y="3279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371600" y="41179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09600" y="457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09600" y="41179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172200" y="32797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620000" y="2743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45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76200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858000" y="2743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2286000" y="41179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14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371600" y="457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886200" y="4114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34</a:t>
            </a:r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60960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6096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13716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172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22860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3886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31242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6934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52578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2819400" y="43434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90600" y="4419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15200" y="4343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5791200" y="43434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7391400" y="31242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715000" y="31242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3581400" y="43434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828800" y="4419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 flipV="1">
            <a:off x="8153400" y="31242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8153400" y="4419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629400" y="43434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6629400" y="30480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2286000" y="4572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35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53340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6172200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53340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8382000" y="2743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57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858000" y="3352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3048000" y="4114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20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124200" y="4572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35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7543800" y="4572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172200" y="457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934200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9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886200" y="4572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35</a:t>
            </a: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6858000" y="4572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0" y="4267200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hlink"/>
                </a:solidFill>
              </a:rPr>
              <a:t>c)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8458200" y="4038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29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7620000" y="396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4648200" y="4191000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folHlink"/>
                </a:solidFill>
              </a:rPr>
              <a:t>d)</a:t>
            </a:r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70104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76200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85344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7696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1" name="Text Box 81"/>
          <p:cNvSpPr txBox="1">
            <a:spLocks noChangeArrowheads="1"/>
          </p:cNvSpPr>
          <p:nvPr/>
        </p:nvSpPr>
        <p:spPr bwMode="auto">
          <a:xfrm>
            <a:off x="8382000" y="3352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8458200" y="4572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>
            <a:off x="8458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61" grpId="0"/>
      <p:bldP spid="5134" grpId="0"/>
      <p:bldP spid="5135" grpId="0"/>
      <p:bldP spid="5138" grpId="0" animBg="1"/>
      <p:bldP spid="5140" grpId="0"/>
      <p:bldP spid="5141" grpId="0"/>
      <p:bldP spid="5142" grpId="0"/>
      <p:bldP spid="5143" grpId="0"/>
      <p:bldP spid="5144" grpId="0"/>
      <p:bldP spid="5145" grpId="0"/>
      <p:bldP spid="5147" grpId="0"/>
      <p:bldP spid="5148" grpId="0"/>
      <p:bldP spid="5149" grpId="0"/>
      <p:bldP spid="5150" grpId="0"/>
      <p:bldP spid="5151" grpId="0"/>
      <p:bldP spid="5152" grpId="0"/>
      <p:bldP spid="5153" grpId="0" animBg="1"/>
      <p:bldP spid="5154" grpId="0" animBg="1"/>
      <p:bldP spid="5155" grpId="0" animBg="1"/>
      <p:bldP spid="5156" grpId="0" animBg="1"/>
      <p:bldP spid="5157" grpId="0" animBg="1"/>
      <p:bldP spid="5158" grpId="0" animBg="1"/>
      <p:bldP spid="5159" grpId="0" animBg="1"/>
      <p:bldP spid="5160" grpId="0" animBg="1"/>
      <p:bldP spid="5161" grpId="0" animBg="1"/>
      <p:bldP spid="5162" grpId="0"/>
      <p:bldP spid="5163" grpId="0"/>
      <p:bldP spid="5165" grpId="0"/>
      <p:bldP spid="5167" grpId="0"/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5177" grpId="0"/>
      <p:bldP spid="5178" grpId="0"/>
      <p:bldP spid="5179" grpId="0"/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2" grpId="0"/>
      <p:bldP spid="5193" grpId="0"/>
      <p:bldP spid="5194" grpId="0"/>
      <p:bldP spid="5196" grpId="0" animBg="1"/>
      <p:bldP spid="5197" grpId="0" animBg="1"/>
      <p:bldP spid="5199" grpId="0" animBg="1"/>
      <p:bldP spid="5200" grpId="0" animBg="1"/>
      <p:bldP spid="5201" grpId="0"/>
      <p:bldP spid="5202" grpId="0"/>
      <p:bldP spid="52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52400" y="314325"/>
            <a:ext cx="3352800" cy="249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4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Bµi2. </a:t>
            </a:r>
            <a:r>
              <a:rPr lang="en-US" sz="280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TÝnh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(</a:t>
            </a:r>
            <a:r>
              <a:rPr lang="en-US" sz="280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theo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</a:t>
            </a:r>
            <a:r>
              <a:rPr lang="en-US" sz="280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ẫu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err="1" smtClean="0">
                <a:solidFill>
                  <a:schemeClr val="hlink"/>
                </a:solidFill>
                <a:latin typeface="Times New Roman" pitchFamily="18" charset="0"/>
              </a:rPr>
              <a:t>Mẫu</a:t>
            </a:r>
            <a:r>
              <a:rPr lang="en-US" sz="3200" smtClean="0">
                <a:solidFill>
                  <a:schemeClr val="hlink"/>
                </a:solidFill>
                <a:latin typeface="Times New Roman" pitchFamily="18" charset="0"/>
              </a:rPr>
              <a:t> :</a:t>
            </a:r>
            <a:endParaRPr lang="en-US" sz="32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85725" y="3908425"/>
            <a:ext cx="365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* </a:t>
            </a:r>
            <a:r>
              <a:rPr lang="en-US" sz="320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C¸ch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gän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320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h¬n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: 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14600" y="24384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13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524125" y="2962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514600" y="2971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895600" y="26670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286125" y="245745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5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276600" y="2971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7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3956050" y="2847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286125" y="2962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114800" y="2362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13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114800" y="2971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67400" y="2362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13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867400" y="2971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562600" y="27432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=</a:t>
            </a:r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4181475" y="2971800"/>
            <a:ext cx="3524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59436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3743325" y="2657475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=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324600" y="26670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6629400" y="2362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15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6696075" y="2990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6705600" y="29718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162800" y="27051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=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7581900" y="29432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7543800" y="23622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28</a:t>
            </a:r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7667625" y="2962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4724400" y="2362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5 x 3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529138" y="2720975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724400" y="29718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7 x 3</a:t>
            </a:r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4886325" y="2971800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667000" y="44291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13</a:t>
            </a:r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2676525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2667000" y="495300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057525" y="4600575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3438525" y="4448175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5</a:t>
            </a:r>
          </a:p>
        </p:txBody>
      </p: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3438525" y="48768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7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765550" y="4800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>
            <a:off x="3438525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4229100" y="43910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13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4276725" y="49625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3933825" y="46863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=</a:t>
            </a:r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>
            <a:off x="4295775" y="4924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4810125" y="4610100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5229225" y="4391025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15</a:t>
            </a:r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>
            <a:off x="5257800" y="49434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5210175" y="49339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5724525" y="4657725"/>
            <a:ext cx="384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=</a:t>
            </a:r>
          </a:p>
        </p:txBody>
      </p:sp>
      <p:sp>
        <p:nvSpPr>
          <p:cNvPr id="35905" name="Text Box 65"/>
          <p:cNvSpPr txBox="1">
            <a:spLocks noChangeArrowheads="1"/>
          </p:cNvSpPr>
          <p:nvPr/>
        </p:nvSpPr>
        <p:spPr bwMode="auto">
          <a:xfrm>
            <a:off x="6143625" y="48958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21</a:t>
            </a:r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6134100" y="4400550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28</a:t>
            </a:r>
          </a:p>
        </p:txBody>
      </p:sp>
      <p:sp>
        <p:nvSpPr>
          <p:cNvPr id="35907" name="Line 67"/>
          <p:cNvSpPr>
            <a:spLocks noChangeShapeType="1"/>
          </p:cNvSpPr>
          <p:nvPr/>
        </p:nvSpPr>
        <p:spPr bwMode="auto">
          <a:xfrm>
            <a:off x="6229350" y="4914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4724400" y="2286000"/>
            <a:ext cx="914400" cy="14478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200400" y="2286000"/>
            <a:ext cx="609600" cy="14478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162300" y="3768725"/>
            <a:ext cx="2743200" cy="304800"/>
          </a:xfrm>
          <a:prstGeom prst="curvedUpArrow">
            <a:avLst>
              <a:gd name="adj1" fmla="val 153750"/>
              <a:gd name="adj2" fmla="val 360000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35949" name="Text Box 109"/>
          <p:cNvSpPr txBox="1">
            <a:spLocks noChangeArrowheads="1"/>
          </p:cNvSpPr>
          <p:nvPr/>
        </p:nvSpPr>
        <p:spPr bwMode="auto">
          <a:xfrm>
            <a:off x="2209800" y="5867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b)</a:t>
            </a:r>
          </a:p>
        </p:txBody>
      </p:sp>
      <p:sp>
        <p:nvSpPr>
          <p:cNvPr id="35950" name="Line 110"/>
          <p:cNvSpPr>
            <a:spLocks noChangeShapeType="1"/>
          </p:cNvSpPr>
          <p:nvPr/>
        </p:nvSpPr>
        <p:spPr bwMode="auto">
          <a:xfrm>
            <a:off x="26670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51" name="Text Box 111"/>
          <p:cNvSpPr txBox="1">
            <a:spLocks noChangeArrowheads="1"/>
          </p:cNvSpPr>
          <p:nvPr/>
        </p:nvSpPr>
        <p:spPr bwMode="auto">
          <a:xfrm>
            <a:off x="2590800" y="6223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25</a:t>
            </a:r>
          </a:p>
        </p:txBody>
      </p:sp>
      <p:sp>
        <p:nvSpPr>
          <p:cNvPr id="35952" name="Text Box 112"/>
          <p:cNvSpPr txBox="1">
            <a:spLocks noChangeArrowheads="1"/>
          </p:cNvSpPr>
          <p:nvPr/>
        </p:nvSpPr>
        <p:spPr bwMode="auto">
          <a:xfrm>
            <a:off x="30480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35953" name="Text Box 113"/>
          <p:cNvSpPr txBox="1">
            <a:spLocks noChangeArrowheads="1"/>
          </p:cNvSpPr>
          <p:nvPr/>
        </p:nvSpPr>
        <p:spPr bwMode="auto">
          <a:xfrm>
            <a:off x="35052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5954" name="Text Box 114"/>
          <p:cNvSpPr txBox="1">
            <a:spLocks noChangeArrowheads="1"/>
          </p:cNvSpPr>
          <p:nvPr/>
        </p:nvSpPr>
        <p:spPr bwMode="auto">
          <a:xfrm>
            <a:off x="3505200" y="624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5955" name="Text Box 115"/>
          <p:cNvSpPr txBox="1">
            <a:spLocks noChangeArrowheads="1"/>
          </p:cNvSpPr>
          <p:nvPr/>
        </p:nvSpPr>
        <p:spPr bwMode="auto">
          <a:xfrm>
            <a:off x="4641850" y="5899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35956" name="Line 116"/>
          <p:cNvSpPr>
            <a:spLocks noChangeShapeType="1"/>
          </p:cNvSpPr>
          <p:nvPr/>
        </p:nvSpPr>
        <p:spPr bwMode="auto">
          <a:xfrm>
            <a:off x="35052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38862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26670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36019" name="Text Box 179"/>
          <p:cNvSpPr txBox="1">
            <a:spLocks noChangeArrowheads="1"/>
          </p:cNvSpPr>
          <p:nvPr/>
        </p:nvSpPr>
        <p:spPr bwMode="auto">
          <a:xfrm>
            <a:off x="4495800" y="5943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c)</a:t>
            </a:r>
          </a:p>
        </p:txBody>
      </p:sp>
      <p:sp>
        <p:nvSpPr>
          <p:cNvPr id="36020" name="Line 180"/>
          <p:cNvSpPr>
            <a:spLocks noChangeShapeType="1"/>
          </p:cNvSpPr>
          <p:nvPr/>
        </p:nvSpPr>
        <p:spPr bwMode="auto">
          <a:xfrm>
            <a:off x="49530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21" name="Text Box 181"/>
          <p:cNvSpPr txBox="1">
            <a:spLocks noChangeArrowheads="1"/>
          </p:cNvSpPr>
          <p:nvPr/>
        </p:nvSpPr>
        <p:spPr bwMode="auto">
          <a:xfrm>
            <a:off x="4876800" y="6248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81</a:t>
            </a:r>
          </a:p>
        </p:txBody>
      </p:sp>
      <p:sp>
        <p:nvSpPr>
          <p:cNvPr id="36022" name="Text Box 182"/>
          <p:cNvSpPr txBox="1">
            <a:spLocks noChangeArrowheads="1"/>
          </p:cNvSpPr>
          <p:nvPr/>
        </p:nvSpPr>
        <p:spPr bwMode="auto">
          <a:xfrm>
            <a:off x="54864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36023" name="Text Box 183"/>
          <p:cNvSpPr txBox="1">
            <a:spLocks noChangeArrowheads="1"/>
          </p:cNvSpPr>
          <p:nvPr/>
        </p:nvSpPr>
        <p:spPr bwMode="auto">
          <a:xfrm>
            <a:off x="57912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36024" name="Text Box 184"/>
          <p:cNvSpPr txBox="1">
            <a:spLocks noChangeArrowheads="1"/>
          </p:cNvSpPr>
          <p:nvPr/>
        </p:nvSpPr>
        <p:spPr bwMode="auto">
          <a:xfrm>
            <a:off x="5715000" y="6248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27</a:t>
            </a:r>
          </a:p>
        </p:txBody>
      </p:sp>
      <p:sp>
        <p:nvSpPr>
          <p:cNvPr id="36025" name="Text Box 185"/>
          <p:cNvSpPr txBox="1">
            <a:spLocks noChangeArrowheads="1"/>
          </p:cNvSpPr>
          <p:nvPr/>
        </p:nvSpPr>
        <p:spPr bwMode="auto">
          <a:xfrm>
            <a:off x="6927850" y="6127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36026" name="Line 186"/>
          <p:cNvSpPr>
            <a:spLocks noChangeShapeType="1"/>
          </p:cNvSpPr>
          <p:nvPr/>
        </p:nvSpPr>
        <p:spPr bwMode="auto">
          <a:xfrm>
            <a:off x="58674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27" name="Text Box 187"/>
          <p:cNvSpPr txBox="1">
            <a:spLocks noChangeArrowheads="1"/>
          </p:cNvSpPr>
          <p:nvPr/>
        </p:nvSpPr>
        <p:spPr bwMode="auto">
          <a:xfrm>
            <a:off x="6248400" y="5867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36028" name="Text Box 188"/>
          <p:cNvSpPr txBox="1">
            <a:spLocks noChangeArrowheads="1"/>
          </p:cNvSpPr>
          <p:nvPr/>
        </p:nvSpPr>
        <p:spPr bwMode="auto">
          <a:xfrm>
            <a:off x="4953000" y="563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26</a:t>
            </a:r>
          </a:p>
        </p:txBody>
      </p:sp>
      <p:sp>
        <p:nvSpPr>
          <p:cNvPr id="36029" name="Text Box 189"/>
          <p:cNvSpPr txBox="1">
            <a:spLocks noChangeArrowheads="1"/>
          </p:cNvSpPr>
          <p:nvPr/>
        </p:nvSpPr>
        <p:spPr bwMode="auto">
          <a:xfrm>
            <a:off x="0" y="578485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hlink"/>
                </a:solidFill>
              </a:rPr>
              <a:t>a)</a:t>
            </a:r>
          </a:p>
        </p:txBody>
      </p:sp>
      <p:sp>
        <p:nvSpPr>
          <p:cNvPr id="36030" name="Line 190"/>
          <p:cNvSpPr>
            <a:spLocks noChangeShapeType="1"/>
          </p:cNvSpPr>
          <p:nvPr/>
        </p:nvSpPr>
        <p:spPr bwMode="auto">
          <a:xfrm>
            <a:off x="457200" y="6140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31" name="Text Box 191"/>
          <p:cNvSpPr txBox="1">
            <a:spLocks noChangeArrowheads="1"/>
          </p:cNvSpPr>
          <p:nvPr/>
        </p:nvSpPr>
        <p:spPr bwMode="auto">
          <a:xfrm>
            <a:off x="381000" y="6248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36032" name="Text Box 192"/>
          <p:cNvSpPr txBox="1">
            <a:spLocks noChangeArrowheads="1"/>
          </p:cNvSpPr>
          <p:nvPr/>
        </p:nvSpPr>
        <p:spPr bwMode="auto">
          <a:xfrm>
            <a:off x="9144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36033" name="Text Box 193"/>
          <p:cNvSpPr txBox="1">
            <a:spLocks noChangeArrowheads="1"/>
          </p:cNvSpPr>
          <p:nvPr/>
        </p:nvSpPr>
        <p:spPr bwMode="auto">
          <a:xfrm>
            <a:off x="12954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6034" name="Text Box 194"/>
          <p:cNvSpPr txBox="1">
            <a:spLocks noChangeArrowheads="1"/>
          </p:cNvSpPr>
          <p:nvPr/>
        </p:nvSpPr>
        <p:spPr bwMode="auto">
          <a:xfrm>
            <a:off x="1219200" y="624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36035" name="Text Box 195"/>
          <p:cNvSpPr txBox="1">
            <a:spLocks noChangeArrowheads="1"/>
          </p:cNvSpPr>
          <p:nvPr/>
        </p:nvSpPr>
        <p:spPr bwMode="auto">
          <a:xfrm>
            <a:off x="2432050" y="6019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36036" name="Line 196"/>
          <p:cNvSpPr>
            <a:spLocks noChangeShapeType="1"/>
          </p:cNvSpPr>
          <p:nvPr/>
        </p:nvSpPr>
        <p:spPr bwMode="auto">
          <a:xfrm>
            <a:off x="12954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37" name="Text Box 197"/>
          <p:cNvSpPr txBox="1">
            <a:spLocks noChangeArrowheads="1"/>
          </p:cNvSpPr>
          <p:nvPr/>
        </p:nvSpPr>
        <p:spPr bwMode="auto">
          <a:xfrm>
            <a:off x="1751013" y="5940425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36038" name="Text Box 198"/>
          <p:cNvSpPr txBox="1">
            <a:spLocks noChangeArrowheads="1"/>
          </p:cNvSpPr>
          <p:nvPr/>
        </p:nvSpPr>
        <p:spPr bwMode="auto">
          <a:xfrm>
            <a:off x="457200" y="5603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6039" name="Text Box 199"/>
          <p:cNvSpPr txBox="1">
            <a:spLocks noChangeArrowheads="1"/>
          </p:cNvSpPr>
          <p:nvPr/>
        </p:nvSpPr>
        <p:spPr bwMode="auto">
          <a:xfrm>
            <a:off x="6858000" y="5791200"/>
            <a:ext cx="441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d)</a:t>
            </a:r>
          </a:p>
        </p:txBody>
      </p:sp>
      <p:sp>
        <p:nvSpPr>
          <p:cNvPr id="36040" name="Line 200"/>
          <p:cNvSpPr>
            <a:spLocks noChangeShapeType="1"/>
          </p:cNvSpPr>
          <p:nvPr/>
        </p:nvSpPr>
        <p:spPr bwMode="auto">
          <a:xfrm>
            <a:off x="73152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1" name="Text Box 201"/>
          <p:cNvSpPr txBox="1">
            <a:spLocks noChangeArrowheads="1"/>
          </p:cNvSpPr>
          <p:nvPr/>
        </p:nvSpPr>
        <p:spPr bwMode="auto">
          <a:xfrm>
            <a:off x="7239000" y="6172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64</a:t>
            </a:r>
          </a:p>
        </p:txBody>
      </p:sp>
      <p:sp>
        <p:nvSpPr>
          <p:cNvPr id="36042" name="Text Box 202"/>
          <p:cNvSpPr txBox="1">
            <a:spLocks noChangeArrowheads="1"/>
          </p:cNvSpPr>
          <p:nvPr/>
        </p:nvSpPr>
        <p:spPr bwMode="auto">
          <a:xfrm>
            <a:off x="77724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36043" name="Text Box 203"/>
          <p:cNvSpPr txBox="1">
            <a:spLocks noChangeArrowheads="1"/>
          </p:cNvSpPr>
          <p:nvPr/>
        </p:nvSpPr>
        <p:spPr bwMode="auto">
          <a:xfrm>
            <a:off x="82296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36044" name="Text Box 204"/>
          <p:cNvSpPr txBox="1">
            <a:spLocks noChangeArrowheads="1"/>
          </p:cNvSpPr>
          <p:nvPr/>
        </p:nvSpPr>
        <p:spPr bwMode="auto">
          <a:xfrm>
            <a:off x="8229600" y="617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36045" name="Text Box 205"/>
          <p:cNvSpPr txBox="1">
            <a:spLocks noChangeArrowheads="1"/>
          </p:cNvSpPr>
          <p:nvPr/>
        </p:nvSpPr>
        <p:spPr bwMode="auto">
          <a:xfrm>
            <a:off x="8959850" y="5899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36046" name="Line 206"/>
          <p:cNvSpPr>
            <a:spLocks noChangeShapeType="1"/>
          </p:cNvSpPr>
          <p:nvPr/>
        </p:nvSpPr>
        <p:spPr bwMode="auto">
          <a:xfrm>
            <a:off x="8229600" y="6172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7" name="Text Box 207"/>
          <p:cNvSpPr txBox="1">
            <a:spLocks noChangeArrowheads="1"/>
          </p:cNvSpPr>
          <p:nvPr/>
        </p:nvSpPr>
        <p:spPr bwMode="auto">
          <a:xfrm>
            <a:off x="8610600" y="59436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36048" name="Text Box 208"/>
          <p:cNvSpPr txBox="1">
            <a:spLocks noChangeArrowheads="1"/>
          </p:cNvSpPr>
          <p:nvPr/>
        </p:nvSpPr>
        <p:spPr bwMode="auto">
          <a:xfrm>
            <a:off x="73914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3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5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5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3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3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3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3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3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3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3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3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3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3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3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3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3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3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3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3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3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3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3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3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3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3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3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3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68" grpId="0"/>
      <p:bldP spid="35851" grpId="0"/>
      <p:bldP spid="35852" grpId="0" animBg="1"/>
      <p:bldP spid="35853" grpId="0"/>
      <p:bldP spid="35854" grpId="0"/>
      <p:bldP spid="35855" grpId="0"/>
      <p:bldP spid="35856" grpId="0"/>
      <p:bldP spid="35858" grpId="0" animBg="1"/>
      <p:bldP spid="35860" grpId="0"/>
      <p:bldP spid="35861" grpId="0"/>
      <p:bldP spid="35864" grpId="0"/>
      <p:bldP spid="35865" grpId="0"/>
      <p:bldP spid="35866" grpId="0"/>
      <p:bldP spid="35868" grpId="0" animBg="1"/>
      <p:bldP spid="35870" grpId="0" animBg="1"/>
      <p:bldP spid="35871" grpId="0"/>
      <p:bldP spid="35872" grpId="0"/>
      <p:bldP spid="35873" grpId="0"/>
      <p:bldP spid="35874" grpId="0" animBg="1"/>
      <p:bldP spid="35875" grpId="0"/>
      <p:bldP spid="35876" grpId="0"/>
      <p:bldP spid="35877" grpId="0"/>
      <p:bldP spid="35878" grpId="0"/>
      <p:bldP spid="35879" grpId="0" animBg="1"/>
      <p:bldP spid="35880" grpId="0"/>
      <p:bldP spid="35881" grpId="0"/>
      <p:bldP spid="35882" grpId="0"/>
      <p:bldP spid="35883" grpId="0" animBg="1"/>
      <p:bldP spid="35884" grpId="0"/>
      <p:bldP spid="35885" grpId="0" animBg="1"/>
      <p:bldP spid="35886" grpId="0"/>
      <p:bldP spid="35887" grpId="0"/>
      <p:bldP spid="35888" grpId="0"/>
      <p:bldP spid="35889" grpId="0"/>
      <p:bldP spid="35890" grpId="0"/>
      <p:bldP spid="35891" grpId="0" animBg="1"/>
      <p:bldP spid="35894" grpId="0"/>
      <p:bldP spid="35895" grpId="0"/>
      <p:bldP spid="35896" grpId="0"/>
      <p:bldP spid="35898" grpId="0" animBg="1"/>
      <p:bldP spid="35900" grpId="0"/>
      <p:bldP spid="35901" grpId="0"/>
      <p:bldP spid="35902" grpId="0" animBg="1"/>
      <p:bldP spid="35903" grpId="0"/>
      <p:bldP spid="35904" grpId="0"/>
      <p:bldP spid="35905" grpId="0"/>
      <p:bldP spid="35906" grpId="0"/>
      <p:bldP spid="35907" grpId="0" animBg="1"/>
      <p:bldP spid="8206" grpId="0" animBg="1"/>
      <p:bldP spid="8204" grpId="0" animBg="1"/>
      <p:bldP spid="8212" grpId="0" animBg="1"/>
      <p:bldP spid="35949" grpId="0"/>
      <p:bldP spid="35950" grpId="0" animBg="1"/>
      <p:bldP spid="35951" grpId="0"/>
      <p:bldP spid="35952" grpId="0"/>
      <p:bldP spid="35953" grpId="0"/>
      <p:bldP spid="35954" grpId="0"/>
      <p:bldP spid="35955" grpId="0"/>
      <p:bldP spid="35956" grpId="0" animBg="1"/>
      <p:bldP spid="35957" grpId="0"/>
      <p:bldP spid="35958" grpId="0"/>
      <p:bldP spid="36019" grpId="0"/>
      <p:bldP spid="36020" grpId="0" animBg="1"/>
      <p:bldP spid="36021" grpId="0"/>
      <p:bldP spid="36022" grpId="0"/>
      <p:bldP spid="36023" grpId="0"/>
      <p:bldP spid="36024" grpId="0"/>
      <p:bldP spid="36025" grpId="0"/>
      <p:bldP spid="36026" grpId="0" animBg="1"/>
      <p:bldP spid="36027" grpId="0"/>
      <p:bldP spid="36028" grpId="0"/>
      <p:bldP spid="36029" grpId="0"/>
      <p:bldP spid="36030" grpId="0" animBg="1"/>
      <p:bldP spid="36031" grpId="0"/>
      <p:bldP spid="36032" grpId="0"/>
      <p:bldP spid="36033" grpId="0"/>
      <p:bldP spid="36034" grpId="0"/>
      <p:bldP spid="36035" grpId="0"/>
      <p:bldP spid="36036" grpId="0" animBg="1"/>
      <p:bldP spid="36037" grpId="0"/>
      <p:bldP spid="36038" grpId="0"/>
      <p:bldP spid="36039" grpId="0"/>
      <p:bldP spid="36040" grpId="0" animBg="1"/>
      <p:bldP spid="36041" grpId="0"/>
      <p:bldP spid="36042" grpId="0"/>
      <p:bldP spid="36043" grpId="0"/>
      <p:bldP spid="36044" grpId="0"/>
      <p:bldP spid="36045" grpId="0"/>
      <p:bldP spid="36046" grpId="0" animBg="1"/>
      <p:bldP spid="36047" grpId="0"/>
      <p:bldP spid="360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52600" y="1981200"/>
            <a:ext cx="1905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28600" y="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2.TÝnh (theo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mẫu)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5725" y="1112838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/>
              <a:t>a)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2362200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hlink"/>
                </a:solidFill>
              </a:rPr>
              <a:t>b)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3733800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/>
              <a:t>c)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0" y="5105400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hlink"/>
                </a:solidFill>
              </a:rPr>
              <a:t>d)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" y="48990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09600" y="5508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33400" y="55626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64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143000" y="5203825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600200" y="49752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600200" y="55848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584450" y="5387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1676400" y="55848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822575" y="4921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705100" y="55848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64</a:t>
            </a: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2803525" y="5508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2209800" y="5203825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522663" y="5187950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030663" y="48990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56</a:t>
            </a: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4160838" y="5508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032250" y="55864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64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830763" y="5187950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5378450" y="554196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64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5464175" y="48990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61</a:t>
            </a:r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5508625" y="54895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457200" y="21558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457200" y="2765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81000" y="2819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25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990600" y="2460625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1447800" y="22320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1447800" y="28416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2432050" y="2644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2400">
              <a:solidFill>
                <a:schemeClr val="hlink"/>
              </a:solidFill>
            </a:endParaRPr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1524000" y="2841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2747963" y="211772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2616200" y="275907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25</a:t>
            </a:r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2803525" y="2759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057400" y="2460625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3533775" y="2498725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4105275" y="21685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15</a:t>
            </a:r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4235450" y="2759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4114800" y="2817813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25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5022850" y="2476500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=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5508625" y="2841625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25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5530850" y="2116138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hlink"/>
                </a:solidFill>
              </a:rPr>
              <a:t>19</a:t>
            </a:r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5638800" y="27400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Hình chữ nhật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2996" y="913205"/>
            <a:ext cx="7652804" cy="978538"/>
          </a:xfrm>
          <a:prstGeom prst="rect">
            <a:avLst/>
          </a:prstGeom>
          <a:blipFill rotWithShape="1">
            <a:blip r:embed="rId2"/>
            <a:stretch>
              <a:fillRect b="-12500"/>
            </a:stretch>
          </a:blipFill>
        </p:spPr>
        <p:txBody>
          <a:bodyPr/>
          <a:lstStyle/>
          <a:p>
            <a:pPr>
              <a:defRPr/>
            </a:pPr>
            <a:r>
              <a:rPr lang="vi-VN">
                <a:noFill/>
              </a:rPr>
              <a:t> </a:t>
            </a:r>
          </a:p>
        </p:txBody>
      </p:sp>
      <p:sp>
        <p:nvSpPr>
          <p:cNvPr id="4" name="Hình chữ nhật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570304"/>
            <a:ext cx="6318862" cy="10175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vi-VN">
                <a:noFill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6159" grpId="0"/>
      <p:bldP spid="6161" grpId="0"/>
      <p:bldP spid="6163" grpId="0"/>
      <p:bldP spid="6164" grpId="0"/>
      <p:bldP spid="6165" grpId="0"/>
      <p:bldP spid="6166" grpId="0" animBg="1"/>
      <p:bldP spid="6167" grpId="0"/>
      <p:bldP spid="6168" grpId="0"/>
      <p:bldP spid="6169" grpId="0"/>
      <p:bldP spid="6170" grpId="0"/>
      <p:bldP spid="6171" grpId="0"/>
      <p:bldP spid="6172" grpId="0" animBg="1"/>
      <p:bldP spid="6175" grpId="0"/>
      <p:bldP spid="6176" grpId="0"/>
      <p:bldP spid="6179" grpId="0" animBg="1"/>
      <p:bldP spid="6180" grpId="0"/>
      <p:bldP spid="6181" grpId="0"/>
      <p:bldP spid="6182" grpId="0"/>
      <p:bldP spid="6183" grpId="0" animBg="1"/>
      <p:bldP spid="6184" grpId="0"/>
      <p:bldP spid="6185" grpId="0"/>
      <p:bldP spid="6186" grpId="0"/>
      <p:bldP spid="6187" grpId="0"/>
      <p:bldP spid="6188" grpId="0" animBg="1"/>
      <p:bldP spid="6196" grpId="0"/>
      <p:bldP spid="6197" grpId="0" animBg="1"/>
      <p:bldP spid="6198" grpId="0"/>
      <p:bldP spid="6199" grpId="0"/>
      <p:bldP spid="6200" grpId="0"/>
      <p:bldP spid="6201" grpId="0"/>
      <p:bldP spid="6202" grpId="0"/>
      <p:bldP spid="6203" grpId="0" animBg="1"/>
      <p:bldP spid="6206" grpId="0"/>
      <p:bldP spid="6207" grpId="0"/>
      <p:bldP spid="6210" grpId="0" animBg="1"/>
      <p:bldP spid="6211" grpId="0"/>
      <p:bldP spid="6212" grpId="0"/>
      <p:bldP spid="6213" grpId="0"/>
      <p:bldP spid="6214" grpId="0" animBg="1"/>
      <p:bldP spid="6215" grpId="0"/>
      <p:bldP spid="6216" grpId="0"/>
      <p:bldP spid="6217" grpId="0"/>
      <p:bldP spid="6218" grpId="0"/>
      <p:bldP spid="62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532</Words>
  <Application>Microsoft Office PowerPoint</Application>
  <PresentationFormat>On-screen Show (4:3)</PresentationFormat>
  <Paragraphs>261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Arial</vt:lpstr>
      <vt:lpstr>Calibri</vt:lpstr>
      <vt:lpstr>VNI-Times</vt:lpstr>
      <vt:lpstr>.VnTime</vt:lpstr>
      <vt:lpstr>VnTimes</vt:lpstr>
      <vt:lpstr>Wingdings</vt:lpstr>
      <vt:lpstr>.VnArial Narrow</vt:lpstr>
      <vt:lpstr>.VnTimeH</vt:lpstr>
      <vt:lpstr>Office Theme</vt:lpstr>
      <vt:lpstr>MathType 6.0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HOANGLONG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xuansang</dc:creator>
  <cp:lastModifiedBy>All users - Windows 8</cp:lastModifiedBy>
  <cp:revision>75</cp:revision>
  <dcterms:created xsi:type="dcterms:W3CDTF">2008-03-29T04:48:56Z</dcterms:created>
  <dcterms:modified xsi:type="dcterms:W3CDTF">2018-01-21T11:09:52Z</dcterms:modified>
</cp:coreProperties>
</file>