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256" r:id="rId3"/>
    <p:sldId id="279" r:id="rId4"/>
    <p:sldId id="278" r:id="rId5"/>
    <p:sldId id="277" r:id="rId6"/>
    <p:sldId id="271" r:id="rId7"/>
    <p:sldId id="264" r:id="rId8"/>
    <p:sldId id="265" r:id="rId9"/>
    <p:sldId id="266" r:id="rId10"/>
    <p:sldId id="267" r:id="rId11"/>
    <p:sldId id="274" r:id="rId12"/>
    <p:sldId id="275" r:id="rId13"/>
    <p:sldId id="276" r:id="rId14"/>
    <p:sldId id="273" r:id="rId15"/>
    <p:sldId id="25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0000CC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334C6A-B624-4F1C-80FD-8355167063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1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19AAFD-85AB-42C5-B2D6-DED428D8A06F}" type="slidenum">
              <a:rPr lang="en-US"/>
              <a:pPr eaLnBrk="1" hangingPunct="1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22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375E44-C83E-4CE5-A4A0-9480D03A1E16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13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741372-4FAD-4240-B992-575A24070F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459B55-04C6-4F50-A658-71388266F4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5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D7CAF-34F8-4031-96E3-E5B65C5CE9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8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2AB52-04B4-457E-8F31-42048D9349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8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A1369-0A65-4647-BC0E-F8A9D65E94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5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88F81-882B-4960-A92B-E9A6111E3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0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5BAD5D-BFEF-4EB7-B7F6-490263593B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5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F54B8-4E7F-4855-A195-F30EB16FF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7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B00D61-390C-45A5-A599-E31977DB60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8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72F1A-9630-4AFB-AC74-E3346BBA43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0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905DA-19A3-428F-AFCA-A375C4DC5D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8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307C94-959E-4EEE-898D-987CD288F6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4035" y="1363282"/>
            <a:ext cx="8316187" cy="17312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Việt Hưng</a:t>
            </a:r>
          </a:p>
          <a:p>
            <a:pPr algn="ctr"/>
            <a:r>
              <a:rPr lang="en-US" sz="5400" b="1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 4</a:t>
            </a:r>
          </a:p>
        </p:txBody>
      </p:sp>
    </p:spTree>
    <p:extLst>
      <p:ext uri="{BB962C8B-B14F-4D97-AF65-F5344CB8AC3E}">
        <p14:creationId xmlns:p14="http://schemas.microsoft.com/office/powerpoint/2010/main" val="64831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2895600" y="1035050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1267" name="AutoShape 5"/>
          <p:cNvSpPr>
            <a:spLocks noChangeArrowheads="1"/>
          </p:cNvSpPr>
          <p:nvPr/>
        </p:nvSpPr>
        <p:spPr bwMode="auto">
          <a:xfrm>
            <a:off x="2476500" y="1841500"/>
            <a:ext cx="4522788" cy="914400"/>
          </a:xfrm>
          <a:prstGeom prst="downArrowCallout">
            <a:avLst>
              <a:gd name="adj1" fmla="val 83261"/>
              <a:gd name="adj2" fmla="val 71536"/>
              <a:gd name="adj3" fmla="val 15954"/>
              <a:gd name="adj4" fmla="val 76481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4800" b="1">
                <a:solidFill>
                  <a:srgbClr val="CC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Thực hành</a:t>
            </a:r>
            <a:endParaRPr lang="vi-VN" sz="4800" b="1">
              <a:solidFill>
                <a:srgbClr val="CC0000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117600" y="3467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11176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270" name="Line 8"/>
          <p:cNvSpPr>
            <a:spLocks noChangeShapeType="1"/>
          </p:cNvSpPr>
          <p:nvPr/>
        </p:nvSpPr>
        <p:spPr bwMode="auto">
          <a:xfrm>
            <a:off x="1130300" y="37973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1727200" y="3467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17272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>
            <a:off x="1739900" y="37973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1473200" y="36083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1275" name="Text Box 13"/>
          <p:cNvSpPr txBox="1">
            <a:spLocks noChangeArrowheads="1"/>
          </p:cNvSpPr>
          <p:nvPr/>
        </p:nvSpPr>
        <p:spPr bwMode="auto">
          <a:xfrm>
            <a:off x="749300" y="35925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a)</a:t>
            </a:r>
            <a:endParaRPr lang="en-US"/>
          </a:p>
        </p:txBody>
      </p:sp>
      <p:sp>
        <p:nvSpPr>
          <p:cNvPr id="11276" name="Text Box 38"/>
          <p:cNvSpPr txBox="1">
            <a:spLocks noChangeArrowheads="1"/>
          </p:cNvSpPr>
          <p:nvPr/>
        </p:nvSpPr>
        <p:spPr bwMode="auto">
          <a:xfrm>
            <a:off x="2133600" y="3632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277" name="Rectangle 42"/>
          <p:cNvSpPr>
            <a:spLocks noChangeArrowheads="1"/>
          </p:cNvSpPr>
          <p:nvPr/>
        </p:nvSpPr>
        <p:spPr bwMode="auto">
          <a:xfrm>
            <a:off x="457200" y="2743200"/>
            <a:ext cx="3352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b="1">
                <a:ea typeface="MS PGothic" panose="020B0600070205080204" pitchFamily="34" charset="-128"/>
              </a:rPr>
              <a:t>Bài tập 2/ Rút gọn rồi tính:</a:t>
            </a:r>
            <a:endParaRPr lang="en-US" b="1"/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2362200" y="360362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0000"/>
                </a:solidFill>
                <a:ea typeface="MS PGothic" panose="020B0600070205080204" pitchFamily="34" charset="-128"/>
              </a:rPr>
              <a:t>?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1117600" y="43195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1117600" y="4586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06" name="Line 46"/>
          <p:cNvSpPr>
            <a:spLocks noChangeShapeType="1"/>
          </p:cNvSpPr>
          <p:nvPr/>
        </p:nvSpPr>
        <p:spPr bwMode="auto">
          <a:xfrm>
            <a:off x="1130300" y="46497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1447800" y="4483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1803400" y="4318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3 : 3</a:t>
            </a:r>
            <a:endParaRPr lang="en-US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1803400" y="46243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9 : 3</a:t>
            </a:r>
            <a:endParaRPr lang="en-US"/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>
            <a:off x="1803400" y="462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2717800" y="4306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2705100" y="4637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13" name="Line 53"/>
          <p:cNvSpPr>
            <a:spLocks noChangeShapeType="1"/>
          </p:cNvSpPr>
          <p:nvPr/>
        </p:nvSpPr>
        <p:spPr bwMode="auto">
          <a:xfrm>
            <a:off x="2717800" y="46116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4" name="Text Box 54"/>
          <p:cNvSpPr txBox="1">
            <a:spLocks noChangeArrowheads="1"/>
          </p:cNvSpPr>
          <p:nvPr/>
        </p:nvSpPr>
        <p:spPr bwMode="auto">
          <a:xfrm>
            <a:off x="2425700" y="44465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2424113" y="34909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2433638" y="37623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17" name="Line 57"/>
          <p:cNvSpPr>
            <a:spLocks noChangeShapeType="1"/>
          </p:cNvSpPr>
          <p:nvPr/>
        </p:nvSpPr>
        <p:spPr bwMode="auto">
          <a:xfrm>
            <a:off x="2452688" y="37988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3043238" y="34734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19" name="Text Box 59"/>
          <p:cNvSpPr txBox="1">
            <a:spLocks noChangeArrowheads="1"/>
          </p:cNvSpPr>
          <p:nvPr/>
        </p:nvSpPr>
        <p:spPr bwMode="auto">
          <a:xfrm>
            <a:off x="3043238" y="37353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20" name="Line 60"/>
          <p:cNvSpPr>
            <a:spLocks noChangeShapeType="1"/>
          </p:cNvSpPr>
          <p:nvPr/>
        </p:nvSpPr>
        <p:spPr bwMode="auto">
          <a:xfrm>
            <a:off x="3062288" y="37988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1" name="Text Box 61"/>
          <p:cNvSpPr txBox="1">
            <a:spLocks noChangeArrowheads="1"/>
          </p:cNvSpPr>
          <p:nvPr/>
        </p:nvSpPr>
        <p:spPr bwMode="auto">
          <a:xfrm>
            <a:off x="2795588" y="360997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3455988" y="36337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3848100" y="34829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3848100" y="3748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25" name="Line 65"/>
          <p:cNvSpPr>
            <a:spLocks noChangeShapeType="1"/>
          </p:cNvSpPr>
          <p:nvPr/>
        </p:nvSpPr>
        <p:spPr bwMode="auto">
          <a:xfrm>
            <a:off x="3854450" y="38115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Line 68"/>
          <p:cNvSpPr>
            <a:spLocks noChangeShapeType="1"/>
          </p:cNvSpPr>
          <p:nvPr/>
        </p:nvSpPr>
        <p:spPr bwMode="auto">
          <a:xfrm>
            <a:off x="4495800" y="28956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Text Box 69"/>
          <p:cNvSpPr txBox="1">
            <a:spLocks noChangeArrowheads="1"/>
          </p:cNvSpPr>
          <p:nvPr/>
        </p:nvSpPr>
        <p:spPr bwMode="auto">
          <a:xfrm>
            <a:off x="5295900" y="3429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303" name="Text Box 70"/>
          <p:cNvSpPr txBox="1">
            <a:spLocks noChangeArrowheads="1"/>
          </p:cNvSpPr>
          <p:nvPr/>
        </p:nvSpPr>
        <p:spPr bwMode="auto">
          <a:xfrm>
            <a:off x="5295900" y="3768725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304" name="Line 71"/>
          <p:cNvSpPr>
            <a:spLocks noChangeShapeType="1"/>
          </p:cNvSpPr>
          <p:nvPr/>
        </p:nvSpPr>
        <p:spPr bwMode="auto">
          <a:xfrm>
            <a:off x="5308600" y="3759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5" name="Text Box 72"/>
          <p:cNvSpPr txBox="1">
            <a:spLocks noChangeArrowheads="1"/>
          </p:cNvSpPr>
          <p:nvPr/>
        </p:nvSpPr>
        <p:spPr bwMode="auto">
          <a:xfrm>
            <a:off x="5905500" y="3429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306" name="Text Box 73"/>
          <p:cNvSpPr txBox="1">
            <a:spLocks noChangeArrowheads="1"/>
          </p:cNvSpPr>
          <p:nvPr/>
        </p:nvSpPr>
        <p:spPr bwMode="auto">
          <a:xfrm>
            <a:off x="5905500" y="3757613"/>
            <a:ext cx="571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307" name="Line 74"/>
          <p:cNvSpPr>
            <a:spLocks noChangeShapeType="1"/>
          </p:cNvSpPr>
          <p:nvPr/>
        </p:nvSpPr>
        <p:spPr bwMode="auto">
          <a:xfrm>
            <a:off x="5918200" y="3759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8" name="Text Box 75"/>
          <p:cNvSpPr txBox="1">
            <a:spLocks noChangeArrowheads="1"/>
          </p:cNvSpPr>
          <p:nvPr/>
        </p:nvSpPr>
        <p:spPr bwMode="auto">
          <a:xfrm>
            <a:off x="5651500" y="3570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1309" name="Text Box 76"/>
          <p:cNvSpPr txBox="1">
            <a:spLocks noChangeArrowheads="1"/>
          </p:cNvSpPr>
          <p:nvPr/>
        </p:nvSpPr>
        <p:spPr bwMode="auto">
          <a:xfrm>
            <a:off x="4889500" y="355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b)</a:t>
            </a:r>
            <a:endParaRPr lang="en-US"/>
          </a:p>
        </p:txBody>
      </p:sp>
      <p:sp>
        <p:nvSpPr>
          <p:cNvPr id="11310" name="Text Box 77"/>
          <p:cNvSpPr txBox="1">
            <a:spLocks noChangeArrowheads="1"/>
          </p:cNvSpPr>
          <p:nvPr/>
        </p:nvSpPr>
        <p:spPr bwMode="auto">
          <a:xfrm>
            <a:off x="6234113" y="35925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38" name="Text Box 78"/>
          <p:cNvSpPr txBox="1">
            <a:spLocks noChangeArrowheads="1"/>
          </p:cNvSpPr>
          <p:nvPr/>
        </p:nvSpPr>
        <p:spPr bwMode="auto">
          <a:xfrm>
            <a:off x="6534150" y="34099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39" name="Text Box 79"/>
          <p:cNvSpPr txBox="1">
            <a:spLocks noChangeArrowheads="1"/>
          </p:cNvSpPr>
          <p:nvPr/>
        </p:nvSpPr>
        <p:spPr bwMode="auto">
          <a:xfrm>
            <a:off x="6523038" y="376396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40" name="Line 80"/>
          <p:cNvSpPr>
            <a:spLocks noChangeShapeType="1"/>
          </p:cNvSpPr>
          <p:nvPr/>
        </p:nvSpPr>
        <p:spPr bwMode="auto">
          <a:xfrm>
            <a:off x="6542088" y="3759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>
            <a:off x="7132638" y="341312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7132638" y="37576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43" name="Line 83"/>
          <p:cNvSpPr>
            <a:spLocks noChangeShapeType="1"/>
          </p:cNvSpPr>
          <p:nvPr/>
        </p:nvSpPr>
        <p:spPr bwMode="auto">
          <a:xfrm>
            <a:off x="7151688" y="3759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4" name="Text Box 84"/>
          <p:cNvSpPr txBox="1">
            <a:spLocks noChangeArrowheads="1"/>
          </p:cNvSpPr>
          <p:nvPr/>
        </p:nvSpPr>
        <p:spPr bwMode="auto">
          <a:xfrm>
            <a:off x="6884988" y="35702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5445" name="Text Box 85"/>
          <p:cNvSpPr txBox="1">
            <a:spLocks noChangeArrowheads="1"/>
          </p:cNvSpPr>
          <p:nvPr/>
        </p:nvSpPr>
        <p:spPr bwMode="auto">
          <a:xfrm>
            <a:off x="7545388" y="3594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7937500" y="34020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7937500" y="3770313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5448" name="Line 88"/>
          <p:cNvSpPr>
            <a:spLocks noChangeShapeType="1"/>
          </p:cNvSpPr>
          <p:nvPr/>
        </p:nvSpPr>
        <p:spPr bwMode="auto">
          <a:xfrm>
            <a:off x="7943850" y="37719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2" name="Rectangle 94"/>
          <p:cNvSpPr>
            <a:spLocks noChangeArrowheads="1"/>
          </p:cNvSpPr>
          <p:nvPr/>
        </p:nvSpPr>
        <p:spPr bwMode="auto">
          <a:xfrm>
            <a:off x="914400" y="152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chemeClr val="hlink"/>
                </a:solidFill>
                <a:ea typeface="SimSun" panose="02010600030101010101" pitchFamily="2" charset="-122"/>
              </a:rPr>
              <a:t>Thứ năm ngày 2 tháng 3 năm 2017</a:t>
            </a:r>
          </a:p>
          <a:p>
            <a:pPr algn="ctr" eaLnBrk="1" hangingPunct="1"/>
            <a:r>
              <a:rPr lang="en-US" altLang="ja-JP" sz="2800" u="sng">
                <a:solidFill>
                  <a:schemeClr val="hlink"/>
                </a:solidFill>
                <a:ea typeface="SimSun" panose="02010600030101010101" pitchFamily="2" charset="-122"/>
              </a:rPr>
              <a:t>Toán:</a:t>
            </a:r>
            <a:endParaRPr lang="en-US" altLang="zh-CN" sz="2800" u="sng">
              <a:solidFill>
                <a:schemeClr val="hlink"/>
              </a:solidFill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5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5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5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5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5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5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5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5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5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5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1" dur="500"/>
                                        <p:tgtEl>
                                          <p:spTgt spid="1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4" dur="500"/>
                                        <p:tgtEl>
                                          <p:spTgt spid="1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0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6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5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3" grpId="0"/>
      <p:bldP spid="15404" grpId="0"/>
      <p:bldP spid="15404" grpId="1"/>
      <p:bldP spid="15405" grpId="0"/>
      <p:bldP spid="15405" grpId="1"/>
      <p:bldP spid="15406" grpId="0" animBg="1"/>
      <p:bldP spid="15406" grpId="1" animBg="1"/>
      <p:bldP spid="15407" grpId="0"/>
      <p:bldP spid="15407" grpId="1"/>
      <p:bldP spid="15408" grpId="0"/>
      <p:bldP spid="15408" grpId="1"/>
      <p:bldP spid="15409" grpId="0"/>
      <p:bldP spid="15409" grpId="1"/>
      <p:bldP spid="15410" grpId="0" animBg="1"/>
      <p:bldP spid="15410" grpId="1" animBg="1"/>
      <p:bldP spid="15411" grpId="0"/>
      <p:bldP spid="15411" grpId="1"/>
      <p:bldP spid="15412" grpId="0"/>
      <p:bldP spid="15412" grpId="1"/>
      <p:bldP spid="15413" grpId="0" animBg="1"/>
      <p:bldP spid="15413" grpId="1" animBg="1"/>
      <p:bldP spid="15414" grpId="0"/>
      <p:bldP spid="15414" grpId="1"/>
      <p:bldP spid="15415" grpId="0"/>
      <p:bldP spid="15416" grpId="0"/>
      <p:bldP spid="15417" grpId="0" animBg="1"/>
      <p:bldP spid="15418" grpId="0"/>
      <p:bldP spid="15419" grpId="0"/>
      <p:bldP spid="15420" grpId="0" animBg="1"/>
      <p:bldP spid="15421" grpId="0"/>
      <p:bldP spid="15422" grpId="0"/>
      <p:bldP spid="15423" grpId="0"/>
      <p:bldP spid="15424" grpId="0"/>
      <p:bldP spid="15425" grpId="0" animBg="1"/>
      <p:bldP spid="15438" grpId="0"/>
      <p:bldP spid="15439" grpId="0"/>
      <p:bldP spid="15440" grpId="0" animBg="1"/>
      <p:bldP spid="15441" grpId="0"/>
      <p:bldP spid="15442" grpId="0"/>
      <p:bldP spid="15443" grpId="0" animBg="1"/>
      <p:bldP spid="15444" grpId="0"/>
      <p:bldP spid="15445" grpId="0"/>
      <p:bldP spid="15446" grpId="0"/>
      <p:bldP spid="15447" grpId="0"/>
      <p:bldP spid="154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130425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130425" y="40005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2143125" y="406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2687638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2700338" y="4021138"/>
            <a:ext cx="596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8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295" name="Line 9"/>
          <p:cNvSpPr>
            <a:spLocks noChangeShapeType="1"/>
          </p:cNvSpPr>
          <p:nvPr/>
        </p:nvSpPr>
        <p:spPr bwMode="auto">
          <a:xfrm>
            <a:off x="2727325" y="406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Text Box 10"/>
          <p:cNvSpPr txBox="1">
            <a:spLocks noChangeArrowheads="1"/>
          </p:cNvSpPr>
          <p:nvPr/>
        </p:nvSpPr>
        <p:spPr bwMode="auto">
          <a:xfrm>
            <a:off x="2486025" y="38750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1736725" y="3848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c)</a:t>
            </a:r>
            <a:endParaRPr lang="en-US"/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2006600" y="56292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299" name="Text Box 13"/>
          <p:cNvSpPr txBox="1">
            <a:spLocks noChangeArrowheads="1"/>
          </p:cNvSpPr>
          <p:nvPr/>
        </p:nvSpPr>
        <p:spPr bwMode="auto">
          <a:xfrm>
            <a:off x="2082800" y="589597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00" name="Line 14"/>
          <p:cNvSpPr>
            <a:spLocks noChangeShapeType="1"/>
          </p:cNvSpPr>
          <p:nvPr/>
        </p:nvSpPr>
        <p:spPr bwMode="auto">
          <a:xfrm>
            <a:off x="2019300" y="59594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2616200" y="56292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02" name="Text Box 16"/>
          <p:cNvSpPr txBox="1">
            <a:spLocks noChangeArrowheads="1"/>
          </p:cNvSpPr>
          <p:nvPr/>
        </p:nvSpPr>
        <p:spPr bwMode="auto">
          <a:xfrm>
            <a:off x="2616200" y="589597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8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03" name="Line 17"/>
          <p:cNvSpPr>
            <a:spLocks noChangeShapeType="1"/>
          </p:cNvSpPr>
          <p:nvPr/>
        </p:nvSpPr>
        <p:spPr bwMode="auto">
          <a:xfrm>
            <a:off x="2628900" y="59594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Text Box 18"/>
          <p:cNvSpPr txBox="1">
            <a:spLocks noChangeArrowheads="1"/>
          </p:cNvSpPr>
          <p:nvPr/>
        </p:nvSpPr>
        <p:spPr bwMode="auto">
          <a:xfrm>
            <a:off x="2362200" y="577056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2305" name="Text Box 19"/>
          <p:cNvSpPr txBox="1">
            <a:spLocks noChangeArrowheads="1"/>
          </p:cNvSpPr>
          <p:nvPr/>
        </p:nvSpPr>
        <p:spPr bwMode="auto">
          <a:xfrm>
            <a:off x="1600200" y="57562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d)</a:t>
            </a:r>
            <a:endParaRPr lang="en-US"/>
          </a:p>
        </p:txBody>
      </p:sp>
      <p:sp>
        <p:nvSpPr>
          <p:cNvPr id="12306" name="Text Box 21"/>
          <p:cNvSpPr txBox="1">
            <a:spLocks noChangeArrowheads="1"/>
          </p:cNvSpPr>
          <p:nvPr/>
        </p:nvSpPr>
        <p:spPr bwMode="auto">
          <a:xfrm>
            <a:off x="2895600" y="1035050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2307" name="AutoShape 22"/>
          <p:cNvSpPr>
            <a:spLocks noChangeArrowheads="1"/>
          </p:cNvSpPr>
          <p:nvPr/>
        </p:nvSpPr>
        <p:spPr bwMode="auto">
          <a:xfrm>
            <a:off x="2476500" y="1841500"/>
            <a:ext cx="4522788" cy="914400"/>
          </a:xfrm>
          <a:prstGeom prst="downArrowCallout">
            <a:avLst>
              <a:gd name="adj1" fmla="val 83261"/>
              <a:gd name="adj2" fmla="val 71536"/>
              <a:gd name="adj3" fmla="val 15954"/>
              <a:gd name="adj4" fmla="val 76481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4800" b="1">
                <a:solidFill>
                  <a:srgbClr val="CC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Thực hành</a:t>
            </a:r>
            <a:endParaRPr lang="vi-VN" sz="4800" b="1">
              <a:solidFill>
                <a:srgbClr val="CC0000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308" name="Rectangle 23"/>
          <p:cNvSpPr>
            <a:spLocks noChangeArrowheads="1"/>
          </p:cNvSpPr>
          <p:nvPr/>
        </p:nvSpPr>
        <p:spPr bwMode="auto">
          <a:xfrm>
            <a:off x="457200" y="2743200"/>
            <a:ext cx="3352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b="1">
                <a:ea typeface="MS PGothic" panose="020B0600070205080204" pitchFamily="34" charset="-128"/>
              </a:rPr>
              <a:t>Bài tập 2/ Rút gọn rồi tính:</a:t>
            </a:r>
            <a:endParaRPr lang="en-US" b="1"/>
          </a:p>
        </p:txBody>
      </p:sp>
      <p:sp>
        <p:nvSpPr>
          <p:cNvPr id="12309" name="Text Box 24"/>
          <p:cNvSpPr txBox="1">
            <a:spLocks noChangeArrowheads="1"/>
          </p:cNvSpPr>
          <p:nvPr/>
        </p:nvSpPr>
        <p:spPr bwMode="auto">
          <a:xfrm>
            <a:off x="3043238" y="3886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10" name="Text Box 25"/>
          <p:cNvSpPr txBox="1">
            <a:spLocks noChangeArrowheads="1"/>
          </p:cNvSpPr>
          <p:nvPr/>
        </p:nvSpPr>
        <p:spPr bwMode="auto">
          <a:xfrm>
            <a:off x="2971800" y="57848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11" name="Text Box 30"/>
          <p:cNvSpPr txBox="1">
            <a:spLocks noChangeArrowheads="1"/>
          </p:cNvSpPr>
          <p:nvPr/>
        </p:nvSpPr>
        <p:spPr bwMode="auto">
          <a:xfrm>
            <a:off x="4038600" y="40243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12" name="Text Box 37"/>
          <p:cNvSpPr txBox="1">
            <a:spLocks noChangeArrowheads="1"/>
          </p:cNvSpPr>
          <p:nvPr/>
        </p:nvSpPr>
        <p:spPr bwMode="auto">
          <a:xfrm>
            <a:off x="3429000" y="3748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13" name="Text Box 38"/>
          <p:cNvSpPr txBox="1">
            <a:spLocks noChangeArrowheads="1"/>
          </p:cNvSpPr>
          <p:nvPr/>
        </p:nvSpPr>
        <p:spPr bwMode="auto">
          <a:xfrm>
            <a:off x="3429000" y="4014788"/>
            <a:ext cx="39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14" name="Line 39"/>
          <p:cNvSpPr>
            <a:spLocks noChangeShapeType="1"/>
          </p:cNvSpPr>
          <p:nvPr/>
        </p:nvSpPr>
        <p:spPr bwMode="auto">
          <a:xfrm>
            <a:off x="3441700" y="4078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Text Box 40"/>
          <p:cNvSpPr txBox="1">
            <a:spLocks noChangeArrowheads="1"/>
          </p:cNvSpPr>
          <p:nvPr/>
        </p:nvSpPr>
        <p:spPr bwMode="auto">
          <a:xfrm>
            <a:off x="4006850" y="37480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16" name="Line 41"/>
          <p:cNvSpPr>
            <a:spLocks noChangeShapeType="1"/>
          </p:cNvSpPr>
          <p:nvPr/>
        </p:nvSpPr>
        <p:spPr bwMode="auto">
          <a:xfrm>
            <a:off x="4025900" y="40782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Text Box 42"/>
          <p:cNvSpPr txBox="1">
            <a:spLocks noChangeArrowheads="1"/>
          </p:cNvSpPr>
          <p:nvPr/>
        </p:nvSpPr>
        <p:spPr bwMode="auto">
          <a:xfrm>
            <a:off x="3784600" y="388937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2318" name="Text Box 48"/>
          <p:cNvSpPr txBox="1">
            <a:spLocks noChangeArrowheads="1"/>
          </p:cNvSpPr>
          <p:nvPr/>
        </p:nvSpPr>
        <p:spPr bwMode="auto">
          <a:xfrm>
            <a:off x="3255963" y="56149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19" name="Text Box 49"/>
          <p:cNvSpPr txBox="1">
            <a:spLocks noChangeArrowheads="1"/>
          </p:cNvSpPr>
          <p:nvPr/>
        </p:nvSpPr>
        <p:spPr bwMode="auto">
          <a:xfrm>
            <a:off x="3332163" y="5881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20" name="Line 50"/>
          <p:cNvSpPr>
            <a:spLocks noChangeShapeType="1"/>
          </p:cNvSpPr>
          <p:nvPr/>
        </p:nvSpPr>
        <p:spPr bwMode="auto">
          <a:xfrm>
            <a:off x="3268663" y="59451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1" name="Text Box 51"/>
          <p:cNvSpPr txBox="1">
            <a:spLocks noChangeArrowheads="1"/>
          </p:cNvSpPr>
          <p:nvPr/>
        </p:nvSpPr>
        <p:spPr bwMode="auto">
          <a:xfrm>
            <a:off x="3865563" y="56149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22" name="Text Box 52"/>
          <p:cNvSpPr txBox="1">
            <a:spLocks noChangeArrowheads="1"/>
          </p:cNvSpPr>
          <p:nvPr/>
        </p:nvSpPr>
        <p:spPr bwMode="auto">
          <a:xfrm>
            <a:off x="3865563" y="5881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23" name="Line 53"/>
          <p:cNvSpPr>
            <a:spLocks noChangeShapeType="1"/>
          </p:cNvSpPr>
          <p:nvPr/>
        </p:nvSpPr>
        <p:spPr bwMode="auto">
          <a:xfrm>
            <a:off x="3878263" y="59451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4" name="Text Box 54"/>
          <p:cNvSpPr txBox="1">
            <a:spLocks noChangeArrowheads="1"/>
          </p:cNvSpPr>
          <p:nvPr/>
        </p:nvSpPr>
        <p:spPr bwMode="auto">
          <a:xfrm>
            <a:off x="3611563" y="575627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2325" name="Text Box 55"/>
          <p:cNvSpPr txBox="1">
            <a:spLocks noChangeArrowheads="1"/>
          </p:cNvSpPr>
          <p:nvPr/>
        </p:nvSpPr>
        <p:spPr bwMode="auto">
          <a:xfrm>
            <a:off x="4268788" y="574992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26" name="Text Box 56"/>
          <p:cNvSpPr txBox="1">
            <a:spLocks noChangeArrowheads="1"/>
          </p:cNvSpPr>
          <p:nvPr/>
        </p:nvSpPr>
        <p:spPr bwMode="auto">
          <a:xfrm>
            <a:off x="4419600" y="3886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27" name="Text Box 57"/>
          <p:cNvSpPr txBox="1">
            <a:spLocks noChangeArrowheads="1"/>
          </p:cNvSpPr>
          <p:nvPr/>
        </p:nvSpPr>
        <p:spPr bwMode="auto">
          <a:xfrm>
            <a:off x="4724400" y="40243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28" name="Text Box 58"/>
          <p:cNvSpPr txBox="1">
            <a:spLocks noChangeArrowheads="1"/>
          </p:cNvSpPr>
          <p:nvPr/>
        </p:nvSpPr>
        <p:spPr bwMode="auto">
          <a:xfrm>
            <a:off x="4713288" y="37274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29" name="Text Box 59"/>
          <p:cNvSpPr txBox="1">
            <a:spLocks noChangeArrowheads="1"/>
          </p:cNvSpPr>
          <p:nvPr/>
        </p:nvSpPr>
        <p:spPr bwMode="auto">
          <a:xfrm>
            <a:off x="4606925" y="592296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30" name="Text Box 60"/>
          <p:cNvSpPr txBox="1">
            <a:spLocks noChangeArrowheads="1"/>
          </p:cNvSpPr>
          <p:nvPr/>
        </p:nvSpPr>
        <p:spPr bwMode="auto">
          <a:xfrm>
            <a:off x="4616450" y="560546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8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31" name="Line 61"/>
          <p:cNvSpPr>
            <a:spLocks noChangeShapeType="1"/>
          </p:cNvSpPr>
          <p:nvPr/>
        </p:nvSpPr>
        <p:spPr bwMode="auto">
          <a:xfrm>
            <a:off x="4689475" y="40735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2" name="Line 67"/>
          <p:cNvSpPr>
            <a:spLocks noChangeShapeType="1"/>
          </p:cNvSpPr>
          <p:nvPr/>
        </p:nvSpPr>
        <p:spPr bwMode="auto">
          <a:xfrm>
            <a:off x="4572000" y="5943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33" name="Text Box 68"/>
          <p:cNvSpPr txBox="1">
            <a:spLocks noChangeArrowheads="1"/>
          </p:cNvSpPr>
          <p:nvPr/>
        </p:nvSpPr>
        <p:spPr bwMode="auto">
          <a:xfrm>
            <a:off x="4953000" y="5729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34" name="Text Box 69"/>
          <p:cNvSpPr txBox="1">
            <a:spLocks noChangeArrowheads="1"/>
          </p:cNvSpPr>
          <p:nvPr/>
        </p:nvSpPr>
        <p:spPr bwMode="auto">
          <a:xfrm>
            <a:off x="5410200" y="5715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35" name="Rectangle 70"/>
          <p:cNvSpPr>
            <a:spLocks noChangeArrowheads="1"/>
          </p:cNvSpPr>
          <p:nvPr/>
        </p:nvSpPr>
        <p:spPr bwMode="auto">
          <a:xfrm>
            <a:off x="914400" y="1524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chemeClr val="hlink"/>
                </a:solidFill>
                <a:ea typeface="SimSun" panose="02010600030101010101" pitchFamily="2" charset="-122"/>
              </a:rPr>
              <a:t>Thứ năm ngày 2 tháng 3 năm 2017</a:t>
            </a:r>
          </a:p>
          <a:p>
            <a:pPr algn="ctr" eaLnBrk="1" hangingPunct="1"/>
            <a:r>
              <a:rPr lang="en-US" altLang="ja-JP" sz="2800" u="sng">
                <a:solidFill>
                  <a:schemeClr val="hlink"/>
                </a:solidFill>
                <a:ea typeface="SimSun" panose="02010600030101010101" pitchFamily="2" charset="-122"/>
              </a:rPr>
              <a:t>Toán:</a:t>
            </a:r>
            <a:endParaRPr lang="en-US" altLang="zh-CN" sz="2800" u="sng">
              <a:solidFill>
                <a:schemeClr val="hlink"/>
              </a:solidFill>
              <a:ea typeface="SimSun" panose="02010600030101010101" pitchFamily="2" charset="-122"/>
            </a:endParaRPr>
          </a:p>
        </p:txBody>
      </p:sp>
      <p:sp>
        <p:nvSpPr>
          <p:cNvPr id="12336" name="Text Box 72"/>
          <p:cNvSpPr txBox="1">
            <a:spLocks noChangeArrowheads="1"/>
          </p:cNvSpPr>
          <p:nvPr/>
        </p:nvSpPr>
        <p:spPr bwMode="auto">
          <a:xfrm>
            <a:off x="5105400" y="3886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37" name="Text Box 73"/>
          <p:cNvSpPr txBox="1">
            <a:spLocks noChangeArrowheads="1"/>
          </p:cNvSpPr>
          <p:nvPr/>
        </p:nvSpPr>
        <p:spPr bwMode="auto">
          <a:xfrm>
            <a:off x="5486400" y="38925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0" grpId="0"/>
      <p:bldP spid="12311" grpId="0"/>
      <p:bldP spid="12312" grpId="0"/>
      <p:bldP spid="12313" grpId="0"/>
      <p:bldP spid="12314" grpId="0" animBg="1"/>
      <p:bldP spid="12315" grpId="0"/>
      <p:bldP spid="12316" grpId="0" animBg="1"/>
      <p:bldP spid="12317" grpId="0"/>
      <p:bldP spid="12318" grpId="0"/>
      <p:bldP spid="12319" grpId="0"/>
      <p:bldP spid="12320" grpId="0" animBg="1"/>
      <p:bldP spid="12323" grpId="0" animBg="1"/>
      <p:bldP spid="12324" grpId="0"/>
      <p:bldP spid="12325" grpId="0"/>
      <p:bldP spid="12326" grpId="0"/>
      <p:bldP spid="12327" grpId="0"/>
      <p:bldP spid="12328" grpId="0"/>
      <p:bldP spid="12329" grpId="0"/>
      <p:bldP spid="12330" grpId="0"/>
      <p:bldP spid="12331" grpId="0" animBg="1"/>
      <p:bldP spid="12332" grpId="0" animBg="1"/>
      <p:bldP spid="12333" grpId="0"/>
      <p:bldP spid="12334" grpId="0"/>
      <p:bldP spid="12336" grpId="0"/>
      <p:bldP spid="123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0" y="1676400"/>
            <a:ext cx="9144000" cy="466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00" b="1">
                <a:solidFill>
                  <a:srgbClr val="FF0066"/>
                </a:solidFill>
                <a:latin typeface="VNI-Helve" pitchFamily="2" charset="0"/>
              </a:rPr>
              <a:t>Baøi 3 trang 129</a:t>
            </a:r>
            <a:r>
              <a:rPr lang="en-US" sz="3300">
                <a:latin typeface="VNI-Helve" pitchFamily="2" charset="0"/>
              </a:rPr>
              <a:t/>
            </a:r>
            <a:br>
              <a:rPr lang="en-US" sz="3300">
                <a:latin typeface="VNI-Helve" pitchFamily="2" charset="0"/>
              </a:rPr>
            </a:br>
            <a:r>
              <a:rPr lang="en-US" sz="3300">
                <a:latin typeface="VNI-Helve" pitchFamily="2" charset="0"/>
              </a:rPr>
              <a:t> Taïi hoäi khoûe Phuø Ñoång toaøn quoác laàn thöù VI naêm 2004, soá </a:t>
            </a:r>
            <a:r>
              <a:rPr lang="en-US" sz="3300" b="1" i="1">
                <a:latin typeface="VNI-Helve" pitchFamily="2" charset="0"/>
              </a:rPr>
              <a:t>huy chöông vaøng </a:t>
            </a:r>
            <a:r>
              <a:rPr lang="en-US" sz="3300">
                <a:latin typeface="VNI-Helve" pitchFamily="2" charset="0"/>
              </a:rPr>
              <a:t>cuûa ñoaøn hoïc sinh tænh Ñoàng Thaùp baèng       toång soá huy chöông cuûa ñoaøn ñaõ giaønh ñöôïc, coøn laïi laø </a:t>
            </a:r>
            <a:r>
              <a:rPr lang="en-US" sz="3300" b="1" i="1">
                <a:latin typeface="VNI-Helve" pitchFamily="2" charset="0"/>
              </a:rPr>
              <a:t>huy</a:t>
            </a:r>
            <a:r>
              <a:rPr lang="en-US" sz="3300" b="1">
                <a:latin typeface="VNI-Helve" pitchFamily="2" charset="0"/>
              </a:rPr>
              <a:t> </a:t>
            </a:r>
            <a:r>
              <a:rPr lang="en-US" sz="3300" b="1" i="1">
                <a:latin typeface="VNI-Helve" pitchFamily="2" charset="0"/>
              </a:rPr>
              <a:t>chöông baïc</a:t>
            </a:r>
            <a:r>
              <a:rPr lang="en-US" sz="3300" b="1">
                <a:latin typeface="VNI-Helve" pitchFamily="2" charset="0"/>
              </a:rPr>
              <a:t> </a:t>
            </a:r>
            <a:r>
              <a:rPr lang="en-US" sz="3300">
                <a:latin typeface="VNI-Helve" pitchFamily="2" charset="0"/>
              </a:rPr>
              <a:t>vaø </a:t>
            </a:r>
            <a:r>
              <a:rPr lang="en-US" sz="3300" b="1" i="1">
                <a:latin typeface="VNI-Helve" pitchFamily="2" charset="0"/>
              </a:rPr>
              <a:t>huy chöông ñoàng. </a:t>
            </a:r>
            <a:r>
              <a:rPr lang="en-US" sz="3300">
                <a:latin typeface="VNI-Helve" pitchFamily="2" charset="0"/>
              </a:rPr>
              <a:t>Hoûi soá </a:t>
            </a:r>
            <a:r>
              <a:rPr lang="en-US" sz="3300">
                <a:solidFill>
                  <a:srgbClr val="0000FF"/>
                </a:solidFill>
                <a:latin typeface="VNI-Helve" pitchFamily="2" charset="0"/>
              </a:rPr>
              <a:t>huy chöông baïc</a:t>
            </a:r>
            <a:r>
              <a:rPr lang="en-US" sz="3300">
                <a:latin typeface="VNI-Helve" pitchFamily="2" charset="0"/>
              </a:rPr>
              <a:t> vaø </a:t>
            </a:r>
            <a:r>
              <a:rPr lang="en-US" sz="3300">
                <a:solidFill>
                  <a:srgbClr val="0000FF"/>
                </a:solidFill>
                <a:latin typeface="VNI-Helve" pitchFamily="2" charset="0"/>
              </a:rPr>
              <a:t>huy chöông ñoàng</a:t>
            </a:r>
            <a:r>
              <a:rPr lang="en-US" sz="3300">
                <a:latin typeface="VNI-Helve" pitchFamily="2" charset="0"/>
              </a:rPr>
              <a:t> cuûa ñoaøn Ñoàng Thaùp </a:t>
            </a:r>
            <a:r>
              <a:rPr lang="en-US" sz="3300">
                <a:solidFill>
                  <a:srgbClr val="0000FF"/>
                </a:solidFill>
                <a:latin typeface="VNI-Helve" pitchFamily="2" charset="0"/>
              </a:rPr>
              <a:t>baèng bao nhieâu phaàn toång soá</a:t>
            </a:r>
            <a:r>
              <a:rPr lang="en-US" sz="3300">
                <a:latin typeface="VNI-Helve" pitchFamily="2" charset="0"/>
              </a:rPr>
              <a:t> huy chöông maø ñoaøn ñaõ giaønh </a:t>
            </a:r>
            <a:r>
              <a:rPr lang="en-US" sz="3300" smtClean="0">
                <a:latin typeface="VNI-Helve" pitchFamily="2" charset="0"/>
              </a:rPr>
              <a:t>ñöôïc?</a:t>
            </a:r>
            <a:endParaRPr lang="en-US" sz="3300" b="1" i="1">
              <a:latin typeface="VNI-Helve" pitchFamily="2" charset="0"/>
            </a:endParaRPr>
          </a:p>
        </p:txBody>
      </p:sp>
      <p:sp>
        <p:nvSpPr>
          <p:cNvPr id="13315" name="Text Box 12"/>
          <p:cNvSpPr txBox="1">
            <a:spLocks noChangeArrowheads="1"/>
          </p:cNvSpPr>
          <p:nvPr/>
        </p:nvSpPr>
        <p:spPr bwMode="auto">
          <a:xfrm>
            <a:off x="2286000" y="609600"/>
            <a:ext cx="5562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40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4000" b="1">
              <a:solidFill>
                <a:srgbClr val="0000CC"/>
              </a:solidFill>
            </a:endParaRP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169025" y="3060700"/>
            <a:ext cx="8382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>
                <a:latin typeface="VNI-Helve" pitchFamily="2" charset="0"/>
              </a:rPr>
              <a:t> </a:t>
            </a:r>
            <a:r>
              <a:rPr lang="en-US" sz="2400" b="1">
                <a:latin typeface="VNI-Helve" pitchFamily="2" charset="0"/>
              </a:rPr>
              <a:t>5</a:t>
            </a:r>
            <a:r>
              <a:rPr lang="en-US" sz="2400">
                <a:solidFill>
                  <a:srgbClr val="0000FF"/>
                </a:solidFill>
                <a:latin typeface="VNI-Helve" pitchFamily="2" charset="0"/>
              </a:rPr>
              <a:t/>
            </a:r>
            <a:br>
              <a:rPr lang="en-US" sz="2400">
                <a:solidFill>
                  <a:srgbClr val="0000FF"/>
                </a:solidFill>
                <a:latin typeface="VNI-Helve" pitchFamily="2" charset="0"/>
              </a:rPr>
            </a:br>
            <a:r>
              <a:rPr lang="en-US" sz="2400" b="1">
                <a:latin typeface="VNI-Helve" pitchFamily="2" charset="0"/>
              </a:rPr>
              <a:t>19</a:t>
            </a:r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6172200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0" y="1143000"/>
            <a:ext cx="8458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VNI-Helve" pitchFamily="2" charset="0"/>
              </a:rPr>
              <a:t>TOÙM TAÉT:</a:t>
            </a:r>
            <a:r>
              <a:rPr lang="en-US" sz="2800">
                <a:latin typeface="VNI-Helve" pitchFamily="2" charset="0"/>
              </a:rPr>
              <a:t/>
            </a:r>
            <a:br>
              <a:rPr lang="en-US" sz="2800">
                <a:latin typeface="VNI-Helve" pitchFamily="2" charset="0"/>
              </a:rPr>
            </a:br>
            <a:r>
              <a:rPr lang="en-US" sz="2800">
                <a:latin typeface="VNI-Helve" pitchFamily="2" charset="0"/>
              </a:rPr>
              <a:t>Huy chöông vaøng:                  toång soá.</a:t>
            </a:r>
            <a:br>
              <a:rPr lang="en-US" sz="2800">
                <a:latin typeface="VNI-Helve" pitchFamily="2" charset="0"/>
              </a:rPr>
            </a:br>
            <a:r>
              <a:rPr lang="en-US" sz="2800">
                <a:latin typeface="VNI-Helve" pitchFamily="2" charset="0"/>
              </a:rPr>
              <a:t>Huy chöông baïc vaø ñoàng: . . . .   toång soá?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4343400" y="1330325"/>
            <a:ext cx="99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5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4340" name="Line 8"/>
          <p:cNvSpPr>
            <a:spLocks noChangeShapeType="1"/>
          </p:cNvSpPr>
          <p:nvPr/>
        </p:nvSpPr>
        <p:spPr bwMode="auto">
          <a:xfrm>
            <a:off x="4352925" y="1816100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73050" y="2590800"/>
            <a:ext cx="3962400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Baøi giaûi</a:t>
            </a:r>
            <a:br>
              <a:rPr lang="en-US" sz="28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Soá huy chöông baïc vaø ñoàng chieám soá phaàn laø: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   -       =        (toång soá </a:t>
            </a:r>
            <a:br>
              <a:rPr lang="en-US" sz="28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                huy chöông)     </a:t>
            </a:r>
            <a:br>
              <a:rPr lang="en-US" sz="28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Ñaùp soá:      (toång soá </a:t>
            </a:r>
            <a:br>
              <a:rPr lang="en-US" sz="28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                huy chöông)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0" y="4267200"/>
            <a:ext cx="106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76200" y="4800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838200" y="4267200"/>
            <a:ext cx="106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5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1828800" y="4800600"/>
            <a:ext cx="533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44663" y="4281488"/>
            <a:ext cx="106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14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914400" y="4800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690688" y="5175250"/>
            <a:ext cx="106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14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1752600" y="565308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979988" y="2654300"/>
            <a:ext cx="3962400" cy="372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VNI-Helve" pitchFamily="2" charset="0"/>
              </a:rPr>
              <a:t>Baøi giaûi</a:t>
            </a:r>
            <a:br>
              <a:rPr lang="en-US" sz="2800">
                <a:solidFill>
                  <a:srgbClr val="0000CC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Soá huy chöông baïc vaø ñoàng chieám soá phaàn laø: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  1-     =         (toång soá 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               huy chöông)     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Ñaùp soá:     (toång soá </a:t>
            </a:r>
            <a:br>
              <a:rPr lang="en-US" sz="2800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               huy chöông)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686425" y="4378325"/>
            <a:ext cx="7620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5</a:t>
            </a:r>
            <a:br>
              <a:rPr lang="en-US" sz="2400" b="1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677025" y="4413250"/>
            <a:ext cx="76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14</a:t>
            </a:r>
            <a:br>
              <a:rPr lang="en-US" sz="2400" b="1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392863" y="5272088"/>
            <a:ext cx="76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14</a:t>
            </a:r>
            <a:br>
              <a:rPr lang="en-US" sz="2400" b="1">
                <a:solidFill>
                  <a:srgbClr val="FF0000"/>
                </a:solidFill>
                <a:latin typeface="VNI-Helve" pitchFamily="2" charset="0"/>
              </a:rPr>
            </a:br>
            <a:r>
              <a:rPr lang="en-US" sz="2400" b="1">
                <a:solidFill>
                  <a:srgbClr val="FF0000"/>
                </a:solidFill>
                <a:latin typeface="VNI-Helve" pitchFamily="2" charset="0"/>
              </a:rPr>
              <a:t>19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5791200" y="4876800"/>
            <a:ext cx="304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6705600" y="485616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6435725" y="57007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80963" y="2590800"/>
            <a:ext cx="4495800" cy="381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3200">
              <a:solidFill>
                <a:srgbClr val="FF0000"/>
              </a:solidFill>
              <a:latin typeface="VNI-Helve" pitchFamily="2" charset="0"/>
            </a:endParaRP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4768850" y="2595563"/>
            <a:ext cx="4267200" cy="381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3200">
              <a:solidFill>
                <a:srgbClr val="FF0000"/>
              </a:solidFill>
              <a:latin typeface="VNI-Helve" pitchFamily="2" charset="0"/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981200" y="25908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Caùch 1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553200" y="2625725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NI-Helve" pitchFamily="2" charset="0"/>
              </a:rPr>
              <a:t>Caùch 2</a:t>
            </a:r>
          </a:p>
        </p:txBody>
      </p:sp>
      <p:sp>
        <p:nvSpPr>
          <p:cNvPr id="14361" name="Line 8"/>
          <p:cNvSpPr>
            <a:spLocks noChangeShapeType="1"/>
          </p:cNvSpPr>
          <p:nvPr/>
        </p:nvSpPr>
        <p:spPr bwMode="auto">
          <a:xfrm>
            <a:off x="43434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8"/>
          <p:cNvSpPr>
            <a:spLocks noChangeShapeType="1"/>
          </p:cNvSpPr>
          <p:nvPr/>
        </p:nvSpPr>
        <p:spPr bwMode="auto">
          <a:xfrm>
            <a:off x="1752600" y="4800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8"/>
          <p:cNvSpPr>
            <a:spLocks noChangeShapeType="1"/>
          </p:cNvSpPr>
          <p:nvPr/>
        </p:nvSpPr>
        <p:spPr bwMode="auto">
          <a:xfrm>
            <a:off x="5756275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4" name="Text Box 31"/>
          <p:cNvSpPr txBox="1">
            <a:spLocks noChangeArrowheads="1"/>
          </p:cNvSpPr>
          <p:nvPr/>
        </p:nvSpPr>
        <p:spPr bwMode="auto">
          <a:xfrm>
            <a:off x="2895600" y="381000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3600" b="1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0" grpId="0"/>
      <p:bldP spid="10251" grpId="0" animBg="1"/>
      <p:bldP spid="10252" grpId="0"/>
      <p:bldP spid="10253" grpId="0" animBg="1"/>
      <p:bldP spid="10254" grpId="0"/>
      <p:bldP spid="10255" grpId="0" animBg="1"/>
      <p:bldP spid="10256" grpId="0"/>
      <p:bldP spid="10257" grpId="0" animBg="1"/>
      <p:bldP spid="10257" grpId="1" animBg="1"/>
      <p:bldP spid="10258" grpId="0"/>
      <p:bldP spid="10259" grpId="0"/>
      <p:bldP spid="10260" grpId="0"/>
      <p:bldP spid="10261" grpId="0"/>
      <p:bldP spid="10262" grpId="0" animBg="1"/>
      <p:bldP spid="10263" grpId="0" animBg="1"/>
      <p:bldP spid="10264" grpId="0" animBg="1"/>
      <p:bldP spid="10265" grpId="0" animBg="1"/>
      <p:bldP spid="10266" grpId="0" animBg="1"/>
      <p:bldP spid="10267" grpId="0"/>
      <p:bldP spid="10268" grpId="0"/>
      <p:bldP spid="28700" grpId="0" animBg="1"/>
      <p:bldP spid="2870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184400" y="2616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22300" y="24892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1</a:t>
            </a:r>
            <a:endParaRPr lang="en-US" sz="2400">
              <a:latin typeface="Arial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581400" y="2514600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244600" y="23558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244600" y="2849563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1257300" y="28511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854200" y="23352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820863" y="284003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1866900" y="28511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600200" y="2579688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517775" y="2362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2476500" y="2813050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2489200" y="28559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3703638" y="2541588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anose="020B0600070205080204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705600" y="260508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596" name="AutoShape 20"/>
          <p:cNvSpPr>
            <a:spLocks noChangeArrowheads="1"/>
          </p:cNvSpPr>
          <p:nvPr/>
        </p:nvSpPr>
        <p:spPr bwMode="auto">
          <a:xfrm>
            <a:off x="5207000" y="2503488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2</a:t>
            </a:r>
            <a:endParaRPr lang="en-US" sz="2400">
              <a:latin typeface="Arial" charset="0"/>
            </a:endParaRP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8153400" y="2541588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816600" y="24114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5816600" y="280193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5829300" y="284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6426200" y="24114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6426200" y="280193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438900" y="284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172200" y="2593975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997700" y="24114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6997700" y="2805113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7010400" y="284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8250238" y="257016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0000FF"/>
                </a:solidFill>
                <a:ea typeface="MS PGothic" panose="020B0600070205080204" pitchFamily="34" charset="-128"/>
              </a:rPr>
              <a:t>S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146300" y="4191000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11" name="AutoShape 35"/>
          <p:cNvSpPr>
            <a:spLocks noChangeArrowheads="1"/>
          </p:cNvSpPr>
          <p:nvPr/>
        </p:nvSpPr>
        <p:spPr bwMode="auto">
          <a:xfrm>
            <a:off x="622300" y="395605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3</a:t>
            </a:r>
            <a:endParaRPr lang="en-US" sz="2400">
              <a:latin typeface="Arial" charset="0"/>
            </a:endParaRP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3581400" y="4114800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3719513" y="415766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0000FF"/>
                </a:solidFill>
                <a:ea typeface="MS PGothic" panose="020B0600070205080204" pitchFamily="34" charset="-128"/>
              </a:rPr>
              <a:t>S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1244600" y="39306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1244600" y="438308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>
            <a:off x="1257300" y="44053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1854200" y="39306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854200" y="438308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1866900" y="44053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Text Box 44"/>
          <p:cNvSpPr txBox="1">
            <a:spLocks noChangeArrowheads="1"/>
          </p:cNvSpPr>
          <p:nvPr/>
        </p:nvSpPr>
        <p:spPr bwMode="auto">
          <a:xfrm>
            <a:off x="1579563" y="4113213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621" name="Text Box 45"/>
          <p:cNvSpPr txBox="1">
            <a:spLocks noChangeArrowheads="1"/>
          </p:cNvSpPr>
          <p:nvPr/>
        </p:nvSpPr>
        <p:spPr bwMode="auto">
          <a:xfrm>
            <a:off x="2425700" y="39560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2425700" y="440848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2438400" y="44100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6630988" y="4205288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25" name="AutoShape 49"/>
          <p:cNvSpPr>
            <a:spLocks noChangeArrowheads="1"/>
          </p:cNvSpPr>
          <p:nvPr/>
        </p:nvSpPr>
        <p:spPr bwMode="auto">
          <a:xfrm>
            <a:off x="5106988" y="41148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4</a:t>
            </a:r>
            <a:endParaRPr lang="en-US" sz="2400">
              <a:latin typeface="Arial" charset="0"/>
            </a:endParaRP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8091488" y="4140200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27" name="Text Box 51"/>
          <p:cNvSpPr txBox="1">
            <a:spLocks noChangeArrowheads="1"/>
          </p:cNvSpPr>
          <p:nvPr/>
        </p:nvSpPr>
        <p:spPr bwMode="auto">
          <a:xfrm>
            <a:off x="8229600" y="41973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anose="020B0600070205080204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628" name="Text Box 52"/>
          <p:cNvSpPr txBox="1">
            <a:spLocks noChangeArrowheads="1"/>
          </p:cNvSpPr>
          <p:nvPr/>
        </p:nvSpPr>
        <p:spPr bwMode="auto">
          <a:xfrm>
            <a:off x="5754688" y="39354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29" name="Text Box 53"/>
          <p:cNvSpPr txBox="1">
            <a:spLocks noChangeArrowheads="1"/>
          </p:cNvSpPr>
          <p:nvPr/>
        </p:nvSpPr>
        <p:spPr bwMode="auto">
          <a:xfrm>
            <a:off x="5754688" y="440848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5767388" y="4430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Text Box 55"/>
          <p:cNvSpPr txBox="1">
            <a:spLocks noChangeArrowheads="1"/>
          </p:cNvSpPr>
          <p:nvPr/>
        </p:nvSpPr>
        <p:spPr bwMode="auto">
          <a:xfrm>
            <a:off x="6364288" y="39354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2" name="Text Box 56"/>
          <p:cNvSpPr txBox="1">
            <a:spLocks noChangeArrowheads="1"/>
          </p:cNvSpPr>
          <p:nvPr/>
        </p:nvSpPr>
        <p:spPr bwMode="auto">
          <a:xfrm>
            <a:off x="6364288" y="440848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>
            <a:off x="6376988" y="44307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6110288" y="4179888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635" name="Text Box 59"/>
          <p:cNvSpPr txBox="1">
            <a:spLocks noChangeArrowheads="1"/>
          </p:cNvSpPr>
          <p:nvPr/>
        </p:nvSpPr>
        <p:spPr bwMode="auto">
          <a:xfrm>
            <a:off x="6923088" y="394811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6" name="Text Box 60"/>
          <p:cNvSpPr txBox="1">
            <a:spLocks noChangeArrowheads="1"/>
          </p:cNvSpPr>
          <p:nvPr/>
        </p:nvSpPr>
        <p:spPr bwMode="auto">
          <a:xfrm>
            <a:off x="6923088" y="4421188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37" name="Line 61"/>
          <p:cNvSpPr>
            <a:spLocks noChangeShapeType="1"/>
          </p:cNvSpPr>
          <p:nvPr/>
        </p:nvSpPr>
        <p:spPr bwMode="auto">
          <a:xfrm>
            <a:off x="6935788" y="44434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2133600" y="57785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990000"/>
                </a:solidFill>
                <a:ea typeface="MS PGothic" panose="020B0600070205080204" pitchFamily="34" charset="-128"/>
              </a:rPr>
              <a:t>=</a:t>
            </a:r>
            <a:endParaRPr lang="en-US" sz="2400">
              <a:solidFill>
                <a:srgbClr val="990000"/>
              </a:solidFill>
            </a:endParaRPr>
          </a:p>
        </p:txBody>
      </p:sp>
      <p:sp>
        <p:nvSpPr>
          <p:cNvPr id="24639" name="AutoShape 63"/>
          <p:cNvSpPr>
            <a:spLocks noChangeArrowheads="1"/>
          </p:cNvSpPr>
          <p:nvPr/>
        </p:nvSpPr>
        <p:spPr bwMode="auto">
          <a:xfrm>
            <a:off x="596900" y="56896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>
                <a:latin typeface="Arial" charset="0"/>
                <a:ea typeface="MS PGothic" pitchFamily="34" charset="-128"/>
              </a:rPr>
              <a:t>5</a:t>
            </a:r>
            <a:endParaRPr lang="en-US" sz="2400">
              <a:latin typeface="Arial" charset="0"/>
            </a:endParaRPr>
          </a:p>
        </p:txBody>
      </p:sp>
      <p:sp>
        <p:nvSpPr>
          <p:cNvPr id="24640" name="Rectangle 64"/>
          <p:cNvSpPr>
            <a:spLocks noChangeArrowheads="1"/>
          </p:cNvSpPr>
          <p:nvPr/>
        </p:nvSpPr>
        <p:spPr bwMode="auto">
          <a:xfrm>
            <a:off x="3581400" y="5715000"/>
            <a:ext cx="685800" cy="533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641" name="Text Box 65"/>
          <p:cNvSpPr txBox="1">
            <a:spLocks noChangeArrowheads="1"/>
          </p:cNvSpPr>
          <p:nvPr/>
        </p:nvSpPr>
        <p:spPr bwMode="auto">
          <a:xfrm>
            <a:off x="1257300" y="55451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1257300" y="59975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3" name="Line 67"/>
          <p:cNvSpPr>
            <a:spLocks noChangeShapeType="1"/>
          </p:cNvSpPr>
          <p:nvPr/>
        </p:nvSpPr>
        <p:spPr bwMode="auto">
          <a:xfrm>
            <a:off x="1270000" y="601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Text Box 68"/>
          <p:cNvSpPr txBox="1">
            <a:spLocks noChangeArrowheads="1"/>
          </p:cNvSpPr>
          <p:nvPr/>
        </p:nvSpPr>
        <p:spPr bwMode="auto">
          <a:xfrm>
            <a:off x="1866900" y="55451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5" name="Text Box 69"/>
          <p:cNvSpPr txBox="1">
            <a:spLocks noChangeArrowheads="1"/>
          </p:cNvSpPr>
          <p:nvPr/>
        </p:nvSpPr>
        <p:spPr bwMode="auto">
          <a:xfrm>
            <a:off x="1866900" y="59975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6" name="Line 70"/>
          <p:cNvSpPr>
            <a:spLocks noChangeShapeType="1"/>
          </p:cNvSpPr>
          <p:nvPr/>
        </p:nvSpPr>
        <p:spPr bwMode="auto">
          <a:xfrm>
            <a:off x="1879600" y="601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7" name="Text Box 71"/>
          <p:cNvSpPr txBox="1">
            <a:spLocks noChangeArrowheads="1"/>
          </p:cNvSpPr>
          <p:nvPr/>
        </p:nvSpPr>
        <p:spPr bwMode="auto">
          <a:xfrm>
            <a:off x="1612900" y="5768975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ea typeface="MS PGothic" panose="020B0600070205080204" pitchFamily="34" charset="-128"/>
              </a:rPr>
              <a:t>-</a:t>
            </a:r>
            <a:endParaRPr lang="en-US" sz="2400"/>
          </a:p>
        </p:txBody>
      </p:sp>
      <p:sp>
        <p:nvSpPr>
          <p:cNvPr id="24648" name="Text Box 72"/>
          <p:cNvSpPr txBox="1">
            <a:spLocks noChangeArrowheads="1"/>
          </p:cNvSpPr>
          <p:nvPr/>
        </p:nvSpPr>
        <p:spPr bwMode="auto">
          <a:xfrm>
            <a:off x="2438400" y="55578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49" name="Text Box 73"/>
          <p:cNvSpPr txBox="1">
            <a:spLocks noChangeArrowheads="1"/>
          </p:cNvSpPr>
          <p:nvPr/>
        </p:nvSpPr>
        <p:spPr bwMode="auto">
          <a:xfrm>
            <a:off x="2438400" y="601027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650" name="Line 74"/>
          <p:cNvSpPr>
            <a:spLocks noChangeShapeType="1"/>
          </p:cNvSpPr>
          <p:nvPr/>
        </p:nvSpPr>
        <p:spPr bwMode="auto">
          <a:xfrm>
            <a:off x="2451100" y="6032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1" name="Text Box 75"/>
          <p:cNvSpPr txBox="1">
            <a:spLocks noChangeArrowheads="1"/>
          </p:cNvSpPr>
          <p:nvPr/>
        </p:nvSpPr>
        <p:spPr bwMode="auto">
          <a:xfrm>
            <a:off x="3719513" y="5765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solidFill>
                  <a:srgbClr val="FF0000"/>
                </a:solidFill>
                <a:ea typeface="MS PGothic" panose="020B0600070205080204" pitchFamily="34" charset="-128"/>
              </a:rPr>
              <a:t>Đ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4652" name="Text Box 76"/>
          <p:cNvSpPr txBox="1">
            <a:spLocks noChangeArrowheads="1"/>
          </p:cNvSpPr>
          <p:nvPr/>
        </p:nvSpPr>
        <p:spPr bwMode="auto">
          <a:xfrm>
            <a:off x="1879600" y="1295400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b="1">
                <a:ea typeface="MS PGothic" panose="020B0600070205080204" pitchFamily="34" charset="-128"/>
              </a:rPr>
              <a:t>Đúng ghi </a:t>
            </a:r>
            <a:r>
              <a:rPr lang="en-US" altLang="ja-JP" sz="2800" b="1">
                <a:solidFill>
                  <a:srgbClr val="FF0000"/>
                </a:solidFill>
                <a:ea typeface="MS PGothic" panose="020B0600070205080204" pitchFamily="34" charset="-128"/>
              </a:rPr>
              <a:t>Đ </a:t>
            </a:r>
            <a:r>
              <a:rPr lang="en-US" altLang="ja-JP" sz="2800" b="1">
                <a:ea typeface="MS PGothic" panose="020B0600070205080204" pitchFamily="34" charset="-128"/>
              </a:rPr>
              <a:t>sai ghi </a:t>
            </a:r>
            <a:r>
              <a:rPr lang="en-US" altLang="ja-JP" sz="2800" b="1">
                <a:solidFill>
                  <a:srgbClr val="0000FF"/>
                </a:solidFill>
                <a:ea typeface="MS PGothic" panose="020B0600070205080204" pitchFamily="34" charset="-128"/>
              </a:rPr>
              <a:t>s </a:t>
            </a:r>
            <a:r>
              <a:rPr lang="en-US" altLang="ja-JP" sz="2800" b="1">
                <a:ea typeface="MS PGothic" panose="020B0600070205080204" pitchFamily="34" charset="-128"/>
              </a:rPr>
              <a:t>vào ô trống:</a:t>
            </a:r>
            <a:endParaRPr lang="en-US" sz="2800" b="1"/>
          </a:p>
        </p:txBody>
      </p:sp>
      <p:sp>
        <p:nvSpPr>
          <p:cNvPr id="24653" name="Line 77"/>
          <p:cNvSpPr>
            <a:spLocks noChangeShapeType="1"/>
          </p:cNvSpPr>
          <p:nvPr/>
        </p:nvSpPr>
        <p:spPr bwMode="auto">
          <a:xfrm>
            <a:off x="4495800" y="2362200"/>
            <a:ext cx="0" cy="419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AutoShape 78"/>
          <p:cNvSpPr>
            <a:spLocks noChangeArrowheads="1"/>
          </p:cNvSpPr>
          <p:nvPr/>
        </p:nvSpPr>
        <p:spPr bwMode="auto">
          <a:xfrm>
            <a:off x="1862138" y="457200"/>
            <a:ext cx="5410200" cy="6858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FFCC"/>
          </a:solidFill>
          <a:ln w="57150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400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Trò chơi</a:t>
            </a:r>
            <a:r>
              <a:rPr lang="en-US" altLang="ja-JP" sz="4000" smtClean="0">
                <a:solidFill>
                  <a:srgbClr val="FF0000"/>
                </a:solidFill>
                <a:latin typeface="Times New Roman" panose="02020603050405020304" pitchFamily="18" charset="0"/>
                <a:ea typeface="MS PGothic" panose="020B0600070205080204" pitchFamily="34" charset="-128"/>
              </a:rPr>
              <a:t>: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2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1" dur="2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7" dur="20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0" dur="20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3" dur="20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6" dur="2000"/>
                                        <p:tgtEl>
                                          <p:spTgt spid="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9" dur="20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2" dur="2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5" dur="20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8" dur="20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1" dur="20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4" dur="20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7" dur="20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2" dur="20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3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6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9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2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5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8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1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4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7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0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3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6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9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4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 animBg="1"/>
      <p:bldP spid="24585" grpId="0" animBg="1"/>
      <p:bldP spid="24588" grpId="0" animBg="1"/>
      <p:bldP spid="24592" grpId="0" animBg="1"/>
      <p:bldP spid="24593" grpId="0"/>
      <p:bldP spid="24595" grpId="0"/>
      <p:bldP spid="24596" grpId="0" animBg="1"/>
      <p:bldP spid="24597" grpId="0" animBg="1"/>
      <p:bldP spid="24598" grpId="0"/>
      <p:bldP spid="24599" grpId="0"/>
      <p:bldP spid="24600" grpId="0" animBg="1"/>
      <p:bldP spid="24601" grpId="0"/>
      <p:bldP spid="24602" grpId="0"/>
      <p:bldP spid="24603" grpId="0" animBg="1"/>
      <p:bldP spid="24604" grpId="0"/>
      <p:bldP spid="24605" grpId="0"/>
      <p:bldP spid="24606" grpId="0"/>
      <p:bldP spid="24607" grpId="0" animBg="1"/>
      <p:bldP spid="24609" grpId="0"/>
      <p:bldP spid="24610" grpId="0"/>
      <p:bldP spid="24611" grpId="0" animBg="1"/>
      <p:bldP spid="24612" grpId="0" animBg="1"/>
      <p:bldP spid="24613" grpId="0"/>
      <p:bldP spid="24614" grpId="0"/>
      <p:bldP spid="24615" grpId="0"/>
      <p:bldP spid="24616" grpId="0" animBg="1"/>
      <p:bldP spid="24617" grpId="0"/>
      <p:bldP spid="24618" grpId="0"/>
      <p:bldP spid="24619" grpId="0" animBg="1"/>
      <p:bldP spid="24620" grpId="0"/>
      <p:bldP spid="24621" grpId="0"/>
      <p:bldP spid="24622" grpId="0"/>
      <p:bldP spid="24623" grpId="0" animBg="1"/>
      <p:bldP spid="24624" grpId="0"/>
      <p:bldP spid="24625" grpId="0" animBg="1"/>
      <p:bldP spid="24626" grpId="0" animBg="1"/>
      <p:bldP spid="24627" grpId="0"/>
      <p:bldP spid="24628" grpId="0"/>
      <p:bldP spid="24629" grpId="0"/>
      <p:bldP spid="24630" grpId="0" animBg="1"/>
      <p:bldP spid="24631" grpId="0"/>
      <p:bldP spid="24632" grpId="0"/>
      <p:bldP spid="24633" grpId="0" animBg="1"/>
      <p:bldP spid="24634" grpId="0"/>
      <p:bldP spid="24635" grpId="0"/>
      <p:bldP spid="24636" grpId="0"/>
      <p:bldP spid="24637" grpId="0" animBg="1"/>
      <p:bldP spid="24638" grpId="0"/>
      <p:bldP spid="24639" grpId="0" animBg="1"/>
      <p:bldP spid="24640" grpId="0" animBg="1"/>
      <p:bldP spid="24641" grpId="0"/>
      <p:bldP spid="24642" grpId="0"/>
      <p:bldP spid="24643" grpId="0" animBg="1"/>
      <p:bldP spid="24644" grpId="0"/>
      <p:bldP spid="24645" grpId="0"/>
      <p:bldP spid="24646" grpId="0" animBg="1"/>
      <p:bldP spid="24647" grpId="0"/>
      <p:bldP spid="24648" grpId="0"/>
      <p:bldP spid="24649" grpId="0"/>
      <p:bldP spid="24650" grpId="0" animBg="1"/>
      <p:bldP spid="24651" grpId="0"/>
      <p:bldP spid="24652" grpId="0"/>
      <p:bldP spid="24653" grpId="0" animBg="1"/>
      <p:bldP spid="246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86500" y="-1181100"/>
            <a:ext cx="1676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028700" y="4076700"/>
            <a:ext cx="1752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38800" y="5181600"/>
            <a:ext cx="3505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1066800" y="990600"/>
            <a:ext cx="7162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BahamasBH" panose="020BE200000000000000" pitchFamily="34" charset="0"/>
              </a:rPr>
              <a:t>XIN CH©n thµnh c¸m ¬n thÇy, c« !</a:t>
            </a: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1676400" y="3505200"/>
            <a:ext cx="5943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Microsoft Sans Serif" panose="020B0604020202020204" pitchFamily="34" charset="0"/>
                <a:cs typeface="Microsoft Sans Serif" panose="020B0604020202020204" pitchFamily="34" charset="0"/>
              </a:rPr>
              <a:t>Chúc các em học tập tiến bộ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2463800" y="982663"/>
            <a:ext cx="4522788" cy="914400"/>
          </a:xfrm>
          <a:prstGeom prst="downArrowCallout">
            <a:avLst>
              <a:gd name="adj1" fmla="val 83261"/>
              <a:gd name="adj2" fmla="val 71536"/>
              <a:gd name="adj3" fmla="val 15954"/>
              <a:gd name="adj4" fmla="val 76481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60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3600" smtClean="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BAØI </a:t>
            </a:r>
            <a:r>
              <a:rPr lang="en-US" sz="3600">
                <a:solidFill>
                  <a:srgbClr val="CC0000"/>
                </a:solidFill>
                <a:latin typeface="VNI-Times" pitchFamily="2" charset="0"/>
                <a:cs typeface="Arial" panose="020B0604020202020204" pitchFamily="34" charset="0"/>
              </a:rPr>
              <a:t>CUÕ</a:t>
            </a:r>
            <a:endParaRPr lang="vi-VN" sz="3600">
              <a:solidFill>
                <a:srgbClr val="CC0000"/>
              </a:solidFill>
              <a:latin typeface="VNI-Times" pitchFamily="2" charset="0"/>
              <a:cs typeface="Arial" panose="020B0604020202020204" pitchFamily="34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219200" y="3505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2</a:t>
            </a:r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219200" y="39624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3</a:t>
            </a:r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828800" y="35052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5</a:t>
            </a:r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816100" y="3962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3</a:t>
            </a:r>
            <a:endParaRPr 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438400" y="35052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2 + 5</a:t>
            </a:r>
            <a:endParaRPr 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616200" y="39624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3</a:t>
            </a:r>
            <a:endParaRPr lang="en-US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133600" y="370840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=</a:t>
            </a:r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2192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8288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2514600" y="3886200"/>
            <a:ext cx="5635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124200" y="3708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=</a:t>
            </a:r>
            <a:endParaRPr lang="en-US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505200" y="3505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7</a:t>
            </a:r>
            <a:endParaRPr lang="en-US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492500" y="3962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3</a:t>
            </a:r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3505200" y="3886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1219200" y="53975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2</a:t>
            </a:r>
            <a:endParaRPr lang="en-US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219200" y="58547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3</a:t>
            </a:r>
            <a:endParaRPr 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1219200" y="57785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905000" y="54117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2</a:t>
            </a:r>
            <a:endParaRPr lang="en-US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905000" y="58689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4</a:t>
            </a:r>
            <a:endParaRPr lang="en-U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1905000" y="57927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536700" y="5588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+</a:t>
            </a:r>
            <a:endParaRPr lang="en-US"/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1524000" y="36957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+</a:t>
            </a:r>
            <a:endParaRPr lang="en-US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2463800" y="5410200"/>
            <a:ext cx="50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8</a:t>
            </a:r>
            <a:endParaRPr lang="en-US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2387600" y="5867400"/>
            <a:ext cx="50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12</a:t>
            </a:r>
            <a:endParaRPr lang="en-US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2463800" y="579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3149600" y="5424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6</a:t>
            </a:r>
            <a:endParaRPr lang="en-US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3086100" y="5881688"/>
            <a:ext cx="508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12</a:t>
            </a:r>
            <a:endParaRPr lang="en-US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3149600" y="5805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2781300" y="56007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+</a:t>
            </a:r>
            <a:endParaRPr lang="en-US"/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2171700" y="560070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=</a:t>
            </a:r>
            <a:endParaRPr lang="en-US"/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3505200" y="562610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=</a:t>
            </a:r>
            <a:endParaRPr lang="en-US"/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3911600" y="54229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14</a:t>
            </a:r>
            <a:endParaRPr lang="en-US"/>
          </a:p>
        </p:txBody>
      </p: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3898900" y="5880100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12</a:t>
            </a:r>
            <a:endParaRPr lang="en-US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3911600" y="58039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AutoShape 63"/>
          <p:cNvSpPr>
            <a:spLocks noChangeArrowheads="1"/>
          </p:cNvSpPr>
          <p:nvPr/>
        </p:nvSpPr>
        <p:spPr bwMode="auto">
          <a:xfrm>
            <a:off x="381000" y="36576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>
                <a:latin typeface="Arial" charset="0"/>
                <a:ea typeface="MS PGothic" pitchFamily="34" charset="-128"/>
              </a:rPr>
              <a:t>1</a:t>
            </a:r>
            <a:endParaRPr lang="en-US">
              <a:latin typeface="Arial" charset="0"/>
            </a:endParaRPr>
          </a:p>
        </p:txBody>
      </p:sp>
      <p:sp>
        <p:nvSpPr>
          <p:cNvPr id="2113" name="AutoShape 65"/>
          <p:cNvSpPr>
            <a:spLocks noChangeArrowheads="1"/>
          </p:cNvSpPr>
          <p:nvPr/>
        </p:nvSpPr>
        <p:spPr bwMode="auto">
          <a:xfrm>
            <a:off x="381000" y="5562600"/>
            <a:ext cx="457200" cy="457200"/>
          </a:xfrm>
          <a:prstGeom prst="star5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ja-JP">
                <a:latin typeface="Arial" charset="0"/>
                <a:ea typeface="MS PGothic" pitchFamily="34" charset="-128"/>
              </a:rPr>
              <a:t>2</a:t>
            </a:r>
            <a:endParaRPr lang="en-US">
              <a:latin typeface="Arial" charset="0"/>
            </a:endParaRPr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4572000" y="2743200"/>
            <a:ext cx="4114800" cy="1219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ja-JP" sz="2400">
                <a:ea typeface="MS PGothic" panose="020B0600070205080204" pitchFamily="34" charset="-128"/>
              </a:rPr>
              <a:t>Muốn cộng hai phân số</a:t>
            </a:r>
          </a:p>
          <a:p>
            <a:pPr eaLnBrk="1" hangingPunct="1"/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cùng mẫu số</a:t>
            </a:r>
            <a:r>
              <a:rPr lang="en-US" altLang="ja-JP" sz="2400">
                <a:ea typeface="MS PGothic" panose="020B0600070205080204" pitchFamily="34" charset="-128"/>
              </a:rPr>
              <a:t> ta làm thế nào?</a:t>
            </a:r>
            <a:endParaRPr lang="en-US" sz="2400"/>
          </a:p>
        </p:txBody>
      </p:sp>
      <p:sp>
        <p:nvSpPr>
          <p:cNvPr id="2138" name="Text Box 90"/>
          <p:cNvSpPr txBox="1">
            <a:spLocks noChangeArrowheads="1"/>
          </p:cNvSpPr>
          <p:nvPr/>
        </p:nvSpPr>
        <p:spPr bwMode="auto">
          <a:xfrm>
            <a:off x="4241800" y="5627688"/>
            <a:ext cx="317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=</a:t>
            </a:r>
            <a:endParaRPr lang="en-US"/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4648200" y="5424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7</a:t>
            </a:r>
            <a:endParaRPr lang="en-US"/>
          </a:p>
        </p:txBody>
      </p:sp>
      <p:sp>
        <p:nvSpPr>
          <p:cNvPr id="2140" name="Text Box 92"/>
          <p:cNvSpPr txBox="1">
            <a:spLocks noChangeArrowheads="1"/>
          </p:cNvSpPr>
          <p:nvPr/>
        </p:nvSpPr>
        <p:spPr bwMode="auto">
          <a:xfrm>
            <a:off x="4635500" y="5881688"/>
            <a:ext cx="444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6</a:t>
            </a:r>
            <a:endParaRPr lang="en-US"/>
          </a:p>
        </p:txBody>
      </p:sp>
      <p:sp>
        <p:nvSpPr>
          <p:cNvPr id="2141" name="Line 93"/>
          <p:cNvSpPr>
            <a:spLocks noChangeShapeType="1"/>
          </p:cNvSpPr>
          <p:nvPr/>
        </p:nvSpPr>
        <p:spPr bwMode="auto">
          <a:xfrm>
            <a:off x="4648200" y="5805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4953000" y="4953000"/>
            <a:ext cx="4114800" cy="1219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ja-JP" sz="2400">
                <a:ea typeface="MS PGothic" panose="020B0600070205080204" pitchFamily="34" charset="-128"/>
              </a:rPr>
              <a:t>Muốn cộng hai phân số</a:t>
            </a:r>
          </a:p>
          <a:p>
            <a:pPr eaLnBrk="1" hangingPunct="1"/>
            <a:r>
              <a:rPr lang="en-US" altLang="ja-JP" sz="2400">
                <a:ea typeface="MS PGothic" panose="020B0600070205080204" pitchFamily="34" charset="-128"/>
              </a:rPr>
              <a:t> </a:t>
            </a:r>
            <a:r>
              <a:rPr lang="en-US" altLang="ja-JP" sz="2400">
                <a:solidFill>
                  <a:srgbClr val="FF0000"/>
                </a:solidFill>
                <a:ea typeface="MS PGothic" panose="020B0600070205080204" pitchFamily="34" charset="-128"/>
              </a:rPr>
              <a:t>khác mẫu số</a:t>
            </a:r>
            <a:r>
              <a:rPr lang="en-US" altLang="ja-JP" sz="2400">
                <a:ea typeface="MS PGothic" panose="020B0600070205080204" pitchFamily="34" charset="-128"/>
              </a:rPr>
              <a:t> ta làm thế nào?</a:t>
            </a:r>
            <a:endParaRPr lang="en-US" sz="2400"/>
          </a:p>
        </p:txBody>
      </p:sp>
      <p:sp>
        <p:nvSpPr>
          <p:cNvPr id="3117" name="Rectangle 112"/>
          <p:cNvSpPr>
            <a:spLocks noChangeArrowheads="1"/>
          </p:cNvSpPr>
          <p:nvPr/>
        </p:nvSpPr>
        <p:spPr bwMode="auto">
          <a:xfrm>
            <a:off x="914400" y="152400"/>
            <a:ext cx="7696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4800" u="sng">
                <a:solidFill>
                  <a:schemeClr val="hlink"/>
                </a:solidFill>
                <a:ea typeface="SimSun" panose="02010600030101010101" pitchFamily="2" charset="-122"/>
              </a:rPr>
              <a:t>Toán</a:t>
            </a:r>
            <a:endParaRPr lang="en-US" altLang="zh-CN" sz="4800" u="sng">
              <a:solidFill>
                <a:schemeClr val="hlink"/>
              </a:solidFill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2" dur="20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/>
      <p:bldP spid="2055" grpId="0"/>
      <p:bldP spid="2056" grpId="0"/>
      <p:bldP spid="2057" grpId="0"/>
      <p:bldP spid="2058" grpId="0"/>
      <p:bldP spid="2059" grpId="0"/>
      <p:bldP spid="2061" grpId="0"/>
      <p:bldP spid="2062" grpId="0" animBg="1"/>
      <p:bldP spid="2063" grpId="0" animBg="1"/>
      <p:bldP spid="2064" grpId="0" animBg="1"/>
      <p:bldP spid="2065" grpId="0"/>
      <p:bldP spid="2066" grpId="0"/>
      <p:bldP spid="2067" grpId="0"/>
      <p:bldP spid="2068" grpId="0" animBg="1"/>
      <p:bldP spid="2069" grpId="0"/>
      <p:bldP spid="2070" grpId="0"/>
      <p:bldP spid="2071" grpId="0" animBg="1"/>
      <p:bldP spid="2072" grpId="0"/>
      <p:bldP spid="2073" grpId="0"/>
      <p:bldP spid="2074" grpId="0" animBg="1"/>
      <p:bldP spid="2082" grpId="0"/>
      <p:bldP spid="2083" grpId="0"/>
      <p:bldP spid="2086" grpId="0" animBg="1"/>
      <p:bldP spid="2089" grpId="0" animBg="1"/>
      <p:bldP spid="2091" grpId="0"/>
      <p:bldP spid="2096" grpId="0" animBg="1"/>
      <p:bldP spid="2111" grpId="0" animBg="1"/>
      <p:bldP spid="2113" grpId="0" animBg="1"/>
      <p:bldP spid="2118" grpId="0" animBg="1"/>
      <p:bldP spid="2118" grpId="1" animBg="1"/>
      <p:bldP spid="2141" grpId="0" animBg="1"/>
      <p:bldP spid="2142" grpId="0" animBg="1"/>
      <p:bldP spid="214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5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 TIÊU: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smtClean="0">
                <a:latin typeface="Times New Roman" pitchFamily="18" charset="0"/>
                <a:cs typeface="Times New Roman" pitchFamily="18" charset="0"/>
              </a:rPr>
              <a:t>số.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5"/>
          <p:cNvSpPr>
            <a:spLocks noGrp="1" noChangeArrowheads="1"/>
          </p:cNvSpPr>
          <p:nvPr>
            <p:ph type="title"/>
          </p:nvPr>
        </p:nvSpPr>
        <p:spPr>
          <a:xfrm>
            <a:off x="457200" y="530225"/>
            <a:ext cx="8229600" cy="631825"/>
          </a:xfrm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500" b="1" smtClean="0">
                <a:solidFill>
                  <a:srgbClr val="FF0066"/>
                </a:solidFill>
                <a:latin typeface="VNI-Times" pitchFamily="2" charset="0"/>
              </a:rPr>
              <a:t>PHEÙP TRỪ PHAÂN SOÁ</a:t>
            </a:r>
            <a:r>
              <a:rPr lang="en-US" sz="3500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9"/>
          <p:cNvSpPr>
            <a:spLocks noChangeArrowheads="1"/>
          </p:cNvSpPr>
          <p:nvPr/>
        </p:nvSpPr>
        <p:spPr bwMode="auto">
          <a:xfrm>
            <a:off x="800100" y="-379413"/>
            <a:ext cx="7710488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 sz="280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 algn="ctr" eaLnBrk="1" hangingPunct="1"/>
            <a:r>
              <a:rPr lang="en-US" altLang="ja-JP" sz="4000" u="sng">
                <a:solidFill>
                  <a:schemeClr val="hlink"/>
                </a:solidFill>
                <a:ea typeface="SimSun" panose="02010600030101010101" pitchFamily="2" charset="-122"/>
              </a:rPr>
              <a:t>Toán</a:t>
            </a:r>
            <a:endParaRPr lang="en-US" altLang="zh-CN" sz="4000" u="sng">
              <a:solidFill>
                <a:schemeClr val="hlink"/>
              </a:solidFill>
              <a:ea typeface="SimSun" panose="02010600030101010101" pitchFamily="2" charset="-122"/>
            </a:endParaRPr>
          </a:p>
        </p:txBody>
      </p:sp>
      <p:sp>
        <p:nvSpPr>
          <p:cNvPr id="6" name="Text Box 82"/>
          <p:cNvSpPr txBox="1">
            <a:spLocks noChangeArrowheads="1"/>
          </p:cNvSpPr>
          <p:nvPr/>
        </p:nvSpPr>
        <p:spPr bwMode="auto">
          <a:xfrm>
            <a:off x="2730500" y="744538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8" name="Rectangle 84"/>
          <p:cNvSpPr>
            <a:spLocks noChangeArrowheads="1"/>
          </p:cNvSpPr>
          <p:nvPr/>
        </p:nvSpPr>
        <p:spPr bwMode="auto">
          <a:xfrm>
            <a:off x="5321300" y="469106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Rectangle 85"/>
          <p:cNvSpPr>
            <a:spLocks noChangeArrowheads="1"/>
          </p:cNvSpPr>
          <p:nvPr/>
        </p:nvSpPr>
        <p:spPr bwMode="auto">
          <a:xfrm>
            <a:off x="6007100" y="469106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Rectangle 86"/>
          <p:cNvSpPr>
            <a:spLocks noChangeArrowheads="1"/>
          </p:cNvSpPr>
          <p:nvPr/>
        </p:nvSpPr>
        <p:spPr bwMode="auto">
          <a:xfrm>
            <a:off x="6692900" y="4692650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Rectangle 87"/>
          <p:cNvSpPr>
            <a:spLocks noChangeArrowheads="1"/>
          </p:cNvSpPr>
          <p:nvPr/>
        </p:nvSpPr>
        <p:spPr bwMode="auto">
          <a:xfrm>
            <a:off x="7358063" y="4691063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" name="Rectangle 88"/>
          <p:cNvSpPr>
            <a:spLocks noChangeArrowheads="1"/>
          </p:cNvSpPr>
          <p:nvPr/>
        </p:nvSpPr>
        <p:spPr bwMode="auto">
          <a:xfrm>
            <a:off x="4660900" y="4692650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" name="Rectangle 89"/>
          <p:cNvSpPr>
            <a:spLocks noChangeArrowheads="1"/>
          </p:cNvSpPr>
          <p:nvPr/>
        </p:nvSpPr>
        <p:spPr bwMode="auto">
          <a:xfrm>
            <a:off x="8043863" y="4695825"/>
            <a:ext cx="685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AutoShape 91"/>
          <p:cNvSpPr>
            <a:spLocks/>
          </p:cNvSpPr>
          <p:nvPr/>
        </p:nvSpPr>
        <p:spPr bwMode="auto">
          <a:xfrm rot="5400000">
            <a:off x="6159500" y="2717800"/>
            <a:ext cx="381000" cy="34290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" name="Text Box 92"/>
          <p:cNvSpPr txBox="1">
            <a:spLocks noChangeArrowheads="1"/>
          </p:cNvSpPr>
          <p:nvPr/>
        </p:nvSpPr>
        <p:spPr bwMode="auto">
          <a:xfrm>
            <a:off x="6184900" y="342582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 Box 93"/>
          <p:cNvSpPr txBox="1">
            <a:spLocks noChangeArrowheads="1"/>
          </p:cNvSpPr>
          <p:nvPr/>
        </p:nvSpPr>
        <p:spPr bwMode="auto">
          <a:xfrm>
            <a:off x="6184900" y="3813175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Line 94"/>
          <p:cNvSpPr>
            <a:spLocks noChangeShapeType="1"/>
          </p:cNvSpPr>
          <p:nvPr/>
        </p:nvSpPr>
        <p:spPr bwMode="auto">
          <a:xfrm>
            <a:off x="6184900" y="38131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AutoShape 103"/>
          <p:cNvSpPr>
            <a:spLocks/>
          </p:cNvSpPr>
          <p:nvPr/>
        </p:nvSpPr>
        <p:spPr bwMode="auto">
          <a:xfrm rot="-5400000">
            <a:off x="5568950" y="479425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" name="Text Box 104"/>
          <p:cNvSpPr txBox="1">
            <a:spLocks noChangeArrowheads="1"/>
          </p:cNvSpPr>
          <p:nvPr/>
        </p:nvSpPr>
        <p:spPr bwMode="auto">
          <a:xfrm>
            <a:off x="5492750" y="5918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Text Box 105"/>
          <p:cNvSpPr txBox="1">
            <a:spLocks noChangeArrowheads="1"/>
          </p:cNvSpPr>
          <p:nvPr/>
        </p:nvSpPr>
        <p:spPr bwMode="auto">
          <a:xfrm>
            <a:off x="5524500" y="6199188"/>
            <a:ext cx="39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Line 106"/>
          <p:cNvSpPr>
            <a:spLocks noChangeShapeType="1"/>
          </p:cNvSpPr>
          <p:nvPr/>
        </p:nvSpPr>
        <p:spPr bwMode="auto">
          <a:xfrm>
            <a:off x="5524500" y="6216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AutoShape 107"/>
          <p:cNvSpPr>
            <a:spLocks/>
          </p:cNvSpPr>
          <p:nvPr/>
        </p:nvSpPr>
        <p:spPr bwMode="auto">
          <a:xfrm rot="-5400000">
            <a:off x="7270750" y="5192713"/>
            <a:ext cx="254000" cy="1371600"/>
          </a:xfrm>
          <a:prstGeom prst="leftBrace">
            <a:avLst>
              <a:gd name="adj1" fmla="val 4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108"/>
          <p:cNvSpPr txBox="1">
            <a:spLocks noChangeArrowheads="1"/>
          </p:cNvSpPr>
          <p:nvPr/>
        </p:nvSpPr>
        <p:spPr bwMode="auto">
          <a:xfrm>
            <a:off x="7243763" y="587692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>
                <a:solidFill>
                  <a:srgbClr val="FF0000"/>
                </a:solidFill>
                <a:ea typeface="MS PGothic" panose="020B0600070205080204" pitchFamily="34" charset="-128"/>
              </a:rPr>
              <a:t>?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4" name="Text Box 109"/>
          <p:cNvSpPr txBox="1">
            <a:spLocks noChangeArrowheads="1"/>
          </p:cNvSpPr>
          <p:nvPr/>
        </p:nvSpPr>
        <p:spPr bwMode="auto">
          <a:xfrm>
            <a:off x="7243763" y="5899150"/>
            <a:ext cx="4572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25" name="Text Box 110"/>
          <p:cNvSpPr txBox="1">
            <a:spLocks noChangeArrowheads="1"/>
          </p:cNvSpPr>
          <p:nvPr/>
        </p:nvSpPr>
        <p:spPr bwMode="auto">
          <a:xfrm>
            <a:off x="7305675" y="6318250"/>
            <a:ext cx="3937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6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26" name="Line 111"/>
          <p:cNvSpPr>
            <a:spLocks noChangeShapeType="1"/>
          </p:cNvSpPr>
          <p:nvPr/>
        </p:nvSpPr>
        <p:spPr bwMode="auto">
          <a:xfrm>
            <a:off x="7305675" y="628173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95"/>
          <p:cNvSpPr txBox="1">
            <a:spLocks noChangeArrowheads="1"/>
          </p:cNvSpPr>
          <p:nvPr/>
        </p:nvSpPr>
        <p:spPr bwMode="auto">
          <a:xfrm>
            <a:off x="381000" y="1828800"/>
            <a:ext cx="8915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 u="sng">
                <a:ea typeface="MS PGothic" panose="020B0600070205080204" pitchFamily="34" charset="-128"/>
              </a:rPr>
              <a:t>Ví dụ:</a:t>
            </a:r>
            <a:r>
              <a:rPr lang="en-US" altLang="ja-JP" sz="2400" b="1">
                <a:ea typeface="MS PGothic" panose="020B0600070205080204" pitchFamily="34" charset="-128"/>
              </a:rPr>
              <a:t> Từ      băng giấy màu, lấy ra      băng giấy để cắt chữ. </a:t>
            </a:r>
            <a:endParaRPr lang="en-US" sz="2400" b="1"/>
          </a:p>
        </p:txBody>
      </p:sp>
      <p:sp>
        <p:nvSpPr>
          <p:cNvPr id="28" name="Text Box 96"/>
          <p:cNvSpPr txBox="1">
            <a:spLocks noChangeArrowheads="1"/>
          </p:cNvSpPr>
          <p:nvPr/>
        </p:nvSpPr>
        <p:spPr bwMode="auto">
          <a:xfrm>
            <a:off x="5461000" y="1828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5467350" y="2198688"/>
            <a:ext cx="39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Line 98"/>
          <p:cNvSpPr>
            <a:spLocks noChangeShapeType="1"/>
          </p:cNvSpPr>
          <p:nvPr/>
        </p:nvSpPr>
        <p:spPr bwMode="auto">
          <a:xfrm>
            <a:off x="5467350" y="218122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99"/>
          <p:cNvSpPr txBox="1">
            <a:spLocks noChangeArrowheads="1"/>
          </p:cNvSpPr>
          <p:nvPr/>
        </p:nvSpPr>
        <p:spPr bwMode="auto">
          <a:xfrm>
            <a:off x="1908175" y="18446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2" name="Text Box 100"/>
          <p:cNvSpPr txBox="1">
            <a:spLocks noChangeArrowheads="1"/>
          </p:cNvSpPr>
          <p:nvPr/>
        </p:nvSpPr>
        <p:spPr bwMode="auto">
          <a:xfrm>
            <a:off x="1898650" y="22098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3" name="Line 101"/>
          <p:cNvSpPr>
            <a:spLocks noChangeShapeType="1"/>
          </p:cNvSpPr>
          <p:nvPr/>
        </p:nvSpPr>
        <p:spPr bwMode="auto">
          <a:xfrm>
            <a:off x="1925638" y="220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102"/>
          <p:cNvSpPr txBox="1">
            <a:spLocks noChangeArrowheads="1"/>
          </p:cNvSpPr>
          <p:nvPr/>
        </p:nvSpPr>
        <p:spPr bwMode="auto">
          <a:xfrm>
            <a:off x="609600" y="2565400"/>
            <a:ext cx="809148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800" b="1">
                <a:ea typeface="MS PGothic" panose="020B0600070205080204" pitchFamily="34" charset="-128"/>
              </a:rPr>
              <a:t>Hỏi </a:t>
            </a:r>
            <a:r>
              <a:rPr lang="en-US" altLang="ja-JP" sz="2800" b="1">
                <a:solidFill>
                  <a:srgbClr val="FF0000"/>
                </a:solidFill>
                <a:ea typeface="MS PGothic" panose="020B0600070205080204" pitchFamily="34" charset="-128"/>
              </a:rPr>
              <a:t>còn lại</a:t>
            </a:r>
            <a:r>
              <a:rPr lang="en-US" altLang="ja-JP" sz="2800" b="1">
                <a:ea typeface="MS PGothic" panose="020B0600070205080204" pitchFamily="34" charset="-128"/>
              </a:rPr>
              <a:t> bao nhiêu phần của băng giấy?</a:t>
            </a:r>
            <a:endParaRPr lang="en-US" sz="2800" b="1"/>
          </a:p>
        </p:txBody>
      </p:sp>
      <p:sp>
        <p:nvSpPr>
          <p:cNvPr id="35" name="Text Box 112"/>
          <p:cNvSpPr txBox="1">
            <a:spLocks noChangeArrowheads="1"/>
          </p:cNvSpPr>
          <p:nvPr/>
        </p:nvSpPr>
        <p:spPr bwMode="auto">
          <a:xfrm>
            <a:off x="381000" y="3395663"/>
            <a:ext cx="36830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ea typeface="MS PGothic" panose="020B0600070205080204" pitchFamily="34" charset="-128"/>
              </a:rPr>
              <a:t>Ta phải thực hiện phép tính:</a:t>
            </a:r>
            <a:endParaRPr lang="en-US" sz="2400" b="1"/>
          </a:p>
        </p:txBody>
      </p:sp>
      <p:sp>
        <p:nvSpPr>
          <p:cNvPr id="36" name="Text Box 116"/>
          <p:cNvSpPr txBox="1">
            <a:spLocks noChangeArrowheads="1"/>
          </p:cNvSpPr>
          <p:nvPr/>
        </p:nvSpPr>
        <p:spPr bwMode="auto">
          <a:xfrm>
            <a:off x="1149350" y="3814763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7" name="Text Box 117"/>
          <p:cNvSpPr txBox="1">
            <a:spLocks noChangeArrowheads="1"/>
          </p:cNvSpPr>
          <p:nvPr/>
        </p:nvSpPr>
        <p:spPr bwMode="auto">
          <a:xfrm>
            <a:off x="1111250" y="4398963"/>
            <a:ext cx="3937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8" name="Line 118"/>
          <p:cNvSpPr>
            <a:spLocks noChangeShapeType="1"/>
          </p:cNvSpPr>
          <p:nvPr/>
        </p:nvSpPr>
        <p:spPr bwMode="auto">
          <a:xfrm>
            <a:off x="1155700" y="438943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Text Box 119"/>
          <p:cNvSpPr txBox="1">
            <a:spLocks noChangeArrowheads="1"/>
          </p:cNvSpPr>
          <p:nvPr/>
        </p:nvSpPr>
        <p:spPr bwMode="auto">
          <a:xfrm>
            <a:off x="1771650" y="3827463"/>
            <a:ext cx="4572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0" name="Text Box 120"/>
          <p:cNvSpPr txBox="1">
            <a:spLocks noChangeArrowheads="1"/>
          </p:cNvSpPr>
          <p:nvPr/>
        </p:nvSpPr>
        <p:spPr bwMode="auto">
          <a:xfrm>
            <a:off x="1771650" y="4389438"/>
            <a:ext cx="393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1" name="Line 121"/>
          <p:cNvSpPr>
            <a:spLocks noChangeShapeType="1"/>
          </p:cNvSpPr>
          <p:nvPr/>
        </p:nvSpPr>
        <p:spPr bwMode="auto">
          <a:xfrm>
            <a:off x="1860550" y="43989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122"/>
          <p:cNvSpPr txBox="1">
            <a:spLocks noChangeArrowheads="1"/>
          </p:cNvSpPr>
          <p:nvPr/>
        </p:nvSpPr>
        <p:spPr bwMode="auto">
          <a:xfrm>
            <a:off x="1498600" y="4038600"/>
            <a:ext cx="304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-</a:t>
            </a:r>
            <a:endParaRPr lang="en-US" sz="3200"/>
          </a:p>
        </p:txBody>
      </p:sp>
      <p:sp>
        <p:nvSpPr>
          <p:cNvPr id="43" name="Text Box 123"/>
          <p:cNvSpPr txBox="1">
            <a:spLocks noChangeArrowheads="1"/>
          </p:cNvSpPr>
          <p:nvPr/>
        </p:nvSpPr>
        <p:spPr bwMode="auto">
          <a:xfrm>
            <a:off x="-71438" y="5461000"/>
            <a:ext cx="15319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600" b="1">
                <a:ea typeface="MS PGothic" panose="020B0600070205080204" pitchFamily="34" charset="-128"/>
              </a:rPr>
              <a:t>Ta có:</a:t>
            </a:r>
            <a:endParaRPr lang="en-US" sz="2600" b="1"/>
          </a:p>
        </p:txBody>
      </p:sp>
      <p:sp>
        <p:nvSpPr>
          <p:cNvPr id="44" name="Text Box 124"/>
          <p:cNvSpPr txBox="1">
            <a:spLocks noChangeArrowheads="1"/>
          </p:cNvSpPr>
          <p:nvPr/>
        </p:nvSpPr>
        <p:spPr bwMode="auto">
          <a:xfrm>
            <a:off x="977900" y="5237163"/>
            <a:ext cx="4572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5" name="Text Box 125"/>
          <p:cNvSpPr txBox="1">
            <a:spLocks noChangeArrowheads="1"/>
          </p:cNvSpPr>
          <p:nvPr/>
        </p:nvSpPr>
        <p:spPr bwMode="auto">
          <a:xfrm>
            <a:off x="952500" y="5853113"/>
            <a:ext cx="3937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6" name="Line 126"/>
          <p:cNvSpPr>
            <a:spLocks noChangeShapeType="1"/>
          </p:cNvSpPr>
          <p:nvPr/>
        </p:nvSpPr>
        <p:spPr bwMode="auto">
          <a:xfrm>
            <a:off x="1054100" y="58229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 Box 127"/>
          <p:cNvSpPr txBox="1">
            <a:spLocks noChangeArrowheads="1"/>
          </p:cNvSpPr>
          <p:nvPr/>
        </p:nvSpPr>
        <p:spPr bwMode="auto">
          <a:xfrm>
            <a:off x="1574800" y="5257800"/>
            <a:ext cx="4572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8" name="Text Box 128"/>
          <p:cNvSpPr txBox="1">
            <a:spLocks noChangeArrowheads="1"/>
          </p:cNvSpPr>
          <p:nvPr/>
        </p:nvSpPr>
        <p:spPr bwMode="auto">
          <a:xfrm>
            <a:off x="1566863" y="5843588"/>
            <a:ext cx="393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49" name="Line 129"/>
          <p:cNvSpPr>
            <a:spLocks noChangeShapeType="1"/>
          </p:cNvSpPr>
          <p:nvPr/>
        </p:nvSpPr>
        <p:spPr bwMode="auto">
          <a:xfrm>
            <a:off x="1663700" y="58404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130"/>
          <p:cNvSpPr txBox="1">
            <a:spLocks noChangeArrowheads="1"/>
          </p:cNvSpPr>
          <p:nvPr/>
        </p:nvSpPr>
        <p:spPr bwMode="auto">
          <a:xfrm>
            <a:off x="1358900" y="5503863"/>
            <a:ext cx="304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ea typeface="MS PGothic" panose="020B0600070205080204" pitchFamily="34" charset="-128"/>
              </a:rPr>
              <a:t>-</a:t>
            </a:r>
            <a:endParaRPr lang="en-US" sz="3200"/>
          </a:p>
        </p:txBody>
      </p:sp>
      <p:sp>
        <p:nvSpPr>
          <p:cNvPr id="51" name="Text Box 131"/>
          <p:cNvSpPr txBox="1">
            <a:spLocks noChangeArrowheads="1"/>
          </p:cNvSpPr>
          <p:nvPr/>
        </p:nvSpPr>
        <p:spPr bwMode="auto">
          <a:xfrm>
            <a:off x="2435225" y="5268913"/>
            <a:ext cx="12049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5 - 3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52" name="Text Box 132"/>
          <p:cNvSpPr txBox="1">
            <a:spLocks noChangeArrowheads="1"/>
          </p:cNvSpPr>
          <p:nvPr/>
        </p:nvSpPr>
        <p:spPr bwMode="auto">
          <a:xfrm>
            <a:off x="2687638" y="5905500"/>
            <a:ext cx="431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0000CC"/>
                </a:solidFill>
                <a:ea typeface="MS PGothic" panose="020B0600070205080204" pitchFamily="34" charset="-128"/>
              </a:rPr>
              <a:t>6</a:t>
            </a:r>
            <a:endParaRPr lang="en-US" sz="3200">
              <a:solidFill>
                <a:srgbClr val="0000CC"/>
              </a:solidFill>
            </a:endParaRPr>
          </a:p>
        </p:txBody>
      </p:sp>
      <p:sp>
        <p:nvSpPr>
          <p:cNvPr id="53" name="Line 133"/>
          <p:cNvSpPr>
            <a:spLocks noChangeShapeType="1"/>
          </p:cNvSpPr>
          <p:nvPr/>
        </p:nvSpPr>
        <p:spPr bwMode="auto">
          <a:xfrm>
            <a:off x="2409825" y="5848350"/>
            <a:ext cx="987425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3200"/>
          </a:p>
        </p:txBody>
      </p:sp>
      <p:sp>
        <p:nvSpPr>
          <p:cNvPr id="54" name="Text Box 134"/>
          <p:cNvSpPr txBox="1">
            <a:spLocks noChangeArrowheads="1"/>
          </p:cNvSpPr>
          <p:nvPr/>
        </p:nvSpPr>
        <p:spPr bwMode="auto">
          <a:xfrm>
            <a:off x="3411538" y="5491163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55" name="Text Box 135"/>
          <p:cNvSpPr txBox="1">
            <a:spLocks noChangeArrowheads="1"/>
          </p:cNvSpPr>
          <p:nvPr/>
        </p:nvSpPr>
        <p:spPr bwMode="auto">
          <a:xfrm>
            <a:off x="3733800" y="5211763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56" name="Text Box 136"/>
          <p:cNvSpPr txBox="1">
            <a:spLocks noChangeArrowheads="1"/>
          </p:cNvSpPr>
          <p:nvPr/>
        </p:nvSpPr>
        <p:spPr bwMode="auto">
          <a:xfrm>
            <a:off x="3684588" y="5853113"/>
            <a:ext cx="3810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57" name="Line 137"/>
          <p:cNvSpPr>
            <a:spLocks noChangeShapeType="1"/>
          </p:cNvSpPr>
          <p:nvPr/>
        </p:nvSpPr>
        <p:spPr bwMode="auto">
          <a:xfrm>
            <a:off x="3771900" y="582136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Text Box 138"/>
          <p:cNvSpPr txBox="1">
            <a:spLocks noChangeArrowheads="1"/>
          </p:cNvSpPr>
          <p:nvPr/>
        </p:nvSpPr>
        <p:spPr bwMode="auto">
          <a:xfrm>
            <a:off x="2043113" y="5556250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2" grpId="0" animBg="1"/>
      <p:bldP spid="12" grpId="1" animBg="1"/>
      <p:bldP spid="13" grpId="0" animBg="1"/>
      <p:bldP spid="14" grpId="0" animBg="1"/>
      <p:bldP spid="15" grpId="0"/>
      <p:bldP spid="16" grpId="0"/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3" grpId="0"/>
      <p:bldP spid="23" grpId="1"/>
      <p:bldP spid="24" grpId="0"/>
      <p:bldP spid="25" grpId="0"/>
      <p:bldP spid="26" grpId="0" animBg="1"/>
      <p:bldP spid="27" grpId="0"/>
      <p:bldP spid="28" grpId="0"/>
      <p:bldP spid="29" grpId="0"/>
      <p:bldP spid="30" grpId="0" animBg="1"/>
      <p:bldP spid="31" grpId="0"/>
      <p:bldP spid="32" grpId="0"/>
      <p:bldP spid="33" grpId="0" animBg="1"/>
      <p:bldP spid="34" grpId="0"/>
      <p:bldP spid="35" grpId="0"/>
      <p:bldP spid="36" grpId="0"/>
      <p:bldP spid="37" grpId="0"/>
      <p:bldP spid="38" grpId="0" animBg="1"/>
      <p:bldP spid="39" grpId="0"/>
      <p:bldP spid="40" grpId="0"/>
      <p:bldP spid="41" grpId="0" animBg="1"/>
      <p:bldP spid="42" grpId="0"/>
      <p:bldP spid="43" grpId="0"/>
      <p:bldP spid="44" grpId="0"/>
      <p:bldP spid="45" grpId="0"/>
      <p:bldP spid="46" grpId="0" animBg="1"/>
      <p:bldP spid="47" grpId="0"/>
      <p:bldP spid="48" grpId="0"/>
      <p:bldP spid="49" grpId="0" animBg="1"/>
      <p:bldP spid="50" grpId="0"/>
      <p:bldP spid="51" grpId="0"/>
      <p:bldP spid="52" grpId="0"/>
      <p:bldP spid="54" grpId="0"/>
      <p:bldP spid="55" grpId="0"/>
      <p:bldP spid="56" grpId="0"/>
      <p:bldP spid="57" grpId="0" animBg="1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52400" y="-26988"/>
            <a:ext cx="9144000" cy="6858001"/>
          </a:xfrm>
        </p:spPr>
        <p:txBody>
          <a:bodyPr/>
          <a:lstStyle/>
          <a:p>
            <a:r>
              <a:rPr lang="en-US" altLang="ja-JP" sz="4800" b="1" smtClean="0">
                <a:solidFill>
                  <a:srgbClr val="0000CC"/>
                </a:solidFill>
                <a:ea typeface="MS PGothic" panose="020B0600070205080204" pitchFamily="34" charset="-128"/>
              </a:rPr>
              <a:t>Muốn trừ hai phân số cùng mẫu số ta làm thế nào?</a:t>
            </a:r>
            <a:endParaRPr lang="en-US" sz="4800" b="1" smtClean="0">
              <a:solidFill>
                <a:srgbClr val="0000CC"/>
              </a:solidFill>
            </a:endParaRPr>
          </a:p>
          <a:p>
            <a:endParaRPr lang="en-US" smtClean="0"/>
          </a:p>
        </p:txBody>
      </p:sp>
      <p:sp>
        <p:nvSpPr>
          <p:cNvPr id="4" name="Text Box 143"/>
          <p:cNvSpPr txBox="1">
            <a:spLocks noChangeArrowheads="1"/>
          </p:cNvSpPr>
          <p:nvPr/>
        </p:nvSpPr>
        <p:spPr bwMode="auto">
          <a:xfrm>
            <a:off x="685800" y="1981200"/>
            <a:ext cx="769620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4800">
                <a:solidFill>
                  <a:srgbClr val="FF0000"/>
                </a:solidFill>
                <a:ea typeface="MS PGothic" panose="020B0600070205080204" pitchFamily="34" charset="-128"/>
              </a:rPr>
              <a:t>Muốn trừ hai phân số cùng mẫu số, ta trừ tử số của phân số thứ nhất cho tử số của phân số thứ hai và giữ nguyên mẫu số.</a:t>
            </a:r>
            <a:endParaRPr lang="en-US" sz="4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58825" y="-152400"/>
            <a:ext cx="76962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 sz="280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 algn="ctr" eaLnBrk="1" hangingPunct="1"/>
            <a:r>
              <a:rPr lang="en-US" altLang="ja-JP" sz="4000" u="sng">
                <a:solidFill>
                  <a:schemeClr val="hlink"/>
                </a:solidFill>
                <a:ea typeface="SimSun" panose="02010600030101010101" pitchFamily="2" charset="-122"/>
              </a:rPr>
              <a:t>Toán</a:t>
            </a:r>
            <a:endParaRPr lang="en-US" altLang="zh-CN" sz="4000" u="sng">
              <a:solidFill>
                <a:schemeClr val="hlink"/>
              </a:solidFill>
              <a:ea typeface="SimSun" panose="02010600030101010101" pitchFamily="2" charset="-122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362200" y="1035050"/>
            <a:ext cx="56388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40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4000" b="1">
              <a:solidFill>
                <a:srgbClr val="0000CC"/>
              </a:solidFill>
            </a:endParaRP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685800" y="4124325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 b="1"/>
          </a:p>
        </p:txBody>
      </p:sp>
      <p:sp>
        <p:nvSpPr>
          <p:cNvPr id="19470" name="AutoShape 14"/>
          <p:cNvSpPr>
            <a:spLocks noChangeArrowheads="1"/>
          </p:cNvSpPr>
          <p:nvPr/>
        </p:nvSpPr>
        <p:spPr bwMode="auto">
          <a:xfrm>
            <a:off x="228600" y="2971800"/>
            <a:ext cx="8756650" cy="3271838"/>
          </a:xfrm>
          <a:prstGeom prst="flowChartAlternateProcess">
            <a:avLst/>
          </a:prstGeom>
          <a:solidFill>
            <a:srgbClr val="FFFFCC"/>
          </a:solidFill>
          <a:ln w="2857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87350" y="3452813"/>
            <a:ext cx="8605838" cy="230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>
                <a:solidFill>
                  <a:srgbClr val="FF0000"/>
                </a:solidFill>
                <a:ea typeface="MS PGothic" panose="020B0600070205080204" pitchFamily="34" charset="-128"/>
              </a:rPr>
              <a:t>Muốn trừ hai phân số cùng mẫu số, ta trừ tử số của phân số thứ nhất cho tử số của phân số thứ hai và giữ nguyên mẫu số.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19473" name="WordArt 17"/>
          <p:cNvSpPr>
            <a:spLocks noChangeArrowheads="1" noChangeShapeType="1" noTextEdit="1"/>
          </p:cNvSpPr>
          <p:nvPr/>
        </p:nvSpPr>
        <p:spPr bwMode="auto">
          <a:xfrm>
            <a:off x="3629025" y="2209800"/>
            <a:ext cx="2038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GHI NHỚ: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animBg="1"/>
      <p:bldP spid="19471" grpId="0"/>
      <p:bldP spid="194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2286000" y="1035050"/>
            <a:ext cx="517048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ja-JP" sz="40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4000" b="1">
              <a:solidFill>
                <a:srgbClr val="0000CC"/>
              </a:solidFill>
            </a:endParaRPr>
          </a:p>
        </p:txBody>
      </p:sp>
      <p:sp>
        <p:nvSpPr>
          <p:cNvPr id="8195" name="AutoShape 60"/>
          <p:cNvSpPr>
            <a:spLocks noChangeArrowheads="1"/>
          </p:cNvSpPr>
          <p:nvPr/>
        </p:nvSpPr>
        <p:spPr bwMode="auto">
          <a:xfrm>
            <a:off x="2133600" y="1743075"/>
            <a:ext cx="5486400" cy="1304925"/>
          </a:xfrm>
          <a:prstGeom prst="downArrowCallout">
            <a:avLst>
              <a:gd name="adj1" fmla="val 83270"/>
              <a:gd name="adj2" fmla="val 71552"/>
              <a:gd name="adj3" fmla="val 15954"/>
              <a:gd name="adj4" fmla="val 76481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4800" b="1">
                <a:solidFill>
                  <a:srgbClr val="CC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Thực hành</a:t>
            </a:r>
            <a:endParaRPr lang="vi-VN" sz="4800" b="1">
              <a:solidFill>
                <a:srgbClr val="CC0000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349" name="AutoShape 61"/>
          <p:cNvSpPr>
            <a:spLocks noChangeArrowheads="1"/>
          </p:cNvSpPr>
          <p:nvPr/>
        </p:nvSpPr>
        <p:spPr bwMode="auto">
          <a:xfrm>
            <a:off x="300038" y="3048000"/>
            <a:ext cx="2730500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2800" b="1">
                <a:ea typeface="MS PGothic" panose="020B0600070205080204" pitchFamily="34" charset="-128"/>
              </a:rPr>
              <a:t>Bài tập 1/ Tính</a:t>
            </a:r>
            <a:endParaRPr lang="en-US" sz="2800" b="1"/>
          </a:p>
        </p:txBody>
      </p:sp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1295400" y="44211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51" name="Text Box 63"/>
          <p:cNvSpPr txBox="1">
            <a:spLocks noChangeArrowheads="1"/>
          </p:cNvSpPr>
          <p:nvPr/>
        </p:nvSpPr>
        <p:spPr bwMode="auto">
          <a:xfrm>
            <a:off x="1295400" y="4687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1308100" y="47513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1905000" y="44211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1828800" y="46878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55" name="Line 67"/>
          <p:cNvSpPr>
            <a:spLocks noChangeShapeType="1"/>
          </p:cNvSpPr>
          <p:nvPr/>
        </p:nvSpPr>
        <p:spPr bwMode="auto">
          <a:xfrm>
            <a:off x="1917700" y="47513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6" name="Text Box 68"/>
          <p:cNvSpPr txBox="1">
            <a:spLocks noChangeArrowheads="1"/>
          </p:cNvSpPr>
          <p:nvPr/>
        </p:nvSpPr>
        <p:spPr bwMode="auto">
          <a:xfrm>
            <a:off x="1665288" y="45196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2378" name="Text Box 90"/>
          <p:cNvSpPr txBox="1">
            <a:spLocks noChangeArrowheads="1"/>
          </p:cNvSpPr>
          <p:nvPr/>
        </p:nvSpPr>
        <p:spPr bwMode="auto">
          <a:xfrm>
            <a:off x="3276600" y="4419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79" name="Text Box 91"/>
          <p:cNvSpPr txBox="1">
            <a:spLocks noChangeArrowheads="1"/>
          </p:cNvSpPr>
          <p:nvPr/>
        </p:nvSpPr>
        <p:spPr bwMode="auto">
          <a:xfrm>
            <a:off x="3276600" y="46863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80" name="Line 92"/>
          <p:cNvSpPr>
            <a:spLocks noChangeShapeType="1"/>
          </p:cNvSpPr>
          <p:nvPr/>
        </p:nvSpPr>
        <p:spPr bwMode="auto">
          <a:xfrm>
            <a:off x="32893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81" name="Text Box 93"/>
          <p:cNvSpPr txBox="1">
            <a:spLocks noChangeArrowheads="1"/>
          </p:cNvSpPr>
          <p:nvPr/>
        </p:nvSpPr>
        <p:spPr bwMode="auto">
          <a:xfrm>
            <a:off x="3886200" y="4419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82" name="Text Box 94"/>
          <p:cNvSpPr txBox="1">
            <a:spLocks noChangeArrowheads="1"/>
          </p:cNvSpPr>
          <p:nvPr/>
        </p:nvSpPr>
        <p:spPr bwMode="auto">
          <a:xfrm>
            <a:off x="3886200" y="46863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83" name="Line 95"/>
          <p:cNvSpPr>
            <a:spLocks noChangeShapeType="1"/>
          </p:cNvSpPr>
          <p:nvPr/>
        </p:nvSpPr>
        <p:spPr bwMode="auto">
          <a:xfrm>
            <a:off x="38989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84" name="Text Box 96"/>
          <p:cNvSpPr txBox="1">
            <a:spLocks noChangeArrowheads="1"/>
          </p:cNvSpPr>
          <p:nvPr/>
        </p:nvSpPr>
        <p:spPr bwMode="auto">
          <a:xfrm>
            <a:off x="3632200" y="45323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2392" name="Text Box 104"/>
          <p:cNvSpPr txBox="1">
            <a:spLocks noChangeArrowheads="1"/>
          </p:cNvSpPr>
          <p:nvPr/>
        </p:nvSpPr>
        <p:spPr bwMode="auto">
          <a:xfrm>
            <a:off x="5181600" y="4419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93" name="Text Box 105"/>
          <p:cNvSpPr txBox="1">
            <a:spLocks noChangeArrowheads="1"/>
          </p:cNvSpPr>
          <p:nvPr/>
        </p:nvSpPr>
        <p:spPr bwMode="auto">
          <a:xfrm>
            <a:off x="5181600" y="46863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94" name="Line 106"/>
          <p:cNvSpPr>
            <a:spLocks noChangeShapeType="1"/>
          </p:cNvSpPr>
          <p:nvPr/>
        </p:nvSpPr>
        <p:spPr bwMode="auto">
          <a:xfrm>
            <a:off x="51943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5791200" y="4419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96" name="Text Box 108"/>
          <p:cNvSpPr txBox="1">
            <a:spLocks noChangeArrowheads="1"/>
          </p:cNvSpPr>
          <p:nvPr/>
        </p:nvSpPr>
        <p:spPr bwMode="auto">
          <a:xfrm>
            <a:off x="5791200" y="46863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397" name="Line 109"/>
          <p:cNvSpPr>
            <a:spLocks noChangeShapeType="1"/>
          </p:cNvSpPr>
          <p:nvPr/>
        </p:nvSpPr>
        <p:spPr bwMode="auto">
          <a:xfrm>
            <a:off x="58039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5537200" y="45323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2399" name="Text Box 111"/>
          <p:cNvSpPr txBox="1">
            <a:spLocks noChangeArrowheads="1"/>
          </p:cNvSpPr>
          <p:nvPr/>
        </p:nvSpPr>
        <p:spPr bwMode="auto">
          <a:xfrm>
            <a:off x="7086600" y="4419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400" name="Text Box 112"/>
          <p:cNvSpPr txBox="1">
            <a:spLocks noChangeArrowheads="1"/>
          </p:cNvSpPr>
          <p:nvPr/>
        </p:nvSpPr>
        <p:spPr bwMode="auto">
          <a:xfrm>
            <a:off x="7086600" y="46863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401" name="Line 113"/>
          <p:cNvSpPr>
            <a:spLocks noChangeShapeType="1"/>
          </p:cNvSpPr>
          <p:nvPr/>
        </p:nvSpPr>
        <p:spPr bwMode="auto">
          <a:xfrm>
            <a:off x="70993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02" name="Text Box 114"/>
          <p:cNvSpPr txBox="1">
            <a:spLocks noChangeArrowheads="1"/>
          </p:cNvSpPr>
          <p:nvPr/>
        </p:nvSpPr>
        <p:spPr bwMode="auto">
          <a:xfrm>
            <a:off x="7696200" y="4419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403" name="Text Box 115"/>
          <p:cNvSpPr txBox="1">
            <a:spLocks noChangeArrowheads="1"/>
          </p:cNvSpPr>
          <p:nvPr/>
        </p:nvSpPr>
        <p:spPr bwMode="auto">
          <a:xfrm>
            <a:off x="7696200" y="46863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2404" name="Line 116"/>
          <p:cNvSpPr>
            <a:spLocks noChangeShapeType="1"/>
          </p:cNvSpPr>
          <p:nvPr/>
        </p:nvSpPr>
        <p:spPr bwMode="auto">
          <a:xfrm>
            <a:off x="7772400" y="4749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05" name="Text Box 117"/>
          <p:cNvSpPr txBox="1">
            <a:spLocks noChangeArrowheads="1"/>
          </p:cNvSpPr>
          <p:nvPr/>
        </p:nvSpPr>
        <p:spPr bwMode="auto">
          <a:xfrm>
            <a:off x="7456488" y="45323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2406" name="Text Box 118"/>
          <p:cNvSpPr txBox="1">
            <a:spLocks noChangeArrowheads="1"/>
          </p:cNvSpPr>
          <p:nvPr/>
        </p:nvSpPr>
        <p:spPr bwMode="auto">
          <a:xfrm>
            <a:off x="2286000" y="44958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ea typeface="MS PGothic" panose="020B0600070205080204" pitchFamily="34" charset="-128"/>
              </a:rPr>
              <a:t>;</a:t>
            </a:r>
            <a:endParaRPr lang="en-US" sz="2400" b="1"/>
          </a:p>
        </p:txBody>
      </p:sp>
      <p:sp>
        <p:nvSpPr>
          <p:cNvPr id="12414" name="Text Box 126"/>
          <p:cNvSpPr txBox="1">
            <a:spLocks noChangeArrowheads="1"/>
          </p:cNvSpPr>
          <p:nvPr/>
        </p:nvSpPr>
        <p:spPr bwMode="auto">
          <a:xfrm>
            <a:off x="4267200" y="44958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ea typeface="MS PGothic" panose="020B0600070205080204" pitchFamily="34" charset="-128"/>
              </a:rPr>
              <a:t>;</a:t>
            </a:r>
            <a:endParaRPr lang="en-US" sz="2400" b="1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6172200" y="44958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400" b="1">
                <a:ea typeface="MS PGothic" panose="020B0600070205080204" pitchFamily="34" charset="-128"/>
              </a:rPr>
              <a:t>;</a:t>
            </a:r>
            <a:endParaRPr lang="en-US" sz="2400" b="1"/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>
            <a:off x="825500" y="454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a)</a:t>
            </a:r>
            <a:endParaRPr lang="en-US"/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2882900" y="45339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b)</a:t>
            </a:r>
            <a:endParaRPr lang="en-US"/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4775200" y="454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c)</a:t>
            </a:r>
            <a:endParaRPr lang="en-US"/>
          </a:p>
        </p:txBody>
      </p:sp>
      <p:sp>
        <p:nvSpPr>
          <p:cNvPr id="12419" name="Text Box 131"/>
          <p:cNvSpPr txBox="1">
            <a:spLocks noChangeArrowheads="1"/>
          </p:cNvSpPr>
          <p:nvPr/>
        </p:nvSpPr>
        <p:spPr bwMode="auto">
          <a:xfrm>
            <a:off x="6680200" y="454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d)</a:t>
            </a:r>
            <a:endParaRPr lang="en-US"/>
          </a:p>
        </p:txBody>
      </p:sp>
      <p:sp>
        <p:nvSpPr>
          <p:cNvPr id="8232" name="Rectangle 135"/>
          <p:cNvSpPr>
            <a:spLocks noChangeArrowheads="1"/>
          </p:cNvSpPr>
          <p:nvPr/>
        </p:nvSpPr>
        <p:spPr bwMode="auto">
          <a:xfrm>
            <a:off x="906463" y="-228600"/>
            <a:ext cx="7696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 sz="280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 algn="ctr" eaLnBrk="1" hangingPunct="1"/>
            <a:r>
              <a:rPr lang="en-US" altLang="ja-JP" sz="3200" u="sng">
                <a:solidFill>
                  <a:schemeClr val="hlink"/>
                </a:solidFill>
                <a:ea typeface="SimSun" panose="02010600030101010101" pitchFamily="2" charset="-122"/>
              </a:rPr>
              <a:t>Toán</a:t>
            </a:r>
            <a:endParaRPr lang="en-US" altLang="zh-CN" sz="3200" u="sng">
              <a:solidFill>
                <a:schemeClr val="hlink"/>
              </a:solidFill>
              <a:ea typeface="SimSun" panose="02010600030101010101" pitchFamily="2" charset="-122"/>
            </a:endParaRPr>
          </a:p>
        </p:txBody>
      </p:sp>
      <p:pic>
        <p:nvPicPr>
          <p:cNvPr id="8233" name="Picture 136" descr="Frames PPT 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2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2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2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2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2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2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2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2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2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2" dur="2000" fill="hold"/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2000" fill="hold"/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20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000" fill="hold"/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2000" fill="hold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000" fill="hold"/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2000" fill="hold"/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2000" fill="hold"/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9" grpId="0" animBg="1"/>
      <p:bldP spid="12350" grpId="0"/>
      <p:bldP spid="12351" grpId="0"/>
      <p:bldP spid="12351" grpId="1"/>
      <p:bldP spid="12352" grpId="0" animBg="1"/>
      <p:bldP spid="12353" grpId="0"/>
      <p:bldP spid="12354" grpId="0"/>
      <p:bldP spid="12354" grpId="1"/>
      <p:bldP spid="12355" grpId="0" animBg="1"/>
      <p:bldP spid="12356" grpId="0"/>
      <p:bldP spid="12378" grpId="0"/>
      <p:bldP spid="12379" grpId="0"/>
      <p:bldP spid="12379" grpId="1"/>
      <p:bldP spid="12380" grpId="0" animBg="1"/>
      <p:bldP spid="12381" grpId="0"/>
      <p:bldP spid="12382" grpId="0"/>
      <p:bldP spid="12382" grpId="1"/>
      <p:bldP spid="12383" grpId="0" animBg="1"/>
      <p:bldP spid="12384" grpId="0"/>
      <p:bldP spid="12392" grpId="0"/>
      <p:bldP spid="12393" grpId="0"/>
      <p:bldP spid="12393" grpId="1"/>
      <p:bldP spid="12394" grpId="0" animBg="1"/>
      <p:bldP spid="12395" grpId="0"/>
      <p:bldP spid="12396" grpId="0"/>
      <p:bldP spid="12396" grpId="1"/>
      <p:bldP spid="12397" grpId="0" animBg="1"/>
      <p:bldP spid="12398" grpId="0"/>
      <p:bldP spid="12399" grpId="0"/>
      <p:bldP spid="12400" grpId="0"/>
      <p:bldP spid="12400" grpId="1"/>
      <p:bldP spid="12401" grpId="0" animBg="1"/>
      <p:bldP spid="12402" grpId="0"/>
      <p:bldP spid="12403" grpId="0"/>
      <p:bldP spid="12403" grpId="1"/>
      <p:bldP spid="12404" grpId="0" animBg="1"/>
      <p:bldP spid="12405" grpId="0"/>
      <p:bldP spid="12406" grpId="0"/>
      <p:bldP spid="12414" grpId="0"/>
      <p:bldP spid="12415" grpId="0"/>
      <p:bldP spid="12416" grpId="0"/>
      <p:bldP spid="12417" grpId="0"/>
      <p:bldP spid="12418" grpId="0"/>
      <p:bldP spid="124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2874963" y="1104900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2476500" y="1841500"/>
            <a:ext cx="4522788" cy="914400"/>
          </a:xfrm>
          <a:prstGeom prst="downArrowCallout">
            <a:avLst>
              <a:gd name="adj1" fmla="val 83261"/>
              <a:gd name="adj2" fmla="val 71536"/>
              <a:gd name="adj3" fmla="val 15954"/>
              <a:gd name="adj4" fmla="val 76481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4800" b="1">
                <a:solidFill>
                  <a:srgbClr val="CC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Thực hành</a:t>
            </a:r>
            <a:endParaRPr lang="vi-VN" sz="4800" b="1">
              <a:solidFill>
                <a:srgbClr val="CC0000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220" name="AutoShape 6"/>
          <p:cNvSpPr>
            <a:spLocks noChangeArrowheads="1"/>
          </p:cNvSpPr>
          <p:nvPr/>
        </p:nvSpPr>
        <p:spPr bwMode="auto">
          <a:xfrm>
            <a:off x="304800" y="2603500"/>
            <a:ext cx="2438400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2400" b="1">
                <a:ea typeface="MS PGothic" panose="020B0600070205080204" pitchFamily="34" charset="-128"/>
              </a:rPr>
              <a:t>Bài tập 1/ Tính:</a:t>
            </a:r>
            <a:endParaRPr lang="en-US" sz="2400" b="1"/>
          </a:p>
        </p:txBody>
      </p:sp>
      <p:sp>
        <p:nvSpPr>
          <p:cNvPr id="9221" name="Text Box 49"/>
          <p:cNvSpPr txBox="1">
            <a:spLocks noChangeArrowheads="1"/>
          </p:cNvSpPr>
          <p:nvPr/>
        </p:nvSpPr>
        <p:spPr bwMode="auto">
          <a:xfrm>
            <a:off x="1193800" y="3708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2" name="Text Box 50"/>
          <p:cNvSpPr txBox="1">
            <a:spLocks noChangeArrowheads="1"/>
          </p:cNvSpPr>
          <p:nvPr/>
        </p:nvSpPr>
        <p:spPr bwMode="auto">
          <a:xfrm>
            <a:off x="1193800" y="3975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3" name="Line 51"/>
          <p:cNvSpPr>
            <a:spLocks noChangeShapeType="1"/>
          </p:cNvSpPr>
          <p:nvPr/>
        </p:nvSpPr>
        <p:spPr bwMode="auto">
          <a:xfrm>
            <a:off x="12065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52"/>
          <p:cNvSpPr txBox="1">
            <a:spLocks noChangeArrowheads="1"/>
          </p:cNvSpPr>
          <p:nvPr/>
        </p:nvSpPr>
        <p:spPr bwMode="auto">
          <a:xfrm>
            <a:off x="1803400" y="3708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5" name="Text Box 53"/>
          <p:cNvSpPr txBox="1">
            <a:spLocks noChangeArrowheads="1"/>
          </p:cNvSpPr>
          <p:nvPr/>
        </p:nvSpPr>
        <p:spPr bwMode="auto">
          <a:xfrm>
            <a:off x="1727200" y="3975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26" name="Line 54"/>
          <p:cNvSpPr>
            <a:spLocks noChangeShapeType="1"/>
          </p:cNvSpPr>
          <p:nvPr/>
        </p:nvSpPr>
        <p:spPr bwMode="auto">
          <a:xfrm>
            <a:off x="18161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Text Box 55"/>
          <p:cNvSpPr txBox="1">
            <a:spLocks noChangeArrowheads="1"/>
          </p:cNvSpPr>
          <p:nvPr/>
        </p:nvSpPr>
        <p:spPr bwMode="auto">
          <a:xfrm>
            <a:off x="1549400" y="38496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9228" name="Text Box 56"/>
          <p:cNvSpPr txBox="1">
            <a:spLocks noChangeArrowheads="1"/>
          </p:cNvSpPr>
          <p:nvPr/>
        </p:nvSpPr>
        <p:spPr bwMode="auto">
          <a:xfrm>
            <a:off x="825500" y="38338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a)</a:t>
            </a:r>
            <a:endParaRPr lang="en-US"/>
          </a:p>
        </p:txBody>
      </p:sp>
      <p:sp>
        <p:nvSpPr>
          <p:cNvPr id="9229" name="Text Box 57"/>
          <p:cNvSpPr txBox="1">
            <a:spLocks noChangeArrowheads="1"/>
          </p:cNvSpPr>
          <p:nvPr/>
        </p:nvSpPr>
        <p:spPr bwMode="auto">
          <a:xfrm>
            <a:off x="53467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0" name="Text Box 58"/>
          <p:cNvSpPr txBox="1">
            <a:spLocks noChangeArrowheads="1"/>
          </p:cNvSpPr>
          <p:nvPr/>
        </p:nvSpPr>
        <p:spPr bwMode="auto">
          <a:xfrm>
            <a:off x="5346700" y="40005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1" name="Line 59"/>
          <p:cNvSpPr>
            <a:spLocks noChangeShapeType="1"/>
          </p:cNvSpPr>
          <p:nvPr/>
        </p:nvSpPr>
        <p:spPr bwMode="auto">
          <a:xfrm>
            <a:off x="5359400" y="406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Text Box 60"/>
          <p:cNvSpPr txBox="1">
            <a:spLocks noChangeArrowheads="1"/>
          </p:cNvSpPr>
          <p:nvPr/>
        </p:nvSpPr>
        <p:spPr bwMode="auto">
          <a:xfrm>
            <a:off x="59563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3" name="Text Box 61"/>
          <p:cNvSpPr txBox="1">
            <a:spLocks noChangeArrowheads="1"/>
          </p:cNvSpPr>
          <p:nvPr/>
        </p:nvSpPr>
        <p:spPr bwMode="auto">
          <a:xfrm>
            <a:off x="5956300" y="40005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4" name="Line 62"/>
          <p:cNvSpPr>
            <a:spLocks noChangeShapeType="1"/>
          </p:cNvSpPr>
          <p:nvPr/>
        </p:nvSpPr>
        <p:spPr bwMode="auto">
          <a:xfrm>
            <a:off x="5969000" y="406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Text Box 63"/>
          <p:cNvSpPr txBox="1">
            <a:spLocks noChangeArrowheads="1"/>
          </p:cNvSpPr>
          <p:nvPr/>
        </p:nvSpPr>
        <p:spPr bwMode="auto">
          <a:xfrm>
            <a:off x="5716588" y="38465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9236" name="Text Box 64"/>
          <p:cNvSpPr txBox="1">
            <a:spLocks noChangeArrowheads="1"/>
          </p:cNvSpPr>
          <p:nvPr/>
        </p:nvSpPr>
        <p:spPr bwMode="auto">
          <a:xfrm>
            <a:off x="4953000" y="3848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b)</a:t>
            </a:r>
            <a:endParaRPr lang="en-US"/>
          </a:p>
        </p:txBody>
      </p:sp>
      <p:sp>
        <p:nvSpPr>
          <p:cNvPr id="9237" name="Text Box 65"/>
          <p:cNvSpPr txBox="1">
            <a:spLocks noChangeArrowheads="1"/>
          </p:cNvSpPr>
          <p:nvPr/>
        </p:nvSpPr>
        <p:spPr bwMode="auto">
          <a:xfrm>
            <a:off x="1231900" y="50815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8" name="Text Box 66"/>
          <p:cNvSpPr txBox="1">
            <a:spLocks noChangeArrowheads="1"/>
          </p:cNvSpPr>
          <p:nvPr/>
        </p:nvSpPr>
        <p:spPr bwMode="auto">
          <a:xfrm>
            <a:off x="1231900" y="5348288"/>
            <a:ext cx="39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39" name="Line 67"/>
          <p:cNvSpPr>
            <a:spLocks noChangeShapeType="1"/>
          </p:cNvSpPr>
          <p:nvPr/>
        </p:nvSpPr>
        <p:spPr bwMode="auto">
          <a:xfrm>
            <a:off x="1244600" y="54117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Text Box 68"/>
          <p:cNvSpPr txBox="1">
            <a:spLocks noChangeArrowheads="1"/>
          </p:cNvSpPr>
          <p:nvPr/>
        </p:nvSpPr>
        <p:spPr bwMode="auto">
          <a:xfrm>
            <a:off x="1841500" y="50815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1" name="Text Box 69"/>
          <p:cNvSpPr txBox="1">
            <a:spLocks noChangeArrowheads="1"/>
          </p:cNvSpPr>
          <p:nvPr/>
        </p:nvSpPr>
        <p:spPr bwMode="auto">
          <a:xfrm>
            <a:off x="1841500" y="5348288"/>
            <a:ext cx="39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2" name="Line 70"/>
          <p:cNvSpPr>
            <a:spLocks noChangeShapeType="1"/>
          </p:cNvSpPr>
          <p:nvPr/>
        </p:nvSpPr>
        <p:spPr bwMode="auto">
          <a:xfrm>
            <a:off x="1854200" y="54117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Text Box 71"/>
          <p:cNvSpPr txBox="1">
            <a:spLocks noChangeArrowheads="1"/>
          </p:cNvSpPr>
          <p:nvPr/>
        </p:nvSpPr>
        <p:spPr bwMode="auto">
          <a:xfrm>
            <a:off x="1601788" y="51943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9244" name="Text Box 72"/>
          <p:cNvSpPr txBox="1">
            <a:spLocks noChangeArrowheads="1"/>
          </p:cNvSpPr>
          <p:nvPr/>
        </p:nvSpPr>
        <p:spPr bwMode="auto">
          <a:xfrm>
            <a:off x="825500" y="52085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c)</a:t>
            </a:r>
            <a:endParaRPr lang="en-US"/>
          </a:p>
        </p:txBody>
      </p:sp>
      <p:sp>
        <p:nvSpPr>
          <p:cNvPr id="9245" name="Text Box 73"/>
          <p:cNvSpPr txBox="1">
            <a:spLocks noChangeArrowheads="1"/>
          </p:cNvSpPr>
          <p:nvPr/>
        </p:nvSpPr>
        <p:spPr bwMode="auto">
          <a:xfrm>
            <a:off x="5448300" y="5105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6" name="Text Box 74"/>
          <p:cNvSpPr txBox="1">
            <a:spLocks noChangeArrowheads="1"/>
          </p:cNvSpPr>
          <p:nvPr/>
        </p:nvSpPr>
        <p:spPr bwMode="auto">
          <a:xfrm>
            <a:off x="5448300" y="53721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7" name="Line 75"/>
          <p:cNvSpPr>
            <a:spLocks noChangeShapeType="1"/>
          </p:cNvSpPr>
          <p:nvPr/>
        </p:nvSpPr>
        <p:spPr bwMode="auto">
          <a:xfrm>
            <a:off x="5461000" y="543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Text Box 76"/>
          <p:cNvSpPr txBox="1">
            <a:spLocks noChangeArrowheads="1"/>
          </p:cNvSpPr>
          <p:nvPr/>
        </p:nvSpPr>
        <p:spPr bwMode="auto">
          <a:xfrm>
            <a:off x="6057900" y="5105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49" name="Text Box 77"/>
          <p:cNvSpPr txBox="1">
            <a:spLocks noChangeArrowheads="1"/>
          </p:cNvSpPr>
          <p:nvPr/>
        </p:nvSpPr>
        <p:spPr bwMode="auto">
          <a:xfrm>
            <a:off x="6057900" y="53721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9250" name="Line 78"/>
          <p:cNvSpPr>
            <a:spLocks noChangeShapeType="1"/>
          </p:cNvSpPr>
          <p:nvPr/>
        </p:nvSpPr>
        <p:spPr bwMode="auto">
          <a:xfrm>
            <a:off x="6134100" y="543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Text Box 79"/>
          <p:cNvSpPr txBox="1">
            <a:spLocks noChangeArrowheads="1"/>
          </p:cNvSpPr>
          <p:nvPr/>
        </p:nvSpPr>
        <p:spPr bwMode="auto">
          <a:xfrm>
            <a:off x="5818188" y="52181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9252" name="Text Box 80"/>
          <p:cNvSpPr txBox="1">
            <a:spLocks noChangeArrowheads="1"/>
          </p:cNvSpPr>
          <p:nvPr/>
        </p:nvSpPr>
        <p:spPr bwMode="auto">
          <a:xfrm>
            <a:off x="5041900" y="5232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d)</a:t>
            </a:r>
            <a:endParaRPr lang="en-US"/>
          </a:p>
        </p:txBody>
      </p:sp>
      <p:sp>
        <p:nvSpPr>
          <p:cNvPr id="13393" name="Text Box 81"/>
          <p:cNvSpPr txBox="1">
            <a:spLocks noChangeArrowheads="1"/>
          </p:cNvSpPr>
          <p:nvPr/>
        </p:nvSpPr>
        <p:spPr bwMode="auto">
          <a:xfrm>
            <a:off x="2438400" y="3733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15 - 7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394" name="Text Box 82"/>
          <p:cNvSpPr txBox="1">
            <a:spLocks noChangeArrowheads="1"/>
          </p:cNvSpPr>
          <p:nvPr/>
        </p:nvSpPr>
        <p:spPr bwMode="auto">
          <a:xfrm>
            <a:off x="2616200" y="40005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16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395" name="Line 83"/>
          <p:cNvSpPr>
            <a:spLocks noChangeShapeType="1"/>
          </p:cNvSpPr>
          <p:nvPr/>
        </p:nvSpPr>
        <p:spPr bwMode="auto">
          <a:xfrm>
            <a:off x="2514600" y="4051300"/>
            <a:ext cx="5635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96" name="Text Box 84"/>
          <p:cNvSpPr txBox="1">
            <a:spLocks noChangeArrowheads="1"/>
          </p:cNvSpPr>
          <p:nvPr/>
        </p:nvSpPr>
        <p:spPr bwMode="auto">
          <a:xfrm>
            <a:off x="3124200" y="38735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397" name="Text Box 85"/>
          <p:cNvSpPr txBox="1">
            <a:spLocks noChangeArrowheads="1"/>
          </p:cNvSpPr>
          <p:nvPr/>
        </p:nvSpPr>
        <p:spPr bwMode="auto">
          <a:xfrm>
            <a:off x="3505200" y="37465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8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398" name="Text Box 86"/>
          <p:cNvSpPr txBox="1">
            <a:spLocks noChangeArrowheads="1"/>
          </p:cNvSpPr>
          <p:nvPr/>
        </p:nvSpPr>
        <p:spPr bwMode="auto">
          <a:xfrm>
            <a:off x="3416300" y="4000500"/>
            <a:ext cx="622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16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399" name="Line 87"/>
          <p:cNvSpPr>
            <a:spLocks noChangeShapeType="1"/>
          </p:cNvSpPr>
          <p:nvPr/>
        </p:nvSpPr>
        <p:spPr bwMode="auto">
          <a:xfrm>
            <a:off x="3492500" y="40513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Text Box 88"/>
          <p:cNvSpPr txBox="1">
            <a:spLocks noChangeArrowheads="1"/>
          </p:cNvSpPr>
          <p:nvPr/>
        </p:nvSpPr>
        <p:spPr bwMode="auto">
          <a:xfrm>
            <a:off x="2209800" y="38735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01" name="Text Box 89"/>
          <p:cNvSpPr txBox="1">
            <a:spLocks noChangeArrowheads="1"/>
          </p:cNvSpPr>
          <p:nvPr/>
        </p:nvSpPr>
        <p:spPr bwMode="auto">
          <a:xfrm>
            <a:off x="6553200" y="37592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7 - 3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02" name="Text Box 90"/>
          <p:cNvSpPr txBox="1">
            <a:spLocks noChangeArrowheads="1"/>
          </p:cNvSpPr>
          <p:nvPr/>
        </p:nvSpPr>
        <p:spPr bwMode="auto">
          <a:xfrm>
            <a:off x="6731000" y="40259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03" name="Line 91"/>
          <p:cNvSpPr>
            <a:spLocks noChangeShapeType="1"/>
          </p:cNvSpPr>
          <p:nvPr/>
        </p:nvSpPr>
        <p:spPr bwMode="auto">
          <a:xfrm>
            <a:off x="6629400" y="4076700"/>
            <a:ext cx="5635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04" name="Text Box 92"/>
          <p:cNvSpPr txBox="1">
            <a:spLocks noChangeArrowheads="1"/>
          </p:cNvSpPr>
          <p:nvPr/>
        </p:nvSpPr>
        <p:spPr bwMode="auto">
          <a:xfrm>
            <a:off x="7239000" y="38989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05" name="Text Box 93"/>
          <p:cNvSpPr txBox="1">
            <a:spLocks noChangeArrowheads="1"/>
          </p:cNvSpPr>
          <p:nvPr/>
        </p:nvSpPr>
        <p:spPr bwMode="auto">
          <a:xfrm>
            <a:off x="7543800" y="37719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06" name="Text Box 94"/>
          <p:cNvSpPr txBox="1">
            <a:spLocks noChangeArrowheads="1"/>
          </p:cNvSpPr>
          <p:nvPr/>
        </p:nvSpPr>
        <p:spPr bwMode="auto">
          <a:xfrm>
            <a:off x="7531100" y="40259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07" name="Line 95"/>
          <p:cNvSpPr>
            <a:spLocks noChangeShapeType="1"/>
          </p:cNvSpPr>
          <p:nvPr/>
        </p:nvSpPr>
        <p:spPr bwMode="auto">
          <a:xfrm>
            <a:off x="7543800" y="40767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8" name="Text Box 96"/>
          <p:cNvSpPr txBox="1">
            <a:spLocks noChangeArrowheads="1"/>
          </p:cNvSpPr>
          <p:nvPr/>
        </p:nvSpPr>
        <p:spPr bwMode="auto">
          <a:xfrm>
            <a:off x="6324600" y="38989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09" name="Text Box 97"/>
          <p:cNvSpPr txBox="1">
            <a:spLocks noChangeArrowheads="1"/>
          </p:cNvSpPr>
          <p:nvPr/>
        </p:nvSpPr>
        <p:spPr bwMode="auto">
          <a:xfrm>
            <a:off x="2438400" y="51069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9 - 3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10" name="Text Box 98"/>
          <p:cNvSpPr txBox="1">
            <a:spLocks noChangeArrowheads="1"/>
          </p:cNvSpPr>
          <p:nvPr/>
        </p:nvSpPr>
        <p:spPr bwMode="auto">
          <a:xfrm>
            <a:off x="2616200" y="537368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11" name="Line 99"/>
          <p:cNvSpPr>
            <a:spLocks noChangeShapeType="1"/>
          </p:cNvSpPr>
          <p:nvPr/>
        </p:nvSpPr>
        <p:spPr bwMode="auto">
          <a:xfrm>
            <a:off x="2514600" y="5424488"/>
            <a:ext cx="5635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2" name="Text Box 100"/>
          <p:cNvSpPr txBox="1">
            <a:spLocks noChangeArrowheads="1"/>
          </p:cNvSpPr>
          <p:nvPr/>
        </p:nvSpPr>
        <p:spPr bwMode="auto">
          <a:xfrm>
            <a:off x="3124200" y="5246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13" name="Text Box 101"/>
          <p:cNvSpPr txBox="1">
            <a:spLocks noChangeArrowheads="1"/>
          </p:cNvSpPr>
          <p:nvPr/>
        </p:nvSpPr>
        <p:spPr bwMode="auto">
          <a:xfrm>
            <a:off x="3429000" y="50434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6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14" name="Text Box 102"/>
          <p:cNvSpPr txBox="1">
            <a:spLocks noChangeArrowheads="1"/>
          </p:cNvSpPr>
          <p:nvPr/>
        </p:nvSpPr>
        <p:spPr bwMode="auto">
          <a:xfrm>
            <a:off x="3416300" y="5373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15" name="Line 103"/>
          <p:cNvSpPr>
            <a:spLocks noChangeShapeType="1"/>
          </p:cNvSpPr>
          <p:nvPr/>
        </p:nvSpPr>
        <p:spPr bwMode="auto">
          <a:xfrm>
            <a:off x="3429000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6" name="Text Box 104"/>
          <p:cNvSpPr txBox="1">
            <a:spLocks noChangeArrowheads="1"/>
          </p:cNvSpPr>
          <p:nvPr/>
        </p:nvSpPr>
        <p:spPr bwMode="auto">
          <a:xfrm>
            <a:off x="2209800" y="52466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17" name="Text Box 105"/>
          <p:cNvSpPr txBox="1">
            <a:spLocks noChangeArrowheads="1"/>
          </p:cNvSpPr>
          <p:nvPr/>
        </p:nvSpPr>
        <p:spPr bwMode="auto">
          <a:xfrm>
            <a:off x="6680200" y="5130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17 - 12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18" name="Text Box 106"/>
          <p:cNvSpPr txBox="1">
            <a:spLocks noChangeArrowheads="1"/>
          </p:cNvSpPr>
          <p:nvPr/>
        </p:nvSpPr>
        <p:spPr bwMode="auto">
          <a:xfrm>
            <a:off x="6896100" y="53975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49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19" name="Line 107"/>
          <p:cNvSpPr>
            <a:spLocks noChangeShapeType="1"/>
          </p:cNvSpPr>
          <p:nvPr/>
        </p:nvSpPr>
        <p:spPr bwMode="auto">
          <a:xfrm flipV="1">
            <a:off x="6756400" y="5434013"/>
            <a:ext cx="762000" cy="14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20" name="Text Box 108"/>
          <p:cNvSpPr txBox="1">
            <a:spLocks noChangeArrowheads="1"/>
          </p:cNvSpPr>
          <p:nvPr/>
        </p:nvSpPr>
        <p:spPr bwMode="auto">
          <a:xfrm>
            <a:off x="7505700" y="52705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21" name="Text Box 109"/>
          <p:cNvSpPr txBox="1">
            <a:spLocks noChangeArrowheads="1"/>
          </p:cNvSpPr>
          <p:nvPr/>
        </p:nvSpPr>
        <p:spPr bwMode="auto">
          <a:xfrm>
            <a:off x="7823200" y="51435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22" name="Text Box 110"/>
          <p:cNvSpPr txBox="1">
            <a:spLocks noChangeArrowheads="1"/>
          </p:cNvSpPr>
          <p:nvPr/>
        </p:nvSpPr>
        <p:spPr bwMode="auto">
          <a:xfrm>
            <a:off x="7759700" y="5397500"/>
            <a:ext cx="622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49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23" name="Line 111"/>
          <p:cNvSpPr>
            <a:spLocks noChangeShapeType="1"/>
          </p:cNvSpPr>
          <p:nvPr/>
        </p:nvSpPr>
        <p:spPr bwMode="auto">
          <a:xfrm>
            <a:off x="7823200" y="54483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4" name="Text Box 112"/>
          <p:cNvSpPr txBox="1">
            <a:spLocks noChangeArrowheads="1"/>
          </p:cNvSpPr>
          <p:nvPr/>
        </p:nvSpPr>
        <p:spPr bwMode="auto">
          <a:xfrm>
            <a:off x="6451600" y="52705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25" name="Text Box 113"/>
          <p:cNvSpPr txBox="1">
            <a:spLocks noChangeArrowheads="1"/>
          </p:cNvSpPr>
          <p:nvPr/>
        </p:nvSpPr>
        <p:spPr bwMode="auto">
          <a:xfrm>
            <a:off x="4064000" y="37465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1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26" name="Text Box 114"/>
          <p:cNvSpPr txBox="1">
            <a:spLocks noChangeArrowheads="1"/>
          </p:cNvSpPr>
          <p:nvPr/>
        </p:nvSpPr>
        <p:spPr bwMode="auto">
          <a:xfrm>
            <a:off x="4051300" y="40005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27" name="Line 115"/>
          <p:cNvSpPr>
            <a:spLocks noChangeShapeType="1"/>
          </p:cNvSpPr>
          <p:nvPr/>
        </p:nvSpPr>
        <p:spPr bwMode="auto">
          <a:xfrm>
            <a:off x="4064000" y="40513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31" name="Text Box 119"/>
          <p:cNvSpPr txBox="1">
            <a:spLocks noChangeArrowheads="1"/>
          </p:cNvSpPr>
          <p:nvPr/>
        </p:nvSpPr>
        <p:spPr bwMode="auto">
          <a:xfrm>
            <a:off x="3771900" y="3886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34" name="Text Box 122"/>
          <p:cNvSpPr txBox="1">
            <a:spLocks noChangeArrowheads="1"/>
          </p:cNvSpPr>
          <p:nvPr/>
        </p:nvSpPr>
        <p:spPr bwMode="auto">
          <a:xfrm>
            <a:off x="8042275" y="38798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1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13435" name="Text Box 123"/>
          <p:cNvSpPr txBox="1">
            <a:spLocks noChangeArrowheads="1"/>
          </p:cNvSpPr>
          <p:nvPr/>
        </p:nvSpPr>
        <p:spPr bwMode="auto">
          <a:xfrm>
            <a:off x="7788275" y="3886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9291" name="Line 145"/>
          <p:cNvSpPr>
            <a:spLocks noChangeShapeType="1"/>
          </p:cNvSpPr>
          <p:nvPr/>
        </p:nvSpPr>
        <p:spPr bwMode="auto">
          <a:xfrm>
            <a:off x="4724400" y="3505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58" name="Text Box 146"/>
          <p:cNvSpPr txBox="1">
            <a:spLocks noChangeArrowheads="1"/>
          </p:cNvSpPr>
          <p:nvPr/>
        </p:nvSpPr>
        <p:spPr bwMode="auto">
          <a:xfrm>
            <a:off x="2438400" y="3733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0000CC"/>
                </a:solidFill>
                <a:ea typeface="MS PGothic" panose="020B0600070205080204" pitchFamily="34" charset="-128"/>
              </a:rPr>
              <a:t>15 - 7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9293" name="Rectangle 147"/>
          <p:cNvSpPr>
            <a:spLocks noChangeArrowheads="1"/>
          </p:cNvSpPr>
          <p:nvPr/>
        </p:nvSpPr>
        <p:spPr bwMode="auto">
          <a:xfrm>
            <a:off x="890588" y="-152400"/>
            <a:ext cx="76962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 sz="280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 algn="ctr" eaLnBrk="1" hangingPunct="1"/>
            <a:r>
              <a:rPr lang="en-US" altLang="ja-JP" sz="4000" u="sng">
                <a:solidFill>
                  <a:schemeClr val="hlink"/>
                </a:solidFill>
                <a:ea typeface="SimSun" panose="02010600030101010101" pitchFamily="2" charset="-122"/>
              </a:rPr>
              <a:t>Toán</a:t>
            </a:r>
            <a:endParaRPr lang="en-US" altLang="zh-CN" sz="4000" u="sng">
              <a:solidFill>
                <a:schemeClr val="hlink"/>
              </a:solidFill>
              <a:ea typeface="SimSun" panose="02010600030101010101" pitchFamily="2" charset="-122"/>
            </a:endParaRPr>
          </a:p>
        </p:txBody>
      </p:sp>
      <p:pic>
        <p:nvPicPr>
          <p:cNvPr id="9294" name="Picture 148" descr="Frames PPT 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58738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3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3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3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3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3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3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3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3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3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3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3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3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93" grpId="0"/>
      <p:bldP spid="13394" grpId="0"/>
      <p:bldP spid="13395" grpId="0" animBg="1"/>
      <p:bldP spid="13396" grpId="0"/>
      <p:bldP spid="13397" grpId="0"/>
      <p:bldP spid="13398" grpId="0"/>
      <p:bldP spid="13399" grpId="0" animBg="1"/>
      <p:bldP spid="13403" grpId="0" animBg="1"/>
      <p:bldP spid="13407" grpId="0" animBg="1"/>
      <p:bldP spid="13409" grpId="0"/>
      <p:bldP spid="13410" grpId="0"/>
      <p:bldP spid="13411" grpId="0" animBg="1"/>
      <p:bldP spid="13412" grpId="0"/>
      <p:bldP spid="13413" grpId="0"/>
      <p:bldP spid="13414" grpId="0"/>
      <p:bldP spid="13415" grpId="0" animBg="1"/>
      <p:bldP spid="13417" grpId="0"/>
      <p:bldP spid="13418" grpId="0"/>
      <p:bldP spid="13419" grpId="0" animBg="1"/>
      <p:bldP spid="13420" grpId="0"/>
      <p:bldP spid="13421" grpId="0"/>
      <p:bldP spid="13422" grpId="0"/>
      <p:bldP spid="13423" grpId="0" animBg="1"/>
      <p:bldP spid="13427" grpId="0" animBg="1"/>
      <p:bldP spid="134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895600" y="1035050"/>
            <a:ext cx="419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600" b="1">
                <a:solidFill>
                  <a:srgbClr val="0000CC"/>
                </a:solidFill>
                <a:ea typeface="MS PGothic" panose="020B0600070205080204" pitchFamily="34" charset="-128"/>
              </a:rPr>
              <a:t>Phép trừ phân số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10243" name="AutoShape 5"/>
          <p:cNvSpPr>
            <a:spLocks noChangeArrowheads="1"/>
          </p:cNvSpPr>
          <p:nvPr/>
        </p:nvSpPr>
        <p:spPr bwMode="auto">
          <a:xfrm>
            <a:off x="2476500" y="1841500"/>
            <a:ext cx="4522788" cy="914400"/>
          </a:xfrm>
          <a:prstGeom prst="downArrowCallout">
            <a:avLst>
              <a:gd name="adj1" fmla="val 83261"/>
              <a:gd name="adj2" fmla="val 71536"/>
              <a:gd name="adj3" fmla="val 15954"/>
              <a:gd name="adj4" fmla="val 76481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sz="4800" b="1">
                <a:solidFill>
                  <a:srgbClr val="CC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Thực hành</a:t>
            </a:r>
            <a:endParaRPr lang="vi-VN" sz="4800" b="1">
              <a:solidFill>
                <a:srgbClr val="CC0000"/>
              </a:solidFill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244" name="Text Box 15"/>
          <p:cNvSpPr txBox="1">
            <a:spLocks noChangeArrowheads="1"/>
          </p:cNvSpPr>
          <p:nvPr/>
        </p:nvSpPr>
        <p:spPr bwMode="auto">
          <a:xfrm>
            <a:off x="44577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7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5" name="Text Box 16"/>
          <p:cNvSpPr txBox="1">
            <a:spLocks noChangeArrowheads="1"/>
          </p:cNvSpPr>
          <p:nvPr/>
        </p:nvSpPr>
        <p:spPr bwMode="auto">
          <a:xfrm>
            <a:off x="4457700" y="40005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6" name="Line 17"/>
          <p:cNvSpPr>
            <a:spLocks noChangeShapeType="1"/>
          </p:cNvSpPr>
          <p:nvPr/>
        </p:nvSpPr>
        <p:spPr bwMode="auto">
          <a:xfrm>
            <a:off x="4470400" y="406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8"/>
          <p:cNvSpPr txBox="1">
            <a:spLocks noChangeArrowheads="1"/>
          </p:cNvSpPr>
          <p:nvPr/>
        </p:nvSpPr>
        <p:spPr bwMode="auto">
          <a:xfrm>
            <a:off x="49530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8" name="Text Box 19"/>
          <p:cNvSpPr txBox="1">
            <a:spLocks noChangeArrowheads="1"/>
          </p:cNvSpPr>
          <p:nvPr/>
        </p:nvSpPr>
        <p:spPr bwMode="auto">
          <a:xfrm>
            <a:off x="4965700" y="4000500"/>
            <a:ext cx="596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25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49" name="Line 20"/>
          <p:cNvSpPr>
            <a:spLocks noChangeShapeType="1"/>
          </p:cNvSpPr>
          <p:nvPr/>
        </p:nvSpPr>
        <p:spPr bwMode="auto">
          <a:xfrm>
            <a:off x="5054600" y="406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Text Box 21"/>
          <p:cNvSpPr txBox="1">
            <a:spLocks noChangeArrowheads="1"/>
          </p:cNvSpPr>
          <p:nvPr/>
        </p:nvSpPr>
        <p:spPr bwMode="auto">
          <a:xfrm>
            <a:off x="4813300" y="38750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0251" name="Text Box 22"/>
          <p:cNvSpPr txBox="1">
            <a:spLocks noChangeArrowheads="1"/>
          </p:cNvSpPr>
          <p:nvPr/>
        </p:nvSpPr>
        <p:spPr bwMode="auto">
          <a:xfrm>
            <a:off x="4064000" y="3848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b)</a:t>
            </a:r>
            <a:endParaRPr lang="en-US"/>
          </a:p>
        </p:txBody>
      </p:sp>
      <p:sp>
        <p:nvSpPr>
          <p:cNvPr id="10252" name="Text Box 23"/>
          <p:cNvSpPr txBox="1">
            <a:spLocks noChangeArrowheads="1"/>
          </p:cNvSpPr>
          <p:nvPr/>
        </p:nvSpPr>
        <p:spPr bwMode="auto">
          <a:xfrm>
            <a:off x="1168400" y="5638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53" name="Line 25"/>
          <p:cNvSpPr>
            <a:spLocks noChangeShapeType="1"/>
          </p:cNvSpPr>
          <p:nvPr/>
        </p:nvSpPr>
        <p:spPr bwMode="auto">
          <a:xfrm>
            <a:off x="1181100" y="596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Text Box 26"/>
          <p:cNvSpPr txBox="1">
            <a:spLocks noChangeArrowheads="1"/>
          </p:cNvSpPr>
          <p:nvPr/>
        </p:nvSpPr>
        <p:spPr bwMode="auto">
          <a:xfrm>
            <a:off x="1839913" y="561816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55" name="Text Box 27"/>
          <p:cNvSpPr txBox="1">
            <a:spLocks noChangeArrowheads="1"/>
          </p:cNvSpPr>
          <p:nvPr/>
        </p:nvSpPr>
        <p:spPr bwMode="auto">
          <a:xfrm>
            <a:off x="1841500" y="6019800"/>
            <a:ext cx="39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8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56" name="Line 28"/>
          <p:cNvSpPr>
            <a:spLocks noChangeShapeType="1"/>
          </p:cNvSpPr>
          <p:nvPr/>
        </p:nvSpPr>
        <p:spPr bwMode="auto">
          <a:xfrm>
            <a:off x="1790700" y="598963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Text Box 29"/>
          <p:cNvSpPr txBox="1">
            <a:spLocks noChangeArrowheads="1"/>
          </p:cNvSpPr>
          <p:nvPr/>
        </p:nvSpPr>
        <p:spPr bwMode="auto">
          <a:xfrm>
            <a:off x="1524000" y="57800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0258" name="Text Box 30"/>
          <p:cNvSpPr txBox="1">
            <a:spLocks noChangeArrowheads="1"/>
          </p:cNvSpPr>
          <p:nvPr/>
        </p:nvSpPr>
        <p:spPr bwMode="auto">
          <a:xfrm>
            <a:off x="762000" y="5765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c)</a:t>
            </a:r>
            <a:endParaRPr lang="en-US"/>
          </a:p>
        </p:txBody>
      </p:sp>
      <p:sp>
        <p:nvSpPr>
          <p:cNvPr id="10259" name="Text Box 31"/>
          <p:cNvSpPr txBox="1">
            <a:spLocks noChangeArrowheads="1"/>
          </p:cNvSpPr>
          <p:nvPr/>
        </p:nvSpPr>
        <p:spPr bwMode="auto">
          <a:xfrm>
            <a:off x="4333875" y="56292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11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60" name="Text Box 32"/>
          <p:cNvSpPr txBox="1">
            <a:spLocks noChangeArrowheads="1"/>
          </p:cNvSpPr>
          <p:nvPr/>
        </p:nvSpPr>
        <p:spPr bwMode="auto">
          <a:xfrm>
            <a:off x="4410075" y="589597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4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61" name="Line 33"/>
          <p:cNvSpPr>
            <a:spLocks noChangeShapeType="1"/>
          </p:cNvSpPr>
          <p:nvPr/>
        </p:nvSpPr>
        <p:spPr bwMode="auto">
          <a:xfrm>
            <a:off x="4346575" y="59594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Text Box 34"/>
          <p:cNvSpPr txBox="1">
            <a:spLocks noChangeArrowheads="1"/>
          </p:cNvSpPr>
          <p:nvPr/>
        </p:nvSpPr>
        <p:spPr bwMode="auto">
          <a:xfrm>
            <a:off x="4943475" y="56292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6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63" name="Text Box 35"/>
          <p:cNvSpPr txBox="1">
            <a:spLocks noChangeArrowheads="1"/>
          </p:cNvSpPr>
          <p:nvPr/>
        </p:nvSpPr>
        <p:spPr bwMode="auto">
          <a:xfrm>
            <a:off x="4943475" y="589597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8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64" name="Line 36"/>
          <p:cNvSpPr>
            <a:spLocks noChangeShapeType="1"/>
          </p:cNvSpPr>
          <p:nvPr/>
        </p:nvSpPr>
        <p:spPr bwMode="auto">
          <a:xfrm>
            <a:off x="4956175" y="59594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Text Box 37"/>
          <p:cNvSpPr txBox="1">
            <a:spLocks noChangeArrowheads="1"/>
          </p:cNvSpPr>
          <p:nvPr/>
        </p:nvSpPr>
        <p:spPr bwMode="auto">
          <a:xfrm>
            <a:off x="4689475" y="577056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0266" name="Text Box 38"/>
          <p:cNvSpPr txBox="1">
            <a:spLocks noChangeArrowheads="1"/>
          </p:cNvSpPr>
          <p:nvPr/>
        </p:nvSpPr>
        <p:spPr bwMode="auto">
          <a:xfrm>
            <a:off x="3927475" y="575627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d)</a:t>
            </a:r>
            <a:endParaRPr lang="en-US"/>
          </a:p>
        </p:txBody>
      </p:sp>
      <p:sp>
        <p:nvSpPr>
          <p:cNvPr id="10267" name="Rectangle 75"/>
          <p:cNvSpPr>
            <a:spLocks noChangeArrowheads="1"/>
          </p:cNvSpPr>
          <p:nvPr/>
        </p:nvSpPr>
        <p:spPr bwMode="auto">
          <a:xfrm>
            <a:off x="457200" y="2743200"/>
            <a:ext cx="3352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b="1">
                <a:ea typeface="MS PGothic" panose="020B0600070205080204" pitchFamily="34" charset="-128"/>
              </a:rPr>
              <a:t>Bài tập 2/ Rút gọn rồi tính:</a:t>
            </a:r>
            <a:endParaRPr lang="en-US" b="1"/>
          </a:p>
        </p:txBody>
      </p:sp>
      <p:sp>
        <p:nvSpPr>
          <p:cNvPr id="10268" name="Text Box 76"/>
          <p:cNvSpPr txBox="1">
            <a:spLocks noChangeArrowheads="1"/>
          </p:cNvSpPr>
          <p:nvPr/>
        </p:nvSpPr>
        <p:spPr bwMode="auto">
          <a:xfrm>
            <a:off x="1117600" y="37576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69" name="Text Box 77"/>
          <p:cNvSpPr txBox="1">
            <a:spLocks noChangeArrowheads="1"/>
          </p:cNvSpPr>
          <p:nvPr/>
        </p:nvSpPr>
        <p:spPr bwMode="auto">
          <a:xfrm>
            <a:off x="1117600" y="40243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70" name="Line 78"/>
          <p:cNvSpPr>
            <a:spLocks noChangeShapeType="1"/>
          </p:cNvSpPr>
          <p:nvPr/>
        </p:nvSpPr>
        <p:spPr bwMode="auto">
          <a:xfrm>
            <a:off x="1130300" y="40878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1" name="Text Box 79"/>
          <p:cNvSpPr txBox="1">
            <a:spLocks noChangeArrowheads="1"/>
          </p:cNvSpPr>
          <p:nvPr/>
        </p:nvSpPr>
        <p:spPr bwMode="auto">
          <a:xfrm>
            <a:off x="1727200" y="37576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3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72" name="Text Box 80"/>
          <p:cNvSpPr txBox="1">
            <a:spLocks noChangeArrowheads="1"/>
          </p:cNvSpPr>
          <p:nvPr/>
        </p:nvSpPr>
        <p:spPr bwMode="auto">
          <a:xfrm>
            <a:off x="1727200" y="40243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9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73" name="Line 81"/>
          <p:cNvSpPr>
            <a:spLocks noChangeShapeType="1"/>
          </p:cNvSpPr>
          <p:nvPr/>
        </p:nvSpPr>
        <p:spPr bwMode="auto">
          <a:xfrm>
            <a:off x="1739900" y="4087813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4" name="Text Box 82"/>
          <p:cNvSpPr txBox="1">
            <a:spLocks noChangeArrowheads="1"/>
          </p:cNvSpPr>
          <p:nvPr/>
        </p:nvSpPr>
        <p:spPr bwMode="auto">
          <a:xfrm>
            <a:off x="1473200" y="38989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-</a:t>
            </a:r>
            <a:endParaRPr lang="en-US"/>
          </a:p>
        </p:txBody>
      </p:sp>
      <p:sp>
        <p:nvSpPr>
          <p:cNvPr id="10275" name="Text Box 83"/>
          <p:cNvSpPr txBox="1">
            <a:spLocks noChangeArrowheads="1"/>
          </p:cNvSpPr>
          <p:nvPr/>
        </p:nvSpPr>
        <p:spPr bwMode="auto">
          <a:xfrm>
            <a:off x="749300" y="388302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ea typeface="MS PGothic" panose="020B0600070205080204" pitchFamily="34" charset="-128"/>
              </a:rPr>
              <a:t>a)</a:t>
            </a:r>
            <a:endParaRPr lang="en-US"/>
          </a:p>
        </p:txBody>
      </p:sp>
      <p:sp>
        <p:nvSpPr>
          <p:cNvPr id="10276" name="Text Box 84"/>
          <p:cNvSpPr txBox="1">
            <a:spLocks noChangeArrowheads="1"/>
          </p:cNvSpPr>
          <p:nvPr/>
        </p:nvSpPr>
        <p:spPr bwMode="auto">
          <a:xfrm>
            <a:off x="2133600" y="3922713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=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77" name="Text Box 100"/>
          <p:cNvSpPr txBox="1">
            <a:spLocks noChangeArrowheads="1"/>
          </p:cNvSpPr>
          <p:nvPr/>
        </p:nvSpPr>
        <p:spPr bwMode="auto">
          <a:xfrm>
            <a:off x="1168400" y="6034088"/>
            <a:ext cx="39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MS PGothic" panose="020B0600070205080204" pitchFamily="34" charset="-128"/>
              </a:rPr>
              <a:t>2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278" name="Rectangle 101"/>
          <p:cNvSpPr>
            <a:spLocks noChangeArrowheads="1"/>
          </p:cNvSpPr>
          <p:nvPr/>
        </p:nvSpPr>
        <p:spPr bwMode="auto">
          <a:xfrm>
            <a:off x="457200" y="2743200"/>
            <a:ext cx="3352800" cy="685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ja-JP" b="1">
                <a:ea typeface="MS PGothic" panose="020B0600070205080204" pitchFamily="34" charset="-128"/>
              </a:rPr>
              <a:t>Bài tập 2/ Rút gọn rồi tính:</a:t>
            </a:r>
            <a:endParaRPr lang="en-US" b="1"/>
          </a:p>
        </p:txBody>
      </p:sp>
      <p:sp>
        <p:nvSpPr>
          <p:cNvPr id="10279" name="Rectangle 102"/>
          <p:cNvSpPr>
            <a:spLocks noChangeArrowheads="1"/>
          </p:cNvSpPr>
          <p:nvPr/>
        </p:nvSpPr>
        <p:spPr bwMode="auto">
          <a:xfrm>
            <a:off x="890588" y="-152400"/>
            <a:ext cx="76962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zh-CN" sz="280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 algn="ctr" eaLnBrk="1" hangingPunct="1"/>
            <a:r>
              <a:rPr lang="en-US" altLang="ja-JP" sz="4000" u="sng">
                <a:solidFill>
                  <a:schemeClr val="hlink"/>
                </a:solidFill>
                <a:ea typeface="SimSun" panose="02010600030101010101" pitchFamily="2" charset="-122"/>
              </a:rPr>
              <a:t>Toán</a:t>
            </a:r>
            <a:endParaRPr lang="en-US" altLang="zh-CN" sz="4000" u="sng">
              <a:solidFill>
                <a:schemeClr val="hlink"/>
              </a:solidFill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674</Words>
  <Application>Microsoft Office PowerPoint</Application>
  <PresentationFormat>On-screen Show (4:3)</PresentationFormat>
  <Paragraphs>362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PGothic</vt:lpstr>
      <vt:lpstr>SimSun</vt:lpstr>
      <vt:lpstr>.VnBahamasBH</vt:lpstr>
      <vt:lpstr>Arial</vt:lpstr>
      <vt:lpstr>Microsoft Sans Serif</vt:lpstr>
      <vt:lpstr>Times New Roman</vt:lpstr>
      <vt:lpstr>VNI-Helve</vt:lpstr>
      <vt:lpstr>VNI-Times</vt:lpstr>
      <vt:lpstr>Default Design</vt:lpstr>
      <vt:lpstr>PowerPoint Presentation</vt:lpstr>
      <vt:lpstr>PowerPoint Presentation</vt:lpstr>
      <vt:lpstr>PHEÙP TRỪ PHAÂN SOÁ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All users - Windows 8</cp:lastModifiedBy>
  <cp:revision>62</cp:revision>
  <dcterms:created xsi:type="dcterms:W3CDTF">2010-02-02T01:51:40Z</dcterms:created>
  <dcterms:modified xsi:type="dcterms:W3CDTF">2019-02-19T02:58:16Z</dcterms:modified>
</cp:coreProperties>
</file>