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305" r:id="rId2"/>
    <p:sldId id="263" r:id="rId3"/>
    <p:sldId id="308" r:id="rId4"/>
    <p:sldId id="317" r:id="rId5"/>
    <p:sldId id="318" r:id="rId6"/>
    <p:sldId id="257" r:id="rId7"/>
    <p:sldId id="307" r:id="rId8"/>
    <p:sldId id="309" r:id="rId9"/>
    <p:sldId id="312" r:id="rId10"/>
    <p:sldId id="310" r:id="rId11"/>
    <p:sldId id="316" r:id="rId12"/>
    <p:sldId id="325" r:id="rId13"/>
    <p:sldId id="314" r:id="rId14"/>
    <p:sldId id="350" r:id="rId15"/>
    <p:sldId id="319" r:id="rId16"/>
    <p:sldId id="348" r:id="rId17"/>
    <p:sldId id="258" r:id="rId18"/>
    <p:sldId id="321" r:id="rId19"/>
    <p:sldId id="322" r:id="rId20"/>
    <p:sldId id="323" r:id="rId21"/>
    <p:sldId id="349" r:id="rId22"/>
    <p:sldId id="324" r:id="rId23"/>
    <p:sldId id="329" r:id="rId24"/>
    <p:sldId id="330" r:id="rId25"/>
    <p:sldId id="347" r:id="rId26"/>
    <p:sldId id="328" r:id="rId27"/>
    <p:sldId id="259" r:id="rId28"/>
    <p:sldId id="264" r:id="rId29"/>
  </p:sldIdLst>
  <p:sldSz cx="12161838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hewy" panose="020B0604020202020204" charset="0"/>
      <p:regular r:id="rId35"/>
    </p:embeddedFont>
    <p:embeddedFont>
      <p:font typeface="Inconsolata" panose="020B0604020202020204" charset="0"/>
      <p:regular r:id="rId36"/>
    </p:embeddedFont>
    <p:embeddedFont>
      <p:font typeface="Maven Pro" panose="020B0604020202020204" charset="0"/>
      <p:regular r:id="rId37"/>
      <p:bold r:id="rId38"/>
    </p:embeddedFont>
    <p:embeddedFont>
      <p:font typeface="Montserrat" panose="02000505000000020004" pitchFamily="2" charset="0"/>
      <p:regular r:id="rId39"/>
      <p:bold r:id="rId40"/>
      <p:italic r:id="rId41"/>
      <p:boldItalic r:id="rId42"/>
    </p:embeddedFont>
    <p:embeddedFont>
      <p:font typeface="Nuni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F"/>
    <a:srgbClr val="94E6FC"/>
    <a:srgbClr val="FFFFFF"/>
    <a:srgbClr val="FFFBEF"/>
    <a:srgbClr val="FFD85D"/>
    <a:srgbClr val="FFE285"/>
    <a:srgbClr val="FFE9A3"/>
    <a:srgbClr val="FF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8766" autoAdjust="0"/>
  </p:normalViewPr>
  <p:slideViewPr>
    <p:cSldViewPr snapToGrid="0">
      <p:cViewPr varScale="1">
        <p:scale>
          <a:sx n="33" d="100"/>
          <a:sy n="33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7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227656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8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0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04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47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nhìn vào SGK tìm câu trả lời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91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tự chọn đáp án theo suy nghĩ của mình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826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tự chọn đáp án theo suy nghĩ của mình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3656524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3424524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156281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9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0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2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52398" y="3421324"/>
            <a:ext cx="4008459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20621" y="4466791"/>
            <a:ext cx="4672013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684905" y="6369864"/>
            <a:ext cx="198963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10199" y="6099282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191" y="5212106"/>
            <a:ext cx="405820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53994" y="6226760"/>
            <a:ext cx="417284" cy="1127504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39943" y="5754249"/>
            <a:ext cx="119368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55795" y="-89776"/>
            <a:ext cx="457890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574439" y="5551670"/>
            <a:ext cx="676163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61476" y="89741"/>
            <a:ext cx="1497513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862" y="6108585"/>
            <a:ext cx="1038618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10" y="5847949"/>
            <a:ext cx="821955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0996602" y="-268136"/>
            <a:ext cx="1171469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35741" y="1092366"/>
            <a:ext cx="979210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55649" y="98813"/>
            <a:ext cx="215884" cy="194073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6988602" y="6099067"/>
            <a:ext cx="525002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29973" y="2287233"/>
            <a:ext cx="3734738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295754" y="3014433"/>
            <a:ext cx="3968957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228" lvl="2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304" lvl="3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80" lvl="4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456" lvl="5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532" lvl="6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608" lvl="7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684" lvl="8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302" y="-119310"/>
            <a:ext cx="4492375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67068" y="-225529"/>
            <a:ext cx="1428656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24194" y="5162843"/>
            <a:ext cx="1714433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221" y="6180597"/>
            <a:ext cx="116097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5554" y="-101851"/>
            <a:ext cx="1077300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58867" y="17015"/>
            <a:ext cx="156581" cy="140762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1067" y="4676832"/>
            <a:ext cx="2696113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7786" y="-225509"/>
            <a:ext cx="913791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7583" y="-260977"/>
            <a:ext cx="663937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0971" y="-236825"/>
            <a:ext cx="528835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46674" y="-90176"/>
            <a:ext cx="690545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05069" y="1178146"/>
            <a:ext cx="1171068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13662" y="1129582"/>
            <a:ext cx="156581" cy="140762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5931" y="2538233"/>
            <a:ext cx="5380257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5931" y="3329040"/>
            <a:ext cx="4871917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9509" y="1310342"/>
            <a:ext cx="3610648" cy="81425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2913" y="475045"/>
            <a:ext cx="583981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097" y="383195"/>
            <a:ext cx="591145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21144" y="5642023"/>
            <a:ext cx="1027279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65985" y="6144615"/>
            <a:ext cx="364021" cy="98358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59832" y="6246622"/>
            <a:ext cx="746909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092876" y="919267"/>
            <a:ext cx="4053946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9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02858" y="5569743"/>
            <a:ext cx="688845" cy="308330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02961" y="6366529"/>
            <a:ext cx="4128858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50195" y="1108172"/>
            <a:ext cx="2861748" cy="6453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1427" y="445976"/>
            <a:ext cx="462877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258" y="373201"/>
            <a:ext cx="468554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46826" y="5811366"/>
            <a:ext cx="1029221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593829" y="5684942"/>
            <a:ext cx="906635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39716" y="6218536"/>
            <a:ext cx="659193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191939" y="6127916"/>
            <a:ext cx="321271" cy="868075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2893" y="5855027"/>
            <a:ext cx="1266362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1516" y="5594359"/>
            <a:ext cx="1001935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6719" y="6064733"/>
            <a:ext cx="474523" cy="1344915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9" r:id="rId6"/>
    <p:sldLayoutId id="2147483660" r:id="rId7"/>
    <p:sldLayoutId id="2147483665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out us | Gokul! World">
            <a:extLst>
              <a:ext uri="{FF2B5EF4-FFF2-40B4-BE49-F238E27FC236}">
                <a16:creationId xmlns:a16="http://schemas.microsoft.com/office/drawing/2014/main" id="{AF10CF28-EB30-49A1-CC72-F68DE8475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31"/>
          <a:stretch/>
        </p:blipFill>
        <p:spPr bwMode="auto">
          <a:xfrm>
            <a:off x="82753" y="-341440"/>
            <a:ext cx="5712539" cy="44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bout us | Gokul! World">
            <a:extLst>
              <a:ext uri="{FF2B5EF4-FFF2-40B4-BE49-F238E27FC236}">
                <a16:creationId xmlns:a16="http://schemas.microsoft.com/office/drawing/2014/main" id="{009A69E8-3470-BD75-B034-FADBDF71E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8"/>
          <a:stretch/>
        </p:blipFill>
        <p:spPr bwMode="auto">
          <a:xfrm>
            <a:off x="1051343" y="2618115"/>
            <a:ext cx="5870787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21C84C-1F4B-48D4-BC34-1F080D01D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73" y="0"/>
            <a:ext cx="4916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973123" y="247424"/>
            <a:ext cx="59985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ngắt nhịp câu dài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938573-A6B2-E0AB-637A-988D450DC714}"/>
              </a:ext>
            </a:extLst>
          </p:cNvPr>
          <p:cNvCxnSpPr>
            <a:cxnSpLocks/>
          </p:cNvCxnSpPr>
          <p:nvPr/>
        </p:nvCxnSpPr>
        <p:spPr>
          <a:xfrm flipH="1">
            <a:off x="3264844" y="214971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473179" y="2231066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9850A4-F2A8-2C2C-D151-0F3D6DFD4AA0}"/>
              </a:ext>
            </a:extLst>
          </p:cNvPr>
          <p:cNvGrpSpPr/>
          <p:nvPr/>
        </p:nvGrpSpPr>
        <p:grpSpPr>
          <a:xfrm>
            <a:off x="4832456" y="3637712"/>
            <a:ext cx="214596" cy="591146"/>
            <a:chOff x="5362265" y="2534436"/>
            <a:chExt cx="259662" cy="59114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AD2E73-9114-3D4E-B818-7F9849011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265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C35B65-C19F-7EF1-B4FE-5BD9753F7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396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AD0A6C-74D3-4D51-ADBA-36EF3A814D0F}"/>
              </a:ext>
            </a:extLst>
          </p:cNvPr>
          <p:cNvCxnSpPr>
            <a:cxnSpLocks/>
          </p:cNvCxnSpPr>
          <p:nvPr/>
        </p:nvCxnSpPr>
        <p:spPr>
          <a:xfrm flipH="1">
            <a:off x="4939754" y="294466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E2F588-14C1-4DCC-9F1E-5B24E1B61D5D}"/>
              </a:ext>
            </a:extLst>
          </p:cNvPr>
          <p:cNvSpPr/>
          <p:nvPr/>
        </p:nvSpPr>
        <p:spPr>
          <a:xfrm>
            <a:off x="1091742" y="2149714"/>
            <a:ext cx="9381437" cy="218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trụi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4FB3BF-B21A-46EB-A49F-98D78EE38BB2}"/>
              </a:ext>
            </a:extLst>
          </p:cNvPr>
          <p:cNvCxnSpPr>
            <a:cxnSpLocks/>
          </p:cNvCxnSpPr>
          <p:nvPr/>
        </p:nvCxnSpPr>
        <p:spPr>
          <a:xfrm flipH="1">
            <a:off x="7873061" y="283785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nối tiếp trước lớp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4 học sinh đọc nối tiếp trước lớp.</a:t>
            </a:r>
          </a:p>
        </p:txBody>
      </p:sp>
      <p:pic>
        <p:nvPicPr>
          <p:cNvPr id="3074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3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DB8570-FA2C-B558-B705-9C416C9E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83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58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0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747718" y="1488135"/>
            <a:ext cx="1066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LẮNG NGHE CÁC BẠN 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ĐỌC NỐI TIẾP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37" y="3536258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các bạn đọc nối tiếp, theo dõi và đọc thầm toàn bài.</a:t>
            </a:r>
          </a:p>
        </p:txBody>
      </p:sp>
    </p:spTree>
    <p:extLst>
      <p:ext uri="{BB962C8B-B14F-4D97-AF65-F5344CB8AC3E}">
        <p14:creationId xmlns:p14="http://schemas.microsoft.com/office/powerpoint/2010/main" val="378489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nối tiếp theo nhóm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làm việc nhóm bốn, đọc 1 hoặc 2 lần.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1A596-7BD5-4B23-6B40-F76A262A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72" y="1826426"/>
            <a:ext cx="8307693" cy="37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622709" y="472191"/>
            <a:ext cx="10916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THI ĐỌC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DAF5B-01D2-4D2E-8434-D67542978A91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F4460-5EF7-4C15-BC6F-42ADD7D16AC0}"/>
              </a:ext>
            </a:extLst>
          </p:cNvPr>
          <p:cNvSpPr txBox="1"/>
          <p:nvPr/>
        </p:nvSpPr>
        <p:spPr>
          <a:xfrm>
            <a:off x="-899410" y="1873771"/>
            <a:ext cx="6669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</a:rPr>
              <a:t>Tiêu</a:t>
            </a:r>
            <a:r>
              <a:rPr lang="en-US" sz="8800" b="1" dirty="0">
                <a:solidFill>
                  <a:srgbClr val="0070C0"/>
                </a:solidFill>
              </a:rPr>
              <a:t> </a:t>
            </a:r>
            <a:r>
              <a:rPr lang="en-US" sz="8800" b="1" dirty="0" err="1">
                <a:solidFill>
                  <a:srgbClr val="0070C0"/>
                </a:solidFill>
              </a:rPr>
              <a:t>chí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6D6C2-14E4-4EDC-A1F3-F4B13A67CA01}"/>
              </a:ext>
            </a:extLst>
          </p:cNvPr>
          <p:cNvSpPr txBox="1"/>
          <p:nvPr/>
        </p:nvSpPr>
        <p:spPr>
          <a:xfrm>
            <a:off x="809469" y="3513045"/>
            <a:ext cx="6669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70C0"/>
                </a:solidFill>
              </a:rPr>
              <a:t>Đọc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đúng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70C0"/>
                </a:solidFill>
              </a:rPr>
              <a:t>Ngắt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nghỉ</a:t>
            </a:r>
            <a:r>
              <a:rPr lang="en-US" sz="4400" b="1" dirty="0">
                <a:solidFill>
                  <a:srgbClr val="0070C0"/>
                </a:solidFill>
              </a:rPr>
              <a:t> h</a:t>
            </a:r>
            <a:r>
              <a:rPr lang="vi-VN" sz="4400" b="1" dirty="0">
                <a:solidFill>
                  <a:srgbClr val="0070C0"/>
                </a:solidFill>
              </a:rPr>
              <a:t>ơ</a:t>
            </a:r>
            <a:r>
              <a:rPr lang="en-US" sz="4400" b="1" dirty="0" err="1">
                <a:solidFill>
                  <a:srgbClr val="0070C0"/>
                </a:solidFill>
              </a:rPr>
              <a:t>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đúng</a:t>
            </a:r>
            <a:r>
              <a:rPr lang="en-US" sz="4400" b="1" dirty="0">
                <a:solidFill>
                  <a:srgbClr val="0070C0"/>
                </a:solidFill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70C0"/>
                </a:solidFill>
              </a:rPr>
              <a:t>Đọc</a:t>
            </a:r>
            <a:r>
              <a:rPr lang="en-US" sz="4400" b="1" dirty="0">
                <a:solidFill>
                  <a:srgbClr val="0070C0"/>
                </a:solidFill>
              </a:rPr>
              <a:t> hay: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B0CF07D-99D3-464D-8BCF-E09FADF50EB7}"/>
              </a:ext>
            </a:extLst>
          </p:cNvPr>
          <p:cNvSpPr/>
          <p:nvPr/>
        </p:nvSpPr>
        <p:spPr>
          <a:xfrm>
            <a:off x="4497049" y="3708512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31943EA-C985-41C1-A04E-1CEF9EC219EA}"/>
              </a:ext>
            </a:extLst>
          </p:cNvPr>
          <p:cNvSpPr/>
          <p:nvPr/>
        </p:nvSpPr>
        <p:spPr>
          <a:xfrm>
            <a:off x="4976734" y="3696355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F4519E4-23C3-4DC9-A30F-94E88D01D69D}"/>
              </a:ext>
            </a:extLst>
          </p:cNvPr>
          <p:cNvSpPr/>
          <p:nvPr/>
        </p:nvSpPr>
        <p:spPr>
          <a:xfrm>
            <a:off x="5508521" y="3696355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96D8D1D-3EAD-4ECA-B6B4-3492882D78EF}"/>
              </a:ext>
            </a:extLst>
          </p:cNvPr>
          <p:cNvSpPr/>
          <p:nvPr/>
        </p:nvSpPr>
        <p:spPr>
          <a:xfrm>
            <a:off x="7017895" y="4321832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CB423B6-64D6-4A4B-9386-3747D3D2BA37}"/>
              </a:ext>
            </a:extLst>
          </p:cNvPr>
          <p:cNvSpPr/>
          <p:nvPr/>
        </p:nvSpPr>
        <p:spPr>
          <a:xfrm>
            <a:off x="7497580" y="4309675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B793D1A-02D1-49FA-B90C-324FD4EFA8EF}"/>
              </a:ext>
            </a:extLst>
          </p:cNvPr>
          <p:cNvSpPr/>
          <p:nvPr/>
        </p:nvSpPr>
        <p:spPr>
          <a:xfrm>
            <a:off x="8029367" y="4309675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5169A3E-5AD3-4BF3-9876-B85A460B5AD2}"/>
              </a:ext>
            </a:extLst>
          </p:cNvPr>
          <p:cNvSpPr/>
          <p:nvPr/>
        </p:nvSpPr>
        <p:spPr>
          <a:xfrm>
            <a:off x="4017364" y="4999619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0515835-10AB-4D22-8901-14B21B14239A}"/>
              </a:ext>
            </a:extLst>
          </p:cNvPr>
          <p:cNvSpPr/>
          <p:nvPr/>
        </p:nvSpPr>
        <p:spPr>
          <a:xfrm>
            <a:off x="4497049" y="4987462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30DA667-4264-4A46-9DBC-E675F0EEFFBB}"/>
              </a:ext>
            </a:extLst>
          </p:cNvPr>
          <p:cNvSpPr/>
          <p:nvPr/>
        </p:nvSpPr>
        <p:spPr>
          <a:xfrm>
            <a:off x="5028836" y="4987462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9F4C148-345A-4032-B735-A672DBA4F5FC}"/>
              </a:ext>
            </a:extLst>
          </p:cNvPr>
          <p:cNvSpPr/>
          <p:nvPr/>
        </p:nvSpPr>
        <p:spPr>
          <a:xfrm>
            <a:off x="5593374" y="4999619"/>
            <a:ext cx="479685" cy="494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622709" y="2705725"/>
            <a:ext cx="10916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TRẢ LỜI CÂU HỎI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DAF5B-01D2-4D2E-8434-D67542978A91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999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AA7019-15F0-E0B4-B7B8-5FEC4AF39094}"/>
              </a:ext>
            </a:extLst>
          </p:cNvPr>
          <p:cNvSpPr txBox="1"/>
          <p:nvPr/>
        </p:nvSpPr>
        <p:spPr>
          <a:xfrm>
            <a:off x="3387127" y="133083"/>
            <a:ext cx="501924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CÓC KIỆN TRỜI</a:t>
            </a:r>
            <a:endParaRPr lang="vi-VN" sz="2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1CB4-CA11-49ED-9DFC-FB598590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3" y="1053474"/>
            <a:ext cx="5611008" cy="531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66AF0-F3E2-4084-8BAC-972E9679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528" y="895546"/>
            <a:ext cx="5872831" cy="5392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0A4B49-F9C6-4A8F-84B2-93F220BCAE2A}"/>
              </a:ext>
            </a:extLst>
          </p:cNvPr>
          <p:cNvSpPr/>
          <p:nvPr/>
        </p:nvSpPr>
        <p:spPr>
          <a:xfrm>
            <a:off x="5321300" y="638234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65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212401" y="1134999"/>
            <a:ext cx="111313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thiên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kiện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81F4046-663E-FE65-DD2A-3490814EDC8F}"/>
              </a:ext>
            </a:extLst>
          </p:cNvPr>
          <p:cNvSpPr/>
          <p:nvPr/>
        </p:nvSpPr>
        <p:spPr>
          <a:xfrm rot="16200000">
            <a:off x="5710628" y="2354658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8F46E6-DE82-373E-46B6-7A6B42B2BF4D}"/>
              </a:ext>
            </a:extLst>
          </p:cNvPr>
          <p:cNvSpPr txBox="1"/>
          <p:nvPr/>
        </p:nvSpPr>
        <p:spPr>
          <a:xfrm>
            <a:off x="515236" y="3129989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nl-NL" sz="3600" dirty="0">
                <a:solidFill>
                  <a:srgbClr val="002060"/>
                </a:solidFill>
              </a:rPr>
              <a:t>+ Vì trời </a:t>
            </a:r>
            <a:r>
              <a:rPr lang="en-US" sz="3600" dirty="0" err="1">
                <a:solidFill>
                  <a:srgbClr val="002060"/>
                </a:solidFill>
              </a:rPr>
              <a:t>nắng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rất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lâu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ruộng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đồng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nứt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nẻ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cỏ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trụi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trơ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chim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muông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khô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họng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5A15A-CBCE-4BF6-A862-61EE5D81C6D7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515236" y="1389281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2. </a:t>
            </a:r>
            <a:r>
              <a:rPr lang="en-US" sz="3600" dirty="0" err="1">
                <a:solidFill>
                  <a:srgbClr val="0070C0"/>
                </a:solidFill>
              </a:rPr>
              <a:t>Nêu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sắp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xếp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cửa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1E4856-8051-4455-85AB-8C3B6FA2B536}"/>
              </a:ext>
            </a:extLst>
          </p:cNvPr>
          <p:cNvSpPr/>
          <p:nvPr/>
        </p:nvSpPr>
        <p:spPr>
          <a:xfrm rot="16200000">
            <a:off x="5582291" y="2657066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AB3FD-778D-43A2-AA13-4EFBD00A4102}"/>
              </a:ext>
            </a:extLst>
          </p:cNvPr>
          <p:cNvSpPr txBox="1"/>
          <p:nvPr/>
        </p:nvSpPr>
        <p:spPr>
          <a:xfrm>
            <a:off x="386899" y="3432397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nl-NL" sz="3600" dirty="0">
                <a:solidFill>
                  <a:srgbClr val="002060"/>
                </a:solidFill>
              </a:rPr>
              <a:t>+ Cua trong chum nước, ong sau cánh cửa, cáo, gấu , cọp ở hai bên cánh cửa.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73EAB-D633-4CEF-9C25-68EF99160FE7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66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1021207" y="200194"/>
            <a:ext cx="1011942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3.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quân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quân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7E6239C-0C48-4E9D-9B44-FA0A5278123E}"/>
              </a:ext>
            </a:extLst>
          </p:cNvPr>
          <p:cNvSpPr/>
          <p:nvPr/>
        </p:nvSpPr>
        <p:spPr>
          <a:xfrm rot="16200000">
            <a:off x="5683679" y="1467979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AA216-D26E-408E-8B09-8AD3455D561C}"/>
              </a:ext>
            </a:extLst>
          </p:cNvPr>
          <p:cNvSpPr txBox="1"/>
          <p:nvPr/>
        </p:nvSpPr>
        <p:spPr>
          <a:xfrm>
            <a:off x="650148" y="2300041"/>
            <a:ext cx="11131366" cy="39703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1.</a:t>
            </a:r>
            <a:r>
              <a:rPr lang="nl-NL" sz="3600" dirty="0">
                <a:solidFill>
                  <a:srgbClr val="002060"/>
                </a:solidFill>
              </a:rPr>
              <a:t> Cóc đánh trống - trời sai gà ra trị cóc.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2. Gà bay ra – cáo nhảy tới cắn cổ, tha đi.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3.Trời sai chó ra bắt cáo – vừa đến cửa, gấu quật chó chết tươi.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4.Thần Sét ra trị gấu – Ong đốt túi bụi.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5.Thần nhảy vào chum – cua kẹp; Thần nhảy khỏi chum – cọp vồ.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49AFB-5F84-4012-9DB5-92FD3D4FDB1F}"/>
              </a:ext>
            </a:extLst>
          </p:cNvPr>
          <p:cNvSpPr/>
          <p:nvPr/>
        </p:nvSpPr>
        <p:spPr>
          <a:xfrm>
            <a:off x="5397500" y="6375399"/>
            <a:ext cx="5422900" cy="449847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98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-380553" y="1653509"/>
            <a:ext cx="7867687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6000" b="1" dirty="0" err="1">
                <a:latin typeface="+mj-lt"/>
              </a:rPr>
              <a:t>Đọc</a:t>
            </a:r>
            <a:r>
              <a:rPr lang="en-US" sz="6000" b="1" dirty="0">
                <a:latin typeface="+mj-lt"/>
              </a:rPr>
              <a:t>:</a:t>
            </a:r>
            <a:br>
              <a:rPr lang="en-US" sz="7200" b="1" dirty="0">
                <a:latin typeface="+mj-lt"/>
              </a:rPr>
            </a:br>
            <a:r>
              <a:rPr lang="en-US" sz="7200" b="1" dirty="0">
                <a:latin typeface="+mj-lt"/>
              </a:rPr>
              <a:t>CÓC KIỆN TRỜI</a:t>
            </a:r>
            <a:endParaRPr lang="en-US" sz="7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665137" y="1614074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4. </a:t>
            </a:r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thay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đổi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chiến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DA993-926D-4B20-A594-4F17EBF9D682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47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354815" y="945303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5. </a:t>
            </a:r>
            <a:r>
              <a:rPr lang="en-US" sz="3600" dirty="0" err="1">
                <a:solidFill>
                  <a:srgbClr val="0070C0"/>
                </a:solidFill>
              </a:rPr>
              <a:t>Tìm</a:t>
            </a:r>
            <a:r>
              <a:rPr lang="en-US" sz="3600" dirty="0">
                <a:solidFill>
                  <a:srgbClr val="0070C0"/>
                </a:solidFill>
              </a:rPr>
              <a:t> ý </a:t>
            </a:r>
            <a:r>
              <a:rPr lang="en-US" sz="3600" dirty="0" err="1">
                <a:solidFill>
                  <a:srgbClr val="0070C0"/>
                </a:solidFill>
              </a:rPr>
              <a:t>tương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ứng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mỗi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đoạn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câu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chuyện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kiện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D6F8-26DE-4B79-B871-5EB7FE86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059" y="2421003"/>
            <a:ext cx="8923720" cy="2552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CE0EC4-E173-4EFF-A024-422777B0CC5F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3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747718" y="1763938"/>
            <a:ext cx="1066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</a:rPr>
              <a:t>LẮNG NGHE ĐỌC DIỄN CẢM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38" y="3311405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nghe giáo viên hoặc một bạn trong lớp đọc diễn cảm.</a:t>
            </a:r>
          </a:p>
        </p:txBody>
      </p:sp>
    </p:spTree>
    <p:extLst>
      <p:ext uri="{BB962C8B-B14F-4D97-AF65-F5344CB8AC3E}">
        <p14:creationId xmlns:p14="http://schemas.microsoft.com/office/powerpoint/2010/main" val="222268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63A8E-ACD1-5CB5-52D8-A12405333046}"/>
              </a:ext>
            </a:extLst>
          </p:cNvPr>
          <p:cNvSpPr txBox="1"/>
          <p:nvPr/>
        </p:nvSpPr>
        <p:spPr>
          <a:xfrm>
            <a:off x="3110985" y="911570"/>
            <a:ext cx="593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NÓI VÀ NGHE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</a:rPr>
              <a:t>Cóc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kiện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Trời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206A1-8511-C392-6C1B-625B0BF04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6"/>
          <a:stretch/>
        </p:blipFill>
        <p:spPr>
          <a:xfrm>
            <a:off x="4457438" y="2665896"/>
            <a:ext cx="3246962" cy="39673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1039360" y="463295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</a:t>
            </a:r>
            <a:r>
              <a:rPr lang="nl-NL" sz="3600" dirty="0"/>
              <a:t>Nói về t</a:t>
            </a:r>
            <a:r>
              <a:rPr lang="en-US" sz="3600" dirty="0" err="1"/>
              <a:t>ừng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26540-B0C6-4262-8674-562BA5AD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9" y="1109626"/>
            <a:ext cx="7191701" cy="5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1039361" y="1810833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nl-NL" sz="3600" dirty="0"/>
              <a:t>Kể lại t</a:t>
            </a:r>
            <a:r>
              <a:rPr lang="en-US" sz="3600" dirty="0" err="1"/>
              <a:t>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nl-NL" sz="3600" dirty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23262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017444" y="1552067"/>
            <a:ext cx="3968756" cy="3753866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42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821789" y="2828834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VẬN DỤNG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70677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74948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870127" y="2405160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EM CẦN NHỚ NH</a:t>
            </a:r>
            <a:r>
              <a:rPr lang="en-SG" sz="3600" b="1" dirty="0">
                <a:solidFill>
                  <a:srgbClr val="0070C0"/>
                </a:solidFill>
              </a:rPr>
              <a:t>ỮNG</a:t>
            </a:r>
            <a:r>
              <a:rPr lang="en-US" sz="3600" b="1" dirty="0">
                <a:solidFill>
                  <a:srgbClr val="0070C0"/>
                </a:solidFill>
              </a:rPr>
              <a:t>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84" y="4159072"/>
            <a:ext cx="3156270" cy="268282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DE3E9-1B51-4BA4-99E3-43195FA4FD85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D2E1F23-D8FE-0D01-60EA-3F8A0186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799673" y="614504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77707F-41E1-41BF-8BF9-083012391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618" y="1929134"/>
            <a:ext cx="8504601" cy="3947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A31E3-2B0C-44F5-9D04-B55EDD8B5034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ĐỌC VĂN BẢN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6F103-DAFD-4E72-A35A-D71AA5FD12FA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74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AA7019-15F0-E0B4-B7B8-5FEC4AF39094}"/>
              </a:ext>
            </a:extLst>
          </p:cNvPr>
          <p:cNvSpPr txBox="1"/>
          <p:nvPr/>
        </p:nvSpPr>
        <p:spPr>
          <a:xfrm>
            <a:off x="3387127" y="133083"/>
            <a:ext cx="501924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CÓC KIỆN TRỜI</a:t>
            </a:r>
            <a:endParaRPr lang="vi-VN" sz="2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1CB4-CA11-49ED-9DFC-FB598590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3" y="1053474"/>
            <a:ext cx="5611008" cy="531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66AF0-F3E2-4084-8BAC-972E9679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528" y="895546"/>
            <a:ext cx="5872831" cy="5392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13B9ED-F67D-417E-B5DB-6300DEA38702}"/>
              </a:ext>
            </a:extLst>
          </p:cNvPr>
          <p:cNvSpPr/>
          <p:nvPr/>
        </p:nvSpPr>
        <p:spPr>
          <a:xfrm>
            <a:off x="5334000" y="638234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1495437" y="939479"/>
            <a:ext cx="917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LẮNG NGHE ĐỌC MẪU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236" y="2072302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562469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Các</a:t>
            </a:r>
            <a:r>
              <a:rPr lang="en-US" sz="2000" dirty="0"/>
              <a:t> con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,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D7EDF-EFA5-49C8-8D48-6EFCE8D26814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28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1539836" y="199716"/>
            <a:ext cx="477102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từ khó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FBA65-88BF-79BE-B8D8-1B4B9E9A7A99}"/>
              </a:ext>
            </a:extLst>
          </p:cNvPr>
          <p:cNvSpPr txBox="1"/>
          <p:nvPr/>
        </p:nvSpPr>
        <p:spPr>
          <a:xfrm>
            <a:off x="2113436" y="1796418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nứt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nẻ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4293B-E06C-4CC4-B977-635000B07BAB}"/>
              </a:ext>
            </a:extLst>
          </p:cNvPr>
          <p:cNvSpPr txBox="1"/>
          <p:nvPr/>
        </p:nvSpPr>
        <p:spPr>
          <a:xfrm>
            <a:off x="2113436" y="2967335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trụi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trơ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7155-D7E9-4AB0-8870-478DB4998794}"/>
              </a:ext>
            </a:extLst>
          </p:cNvPr>
          <p:cNvSpPr txBox="1"/>
          <p:nvPr/>
        </p:nvSpPr>
        <p:spPr>
          <a:xfrm>
            <a:off x="2113436" y="4185271"/>
            <a:ext cx="452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lưỡi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tầm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sét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C9CD6-EE72-4A57-BFE6-0DF4837C7950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5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Cùng chia đoạn/phần bài đọc</a:t>
            </a:r>
          </a:p>
        </p:txBody>
      </p:sp>
      <p:pic>
        <p:nvPicPr>
          <p:cNvPr id="2050" name="Picture 2" descr="Expo Recap: Education and Literacy 📚 | King County Employee Giving Program">
            <a:extLst>
              <a:ext uri="{FF2B5EF4-FFF2-40B4-BE49-F238E27FC236}">
                <a16:creationId xmlns:a16="http://schemas.microsoft.com/office/drawing/2014/main" id="{205FC177-FDD0-4D12-2F77-908AD118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17" y="1465501"/>
            <a:ext cx="4469203" cy="44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5790"/>
      </p:ext>
    </p:extLst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575</Words>
  <Application>Microsoft Office PowerPoint</Application>
  <PresentationFormat>Custom</PresentationFormat>
  <Paragraphs>59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Montserrat</vt:lpstr>
      <vt:lpstr>Nunito</vt:lpstr>
      <vt:lpstr>Chewy</vt:lpstr>
      <vt:lpstr>Times New Roman</vt:lpstr>
      <vt:lpstr>Maven Pro</vt:lpstr>
      <vt:lpstr>Inconsolata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HP</cp:lastModifiedBy>
  <cp:revision>60</cp:revision>
  <dcterms:modified xsi:type="dcterms:W3CDTF">2023-01-29T15:50:48Z</dcterms:modified>
</cp:coreProperties>
</file>